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117" r:id="rId2"/>
    <p:sldId id="2118" r:id="rId3"/>
    <p:sldId id="2119" r:id="rId4"/>
    <p:sldId id="2120" r:id="rId5"/>
    <p:sldId id="2121" r:id="rId6"/>
    <p:sldId id="2122" r:id="rId7"/>
    <p:sldId id="2123" r:id="rId8"/>
    <p:sldId id="2124" r:id="rId9"/>
    <p:sldId id="2125" r:id="rId10"/>
    <p:sldId id="2126" r:id="rId11"/>
    <p:sldId id="2127" r:id="rId12"/>
    <p:sldId id="2128" r:id="rId13"/>
    <p:sldId id="2129" r:id="rId14"/>
    <p:sldId id="2130" r:id="rId15"/>
    <p:sldId id="2131" r:id="rId16"/>
    <p:sldId id="2132" r:id="rId17"/>
    <p:sldId id="2133" r:id="rId18"/>
    <p:sldId id="2142" r:id="rId19"/>
    <p:sldId id="2166" r:id="rId20"/>
    <p:sldId id="2109" r:id="rId21"/>
    <p:sldId id="2110" r:id="rId22"/>
    <p:sldId id="2111" r:id="rId23"/>
    <p:sldId id="2112" r:id="rId24"/>
    <p:sldId id="2113" r:id="rId25"/>
    <p:sldId id="2116" r:id="rId26"/>
    <p:sldId id="2114" r:id="rId27"/>
    <p:sldId id="2115" r:id="rId28"/>
    <p:sldId id="2170" r:id="rId29"/>
    <p:sldId id="2167" r:id="rId30"/>
    <p:sldId id="2169" r:id="rId31"/>
    <p:sldId id="2168" r:id="rId32"/>
    <p:sldId id="2087" r:id="rId33"/>
    <p:sldId id="2099" r:id="rId34"/>
    <p:sldId id="2100" r:id="rId35"/>
    <p:sldId id="2089" r:id="rId36"/>
    <p:sldId id="2090" r:id="rId37"/>
    <p:sldId id="2104" r:id="rId38"/>
    <p:sldId id="2093" r:id="rId39"/>
    <p:sldId id="2106" r:id="rId40"/>
    <p:sldId id="2095" r:id="rId41"/>
    <p:sldId id="2108" r:id="rId42"/>
    <p:sldId id="2091" r:id="rId43"/>
    <p:sldId id="2080" r:id="rId44"/>
    <p:sldId id="2081" r:id="rId45"/>
    <p:sldId id="2082" r:id="rId46"/>
    <p:sldId id="2083" r:id="rId47"/>
    <p:sldId id="2084" r:id="rId48"/>
    <p:sldId id="2085" r:id="rId49"/>
    <p:sldId id="2086" r:id="rId50"/>
    <p:sldId id="2098" r:id="rId51"/>
  </p:sldIdLst>
  <p:sldSz cx="9144000" cy="6858000" type="screen4x3"/>
  <p:notesSz cx="6797675" cy="9926638"/>
  <p:defaultTextStyle>
    <a:defPPr>
      <a:defRPr lang="en-US"/>
    </a:defPPr>
    <a:lvl1pPr algn="l" rtl="0" eaLnBrk="0" fontAlgn="base" hangingPunct="0">
      <a:spcBef>
        <a:spcPct val="0"/>
      </a:spcBef>
      <a:spcAft>
        <a:spcPct val="0"/>
      </a:spcAft>
      <a:defRPr kumimoji="1" sz="1200" b="1" kern="1200">
        <a:solidFill>
          <a:schemeClr val="tx2"/>
        </a:solidFill>
        <a:latin typeface="Arial" pitchFamily="34" charset="0"/>
        <a:ea typeface="+mn-ea"/>
        <a:cs typeface="Arial" pitchFamily="34" charset="0"/>
      </a:defRPr>
    </a:lvl1pPr>
    <a:lvl2pPr marL="457200" algn="l" rtl="0" eaLnBrk="0" fontAlgn="base" hangingPunct="0">
      <a:spcBef>
        <a:spcPct val="0"/>
      </a:spcBef>
      <a:spcAft>
        <a:spcPct val="0"/>
      </a:spcAft>
      <a:defRPr kumimoji="1" sz="1200" b="1" kern="1200">
        <a:solidFill>
          <a:schemeClr val="tx2"/>
        </a:solidFill>
        <a:latin typeface="Arial" pitchFamily="34" charset="0"/>
        <a:ea typeface="+mn-ea"/>
        <a:cs typeface="Arial" pitchFamily="34" charset="0"/>
      </a:defRPr>
    </a:lvl2pPr>
    <a:lvl3pPr marL="914400" algn="l" rtl="0" eaLnBrk="0" fontAlgn="base" hangingPunct="0">
      <a:spcBef>
        <a:spcPct val="0"/>
      </a:spcBef>
      <a:spcAft>
        <a:spcPct val="0"/>
      </a:spcAft>
      <a:defRPr kumimoji="1" sz="1200" b="1" kern="1200">
        <a:solidFill>
          <a:schemeClr val="tx2"/>
        </a:solidFill>
        <a:latin typeface="Arial" pitchFamily="34" charset="0"/>
        <a:ea typeface="+mn-ea"/>
        <a:cs typeface="Arial" pitchFamily="34" charset="0"/>
      </a:defRPr>
    </a:lvl3pPr>
    <a:lvl4pPr marL="1371600" algn="l" rtl="0" eaLnBrk="0" fontAlgn="base" hangingPunct="0">
      <a:spcBef>
        <a:spcPct val="0"/>
      </a:spcBef>
      <a:spcAft>
        <a:spcPct val="0"/>
      </a:spcAft>
      <a:defRPr kumimoji="1" sz="1200" b="1" kern="1200">
        <a:solidFill>
          <a:schemeClr val="tx2"/>
        </a:solidFill>
        <a:latin typeface="Arial" pitchFamily="34" charset="0"/>
        <a:ea typeface="+mn-ea"/>
        <a:cs typeface="Arial" pitchFamily="34" charset="0"/>
      </a:defRPr>
    </a:lvl4pPr>
    <a:lvl5pPr marL="1828800" algn="l" rtl="0" eaLnBrk="0" fontAlgn="base" hangingPunct="0">
      <a:spcBef>
        <a:spcPct val="0"/>
      </a:spcBef>
      <a:spcAft>
        <a:spcPct val="0"/>
      </a:spcAft>
      <a:defRPr kumimoji="1" sz="1200" b="1" kern="1200">
        <a:solidFill>
          <a:schemeClr val="tx2"/>
        </a:solidFill>
        <a:latin typeface="Arial" pitchFamily="34" charset="0"/>
        <a:ea typeface="+mn-ea"/>
        <a:cs typeface="Arial" pitchFamily="34" charset="0"/>
      </a:defRPr>
    </a:lvl5pPr>
    <a:lvl6pPr marL="2286000" algn="l" defTabSz="914400" rtl="0" eaLnBrk="1" latinLnBrk="0" hangingPunct="1">
      <a:defRPr kumimoji="1" sz="1200" b="1" kern="1200">
        <a:solidFill>
          <a:schemeClr val="tx2"/>
        </a:solidFill>
        <a:latin typeface="Arial" pitchFamily="34" charset="0"/>
        <a:ea typeface="+mn-ea"/>
        <a:cs typeface="Arial" pitchFamily="34" charset="0"/>
      </a:defRPr>
    </a:lvl6pPr>
    <a:lvl7pPr marL="2743200" algn="l" defTabSz="914400" rtl="0" eaLnBrk="1" latinLnBrk="0" hangingPunct="1">
      <a:defRPr kumimoji="1" sz="1200" b="1" kern="1200">
        <a:solidFill>
          <a:schemeClr val="tx2"/>
        </a:solidFill>
        <a:latin typeface="Arial" pitchFamily="34" charset="0"/>
        <a:ea typeface="+mn-ea"/>
        <a:cs typeface="Arial" pitchFamily="34" charset="0"/>
      </a:defRPr>
    </a:lvl7pPr>
    <a:lvl8pPr marL="3200400" algn="l" defTabSz="914400" rtl="0" eaLnBrk="1" latinLnBrk="0" hangingPunct="1">
      <a:defRPr kumimoji="1" sz="1200" b="1" kern="1200">
        <a:solidFill>
          <a:schemeClr val="tx2"/>
        </a:solidFill>
        <a:latin typeface="Arial" pitchFamily="34" charset="0"/>
        <a:ea typeface="+mn-ea"/>
        <a:cs typeface="Arial" pitchFamily="34" charset="0"/>
      </a:defRPr>
    </a:lvl8pPr>
    <a:lvl9pPr marL="3657600" algn="l" defTabSz="914400" rtl="0" eaLnBrk="1" latinLnBrk="0" hangingPunct="1">
      <a:defRPr kumimoji="1" sz="1200" b="1" kern="1200">
        <a:solidFill>
          <a:schemeClr val="tx2"/>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Modifications du règlement d'exécution au 1er juillet 2020" id="{4E9CF73E-91F5-4A28-8D5E-39DBA0D20171}">
          <p14:sldIdLst>
            <p14:sldId id="2117"/>
            <p14:sldId id="2118"/>
            <p14:sldId id="2119"/>
            <p14:sldId id="2120"/>
            <p14:sldId id="2121"/>
            <p14:sldId id="2122"/>
            <p14:sldId id="2123"/>
            <p14:sldId id="2124"/>
            <p14:sldId id="2125"/>
            <p14:sldId id="2126"/>
            <p14:sldId id="2127"/>
            <p14:sldId id="2128"/>
            <p14:sldId id="2129"/>
            <p14:sldId id="2130"/>
            <p14:sldId id="2131"/>
            <p14:sldId id="2132"/>
            <p14:sldId id="2133"/>
          </p14:sldIdLst>
        </p14:section>
        <p14:section name="MAJ Services en ligne" id="{2012F05D-8279-48BD-9E10-B26312285095}">
          <p14:sldIdLst>
            <p14:sldId id="2142"/>
            <p14:sldId id="2166"/>
          </p14:sldIdLst>
        </p14:section>
        <p14:section name="Modifications du règlement d'exécution au 1er juillet 2020" id="{C3C2C8F7-AAE7-4012-A37A-5774697C0681}">
          <p14:sldIdLst>
            <p14:sldId id="2109"/>
            <p14:sldId id="2110"/>
            <p14:sldId id="2111"/>
            <p14:sldId id="2112"/>
            <p14:sldId id="2113"/>
            <p14:sldId id="2116"/>
            <p14:sldId id="2114"/>
            <p14:sldId id="2115"/>
            <p14:sldId id="2170"/>
            <p14:sldId id="2167"/>
            <p14:sldId id="2169"/>
            <p14:sldId id="2168"/>
          </p14:sldIdLst>
        </p14:section>
        <p14:section name="Impact de la COVID-19 sur le traitement des demandes PCT" id="{911AF7C6-0807-49FD-A6E2-AFBD001E0629}">
          <p14:sldIdLst>
            <p14:sldId id="2087"/>
            <p14:sldId id="2099"/>
            <p14:sldId id="2100"/>
            <p14:sldId id="2089"/>
            <p14:sldId id="2090"/>
            <p14:sldId id="2104"/>
            <p14:sldId id="2093"/>
            <p14:sldId id="2106"/>
            <p14:sldId id="2095"/>
            <p14:sldId id="2108"/>
            <p14:sldId id="2091"/>
          </p14:sldIdLst>
        </p14:section>
        <p14:section name="Outils COVID-19" id="{143F2636-2B55-4DF8-B351-2734CA36A65C}">
          <p14:sldIdLst>
            <p14:sldId id="2080"/>
            <p14:sldId id="2081"/>
            <p14:sldId id="2082"/>
            <p14:sldId id="2083"/>
            <p14:sldId id="2084"/>
            <p14:sldId id="2085"/>
            <p14:sldId id="2086"/>
            <p14:sldId id="2098"/>
          </p14:sldIdLst>
        </p14:section>
      </p14:sectionLst>
    </p:ext>
    <p:ext uri="{EFAFB233-063F-42B5-8137-9DF3F51BA10A}">
      <p15:sldGuideLst xmlns:p15="http://schemas.microsoft.com/office/powerpoint/2012/main">
        <p15:guide id="1" orient="horz" pos="2160">
          <p15:clr>
            <a:srgbClr val="A4A3A4"/>
          </p15:clr>
        </p15:guide>
        <p15:guide id="2" pos="43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0A2B"/>
    <a:srgbClr val="990033"/>
    <a:srgbClr val="70869B"/>
    <a:srgbClr val="339933"/>
    <a:srgbClr val="9CBC5C"/>
    <a:srgbClr val="FF3300"/>
    <a:srgbClr val="FF7C80"/>
    <a:srgbClr val="70899B"/>
    <a:srgbClr val="B818B8"/>
    <a:srgbClr val="8FF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94773" autoAdjust="0"/>
  </p:normalViewPr>
  <p:slideViewPr>
    <p:cSldViewPr>
      <p:cViewPr varScale="1">
        <p:scale>
          <a:sx n="83" d="100"/>
          <a:sy n="83" d="100"/>
        </p:scale>
        <p:origin x="1891" y="67"/>
      </p:cViewPr>
      <p:guideLst>
        <p:guide orient="horz" pos="2160"/>
        <p:guide pos="43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46" d="100"/>
          <a:sy n="46" d="100"/>
        </p:scale>
        <p:origin x="2736" y="3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25349035292372E-2"/>
          <c:y val="2.0615481385319E-2"/>
          <c:w val="0.90327046994778359"/>
          <c:h val="0.90434373992834105"/>
        </c:manualLayout>
      </c:layout>
      <c:barChart>
        <c:barDir val="col"/>
        <c:grouping val="clustered"/>
        <c:varyColors val="0"/>
        <c:ser>
          <c:idx val="0"/>
          <c:order val="0"/>
          <c:tx>
            <c:strRef>
              <c:f>Sheet1!$A$2</c:f>
              <c:strCache>
                <c:ptCount val="1"/>
                <c:pt idx="0">
                  <c:v>Filings by year</c:v>
                </c:pt>
              </c:strCache>
            </c:strRef>
          </c:tx>
          <c:spPr>
            <a:solidFill>
              <a:schemeClr val="accent2">
                <a:alpha val="70000"/>
              </a:schemeClr>
            </a:solidFill>
            <a:ln>
              <a:noFill/>
            </a:ln>
            <a:effectLst/>
          </c:spPr>
          <c:invertIfNegative val="0"/>
          <c:cat>
            <c:strRef>
              <c:f>Sheet1!$B$1:$AQ$1</c:f>
              <c:strCache>
                <c:ptCount val="42"/>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c:v>
                </c:pt>
                <c:pt idx="35">
                  <c:v>13</c:v>
                </c:pt>
                <c:pt idx="36">
                  <c:v>14</c:v>
                </c:pt>
                <c:pt idx="37">
                  <c:v>15</c:v>
                </c:pt>
                <c:pt idx="38">
                  <c:v>16</c:v>
                </c:pt>
                <c:pt idx="39">
                  <c:v>17</c:v>
                </c:pt>
                <c:pt idx="40">
                  <c:v>18</c:v>
                </c:pt>
                <c:pt idx="41">
                  <c:v>19</c:v>
                </c:pt>
              </c:strCache>
            </c:strRef>
          </c:cat>
          <c:val>
            <c:numRef>
              <c:f>Sheet1!$B$2:$AQ$2</c:f>
              <c:numCache>
                <c:formatCode>General</c:formatCode>
                <c:ptCount val="42"/>
                <c:pt idx="0">
                  <c:v>459</c:v>
                </c:pt>
                <c:pt idx="1">
                  <c:v>2625</c:v>
                </c:pt>
                <c:pt idx="2">
                  <c:v>3539</c:v>
                </c:pt>
                <c:pt idx="3">
                  <c:v>4606</c:v>
                </c:pt>
                <c:pt idx="4">
                  <c:v>4675</c:v>
                </c:pt>
                <c:pt idx="5">
                  <c:v>4971</c:v>
                </c:pt>
                <c:pt idx="6">
                  <c:v>5719</c:v>
                </c:pt>
                <c:pt idx="7">
                  <c:v>7095</c:v>
                </c:pt>
                <c:pt idx="8">
                  <c:v>7952</c:v>
                </c:pt>
                <c:pt idx="9">
                  <c:v>9201</c:v>
                </c:pt>
                <c:pt idx="10">
                  <c:v>11996</c:v>
                </c:pt>
                <c:pt idx="11">
                  <c:v>14874</c:v>
                </c:pt>
                <c:pt idx="12">
                  <c:v>19159</c:v>
                </c:pt>
                <c:pt idx="13">
                  <c:v>22247</c:v>
                </c:pt>
                <c:pt idx="14">
                  <c:v>25917</c:v>
                </c:pt>
                <c:pt idx="15">
                  <c:v>28577</c:v>
                </c:pt>
                <c:pt idx="16">
                  <c:v>34104</c:v>
                </c:pt>
                <c:pt idx="17">
                  <c:v>38906</c:v>
                </c:pt>
                <c:pt idx="18">
                  <c:v>47291</c:v>
                </c:pt>
                <c:pt idx="19">
                  <c:v>54422</c:v>
                </c:pt>
                <c:pt idx="20">
                  <c:v>67007</c:v>
                </c:pt>
                <c:pt idx="21">
                  <c:v>74023</c:v>
                </c:pt>
                <c:pt idx="22" formatCode="#,##0">
                  <c:v>93238</c:v>
                </c:pt>
                <c:pt idx="23" formatCode="0">
                  <c:v>108230</c:v>
                </c:pt>
                <c:pt idx="24" formatCode="#,##0">
                  <c:v>110392</c:v>
                </c:pt>
                <c:pt idx="25" formatCode="#,##0">
                  <c:v>115202</c:v>
                </c:pt>
                <c:pt idx="26" formatCode="#,##0">
                  <c:v>122629</c:v>
                </c:pt>
                <c:pt idx="27" formatCode="#,##0">
                  <c:v>136740</c:v>
                </c:pt>
                <c:pt idx="28" formatCode="#,##0">
                  <c:v>149627</c:v>
                </c:pt>
                <c:pt idx="29" formatCode="#,##0">
                  <c:v>159923</c:v>
                </c:pt>
                <c:pt idx="30">
                  <c:v>163233</c:v>
                </c:pt>
                <c:pt idx="31">
                  <c:v>155398</c:v>
                </c:pt>
                <c:pt idx="32">
                  <c:v>163938</c:v>
                </c:pt>
                <c:pt idx="33" formatCode="#,##0">
                  <c:v>181500</c:v>
                </c:pt>
                <c:pt idx="34" formatCode="#,##0">
                  <c:v>194400</c:v>
                </c:pt>
                <c:pt idx="35" formatCode="#,##0">
                  <c:v>205300</c:v>
                </c:pt>
                <c:pt idx="36" formatCode="#,##0">
                  <c:v>215000</c:v>
                </c:pt>
                <c:pt idx="37" formatCode="#,##0">
                  <c:v>218000</c:v>
                </c:pt>
                <c:pt idx="38" formatCode="#,##0">
                  <c:v>232030</c:v>
                </c:pt>
                <c:pt idx="39" formatCode="#,##0">
                  <c:v>243500</c:v>
                </c:pt>
                <c:pt idx="40" formatCode="#,##0">
                  <c:v>253000</c:v>
                </c:pt>
                <c:pt idx="41" formatCode="#,##0">
                  <c:v>265800</c:v>
                </c:pt>
              </c:numCache>
            </c:numRef>
          </c:val>
          <c:extLst>
            <c:ext xmlns:c16="http://schemas.microsoft.com/office/drawing/2014/chart" uri="{C3380CC4-5D6E-409C-BE32-E72D297353CC}">
              <c16:uniqueId val="{00000000-FB1C-4CDC-85F3-41B092020F07}"/>
            </c:ext>
          </c:extLst>
        </c:ser>
        <c:dLbls>
          <c:showLegendKey val="0"/>
          <c:showVal val="0"/>
          <c:showCatName val="0"/>
          <c:showSerName val="0"/>
          <c:showPercent val="0"/>
          <c:showBubbleSize val="0"/>
        </c:dLbls>
        <c:gapWidth val="80"/>
        <c:overlap val="25"/>
        <c:axId val="550502463"/>
        <c:axId val="1"/>
      </c:barChart>
      <c:catAx>
        <c:axId val="550502463"/>
        <c:scaling>
          <c:orientation val="minMax"/>
        </c:scaling>
        <c:delete val="0"/>
        <c:axPos val="b"/>
        <c:numFmt formatCode="General" sourceLinked="0"/>
        <c:majorTickMark val="none"/>
        <c:minorTickMark val="none"/>
        <c:tickLblPos val="low"/>
        <c:spPr>
          <a:noFill/>
          <a:ln w="15875"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max val="260000"/>
          <c:min val="0"/>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fr-FR"/>
          </a:p>
        </c:txPr>
        <c:crossAx val="550502463"/>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0"/>
      <c:rotY val="20"/>
      <c:depthPercent val="23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3.2251183231913456E-2"/>
          <c:y val="1.5306078845823235E-2"/>
          <c:w val="0.9579603335587108"/>
          <c:h val="0.95758491811033164"/>
        </c:manualLayout>
      </c:layout>
      <c:bar3DChart>
        <c:barDir val="col"/>
        <c:grouping val="stacked"/>
        <c:varyColors val="1"/>
        <c:ser>
          <c:idx val="0"/>
          <c:order val="0"/>
          <c:tx>
            <c:strRef>
              <c:f>Sheet1!$A$2</c:f>
              <c:strCache>
                <c:ptCount val="1"/>
                <c:pt idx="0">
                  <c:v>RECORD COPIES</c:v>
                </c:pt>
              </c:strCache>
            </c:strRef>
          </c:tx>
          <c:spPr>
            <a:solidFill>
              <a:schemeClr val="accent1"/>
            </a:solidFill>
            <a:ln w="11366">
              <a:noFill/>
            </a:ln>
          </c:spPr>
          <c:invertIfNegative val="0"/>
          <c:dPt>
            <c:idx val="0"/>
            <c:invertIfNegative val="0"/>
            <c:bubble3D val="0"/>
            <c:extLst>
              <c:ext xmlns:c16="http://schemas.microsoft.com/office/drawing/2014/chart" uri="{C3380CC4-5D6E-409C-BE32-E72D297353CC}">
                <c16:uniqueId val="{00000000-78D4-4A30-A557-0812F27DE868}"/>
              </c:ext>
            </c:extLst>
          </c:dPt>
          <c:dPt>
            <c:idx val="1"/>
            <c:invertIfNegative val="0"/>
            <c:bubble3D val="0"/>
            <c:spPr>
              <a:solidFill>
                <a:schemeClr val="accent2"/>
              </a:solidFill>
              <a:ln w="11366">
                <a:noFill/>
              </a:ln>
            </c:spPr>
            <c:extLst>
              <c:ext xmlns:c16="http://schemas.microsoft.com/office/drawing/2014/chart" uri="{C3380CC4-5D6E-409C-BE32-E72D297353CC}">
                <c16:uniqueId val="{00000001-78D4-4A30-A557-0812F27DE868}"/>
              </c:ext>
            </c:extLst>
          </c:dPt>
          <c:dPt>
            <c:idx val="2"/>
            <c:invertIfNegative val="0"/>
            <c:bubble3D val="0"/>
            <c:spPr>
              <a:solidFill>
                <a:schemeClr val="hlink"/>
              </a:solidFill>
              <a:ln w="11366">
                <a:noFill/>
              </a:ln>
            </c:spPr>
            <c:extLst>
              <c:ext xmlns:c16="http://schemas.microsoft.com/office/drawing/2014/chart" uri="{C3380CC4-5D6E-409C-BE32-E72D297353CC}">
                <c16:uniqueId val="{00000002-78D4-4A30-A557-0812F27DE868}"/>
              </c:ext>
            </c:extLst>
          </c:dPt>
          <c:dPt>
            <c:idx val="3"/>
            <c:invertIfNegative val="0"/>
            <c:bubble3D val="0"/>
            <c:spPr>
              <a:solidFill>
                <a:schemeClr val="folHlink"/>
              </a:solidFill>
              <a:ln w="11366">
                <a:noFill/>
              </a:ln>
            </c:spPr>
            <c:extLst>
              <c:ext xmlns:c16="http://schemas.microsoft.com/office/drawing/2014/chart" uri="{C3380CC4-5D6E-409C-BE32-E72D297353CC}">
                <c16:uniqueId val="{00000003-78D4-4A30-A557-0812F27DE868}"/>
              </c:ext>
            </c:extLst>
          </c:dPt>
          <c:dPt>
            <c:idx val="4"/>
            <c:invertIfNegative val="0"/>
            <c:bubble3D val="0"/>
            <c:spPr>
              <a:solidFill>
                <a:schemeClr val="bg2"/>
              </a:solidFill>
              <a:ln w="11366">
                <a:noFill/>
              </a:ln>
            </c:spPr>
            <c:extLst>
              <c:ext xmlns:c16="http://schemas.microsoft.com/office/drawing/2014/chart" uri="{C3380CC4-5D6E-409C-BE32-E72D297353CC}">
                <c16:uniqueId val="{00000004-78D4-4A30-A557-0812F27DE868}"/>
              </c:ext>
            </c:extLst>
          </c:dPt>
          <c:dPt>
            <c:idx val="5"/>
            <c:invertIfNegative val="0"/>
            <c:bubble3D val="0"/>
            <c:spPr>
              <a:solidFill>
                <a:srgbClr val="B818B8"/>
              </a:solidFill>
              <a:ln w="11366">
                <a:noFill/>
              </a:ln>
            </c:spPr>
            <c:extLst>
              <c:ext xmlns:c16="http://schemas.microsoft.com/office/drawing/2014/chart" uri="{C3380CC4-5D6E-409C-BE32-E72D297353CC}">
                <c16:uniqueId val="{00000005-78D4-4A30-A557-0812F27DE868}"/>
              </c:ext>
            </c:extLst>
          </c:dPt>
          <c:dPt>
            <c:idx val="6"/>
            <c:invertIfNegative val="0"/>
            <c:bubble3D val="0"/>
            <c:spPr>
              <a:solidFill>
                <a:srgbClr val="0066CC"/>
              </a:solidFill>
              <a:ln w="11366">
                <a:noFill/>
              </a:ln>
            </c:spPr>
            <c:extLst>
              <c:ext xmlns:c16="http://schemas.microsoft.com/office/drawing/2014/chart" uri="{C3380CC4-5D6E-409C-BE32-E72D297353CC}">
                <c16:uniqueId val="{00000006-78D4-4A30-A557-0812F27DE868}"/>
              </c:ext>
            </c:extLst>
          </c:dPt>
          <c:dPt>
            <c:idx val="7"/>
            <c:invertIfNegative val="0"/>
            <c:bubble3D val="0"/>
            <c:spPr>
              <a:solidFill>
                <a:srgbClr val="FF0000"/>
              </a:solidFill>
              <a:ln w="11366">
                <a:noFill/>
              </a:ln>
            </c:spPr>
            <c:extLst>
              <c:ext xmlns:c16="http://schemas.microsoft.com/office/drawing/2014/chart" uri="{C3380CC4-5D6E-409C-BE32-E72D297353CC}">
                <c16:uniqueId val="{00000007-78D4-4A30-A557-0812F27DE868}"/>
              </c:ext>
            </c:extLst>
          </c:dPt>
          <c:dPt>
            <c:idx val="8"/>
            <c:invertIfNegative val="0"/>
            <c:bubble3D val="0"/>
            <c:spPr>
              <a:solidFill>
                <a:srgbClr val="FFFF00"/>
              </a:solidFill>
              <a:ln w="11366">
                <a:noFill/>
              </a:ln>
            </c:spPr>
            <c:extLst>
              <c:ext xmlns:c16="http://schemas.microsoft.com/office/drawing/2014/chart" uri="{C3380CC4-5D6E-409C-BE32-E72D297353CC}">
                <c16:uniqueId val="{00000008-78D4-4A30-A557-0812F27DE868}"/>
              </c:ext>
            </c:extLst>
          </c:dPt>
          <c:dPt>
            <c:idx val="9"/>
            <c:invertIfNegative val="0"/>
            <c:bubble3D val="0"/>
            <c:spPr>
              <a:solidFill>
                <a:schemeClr val="bg1"/>
              </a:solidFill>
              <a:ln w="11366">
                <a:noFill/>
              </a:ln>
            </c:spPr>
            <c:extLst>
              <c:ext xmlns:c16="http://schemas.microsoft.com/office/drawing/2014/chart" uri="{C3380CC4-5D6E-409C-BE32-E72D297353CC}">
                <c16:uniqueId val="{00000009-78D4-4A30-A557-0812F27DE868}"/>
              </c:ext>
            </c:extLst>
          </c:dPt>
          <c:dPt>
            <c:idx val="10"/>
            <c:invertIfNegative val="0"/>
            <c:bubble3D val="0"/>
            <c:spPr>
              <a:solidFill>
                <a:srgbClr val="00B050"/>
              </a:solidFill>
              <a:ln w="11366">
                <a:noFill/>
              </a:ln>
            </c:spPr>
            <c:extLst>
              <c:ext xmlns:c16="http://schemas.microsoft.com/office/drawing/2014/chart" uri="{C3380CC4-5D6E-409C-BE32-E72D297353CC}">
                <c16:uniqueId val="{0000000A-78D4-4A30-A557-0812F27DE868}"/>
              </c:ext>
            </c:extLst>
          </c:dPt>
          <c:dPt>
            <c:idx val="11"/>
            <c:invertIfNegative val="0"/>
            <c:bubble3D val="0"/>
            <c:spPr>
              <a:solidFill>
                <a:srgbClr val="FF7C80"/>
              </a:solidFill>
              <a:ln w="11366">
                <a:noFill/>
              </a:ln>
            </c:spPr>
            <c:extLst>
              <c:ext xmlns:c16="http://schemas.microsoft.com/office/drawing/2014/chart" uri="{C3380CC4-5D6E-409C-BE32-E72D297353CC}">
                <c16:uniqueId val="{0000000B-78D4-4A30-A557-0812F27DE868}"/>
              </c:ext>
            </c:extLst>
          </c:dPt>
          <c:dPt>
            <c:idx val="12"/>
            <c:invertIfNegative val="0"/>
            <c:bubble3D val="0"/>
            <c:spPr>
              <a:solidFill>
                <a:srgbClr val="33CC33"/>
              </a:solidFill>
              <a:ln w="11366">
                <a:noFill/>
              </a:ln>
            </c:spPr>
            <c:extLst>
              <c:ext xmlns:c16="http://schemas.microsoft.com/office/drawing/2014/chart" uri="{C3380CC4-5D6E-409C-BE32-E72D297353CC}">
                <c16:uniqueId val="{0000000C-78D4-4A30-A557-0812F27DE868}"/>
              </c:ext>
            </c:extLst>
          </c:dPt>
          <c:dPt>
            <c:idx val="13"/>
            <c:invertIfNegative val="0"/>
            <c:bubble3D val="0"/>
            <c:spPr>
              <a:solidFill>
                <a:srgbClr val="00B0F0"/>
              </a:solidFill>
              <a:ln w="11366">
                <a:noFill/>
              </a:ln>
            </c:spPr>
            <c:extLst>
              <c:ext xmlns:c16="http://schemas.microsoft.com/office/drawing/2014/chart" uri="{C3380CC4-5D6E-409C-BE32-E72D297353CC}">
                <c16:uniqueId val="{0000000D-78D4-4A30-A557-0812F27DE868}"/>
              </c:ext>
            </c:extLst>
          </c:dPt>
          <c:dPt>
            <c:idx val="14"/>
            <c:invertIfNegative val="0"/>
            <c:bubble3D val="0"/>
            <c:spPr>
              <a:solidFill>
                <a:srgbClr val="008080"/>
              </a:solidFill>
              <a:ln w="11366">
                <a:noFill/>
              </a:ln>
            </c:spPr>
            <c:extLst>
              <c:ext xmlns:c16="http://schemas.microsoft.com/office/drawing/2014/chart" uri="{C3380CC4-5D6E-409C-BE32-E72D297353CC}">
                <c16:uniqueId val="{0000000E-78D4-4A30-A557-0812F27DE868}"/>
              </c:ext>
            </c:extLst>
          </c:dPt>
          <c:cat>
            <c:strRef>
              <c:f>Sheet1!$B$1:$P$1</c:f>
              <c:strCache>
                <c:ptCount val="15"/>
                <c:pt idx="0">
                  <c:v>CN</c:v>
                </c:pt>
                <c:pt idx="1">
                  <c:v>US</c:v>
                </c:pt>
                <c:pt idx="2">
                  <c:v>JP</c:v>
                </c:pt>
                <c:pt idx="3">
                  <c:v>DE</c:v>
                </c:pt>
                <c:pt idx="4">
                  <c:v>KR</c:v>
                </c:pt>
                <c:pt idx="5">
                  <c:v>FR</c:v>
                </c:pt>
                <c:pt idx="6">
                  <c:v>GB</c:v>
                </c:pt>
                <c:pt idx="7">
                  <c:v>CH</c:v>
                </c:pt>
                <c:pt idx="8">
                  <c:v>SE</c:v>
                </c:pt>
                <c:pt idx="9">
                  <c:v>NL</c:v>
                </c:pt>
                <c:pt idx="10">
                  <c:v>IT</c:v>
                </c:pt>
                <c:pt idx="11">
                  <c:v>CA</c:v>
                </c:pt>
                <c:pt idx="12">
                  <c:v>IN</c:v>
                </c:pt>
                <c:pt idx="13">
                  <c:v>IL</c:v>
                </c:pt>
                <c:pt idx="14">
                  <c:v>AU</c:v>
                </c:pt>
              </c:strCache>
            </c:strRef>
          </c:cat>
          <c:val>
            <c:numRef>
              <c:f>Sheet1!$B$2:$P$2</c:f>
              <c:numCache>
                <c:formatCode>#,##0</c:formatCode>
                <c:ptCount val="15"/>
                <c:pt idx="0">
                  <c:v>58990</c:v>
                </c:pt>
                <c:pt idx="1">
                  <c:v>57840</c:v>
                </c:pt>
                <c:pt idx="2">
                  <c:v>52660</c:v>
                </c:pt>
                <c:pt idx="3">
                  <c:v>19353</c:v>
                </c:pt>
                <c:pt idx="4">
                  <c:v>19085</c:v>
                </c:pt>
                <c:pt idx="5">
                  <c:v>7934</c:v>
                </c:pt>
                <c:pt idx="6">
                  <c:v>5786</c:v>
                </c:pt>
                <c:pt idx="7">
                  <c:v>4610</c:v>
                </c:pt>
                <c:pt idx="8">
                  <c:v>4185</c:v>
                </c:pt>
                <c:pt idx="9">
                  <c:v>4011</c:v>
                </c:pt>
                <c:pt idx="10">
                  <c:v>3388</c:v>
                </c:pt>
                <c:pt idx="11">
                  <c:v>2711</c:v>
                </c:pt>
                <c:pt idx="12">
                  <c:v>2053</c:v>
                </c:pt>
                <c:pt idx="13">
                  <c:v>2006</c:v>
                </c:pt>
                <c:pt idx="14">
                  <c:v>1768</c:v>
                </c:pt>
              </c:numCache>
            </c:numRef>
          </c:val>
          <c:extLst>
            <c:ext xmlns:c16="http://schemas.microsoft.com/office/drawing/2014/chart" uri="{C3380CC4-5D6E-409C-BE32-E72D297353CC}">
              <c16:uniqueId val="{0000000F-78D4-4A30-A557-0812F27DE868}"/>
            </c:ext>
          </c:extLst>
        </c:ser>
        <c:dLbls>
          <c:showLegendKey val="0"/>
          <c:showVal val="0"/>
          <c:showCatName val="0"/>
          <c:showSerName val="0"/>
          <c:showPercent val="0"/>
          <c:showBubbleSize val="0"/>
        </c:dLbls>
        <c:gapWidth val="30"/>
        <c:gapDepth val="110"/>
        <c:shape val="cylinder"/>
        <c:axId val="714580800"/>
        <c:axId val="1"/>
        <c:axId val="0"/>
      </c:bar3DChart>
      <c:catAx>
        <c:axId val="714580800"/>
        <c:scaling>
          <c:orientation val="minMax"/>
        </c:scaling>
        <c:delete val="0"/>
        <c:axPos val="b"/>
        <c:numFmt formatCode="General" sourceLinked="1"/>
        <c:majorTickMark val="out"/>
        <c:minorTickMark val="none"/>
        <c:tickLblPos val="low"/>
        <c:spPr>
          <a:ln w="5683">
            <a:solidFill>
              <a:schemeClr val="tx1"/>
            </a:solidFill>
            <a:prstDash val="solid"/>
          </a:ln>
        </c:spPr>
        <c:txPr>
          <a:bodyPr rot="0" vert="horz"/>
          <a:lstStyle/>
          <a:p>
            <a:pPr>
              <a:defRPr sz="537" b="1" i="0" u="none" strike="noStrike" baseline="0">
                <a:solidFill>
                  <a:schemeClr val="tx1"/>
                </a:solidFill>
                <a:latin typeface="Arial"/>
                <a:ea typeface="Arial"/>
                <a:cs typeface="Arial"/>
              </a:defRPr>
            </a:pPr>
            <a:endParaRPr lang="fr-FR"/>
          </a:p>
        </c:txPr>
        <c:crossAx val="1"/>
        <c:crosses val="autoZero"/>
        <c:auto val="1"/>
        <c:lblAlgn val="ctr"/>
        <c:lblOffset val="100"/>
        <c:noMultiLvlLbl val="0"/>
      </c:catAx>
      <c:valAx>
        <c:axId val="1"/>
        <c:scaling>
          <c:orientation val="minMax"/>
        </c:scaling>
        <c:delete val="0"/>
        <c:axPos val="l"/>
        <c:majorGridlines>
          <c:spPr>
            <a:ln w="5683">
              <a:solidFill>
                <a:srgbClr val="FFFFFF"/>
              </a:solidFill>
              <a:prstDash val="solid"/>
            </a:ln>
          </c:spPr>
        </c:majorGridlines>
        <c:numFmt formatCode="#,##0" sourceLinked="1"/>
        <c:majorTickMark val="out"/>
        <c:minorTickMark val="none"/>
        <c:tickLblPos val="nextTo"/>
        <c:spPr>
          <a:ln w="5683">
            <a:solidFill>
              <a:schemeClr val="tx1"/>
            </a:solidFill>
            <a:prstDash val="solid"/>
          </a:ln>
          <a:effectLst>
            <a:glow rad="254000">
              <a:schemeClr val="accent1">
                <a:alpha val="40000"/>
              </a:schemeClr>
            </a:glow>
          </a:effectLst>
        </c:spPr>
        <c:txPr>
          <a:bodyPr rot="0" vert="horz"/>
          <a:lstStyle/>
          <a:p>
            <a:pPr>
              <a:defRPr sz="537" b="1" i="0" u="none" strike="noStrike" baseline="0">
                <a:solidFill>
                  <a:schemeClr val="tx1"/>
                </a:solidFill>
                <a:latin typeface="Arial"/>
                <a:ea typeface="Arial"/>
                <a:cs typeface="Arial"/>
              </a:defRPr>
            </a:pPr>
            <a:endParaRPr lang="fr-FR"/>
          </a:p>
        </c:txPr>
        <c:crossAx val="714580800"/>
        <c:crosses val="autoZero"/>
        <c:crossBetween val="between"/>
      </c:valAx>
      <c:sp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shape">
            <a:fillToRect l="50000" t="50000" r="50000" b="50000"/>
          </a:path>
        </a:gradFill>
        <a:ln w="11366">
          <a:noFill/>
        </a:ln>
      </c:spPr>
    </c:plotArea>
    <c:plotVisOnly val="1"/>
    <c:dispBlanksAs val="gap"/>
    <c:showDLblsOverMax val="0"/>
  </c:chart>
  <c:spPr>
    <a:noFill/>
    <a:ln>
      <a:noFill/>
    </a:ln>
  </c:spPr>
  <c:txPr>
    <a:bodyPr/>
    <a:lstStyle/>
    <a:p>
      <a:pPr>
        <a:defRPr sz="1130" b="1" i="0" u="none" strike="noStrike" baseline="0">
          <a:solidFill>
            <a:schemeClr val="tx1"/>
          </a:solidFill>
          <a:latin typeface="Times"/>
          <a:ea typeface="Times"/>
          <a:cs typeface="Times"/>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0"/>
      <c:rotY val="20"/>
      <c:depthPercent val="8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3.7310945209718303E-2"/>
          <c:y val="0.16456452096039961"/>
          <c:w val="0.9556000657568775"/>
          <c:h val="0.76382660687593418"/>
        </c:manualLayout>
      </c:layout>
      <c:bar3DChart>
        <c:barDir val="col"/>
        <c:grouping val="clustered"/>
        <c:varyColors val="1"/>
        <c:ser>
          <c:idx val="0"/>
          <c:order val="0"/>
          <c:tx>
            <c:strRef>
              <c:f>Sheet1!$A$2</c:f>
              <c:strCache>
                <c:ptCount val="1"/>
                <c:pt idx="0">
                  <c:v>Filings by year</c:v>
                </c:pt>
              </c:strCache>
            </c:strRef>
          </c:tx>
          <c:spPr>
            <a:solidFill>
              <a:srgbClr val="BFAAF4"/>
            </a:solidFill>
            <a:ln w="23352">
              <a:noFill/>
            </a:ln>
          </c:spPr>
          <c:invertIfNegative val="0"/>
          <c:dPt>
            <c:idx val="0"/>
            <c:invertIfNegative val="0"/>
            <c:bubble3D val="0"/>
            <c:spPr>
              <a:solidFill>
                <a:srgbClr val="0070C0"/>
              </a:solidFill>
              <a:ln w="23352">
                <a:noFill/>
              </a:ln>
            </c:spPr>
            <c:extLst>
              <c:ext xmlns:c16="http://schemas.microsoft.com/office/drawing/2014/chart" uri="{C3380CC4-5D6E-409C-BE32-E72D297353CC}">
                <c16:uniqueId val="{00000000-A22D-4551-AC75-25AA17A302D9}"/>
              </c:ext>
            </c:extLst>
          </c:dPt>
          <c:dPt>
            <c:idx val="1"/>
            <c:invertIfNegative val="0"/>
            <c:bubble3D val="0"/>
            <c:spPr>
              <a:solidFill>
                <a:srgbClr val="0070C0"/>
              </a:solidFill>
              <a:ln w="23352">
                <a:noFill/>
              </a:ln>
            </c:spPr>
            <c:extLst>
              <c:ext xmlns:c16="http://schemas.microsoft.com/office/drawing/2014/chart" uri="{C3380CC4-5D6E-409C-BE32-E72D297353CC}">
                <c16:uniqueId val="{00000002-A22D-4551-AC75-25AA17A302D9}"/>
              </c:ext>
            </c:extLst>
          </c:dPt>
          <c:dPt>
            <c:idx val="2"/>
            <c:invertIfNegative val="0"/>
            <c:bubble3D val="0"/>
            <c:spPr>
              <a:solidFill>
                <a:srgbClr val="0070C0"/>
              </a:solidFill>
              <a:ln w="23352">
                <a:noFill/>
              </a:ln>
            </c:spPr>
            <c:extLst>
              <c:ext xmlns:c16="http://schemas.microsoft.com/office/drawing/2014/chart" uri="{C3380CC4-5D6E-409C-BE32-E72D297353CC}">
                <c16:uniqueId val="{00000004-A22D-4551-AC75-25AA17A302D9}"/>
              </c:ext>
            </c:extLst>
          </c:dPt>
          <c:dPt>
            <c:idx val="3"/>
            <c:invertIfNegative val="0"/>
            <c:bubble3D val="0"/>
            <c:spPr>
              <a:solidFill>
                <a:srgbClr val="0070C0"/>
              </a:solidFill>
              <a:ln w="23352">
                <a:noFill/>
              </a:ln>
            </c:spPr>
            <c:extLst>
              <c:ext xmlns:c16="http://schemas.microsoft.com/office/drawing/2014/chart" uri="{C3380CC4-5D6E-409C-BE32-E72D297353CC}">
                <c16:uniqueId val="{00000006-A22D-4551-AC75-25AA17A302D9}"/>
              </c:ext>
            </c:extLst>
          </c:dPt>
          <c:dPt>
            <c:idx val="4"/>
            <c:invertIfNegative val="0"/>
            <c:bubble3D val="0"/>
            <c:spPr>
              <a:solidFill>
                <a:srgbClr val="0070C0"/>
              </a:solidFill>
              <a:ln w="23352">
                <a:noFill/>
              </a:ln>
            </c:spPr>
            <c:extLst>
              <c:ext xmlns:c16="http://schemas.microsoft.com/office/drawing/2014/chart" uri="{C3380CC4-5D6E-409C-BE32-E72D297353CC}">
                <c16:uniqueId val="{00000008-A22D-4551-AC75-25AA17A302D9}"/>
              </c:ext>
            </c:extLst>
          </c:dPt>
          <c:dPt>
            <c:idx val="5"/>
            <c:invertIfNegative val="0"/>
            <c:bubble3D val="0"/>
            <c:spPr>
              <a:solidFill>
                <a:srgbClr val="0070C0"/>
              </a:solidFill>
              <a:ln w="23352">
                <a:noFill/>
              </a:ln>
            </c:spPr>
            <c:extLst>
              <c:ext xmlns:c16="http://schemas.microsoft.com/office/drawing/2014/chart" uri="{C3380CC4-5D6E-409C-BE32-E72D297353CC}">
                <c16:uniqueId val="{0000000A-A22D-4551-AC75-25AA17A302D9}"/>
              </c:ext>
            </c:extLst>
          </c:dPt>
          <c:dPt>
            <c:idx val="6"/>
            <c:invertIfNegative val="0"/>
            <c:bubble3D val="0"/>
            <c:spPr>
              <a:solidFill>
                <a:srgbClr val="0070C0"/>
              </a:solidFill>
              <a:ln w="23352">
                <a:noFill/>
              </a:ln>
            </c:spPr>
            <c:extLst>
              <c:ext xmlns:c16="http://schemas.microsoft.com/office/drawing/2014/chart" uri="{C3380CC4-5D6E-409C-BE32-E72D297353CC}">
                <c16:uniqueId val="{0000000C-A22D-4551-AC75-25AA17A302D9}"/>
              </c:ext>
            </c:extLst>
          </c:dPt>
          <c:dPt>
            <c:idx val="7"/>
            <c:invertIfNegative val="0"/>
            <c:bubble3D val="0"/>
            <c:spPr>
              <a:solidFill>
                <a:srgbClr val="0070C0"/>
              </a:solidFill>
              <a:ln w="23352">
                <a:noFill/>
              </a:ln>
            </c:spPr>
            <c:extLst>
              <c:ext xmlns:c16="http://schemas.microsoft.com/office/drawing/2014/chart" uri="{C3380CC4-5D6E-409C-BE32-E72D297353CC}">
                <c16:uniqueId val="{0000000E-A22D-4551-AC75-25AA17A302D9}"/>
              </c:ext>
            </c:extLst>
          </c:dPt>
          <c:dPt>
            <c:idx val="8"/>
            <c:invertIfNegative val="0"/>
            <c:bubble3D val="0"/>
            <c:spPr>
              <a:solidFill>
                <a:srgbClr val="0070C0"/>
              </a:solidFill>
              <a:ln w="23352">
                <a:noFill/>
              </a:ln>
            </c:spPr>
            <c:extLst>
              <c:ext xmlns:c16="http://schemas.microsoft.com/office/drawing/2014/chart" uri="{C3380CC4-5D6E-409C-BE32-E72D297353CC}">
                <c16:uniqueId val="{00000010-A22D-4551-AC75-25AA17A302D9}"/>
              </c:ext>
            </c:extLst>
          </c:dPt>
          <c:dPt>
            <c:idx val="9"/>
            <c:invertIfNegative val="0"/>
            <c:bubble3D val="0"/>
            <c:spPr>
              <a:solidFill>
                <a:srgbClr val="0070C0"/>
              </a:solidFill>
              <a:ln w="23352">
                <a:noFill/>
              </a:ln>
            </c:spPr>
            <c:extLst>
              <c:ext xmlns:c16="http://schemas.microsoft.com/office/drawing/2014/chart" uri="{C3380CC4-5D6E-409C-BE32-E72D297353CC}">
                <c16:uniqueId val="{00000012-A22D-4551-AC75-25AA17A302D9}"/>
              </c:ext>
            </c:extLst>
          </c:dPt>
          <c:dPt>
            <c:idx val="10"/>
            <c:invertIfNegative val="0"/>
            <c:bubble3D val="0"/>
            <c:spPr>
              <a:solidFill>
                <a:srgbClr val="0070C0"/>
              </a:solidFill>
              <a:ln w="23352">
                <a:noFill/>
              </a:ln>
            </c:spPr>
            <c:extLst>
              <c:ext xmlns:c16="http://schemas.microsoft.com/office/drawing/2014/chart" uri="{C3380CC4-5D6E-409C-BE32-E72D297353CC}">
                <c16:uniqueId val="{00000014-A22D-4551-AC75-25AA17A302D9}"/>
              </c:ext>
            </c:extLst>
          </c:dPt>
          <c:dPt>
            <c:idx val="11"/>
            <c:invertIfNegative val="0"/>
            <c:bubble3D val="0"/>
            <c:spPr>
              <a:solidFill>
                <a:srgbClr val="0070C0"/>
              </a:solidFill>
              <a:ln w="23352">
                <a:noFill/>
              </a:ln>
            </c:spPr>
            <c:extLst>
              <c:ext xmlns:c16="http://schemas.microsoft.com/office/drawing/2014/chart" uri="{C3380CC4-5D6E-409C-BE32-E72D297353CC}">
                <c16:uniqueId val="{00000016-A22D-4551-AC75-25AA17A302D9}"/>
              </c:ext>
            </c:extLst>
          </c:dPt>
          <c:dPt>
            <c:idx val="12"/>
            <c:invertIfNegative val="0"/>
            <c:bubble3D val="0"/>
            <c:spPr>
              <a:solidFill>
                <a:srgbClr val="0070C0"/>
              </a:solidFill>
              <a:ln w="23352">
                <a:noFill/>
              </a:ln>
            </c:spPr>
            <c:extLst>
              <c:ext xmlns:c16="http://schemas.microsoft.com/office/drawing/2014/chart" uri="{C3380CC4-5D6E-409C-BE32-E72D297353CC}">
                <c16:uniqueId val="{00000018-A22D-4551-AC75-25AA17A302D9}"/>
              </c:ext>
            </c:extLst>
          </c:dPt>
          <c:dPt>
            <c:idx val="13"/>
            <c:invertIfNegative val="0"/>
            <c:bubble3D val="0"/>
            <c:spPr>
              <a:solidFill>
                <a:srgbClr val="0070C0"/>
              </a:solidFill>
              <a:ln w="23352">
                <a:noFill/>
              </a:ln>
            </c:spPr>
            <c:extLst>
              <c:ext xmlns:c16="http://schemas.microsoft.com/office/drawing/2014/chart" uri="{C3380CC4-5D6E-409C-BE32-E72D297353CC}">
                <c16:uniqueId val="{0000001A-A22D-4551-AC75-25AA17A302D9}"/>
              </c:ext>
            </c:extLst>
          </c:dPt>
          <c:dPt>
            <c:idx val="14"/>
            <c:invertIfNegative val="0"/>
            <c:bubble3D val="0"/>
            <c:spPr>
              <a:solidFill>
                <a:srgbClr val="0070C0"/>
              </a:solidFill>
              <a:ln w="23352">
                <a:noFill/>
              </a:ln>
            </c:spPr>
            <c:extLst>
              <c:ext xmlns:c16="http://schemas.microsoft.com/office/drawing/2014/chart" uri="{C3380CC4-5D6E-409C-BE32-E72D297353CC}">
                <c16:uniqueId val="{0000001C-A22D-4551-AC75-25AA17A302D9}"/>
              </c:ext>
            </c:extLst>
          </c:dPt>
          <c:dPt>
            <c:idx val="15"/>
            <c:invertIfNegative val="0"/>
            <c:bubble3D val="0"/>
            <c:spPr>
              <a:solidFill>
                <a:srgbClr val="00B0F0"/>
              </a:solidFill>
              <a:ln w="23352">
                <a:noFill/>
              </a:ln>
            </c:spPr>
            <c:extLst>
              <c:ext xmlns:c16="http://schemas.microsoft.com/office/drawing/2014/chart" uri="{C3380CC4-5D6E-409C-BE32-E72D297353CC}">
                <c16:uniqueId val="{00000000-4AB0-4B25-B8F8-2999157826C5}"/>
              </c:ext>
            </c:extLst>
          </c:dPt>
          <c:dPt>
            <c:idx val="16"/>
            <c:invertIfNegative val="0"/>
            <c:bubble3D val="0"/>
            <c:spPr>
              <a:solidFill>
                <a:srgbClr val="00B0F0"/>
              </a:solidFill>
              <a:ln w="23352">
                <a:noFill/>
              </a:ln>
            </c:spPr>
            <c:extLst>
              <c:ext xmlns:c16="http://schemas.microsoft.com/office/drawing/2014/chart" uri="{C3380CC4-5D6E-409C-BE32-E72D297353CC}">
                <c16:uniqueId val="{00000001-4AB0-4B25-B8F8-2999157826C5}"/>
              </c:ext>
            </c:extLst>
          </c:dPt>
          <c:dPt>
            <c:idx val="17"/>
            <c:invertIfNegative val="0"/>
            <c:bubble3D val="0"/>
            <c:spPr>
              <a:solidFill>
                <a:srgbClr val="00B0F0"/>
              </a:solidFill>
              <a:ln w="23352">
                <a:noFill/>
              </a:ln>
            </c:spPr>
            <c:extLst>
              <c:ext xmlns:c16="http://schemas.microsoft.com/office/drawing/2014/chart" uri="{C3380CC4-5D6E-409C-BE32-E72D297353CC}">
                <c16:uniqueId val="{00000002-4AB0-4B25-B8F8-2999157826C5}"/>
              </c:ext>
            </c:extLst>
          </c:dPt>
          <c:dPt>
            <c:idx val="18"/>
            <c:invertIfNegative val="0"/>
            <c:bubble3D val="0"/>
            <c:spPr>
              <a:solidFill>
                <a:srgbClr val="00B0F0"/>
              </a:solidFill>
              <a:ln w="23352">
                <a:noFill/>
              </a:ln>
            </c:spPr>
            <c:extLst>
              <c:ext xmlns:c16="http://schemas.microsoft.com/office/drawing/2014/chart" uri="{C3380CC4-5D6E-409C-BE32-E72D297353CC}">
                <c16:uniqueId val="{00000003-4AB0-4B25-B8F8-2999157826C5}"/>
              </c:ext>
            </c:extLst>
          </c:dPt>
          <c:cat>
            <c:strRef>
              <c:f>Sheet1!$C$1:$AV$1</c:f>
              <c:strCache>
                <c:ptCount val="20"/>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strCache>
            </c:strRef>
          </c:cat>
          <c:val>
            <c:numRef>
              <c:f>Sheet1!$C$2:$AV$2</c:f>
              <c:numCache>
                <c:formatCode>0</c:formatCode>
                <c:ptCount val="20"/>
                <c:pt idx="0" formatCode="General">
                  <c:v>4137</c:v>
                </c:pt>
                <c:pt idx="1">
                  <c:v>4706</c:v>
                </c:pt>
                <c:pt idx="2" formatCode="#,##0">
                  <c:v>5091</c:v>
                </c:pt>
                <c:pt idx="3" formatCode="#,##0">
                  <c:v>5169</c:v>
                </c:pt>
                <c:pt idx="4" formatCode="#,##0">
                  <c:v>5183</c:v>
                </c:pt>
                <c:pt idx="5" formatCode="#,##0">
                  <c:v>5747</c:v>
                </c:pt>
                <c:pt idx="6" formatCode="#,##0">
                  <c:v>6262</c:v>
                </c:pt>
                <c:pt idx="7" formatCode="#,##0">
                  <c:v>6566</c:v>
                </c:pt>
                <c:pt idx="8" formatCode="#,##0">
                  <c:v>7076</c:v>
                </c:pt>
                <c:pt idx="9" formatCode="#,##0">
                  <c:v>7217</c:v>
                </c:pt>
                <c:pt idx="10" formatCode="#,##0">
                  <c:v>7231</c:v>
                </c:pt>
                <c:pt idx="11" formatCode="#,##0">
                  <c:v>7406</c:v>
                </c:pt>
                <c:pt idx="12" formatCode="#,##0">
                  <c:v>7801</c:v>
                </c:pt>
                <c:pt idx="13" formatCode="#,##0">
                  <c:v>7905</c:v>
                </c:pt>
                <c:pt idx="14" formatCode="#,##0">
                  <c:v>8261</c:v>
                </c:pt>
                <c:pt idx="15" formatCode="#,##0">
                  <c:v>8421</c:v>
                </c:pt>
                <c:pt idx="16" formatCode="#,##0">
                  <c:v>8210</c:v>
                </c:pt>
                <c:pt idx="17" formatCode="#,##0">
                  <c:v>8014</c:v>
                </c:pt>
                <c:pt idx="18" formatCode="#,##0">
                  <c:v>7920</c:v>
                </c:pt>
                <c:pt idx="19" formatCode="#,##0">
                  <c:v>7934</c:v>
                </c:pt>
              </c:numCache>
            </c:numRef>
          </c:val>
          <c:shape val="cylinder"/>
          <c:extLst>
            <c:ext xmlns:c16="http://schemas.microsoft.com/office/drawing/2014/chart" uri="{C3380CC4-5D6E-409C-BE32-E72D297353CC}">
              <c16:uniqueId val="{0000001D-A22D-4551-AC75-25AA17A302D9}"/>
            </c:ext>
          </c:extLst>
        </c:ser>
        <c:dLbls>
          <c:showLegendKey val="0"/>
          <c:showVal val="0"/>
          <c:showCatName val="0"/>
          <c:showSerName val="0"/>
          <c:showPercent val="0"/>
          <c:showBubbleSize val="0"/>
        </c:dLbls>
        <c:gapWidth val="30"/>
        <c:gapDepth val="110"/>
        <c:shape val="box"/>
        <c:axId val="48488448"/>
        <c:axId val="48489984"/>
        <c:axId val="0"/>
      </c:bar3DChart>
      <c:catAx>
        <c:axId val="48488448"/>
        <c:scaling>
          <c:orientation val="minMax"/>
        </c:scaling>
        <c:delete val="0"/>
        <c:axPos val="b"/>
        <c:numFmt formatCode="General" sourceLinked="1"/>
        <c:majorTickMark val="out"/>
        <c:minorTickMark val="out"/>
        <c:tickLblPos val="low"/>
        <c:spPr>
          <a:ln w="11676">
            <a:solidFill>
              <a:schemeClr val="tx1"/>
            </a:solidFill>
            <a:prstDash val="solid"/>
          </a:ln>
        </c:spPr>
        <c:txPr>
          <a:bodyPr rot="0" vert="horz"/>
          <a:lstStyle/>
          <a:p>
            <a:pPr>
              <a:defRPr sz="736" b="1" i="0" u="none" strike="noStrike" baseline="0">
                <a:solidFill>
                  <a:schemeClr val="tx1"/>
                </a:solidFill>
                <a:latin typeface="Arial"/>
                <a:ea typeface="Arial"/>
                <a:cs typeface="Arial"/>
              </a:defRPr>
            </a:pPr>
            <a:endParaRPr lang="fr-FR"/>
          </a:p>
        </c:txPr>
        <c:crossAx val="48489984"/>
        <c:crosses val="autoZero"/>
        <c:auto val="1"/>
        <c:lblAlgn val="ctr"/>
        <c:lblOffset val="100"/>
        <c:noMultiLvlLbl val="0"/>
      </c:catAx>
      <c:valAx>
        <c:axId val="48489984"/>
        <c:scaling>
          <c:orientation val="minMax"/>
        </c:scaling>
        <c:delete val="0"/>
        <c:axPos val="l"/>
        <c:numFmt formatCode="General" sourceLinked="1"/>
        <c:majorTickMark val="out"/>
        <c:minorTickMark val="none"/>
        <c:tickLblPos val="nextTo"/>
        <c:spPr>
          <a:ln w="11676">
            <a:solidFill>
              <a:schemeClr val="tx1"/>
            </a:solidFill>
            <a:prstDash val="solid"/>
          </a:ln>
        </c:spPr>
        <c:txPr>
          <a:bodyPr rot="0" vert="horz"/>
          <a:lstStyle/>
          <a:p>
            <a:pPr>
              <a:defRPr sz="804" b="1" i="0" u="none" strike="noStrike" baseline="0">
                <a:solidFill>
                  <a:schemeClr val="tx1"/>
                </a:solidFill>
                <a:latin typeface="Arial"/>
                <a:ea typeface="Arial"/>
                <a:cs typeface="Arial"/>
              </a:defRPr>
            </a:pPr>
            <a:endParaRPr lang="fr-FR"/>
          </a:p>
        </c:txPr>
        <c:crossAx val="48488448"/>
        <c:crosses val="autoZero"/>
        <c:crossBetween val="between"/>
      </c:valAx>
      <c:spPr>
        <a:gradFill>
          <a:gsLst>
            <a:gs pos="5000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shape">
            <a:fillToRect l="50000" t="50000" r="50000" b="50000"/>
          </a:path>
        </a:gradFill>
        <a:ln w="23352">
          <a:noFill/>
        </a:ln>
      </c:spPr>
    </c:plotArea>
    <c:plotVisOnly val="1"/>
    <c:dispBlanksAs val="gap"/>
    <c:showDLblsOverMax val="0"/>
  </c:chart>
  <c:spPr>
    <a:gradFill>
      <a:gsLst>
        <a:gs pos="56832">
          <a:srgbClr val="F1F9F9"/>
        </a:gs>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shape">
        <a:fillToRect l="50000" t="50000" r="50000" b="50000"/>
      </a:path>
    </a:gradFill>
    <a:ln>
      <a:noFill/>
    </a:ln>
  </c:spPr>
  <c:txPr>
    <a:bodyPr/>
    <a:lstStyle/>
    <a:p>
      <a:pPr>
        <a:defRPr sz="1655" b="1" i="0" u="none" strike="noStrike" baseline="0">
          <a:solidFill>
            <a:schemeClr val="tx1"/>
          </a:solidFill>
          <a:latin typeface="Arial"/>
          <a:ea typeface="Arial"/>
          <a:cs typeface="Arial"/>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57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t" anchorCtr="0" compatLnSpc="1">
            <a:prstTxWarp prst="textNoShape">
              <a:avLst/>
            </a:prstTxWarp>
          </a:bodyPr>
          <a:lstStyle>
            <a:lvl1pPr defTabSz="947738" eaLnBrk="1" hangingPunct="1">
              <a:defRPr kumimoji="0" sz="1200" b="0">
                <a:solidFill>
                  <a:schemeClr val="tx1"/>
                </a:solidFill>
              </a:defRPr>
            </a:lvl1pPr>
          </a:lstStyle>
          <a:p>
            <a:pPr>
              <a:defRPr/>
            </a:pPr>
            <a:endParaRPr lang="fr-FR" altLang="fr-FR" dirty="0"/>
          </a:p>
        </p:txBody>
      </p:sp>
      <p:sp>
        <p:nvSpPr>
          <p:cNvPr id="45059" name="Rectangle 3"/>
          <p:cNvSpPr>
            <a:spLocks noGrp="1" noChangeArrowheads="1"/>
          </p:cNvSpPr>
          <p:nvPr>
            <p:ph type="dt" sz="quarter" idx="1"/>
          </p:nvPr>
        </p:nvSpPr>
        <p:spPr bwMode="auto">
          <a:xfrm>
            <a:off x="3851098" y="0"/>
            <a:ext cx="294495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t" anchorCtr="0" compatLnSpc="1">
            <a:prstTxWarp prst="textNoShape">
              <a:avLst/>
            </a:prstTxWarp>
          </a:bodyPr>
          <a:lstStyle>
            <a:lvl1pPr algn="r" defTabSz="947738" eaLnBrk="1" hangingPunct="1">
              <a:defRPr kumimoji="0" sz="1200" b="0">
                <a:solidFill>
                  <a:schemeClr val="tx1"/>
                </a:solidFill>
              </a:defRPr>
            </a:lvl1pPr>
          </a:lstStyle>
          <a:p>
            <a:pPr>
              <a:defRPr/>
            </a:pPr>
            <a:endParaRPr lang="fr-FR" altLang="fr-FR" dirty="0"/>
          </a:p>
        </p:txBody>
      </p:sp>
      <p:sp>
        <p:nvSpPr>
          <p:cNvPr id="45060" name="Rectangle 4"/>
          <p:cNvSpPr>
            <a:spLocks noGrp="1" noChangeArrowheads="1"/>
          </p:cNvSpPr>
          <p:nvPr>
            <p:ph type="ftr" sz="quarter" idx="2"/>
          </p:nvPr>
        </p:nvSpPr>
        <p:spPr bwMode="auto">
          <a:xfrm>
            <a:off x="0" y="9429750"/>
            <a:ext cx="294657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b" anchorCtr="0" compatLnSpc="1">
            <a:prstTxWarp prst="textNoShape">
              <a:avLst/>
            </a:prstTxWarp>
          </a:bodyPr>
          <a:lstStyle>
            <a:lvl1pPr defTabSz="947738" eaLnBrk="1" hangingPunct="1">
              <a:defRPr kumimoji="0" sz="1200" b="0">
                <a:solidFill>
                  <a:schemeClr val="tx1"/>
                </a:solidFill>
              </a:defRPr>
            </a:lvl1pPr>
          </a:lstStyle>
          <a:p>
            <a:pPr>
              <a:defRPr/>
            </a:pPr>
            <a:endParaRPr lang="fr-FR" altLang="fr-FR" dirty="0"/>
          </a:p>
        </p:txBody>
      </p:sp>
      <p:sp>
        <p:nvSpPr>
          <p:cNvPr id="45061" name="Rectangle 5"/>
          <p:cNvSpPr>
            <a:spLocks noGrp="1" noChangeArrowheads="1"/>
          </p:cNvSpPr>
          <p:nvPr>
            <p:ph type="sldNum" sz="quarter" idx="3"/>
          </p:nvPr>
        </p:nvSpPr>
        <p:spPr bwMode="auto">
          <a:xfrm>
            <a:off x="3851098" y="9429750"/>
            <a:ext cx="294495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b" anchorCtr="0" compatLnSpc="1">
            <a:prstTxWarp prst="textNoShape">
              <a:avLst/>
            </a:prstTxWarp>
          </a:bodyPr>
          <a:lstStyle>
            <a:lvl1pPr algn="r" defTabSz="947738" eaLnBrk="1" hangingPunct="1">
              <a:defRPr kumimoji="0" sz="1200" b="0">
                <a:solidFill>
                  <a:schemeClr val="tx1"/>
                </a:solidFill>
              </a:defRPr>
            </a:lvl1pPr>
          </a:lstStyle>
          <a:p>
            <a:pPr>
              <a:defRPr/>
            </a:pPr>
            <a:fld id="{7C95CF9F-371F-498D-A081-B1A9B953883C}" type="slidenum">
              <a:rPr lang="en-US" altLang="fr-FR"/>
              <a:pPr>
                <a:defRPr/>
              </a:pPr>
              <a:t>‹#›</a:t>
            </a:fld>
            <a:endParaRPr lang="en-US" altLang="fr-FR" dirty="0"/>
          </a:p>
        </p:txBody>
      </p:sp>
    </p:spTree>
    <p:extLst>
      <p:ext uri="{BB962C8B-B14F-4D97-AF65-F5344CB8AC3E}">
        <p14:creationId xmlns:p14="http://schemas.microsoft.com/office/powerpoint/2010/main" val="2771598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57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t" anchorCtr="0" compatLnSpc="1">
            <a:prstTxWarp prst="textNoShape">
              <a:avLst/>
            </a:prstTxWarp>
          </a:bodyPr>
          <a:lstStyle>
            <a:lvl1pPr defTabSz="947738" eaLnBrk="1" hangingPunct="1">
              <a:defRPr kumimoji="0" sz="1200" b="0">
                <a:solidFill>
                  <a:schemeClr val="tx1"/>
                </a:solidFill>
              </a:defRPr>
            </a:lvl1pPr>
          </a:lstStyle>
          <a:p>
            <a:pPr>
              <a:defRPr/>
            </a:pPr>
            <a:endParaRPr lang="fr-FR" altLang="fr-FR" dirty="0"/>
          </a:p>
        </p:txBody>
      </p:sp>
      <p:sp>
        <p:nvSpPr>
          <p:cNvPr id="8195" name="Rectangle 3"/>
          <p:cNvSpPr>
            <a:spLocks noGrp="1" noChangeArrowheads="1"/>
          </p:cNvSpPr>
          <p:nvPr>
            <p:ph type="dt" idx="1"/>
          </p:nvPr>
        </p:nvSpPr>
        <p:spPr bwMode="auto">
          <a:xfrm>
            <a:off x="3851098" y="0"/>
            <a:ext cx="294495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t" anchorCtr="0" compatLnSpc="1">
            <a:prstTxWarp prst="textNoShape">
              <a:avLst/>
            </a:prstTxWarp>
          </a:bodyPr>
          <a:lstStyle>
            <a:lvl1pPr algn="r" defTabSz="947738" eaLnBrk="1" hangingPunct="1">
              <a:defRPr kumimoji="0" sz="1200" b="0">
                <a:solidFill>
                  <a:schemeClr val="tx1"/>
                </a:solidFill>
              </a:defRPr>
            </a:lvl1pPr>
          </a:lstStyle>
          <a:p>
            <a:pPr>
              <a:defRPr/>
            </a:pPr>
            <a:endParaRPr lang="fr-FR" altLang="fr-FR" dirty="0"/>
          </a:p>
        </p:txBody>
      </p:sp>
      <p:sp>
        <p:nvSpPr>
          <p:cNvPr id="135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9606" y="4714876"/>
            <a:ext cx="5438464"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429750"/>
            <a:ext cx="294657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b" anchorCtr="0" compatLnSpc="1">
            <a:prstTxWarp prst="textNoShape">
              <a:avLst/>
            </a:prstTxWarp>
          </a:bodyPr>
          <a:lstStyle>
            <a:lvl1pPr defTabSz="947738" eaLnBrk="1" hangingPunct="1">
              <a:defRPr kumimoji="0" sz="1200" b="0">
                <a:solidFill>
                  <a:schemeClr val="tx1"/>
                </a:solidFill>
              </a:defRPr>
            </a:lvl1pPr>
          </a:lstStyle>
          <a:p>
            <a:pPr>
              <a:defRPr/>
            </a:pPr>
            <a:endParaRPr lang="fr-FR" altLang="fr-FR" dirty="0"/>
          </a:p>
        </p:txBody>
      </p:sp>
      <p:sp>
        <p:nvSpPr>
          <p:cNvPr id="8199" name="Rectangle 7"/>
          <p:cNvSpPr>
            <a:spLocks noGrp="1" noChangeArrowheads="1"/>
          </p:cNvSpPr>
          <p:nvPr>
            <p:ph type="sldNum" sz="quarter" idx="5"/>
          </p:nvPr>
        </p:nvSpPr>
        <p:spPr bwMode="auto">
          <a:xfrm>
            <a:off x="3851098" y="9429750"/>
            <a:ext cx="294495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9" tIns="47414" rIns="94829" bIns="47414" numCol="1" anchor="b" anchorCtr="0" compatLnSpc="1">
            <a:prstTxWarp prst="textNoShape">
              <a:avLst/>
            </a:prstTxWarp>
          </a:bodyPr>
          <a:lstStyle>
            <a:lvl1pPr algn="r" defTabSz="947738" eaLnBrk="1" hangingPunct="1">
              <a:defRPr kumimoji="0" sz="1200" b="0">
                <a:solidFill>
                  <a:schemeClr val="tx1"/>
                </a:solidFill>
              </a:defRPr>
            </a:lvl1pPr>
          </a:lstStyle>
          <a:p>
            <a:pPr>
              <a:defRPr/>
            </a:pPr>
            <a:fld id="{B56C1D81-09CA-4162-BA4D-5B31E4694917}" type="slidenum">
              <a:rPr lang="en-US" altLang="fr-FR"/>
              <a:pPr>
                <a:defRPr/>
              </a:pPr>
              <a:t>‹#›</a:t>
            </a:fld>
            <a:endParaRPr lang="en-US" altLang="fr-FR" dirty="0"/>
          </a:p>
        </p:txBody>
      </p:sp>
    </p:spTree>
    <p:extLst>
      <p:ext uri="{BB962C8B-B14F-4D97-AF65-F5344CB8AC3E}">
        <p14:creationId xmlns:p14="http://schemas.microsoft.com/office/powerpoint/2010/main" val="2212521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919163" y="744538"/>
            <a:ext cx="4959350" cy="3721100"/>
          </a:xfrm>
          <a:ln/>
        </p:spPr>
      </p:sp>
      <p:sp>
        <p:nvSpPr>
          <p:cNvPr id="14339"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611646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15</a:t>
            </a:fld>
            <a:endParaRPr lang="en-GB" dirty="0"/>
          </a:p>
        </p:txBody>
      </p:sp>
    </p:spTree>
    <p:extLst>
      <p:ext uri="{BB962C8B-B14F-4D97-AF65-F5344CB8AC3E}">
        <p14:creationId xmlns:p14="http://schemas.microsoft.com/office/powerpoint/2010/main" val="478557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990600" y="765175"/>
            <a:ext cx="5105400" cy="3829050"/>
          </a:xfrm>
          <a:ln/>
        </p:spPr>
      </p:sp>
      <p:sp>
        <p:nvSpPr>
          <p:cNvPr id="14339"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63656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p:sp>
      <p:sp>
        <p:nvSpPr>
          <p:cNvPr id="18435"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2258385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21</a:t>
            </a:fld>
            <a:endParaRPr lang="en-US"/>
          </a:p>
        </p:txBody>
      </p:sp>
    </p:spTree>
    <p:extLst>
      <p:ext uri="{BB962C8B-B14F-4D97-AF65-F5344CB8AC3E}">
        <p14:creationId xmlns:p14="http://schemas.microsoft.com/office/powerpoint/2010/main" val="2743225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22</a:t>
            </a:fld>
            <a:endParaRPr lang="en-US"/>
          </a:p>
        </p:txBody>
      </p:sp>
    </p:spTree>
    <p:extLst>
      <p:ext uri="{BB962C8B-B14F-4D97-AF65-F5344CB8AC3E}">
        <p14:creationId xmlns:p14="http://schemas.microsoft.com/office/powerpoint/2010/main" val="479653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23</a:t>
            </a:fld>
            <a:endParaRPr lang="en-US"/>
          </a:p>
        </p:txBody>
      </p:sp>
    </p:spTree>
    <p:extLst>
      <p:ext uri="{BB962C8B-B14F-4D97-AF65-F5344CB8AC3E}">
        <p14:creationId xmlns:p14="http://schemas.microsoft.com/office/powerpoint/2010/main" val="215701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24</a:t>
            </a:fld>
            <a:endParaRPr lang="en-US"/>
          </a:p>
        </p:txBody>
      </p:sp>
    </p:spTree>
    <p:extLst>
      <p:ext uri="{BB962C8B-B14F-4D97-AF65-F5344CB8AC3E}">
        <p14:creationId xmlns:p14="http://schemas.microsoft.com/office/powerpoint/2010/main" val="3324780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25</a:t>
            </a:fld>
            <a:endParaRPr lang="en-US"/>
          </a:p>
        </p:txBody>
      </p:sp>
    </p:spTree>
    <p:extLst>
      <p:ext uri="{BB962C8B-B14F-4D97-AF65-F5344CB8AC3E}">
        <p14:creationId xmlns:p14="http://schemas.microsoft.com/office/powerpoint/2010/main" val="3719450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26</a:t>
            </a:fld>
            <a:endParaRPr lang="en-US"/>
          </a:p>
        </p:txBody>
      </p:sp>
    </p:spTree>
    <p:extLst>
      <p:ext uri="{BB962C8B-B14F-4D97-AF65-F5344CB8AC3E}">
        <p14:creationId xmlns:p14="http://schemas.microsoft.com/office/powerpoint/2010/main" val="2606624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27</a:t>
            </a:fld>
            <a:endParaRPr lang="en-US"/>
          </a:p>
        </p:txBody>
      </p:sp>
    </p:spTree>
    <p:extLst>
      <p:ext uri="{BB962C8B-B14F-4D97-AF65-F5344CB8AC3E}">
        <p14:creationId xmlns:p14="http://schemas.microsoft.com/office/powerpoint/2010/main" val="279794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pPr eaLnBrk="1" hangingPunct="1"/>
            <a:endParaRPr lang="fr-FR" altLang="fr-FR" dirty="0">
              <a:latin typeface="Arial" pitchFamily="34" charset="0"/>
              <a:cs typeface="Arial" pitchFamily="34" charset="0"/>
            </a:endParaRPr>
          </a:p>
        </p:txBody>
      </p:sp>
    </p:spTree>
    <p:extLst>
      <p:ext uri="{BB962C8B-B14F-4D97-AF65-F5344CB8AC3E}">
        <p14:creationId xmlns:p14="http://schemas.microsoft.com/office/powerpoint/2010/main" val="4263524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28</a:t>
            </a:fld>
            <a:endParaRPr lang="en-US"/>
          </a:p>
        </p:txBody>
      </p:sp>
    </p:spTree>
    <p:extLst>
      <p:ext uri="{BB962C8B-B14F-4D97-AF65-F5344CB8AC3E}">
        <p14:creationId xmlns:p14="http://schemas.microsoft.com/office/powerpoint/2010/main" val="2334750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29</a:t>
            </a:fld>
            <a:endParaRPr lang="en-US"/>
          </a:p>
        </p:txBody>
      </p:sp>
    </p:spTree>
    <p:extLst>
      <p:ext uri="{BB962C8B-B14F-4D97-AF65-F5344CB8AC3E}">
        <p14:creationId xmlns:p14="http://schemas.microsoft.com/office/powerpoint/2010/main" val="3519264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30</a:t>
            </a:fld>
            <a:endParaRPr lang="en-US"/>
          </a:p>
        </p:txBody>
      </p:sp>
    </p:spTree>
    <p:extLst>
      <p:ext uri="{BB962C8B-B14F-4D97-AF65-F5344CB8AC3E}">
        <p14:creationId xmlns:p14="http://schemas.microsoft.com/office/powerpoint/2010/main" val="4082237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31</a:t>
            </a:fld>
            <a:endParaRPr lang="en-US"/>
          </a:p>
        </p:txBody>
      </p:sp>
    </p:spTree>
    <p:extLst>
      <p:ext uri="{BB962C8B-B14F-4D97-AF65-F5344CB8AC3E}">
        <p14:creationId xmlns:p14="http://schemas.microsoft.com/office/powerpoint/2010/main" val="2826083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Concernant la situation d’un point de vue général, la première question qui vient à l’esprit est</a:t>
            </a:r>
            <a:r>
              <a:rPr lang="fr-FR" baseline="0" dirty="0" smtClean="0"/>
              <a:t> celle de savoir si les offices sont ou non fermés et, plus particulièrement dans le contexte du PCT, et du point de vue des déposants de demandes PCT, de savoir si les offices récepteurs acceptent le dépôt de nouvelles demandes PCT, et s’ils sont en mesure de les traiter?</a:t>
            </a:r>
          </a:p>
          <a:p>
            <a:endParaRPr lang="fr-FR" baseline="0" dirty="0" smtClean="0"/>
          </a:p>
          <a:p>
            <a:r>
              <a:rPr lang="fr-FR" baseline="0" dirty="0" smtClean="0"/>
              <a:t>La situation est variable d’un office (récepteur) à l’autre. </a:t>
            </a:r>
          </a:p>
          <a:p>
            <a:endParaRPr lang="fr-FR" baseline="0" dirty="0" smtClean="0"/>
          </a:p>
          <a:p>
            <a:r>
              <a:rPr lang="fr-FR" baseline="0" dirty="0" smtClean="0"/>
              <a:t>Selon les informations dont dispose le Bureau international, la grande majorité des offices continuent d’être opérationnels, presque normalement, tandis que certains, une minorité semble-t-il, sont/seraient fermés. </a:t>
            </a:r>
          </a:p>
          <a:p>
            <a:endParaRPr lang="fr-FR" baseline="0" dirty="0" smtClean="0"/>
          </a:p>
          <a:p>
            <a:r>
              <a:rPr lang="fr-FR" baseline="0" dirty="0" smtClean="0"/>
              <a:t>Dans le second cas, l’information est documentée sur le </a:t>
            </a:r>
            <a:r>
              <a:rPr lang="fr-FR" b="1" baseline="0" dirty="0" smtClean="0"/>
              <a:t>site Web du PCT</a:t>
            </a:r>
            <a:r>
              <a:rPr lang="fr-FR" baseline="0" dirty="0" smtClean="0"/>
              <a:t>, sous l’onglet intitulé «  </a:t>
            </a:r>
            <a:r>
              <a:rPr lang="fr-FR" b="1" i="1" baseline="0" dirty="0" smtClean="0"/>
              <a:t>Date de fermeture officielle des offices de propriété intellectuelle</a:t>
            </a:r>
            <a:r>
              <a:rPr lang="fr-FR" baseline="0" dirty="0" smtClean="0"/>
              <a:t> », dont le lien est reproduit dans la diapositive qui s’affiche actuellement à l’écran. </a:t>
            </a:r>
          </a:p>
          <a:p>
            <a:endParaRPr lang="fr-FR" baseline="0" dirty="0" smtClean="0"/>
          </a:p>
          <a:p>
            <a:r>
              <a:rPr lang="fr-FR" baseline="0" dirty="0" smtClean="0"/>
              <a:t>Cette base de données est mise à jour en temps réel, lorsque nous recevons ces informations. Je vous invite à consulter cette base de données, ainsi que le site Web de votre office récepteur de référence, afin de vérifier s’il est ou non ouvert, notion toutefois très relative dans la mesure ou de nombreux offices ont adopté la pratique du </a:t>
            </a:r>
            <a:r>
              <a:rPr lang="fr-FR" b="1" baseline="0" dirty="0" smtClean="0"/>
              <a:t>télétravail</a:t>
            </a:r>
            <a:r>
              <a:rPr lang="fr-FR" baseline="0" dirty="0" smtClean="0"/>
              <a:t> pour permettre à leurs collaborateurs de continuer à travailler, tout en étant confinés, dans le lieu de leur choix; il est également important de souligner que pour ceux qui demeurent ouverts, des changements sont néanmoins intervenus dans leur pratique car de nombreux offices sont réduits à accepter, et traiter, uniquement, les dépôts effectués </a:t>
            </a:r>
            <a:r>
              <a:rPr lang="fr-FR" u="sng" baseline="0" dirty="0" smtClean="0"/>
              <a:t>par voie électronique</a:t>
            </a:r>
            <a:r>
              <a:rPr lang="fr-FR" baseline="0" dirty="0" smtClean="0"/>
              <a:t>. </a:t>
            </a:r>
          </a:p>
          <a:p>
            <a:r>
              <a:rPr lang="fr-FR" baseline="0" dirty="0" smtClean="0"/>
              <a:t>Dès lors, si vous envisagiez de déposer votre demande PCT sous forme papier, ce qui est fortement déconseillé d’une manière générale, vous vous exposeriez à des difficultés plus importantes encore lors de votre dépôt auprès de votre office récepteur de référence. </a:t>
            </a:r>
            <a:endParaRPr lang="fr-FR" dirty="0"/>
          </a:p>
        </p:txBody>
      </p:sp>
      <p:sp>
        <p:nvSpPr>
          <p:cNvPr id="4" name="Slide Number Placeholder 3"/>
          <p:cNvSpPr>
            <a:spLocks noGrp="1"/>
          </p:cNvSpPr>
          <p:nvPr>
            <p:ph type="sldNum" sz="quarter" idx="10"/>
          </p:nvPr>
        </p:nvSpPr>
        <p:spPr/>
        <p:txBody>
          <a:bodyPr/>
          <a:lstStyle/>
          <a:p>
            <a:fld id="{C05C012D-29AE-44F4-99AC-448AEE7E9339}" type="slidenum">
              <a:rPr lang="fr-FR" smtClean="0"/>
              <a:t>33</a:t>
            </a:fld>
            <a:endParaRPr lang="fr-FR"/>
          </a:p>
        </p:txBody>
      </p:sp>
    </p:spTree>
    <p:extLst>
      <p:ext uri="{BB962C8B-B14F-4D97-AF65-F5344CB8AC3E}">
        <p14:creationId xmlns:p14="http://schemas.microsoft.com/office/powerpoint/2010/main" val="2896003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Une </a:t>
            </a:r>
            <a:r>
              <a:rPr lang="fr-FR" b="1" dirty="0" smtClean="0"/>
              <a:t>autre question pressant</a:t>
            </a:r>
            <a:r>
              <a:rPr lang="fr-FR" b="1" baseline="0" dirty="0" smtClean="0"/>
              <a:t>e </a:t>
            </a:r>
            <a:r>
              <a:rPr lang="fr-FR" baseline="0" dirty="0" smtClean="0"/>
              <a:t>est celle de </a:t>
            </a:r>
            <a:r>
              <a:rPr lang="fr-FR" b="1" baseline="0" dirty="0" smtClean="0"/>
              <a:t>l’impact de la pandémie de COVID-19 sur le nombre de dépôts </a:t>
            </a:r>
            <a:r>
              <a:rPr lang="fr-FR" baseline="0" dirty="0" smtClean="0"/>
              <a:t>qui seront effectués dans le courant de cette année; bien évidemment il est beaucoup trop tôt pour avancer des chiffres ou prédictions réalistes et fiables mais, d’ores et déjà, nous pouvons tous anticiper les effets délétères de cette crise sanitaire due à la pandémie de COVID-19 sur le nombre de dépôts de demandes PCT effectués en 2020 (au premier semestre, notamment). </a:t>
            </a:r>
          </a:p>
          <a:p>
            <a:endParaRPr lang="fr-FR" baseline="0" dirty="0" smtClean="0"/>
          </a:p>
          <a:p>
            <a:r>
              <a:rPr lang="fr-FR" baseline="0" dirty="0" smtClean="0"/>
              <a:t>En revanche, nous subissons très concrètement, au quotidien, des perturbations des services postaux et d‘entreprises privées d’acheminement du courrier occasionnés par cette crise sanitaire majeure. Par exemple, si l’on regarde la situation en Europe, si le courrier peut être distribué au sein même de l’Europe, en revanche, en dehors de celle-ci l’acheminement est plus aléatoire ou non assuré; quant aux services privés d’acheminement du courrier, ces derniers sont confrontés aux mêmes conditions difficiles, notamment en raison du trafic aérien commercial qui est quasiment à l’arrêt. </a:t>
            </a:r>
          </a:p>
          <a:p>
            <a:endParaRPr lang="fr-FR" baseline="0" dirty="0" smtClean="0"/>
          </a:p>
          <a:p>
            <a:r>
              <a:rPr lang="fr-FR" baseline="0" dirty="0" smtClean="0"/>
              <a:t>Bien évidemment la situation évolue de jour en jour, voire d’heure en heure, il est par conséquent vivement recommandé de suivre l’évolution de la situation dans votre pays et de vous rapprocher de votre office (récepteur) afin de vous mettre à jour.</a:t>
            </a:r>
            <a:endParaRPr lang="fr-FR" dirty="0"/>
          </a:p>
        </p:txBody>
      </p:sp>
      <p:sp>
        <p:nvSpPr>
          <p:cNvPr id="4" name="Slide Number Placeholder 3"/>
          <p:cNvSpPr>
            <a:spLocks noGrp="1"/>
          </p:cNvSpPr>
          <p:nvPr>
            <p:ph type="sldNum" sz="quarter" idx="10"/>
          </p:nvPr>
        </p:nvSpPr>
        <p:spPr/>
        <p:txBody>
          <a:bodyPr/>
          <a:lstStyle/>
          <a:p>
            <a:fld id="{C05C012D-29AE-44F4-99AC-448AEE7E9339}" type="slidenum">
              <a:rPr lang="fr-FR" smtClean="0"/>
              <a:t>34</a:t>
            </a:fld>
            <a:endParaRPr lang="fr-FR"/>
          </a:p>
        </p:txBody>
      </p:sp>
    </p:spTree>
    <p:extLst>
      <p:ext uri="{BB962C8B-B14F-4D97-AF65-F5344CB8AC3E}">
        <p14:creationId xmlns:p14="http://schemas.microsoft.com/office/powerpoint/2010/main" val="862804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36</a:t>
            </a:fld>
            <a:endParaRPr lang="en-GB" dirty="0"/>
          </a:p>
        </p:txBody>
      </p:sp>
    </p:spTree>
    <p:extLst>
      <p:ext uri="{BB962C8B-B14F-4D97-AF65-F5344CB8AC3E}">
        <p14:creationId xmlns:p14="http://schemas.microsoft.com/office/powerpoint/2010/main" val="157999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a:t>
            </a:r>
            <a:r>
              <a:rPr lang="fr-FR" baseline="0" dirty="0" smtClean="0"/>
              <a:t> </a:t>
            </a:r>
            <a:r>
              <a:rPr lang="fr-FR" b="1" baseline="0" dirty="0" smtClean="0"/>
              <a:t>prochain sujet </a:t>
            </a:r>
            <a:r>
              <a:rPr lang="fr-FR" baseline="0" dirty="0" smtClean="0"/>
              <a:t>que je souhaite aborder est la question des </a:t>
            </a:r>
            <a:r>
              <a:rPr lang="fr-FR" b="1" baseline="0" dirty="0" smtClean="0"/>
              <a:t>mesures de sauvegarde spécifiques qui existent dans le cadre du PCT </a:t>
            </a:r>
            <a:r>
              <a:rPr lang="fr-FR" baseline="0" dirty="0" smtClean="0"/>
              <a:t>auxquelles les déposants pourraient avoir recours </a:t>
            </a:r>
            <a:r>
              <a:rPr lang="fr-FR" b="1" baseline="0" dirty="0" smtClean="0"/>
              <a:t>lorsqu'ils n’ont pu respecter certains délais en raison de la pandémie de COVID-19</a:t>
            </a:r>
            <a:r>
              <a:rPr lang="fr-FR" baseline="0" dirty="0" smtClean="0"/>
              <a:t>, et se demandent s’il existe des possibilités de proroger certains délais, en raison de la situation actuelle.</a:t>
            </a:r>
          </a:p>
          <a:p>
            <a:endParaRPr lang="fr-FR" baseline="0" dirty="0" smtClean="0"/>
          </a:p>
          <a:p>
            <a:r>
              <a:rPr lang="fr-FR" baseline="0" dirty="0" smtClean="0"/>
              <a:t>La première chose qu’il convient de souligner c’est </a:t>
            </a:r>
            <a:r>
              <a:rPr lang="fr-FR" b="1" u="sng" baseline="0" dirty="0" smtClean="0"/>
              <a:t>l’absence de règle générale </a:t>
            </a:r>
            <a:r>
              <a:rPr lang="fr-FR" baseline="0" dirty="0" smtClean="0"/>
              <a:t>qui prévoirait une extension des délais du PCT; en effet, tandis que ce type de disposition d’ordre général peut exister dans les législations nationales, il n’en existe pas dans le PCT. </a:t>
            </a:r>
          </a:p>
          <a:p>
            <a:r>
              <a:rPr lang="fr-FR" baseline="0" dirty="0" smtClean="0"/>
              <a:t>Nous étudions actuellement la possibilité de modifier le règlement d’exécution afin de prévoir une telle disposition, mais, si elle était adoptée, une telle mesure ne s’appliquerait que pour des situations similaires qui surviendraient dans le futur, en espérant toutefois ne jamais devoir y recourir.</a:t>
            </a:r>
          </a:p>
          <a:p>
            <a:endParaRPr lang="fr-FR" baseline="0" dirty="0" smtClean="0"/>
          </a:p>
          <a:p>
            <a:r>
              <a:rPr lang="fr-FR" baseline="0" dirty="0" smtClean="0"/>
              <a:t>En outre, il convient aussi de noter que si la législation nationale de nombreux pays comportent des régimes d’exception et de prorogation de certains délais, ces derniers </a:t>
            </a:r>
            <a:r>
              <a:rPr lang="fr-FR" b="1" u="sng" baseline="0" dirty="0" smtClean="0"/>
              <a:t>ne s’appliquent pas aux délais prévus par le PCT</a:t>
            </a:r>
            <a:r>
              <a:rPr lang="fr-FR" baseline="0" dirty="0" smtClean="0"/>
              <a:t>, pour le traitement pendant la phase internationale, De telles mesures ne seraient susceptibles de s’appliquer à des demandes internationales, </a:t>
            </a:r>
            <a:r>
              <a:rPr lang="fr-FR" u="sng" baseline="0" dirty="0" smtClean="0"/>
              <a:t>qu’après l’ouverture de la phase nationale</a:t>
            </a:r>
            <a:r>
              <a:rPr lang="fr-FR" baseline="0" dirty="0" smtClean="0"/>
              <a:t>.</a:t>
            </a:r>
          </a:p>
          <a:p>
            <a:endParaRPr lang="fr-FR" baseline="0" dirty="0" smtClean="0"/>
          </a:p>
          <a:p>
            <a:r>
              <a:rPr lang="fr-FR" baseline="0" dirty="0" smtClean="0"/>
              <a:t>L’un des plus importants délais dans le cadre de la procédure selon le PCT est le dépôt de la demande PCT dans le délai de priorité, de 12 mois, s’agissant des brevets, [à compter du 1</a:t>
            </a:r>
            <a:r>
              <a:rPr lang="fr-FR" baseline="30000" dirty="0" smtClean="0"/>
              <a:t>er</a:t>
            </a:r>
            <a:r>
              <a:rPr lang="fr-FR" baseline="0" dirty="0" smtClean="0"/>
              <a:t> dépôt], délai qui est prévu par l’article 4C.3) de la Convention d’Union de Paris (repris dans l’article 8 du PCT). </a:t>
            </a:r>
          </a:p>
          <a:p>
            <a:endParaRPr lang="fr-FR" baseline="0" dirty="0" smtClean="0"/>
          </a:p>
          <a:p>
            <a:r>
              <a:rPr lang="fr-FR" baseline="0" dirty="0" smtClean="0"/>
              <a:t>En pratique, la question se pose de la manière suivante: si le délai de priorité de 12 mois précité arrive à échéance pendant la pandémie de COVID-19, concrètement que se passe-t-il? Est-ce qu’il existe une règle générale qui permettrait de proroger ce délai?</a:t>
            </a:r>
          </a:p>
          <a:p>
            <a:r>
              <a:rPr lang="fr-FR" baseline="0" dirty="0" smtClean="0"/>
              <a:t>En pratique, il existe deux cas de figure:</a:t>
            </a:r>
          </a:p>
          <a:p>
            <a:pPr marL="228600" indent="-228600">
              <a:buAutoNum type="arabicPeriod"/>
            </a:pPr>
            <a:r>
              <a:rPr lang="fr-FR" baseline="0" dirty="0" smtClean="0"/>
              <a:t>Si votre </a:t>
            </a:r>
            <a:r>
              <a:rPr lang="fr-FR" b="1" baseline="0" dirty="0" smtClean="0"/>
              <a:t>office de récepteur est fermé</a:t>
            </a:r>
            <a:r>
              <a:rPr lang="fr-FR" baseline="0" dirty="0" smtClean="0"/>
              <a:t>, alors la mesure de sauvegarde prévue par l’article 4C.3) de la Convention de Paris s’applique, le délai de priorité est étendu jusqu’au prochain jour ouvrable suivant.</a:t>
            </a:r>
          </a:p>
          <a:p>
            <a:pPr marL="228600" indent="-228600">
              <a:buAutoNum type="arabicPeriod"/>
            </a:pPr>
            <a:r>
              <a:rPr lang="fr-FR" baseline="0" dirty="0" smtClean="0"/>
              <a:t>Si votre </a:t>
            </a:r>
            <a:r>
              <a:rPr lang="fr-FR" b="1" baseline="0" dirty="0" smtClean="0"/>
              <a:t>office récepteur n’est pas fermé </a:t>
            </a:r>
            <a:r>
              <a:rPr lang="fr-FR" baseline="0" dirty="0" smtClean="0"/>
              <a:t>et que vous n’avez pas été en mesure de déposer votre demande PCT dans le délai de priorité, il existe la possibilité de demander la restauration du droit de priorité, soit auprès de l’office récepteur au moment du dépôt, et/ou auprès de l'office désigné lors de l’ouverture de la phase nationale.</a:t>
            </a:r>
          </a:p>
          <a:p>
            <a:pPr marL="0" indent="0">
              <a:buNone/>
            </a:pPr>
            <a:endParaRPr lang="fr-FR" baseline="0" dirty="0" smtClean="0"/>
          </a:p>
          <a:p>
            <a:pPr marL="0" indent="0">
              <a:buNone/>
            </a:pPr>
            <a:r>
              <a:rPr lang="fr-FR" baseline="0" dirty="0" smtClean="0"/>
              <a:t>Il convient toutefois de souligner que nombreux sont les offices qui demeurent ouverts et opérationnels, en tout ou partie, ce qui réduit le champ des mesures de sauvegarde disponibles.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S’agissant de la seconde mesure de sauvegarde, il convient de rappeler que tous les offices ne permettent pas la restauration du droit de priorité, ou n’en reconnaissent pas les effets, lorsqu’elle a été accordée pendant la phase internationale, par un autre office récepteur. </a:t>
            </a:r>
          </a:p>
          <a:p>
            <a:pPr marL="0" indent="0">
              <a:buNone/>
            </a:pPr>
            <a:r>
              <a:rPr lang="fr-FR" baseline="0" dirty="0" smtClean="0"/>
              <a:t>Vous pourriez envisager d’adopter une stratégie consistant à déposer auprès d’un office fermé, en mentionnant un déposant qui permette le choix d’un tel office récepteur, une telle stratégie s’exerce aux choix et « risques et périls » des déposants et pourrait ne pas produire les effets escomptés lors de l’ouverture de la phase nationale.</a:t>
            </a:r>
          </a:p>
        </p:txBody>
      </p:sp>
      <p:sp>
        <p:nvSpPr>
          <p:cNvPr id="4" name="Slide Number Placeholder 3"/>
          <p:cNvSpPr>
            <a:spLocks noGrp="1"/>
          </p:cNvSpPr>
          <p:nvPr>
            <p:ph type="sldNum" sz="quarter" idx="10"/>
          </p:nvPr>
        </p:nvSpPr>
        <p:spPr/>
        <p:txBody>
          <a:bodyPr/>
          <a:lstStyle/>
          <a:p>
            <a:fld id="{C05C012D-29AE-44F4-99AC-448AEE7E9339}" type="slidenum">
              <a:rPr lang="fr-FR" smtClean="0"/>
              <a:t>37</a:t>
            </a:fld>
            <a:endParaRPr lang="fr-FR"/>
          </a:p>
        </p:txBody>
      </p:sp>
    </p:spTree>
    <p:extLst>
      <p:ext uri="{BB962C8B-B14F-4D97-AF65-F5344CB8AC3E}">
        <p14:creationId xmlns:p14="http://schemas.microsoft.com/office/powerpoint/2010/main" val="3437880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1326DE-ADDC-4188-BED0-28E4F8D0A250}" type="slidenum">
              <a:rPr lang="en-GB" smtClean="0"/>
              <a:t>38</a:t>
            </a:fld>
            <a:endParaRPr lang="en-GB" dirty="0"/>
          </a:p>
        </p:txBody>
      </p:sp>
    </p:spTree>
    <p:extLst>
      <p:ext uri="{BB962C8B-B14F-4D97-AF65-F5344CB8AC3E}">
        <p14:creationId xmlns:p14="http://schemas.microsoft.com/office/powerpoint/2010/main" val="1812341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05C012D-29AE-44F4-99AC-448AEE7E9339}" type="slidenum">
              <a:rPr lang="fr-FR" smtClean="0"/>
              <a:t>39</a:t>
            </a:fld>
            <a:endParaRPr lang="fr-FR"/>
          </a:p>
        </p:txBody>
      </p:sp>
    </p:spTree>
    <p:extLst>
      <p:ext uri="{BB962C8B-B14F-4D97-AF65-F5344CB8AC3E}">
        <p14:creationId xmlns:p14="http://schemas.microsoft.com/office/powerpoint/2010/main" val="397516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3 reasons why companies use the PCT have resulted in this growth in its use over the last 40 years…remarkably, numbers of PCT applications have grown in 39 of the last 40  years, and even the global financial crisis—in 2009—could only make a slight dent in the demand for this service.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F2C667-47B2-46C4-80BC-8E1DA185F3D3}"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98672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40</a:t>
            </a:fld>
            <a:endParaRPr lang="en-GB" dirty="0"/>
          </a:p>
        </p:txBody>
      </p:sp>
    </p:spTree>
    <p:extLst>
      <p:ext uri="{BB962C8B-B14F-4D97-AF65-F5344CB8AC3E}">
        <p14:creationId xmlns:p14="http://schemas.microsoft.com/office/powerpoint/2010/main" val="4116274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05C012D-29AE-44F4-99AC-448AEE7E9339}" type="slidenum">
              <a:rPr lang="fr-FR" smtClean="0"/>
              <a:t>41</a:t>
            </a:fld>
            <a:endParaRPr lang="fr-FR"/>
          </a:p>
        </p:txBody>
      </p:sp>
    </p:spTree>
    <p:extLst>
      <p:ext uri="{BB962C8B-B14F-4D97-AF65-F5344CB8AC3E}">
        <p14:creationId xmlns:p14="http://schemas.microsoft.com/office/powerpoint/2010/main" val="368428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42</a:t>
            </a:fld>
            <a:endParaRPr lang="en-GB" dirty="0"/>
          </a:p>
        </p:txBody>
      </p:sp>
    </p:spTree>
    <p:extLst>
      <p:ext uri="{BB962C8B-B14F-4D97-AF65-F5344CB8AC3E}">
        <p14:creationId xmlns:p14="http://schemas.microsoft.com/office/powerpoint/2010/main" val="4177465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854075" y="744538"/>
            <a:ext cx="4960938" cy="3722687"/>
          </a:xfrm>
          <a:ln/>
        </p:spPr>
      </p:sp>
      <p:sp>
        <p:nvSpPr>
          <p:cNvPr id="21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3999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Dashboard indicators include monthly filings in WIPO's international systems for patents, trademarks and industrial designs, which provide over 92% of the Organization's revenues.</a:t>
            </a:r>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44</a:t>
            </a:fld>
            <a:endParaRPr lang="en-GB" dirty="0"/>
          </a:p>
        </p:txBody>
      </p:sp>
    </p:spTree>
    <p:extLst>
      <p:ext uri="{BB962C8B-B14F-4D97-AF65-F5344CB8AC3E}">
        <p14:creationId xmlns:p14="http://schemas.microsoft.com/office/powerpoint/2010/main" val="2881310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45</a:t>
            </a:fld>
            <a:endParaRPr lang="en-GB" dirty="0"/>
          </a:p>
        </p:txBody>
      </p:sp>
    </p:spTree>
    <p:extLst>
      <p:ext uri="{BB962C8B-B14F-4D97-AF65-F5344CB8AC3E}">
        <p14:creationId xmlns:p14="http://schemas.microsoft.com/office/powerpoint/2010/main" val="1275395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t>
            </a:r>
            <a:r>
              <a:rPr lang="en-US" altLang="en-US" baseline="0" dirty="0" smtClean="0"/>
              <a:t> </a:t>
            </a:r>
            <a:r>
              <a:rPr lang="en-US" altLang="en-US" dirty="0" smtClean="0"/>
              <a:t>Keeps the global IP community connected in times of crisis.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46</a:t>
            </a:fld>
            <a:endParaRPr lang="en-GB" dirty="0"/>
          </a:p>
        </p:txBody>
      </p:sp>
    </p:spTree>
    <p:extLst>
      <p:ext uri="{BB962C8B-B14F-4D97-AF65-F5344CB8AC3E}">
        <p14:creationId xmlns:p14="http://schemas.microsoft.com/office/powerpoint/2010/main" val="1906013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47</a:t>
            </a:fld>
            <a:endParaRPr lang="en-GB" dirty="0"/>
          </a:p>
        </p:txBody>
      </p:sp>
    </p:spTree>
    <p:extLst>
      <p:ext uri="{BB962C8B-B14F-4D97-AF65-F5344CB8AC3E}">
        <p14:creationId xmlns:p14="http://schemas.microsoft.com/office/powerpoint/2010/main" val="3958937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48</a:t>
            </a:fld>
            <a:endParaRPr lang="en-GB" dirty="0"/>
          </a:p>
        </p:txBody>
      </p:sp>
    </p:spTree>
    <p:extLst>
      <p:ext uri="{BB962C8B-B14F-4D97-AF65-F5344CB8AC3E}">
        <p14:creationId xmlns:p14="http://schemas.microsoft.com/office/powerpoint/2010/main" val="958976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49</a:t>
            </a:fld>
            <a:endParaRPr lang="en-GB" dirty="0"/>
          </a:p>
        </p:txBody>
      </p:sp>
    </p:spTree>
    <p:extLst>
      <p:ext uri="{BB962C8B-B14F-4D97-AF65-F5344CB8AC3E}">
        <p14:creationId xmlns:p14="http://schemas.microsoft.com/office/powerpoint/2010/main" val="387985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25CF5873-4A30-472E-9F42-3635D766CE0F}" type="slidenum">
              <a:rPr lang="en-US" smtClean="0"/>
              <a:t>9</a:t>
            </a:fld>
            <a:endParaRPr lang="en-US"/>
          </a:p>
        </p:txBody>
      </p:sp>
    </p:spTree>
    <p:extLst>
      <p:ext uri="{BB962C8B-B14F-4D97-AF65-F5344CB8AC3E}">
        <p14:creationId xmlns:p14="http://schemas.microsoft.com/office/powerpoint/2010/main" val="2017920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190464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5489F-7EED-41EC-86B9-1637BEB8E72F}" type="slidenum">
              <a:rPr lang="en-US" smtClean="0"/>
              <a:t>10</a:t>
            </a:fld>
            <a:endParaRPr lang="en-US" dirty="0"/>
          </a:p>
        </p:txBody>
      </p:sp>
    </p:spTree>
    <p:extLst>
      <p:ext uri="{BB962C8B-B14F-4D97-AF65-F5344CB8AC3E}">
        <p14:creationId xmlns:p14="http://schemas.microsoft.com/office/powerpoint/2010/main" val="2911450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solidFill>
                  <a:srgbClr val="FF0000"/>
                </a:solidFill>
              </a:rPr>
              <a:t>“Asia accounted for 52.4% </a:t>
            </a:r>
            <a:r>
              <a:rPr lang="en-US" dirty="0" smtClean="0"/>
              <a:t>of all PCT applications filed in 2019, while Europe (23.2%) and North America (22.8%) accounted for less than a quarter each.”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Europe did</a:t>
            </a:r>
            <a:r>
              <a:rPr lang="x-none" dirty="0" smtClean="0"/>
              <a:t> </a:t>
            </a:r>
            <a:r>
              <a:rPr lang="en-US" dirty="0" smtClean="0"/>
              <a:t>not experience</a:t>
            </a:r>
            <a:r>
              <a:rPr lang="en-US" baseline="0" dirty="0" smtClean="0"/>
              <a:t> a growth in 2019.</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smtClean="0">
                <a:solidFill>
                  <a:schemeClr val="tx1"/>
                </a:solidFill>
                <a:effectLst/>
                <a:latin typeface="+mn-lt"/>
                <a:ea typeface="+mn-ea"/>
                <a:cs typeface="+mn-cs"/>
              </a:rPr>
              <a:t>Approx. 45% of PCT applications were published in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891326DE-ADDC-4188-BED0-28E4F8D0A250}" type="slidenum">
              <a:rPr lang="en-GB" smtClean="0"/>
              <a:t>11</a:t>
            </a:fld>
            <a:endParaRPr lang="en-GB" dirty="0"/>
          </a:p>
        </p:txBody>
      </p:sp>
    </p:spTree>
    <p:extLst>
      <p:ext uri="{BB962C8B-B14F-4D97-AF65-F5344CB8AC3E}">
        <p14:creationId xmlns:p14="http://schemas.microsoft.com/office/powerpoint/2010/main" val="161068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5BF5489F-7EED-41EC-86B9-1637BEB8E72F}" type="slidenum">
              <a:rPr kumimoji="0" lang="en-US"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50000"/>
                </a:spcBef>
                <a:spcAft>
                  <a:spcPct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9182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5BF5489F-7EED-41EC-86B9-1637BEB8E72F}" type="slidenum">
              <a:rPr kumimoji="0" lang="en-US"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50000"/>
                </a:spcBef>
                <a:spcAft>
                  <a:spcPct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1832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Top Applicants in 2019:  </a:t>
            </a:r>
          </a:p>
          <a:p>
            <a:r>
              <a:rPr lang="en-US" sz="1000" b="0" u="none" kern="1200" dirty="0" smtClean="0">
                <a:solidFill>
                  <a:schemeClr val="tx1"/>
                </a:solidFill>
                <a:effectLst/>
                <a:latin typeface="+mn-lt"/>
                <a:ea typeface="+mn-ea"/>
                <a:cs typeface="+mn-cs"/>
              </a:rPr>
              <a:t>- The business sector accounted for 86.4% of all PCT application</a:t>
            </a:r>
            <a:r>
              <a:rPr lang="en-US" sz="1000" b="0" u="none" kern="1200" baseline="0" dirty="0" smtClean="0">
                <a:solidFill>
                  <a:schemeClr val="tx1"/>
                </a:solidFill>
                <a:effectLst/>
                <a:latin typeface="+mn-lt"/>
                <a:ea typeface="+mn-ea"/>
                <a:cs typeface="+mn-cs"/>
              </a:rPr>
              <a:t>s filed.  They are f</a:t>
            </a:r>
            <a:r>
              <a:rPr lang="en-US" sz="1000" b="0" kern="1200" baseline="0" dirty="0" smtClean="0">
                <a:solidFill>
                  <a:schemeClr val="tx1"/>
                </a:solidFill>
                <a:effectLst/>
                <a:latin typeface="+mn-lt"/>
                <a:ea typeface="+mn-ea"/>
                <a:cs typeface="+mn-cs"/>
              </a:rPr>
              <a:t>ollowed by Individuals, Universities, and lastly, G</a:t>
            </a:r>
            <a:r>
              <a:rPr lang="en-US" sz="1000" kern="1200" dirty="0" smtClean="0">
                <a:solidFill>
                  <a:schemeClr val="tx1"/>
                </a:solidFill>
                <a:effectLst/>
                <a:latin typeface="+mn-lt"/>
                <a:ea typeface="+mn-ea"/>
                <a:cs typeface="+mn-cs"/>
              </a:rPr>
              <a:t>overnment and Public Research Organizations.</a:t>
            </a:r>
            <a:endParaRPr lang="en-US" sz="1000" dirty="0" smtClean="0"/>
          </a:p>
          <a:p>
            <a:pPr marL="0" indent="0">
              <a:buNone/>
            </a:pPr>
            <a:endParaRPr lang="en-US" sz="1000" dirty="0" smtClean="0"/>
          </a:p>
          <a:p>
            <a:pPr marL="0" indent="0">
              <a:buNone/>
            </a:pPr>
            <a:r>
              <a:rPr lang="en-US" sz="1000" b="1" dirty="0" smtClean="0"/>
              <a:t>Businesses:  </a:t>
            </a:r>
            <a:r>
              <a:rPr lang="en-US" sz="1000" dirty="0" smtClean="0"/>
              <a:t>Huawei Technologies – 4,411 published applications </a:t>
            </a:r>
          </a:p>
          <a:p>
            <a:pPr marL="0" indent="0">
              <a:buNone/>
            </a:pPr>
            <a:endParaRPr lang="en-US" sz="1000" b="1" dirty="0" smtClean="0"/>
          </a:p>
          <a:p>
            <a:pPr marL="0" indent="0">
              <a:buNone/>
            </a:pPr>
            <a:r>
              <a:rPr lang="en-US" sz="1000" b="1" dirty="0" smtClean="0"/>
              <a:t>Universities:  </a:t>
            </a:r>
            <a:r>
              <a:rPr lang="en-US" sz="1000" dirty="0" smtClean="0"/>
              <a:t>University of California – 470 published applications.</a:t>
            </a:r>
          </a:p>
          <a:p>
            <a:pPr marL="171450" indent="-171450">
              <a:buFontTx/>
              <a:buChar char="-"/>
            </a:pPr>
            <a:r>
              <a:rPr lang="en-US" sz="1000" dirty="0" smtClean="0"/>
              <a:t>Stil</a:t>
            </a:r>
            <a:r>
              <a:rPr lang="en-US" sz="1000" baseline="0" dirty="0" smtClean="0"/>
              <a:t>l top applicant among universities.</a:t>
            </a:r>
          </a:p>
          <a:p>
            <a:pPr marL="171450" indent="-171450">
              <a:buFontTx/>
              <a:buChar char="-"/>
            </a:pPr>
            <a:endParaRPr lang="en-US" sz="100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00" dirty="0" smtClean="0"/>
              <a:t>Among top 5 Universities using the PCT: 3 in China, 2 in U.S.:</a:t>
            </a:r>
            <a:r>
              <a:rPr lang="en-US" sz="1000" baseline="0" dirty="0" smtClean="0"/>
              <a:t>  </a:t>
            </a:r>
            <a:r>
              <a:rPr lang="en-US" sz="1000" kern="1200" dirty="0" smtClean="0">
                <a:solidFill>
                  <a:schemeClr val="tx1"/>
                </a:solidFill>
                <a:effectLst/>
                <a:latin typeface="+mn-lt"/>
                <a:ea typeface="+mn-ea"/>
                <a:cs typeface="+mn-cs"/>
              </a:rPr>
              <a:t>The Tsinghua University moved up to second spot, followed by the Shenzhen University, MIT (U.S.) and the South China University of Technology. </a:t>
            </a:r>
            <a:endParaRPr lang="en-US" sz="1000" dirty="0" smtClean="0"/>
          </a:p>
          <a:p>
            <a:pPr marL="0" indent="0">
              <a:buNone/>
            </a:pPr>
            <a:endParaRPr lang="en-US" sz="1000" dirty="0" smtClean="0"/>
          </a:p>
          <a:p>
            <a:pPr marL="0" indent="0">
              <a:buNone/>
            </a:pPr>
            <a:r>
              <a:rPr lang="en-US" sz="1000" b="1" dirty="0" smtClean="0"/>
              <a:t>Government and Research Institutions:  </a:t>
            </a:r>
            <a:r>
              <a:rPr lang="en-US" altLang="en-US" sz="1000" dirty="0" smtClean="0"/>
              <a:t>Frauenhofer-Gesellschaft </a:t>
            </a:r>
            <a:r>
              <a:rPr lang="fr-CH" altLang="en-US" sz="1000" dirty="0" smtClean="0"/>
              <a:t>– 331 published applications.</a:t>
            </a:r>
          </a:p>
          <a:p>
            <a:pPr marL="171450" indent="-171450">
              <a:buFontTx/>
              <a:buChar char="-"/>
            </a:pPr>
            <a:r>
              <a:rPr lang="fr-CH" altLang="en-US" sz="1000" dirty="0" smtClean="0"/>
              <a:t>Remains top applicant in</a:t>
            </a:r>
            <a:r>
              <a:rPr lang="fr-CH" altLang="en-US" sz="1000" baseline="0" dirty="0" smtClean="0"/>
              <a:t> this category</a:t>
            </a:r>
          </a:p>
          <a:p>
            <a:pPr marL="0" indent="0">
              <a:buFontTx/>
              <a:buNone/>
            </a:pPr>
            <a:endParaRPr lang="fr-CH" altLang="en-US" sz="1000" dirty="0" smtClean="0"/>
          </a:p>
          <a:p>
            <a:endParaRPr lang="en-GB" sz="1000" dirty="0"/>
          </a:p>
        </p:txBody>
      </p:sp>
      <p:sp>
        <p:nvSpPr>
          <p:cNvPr id="4" name="Slide Number Placeholder 3"/>
          <p:cNvSpPr>
            <a:spLocks noGrp="1"/>
          </p:cNvSpPr>
          <p:nvPr>
            <p:ph type="sldNum" sz="quarter" idx="10"/>
          </p:nvPr>
        </p:nvSpPr>
        <p:spPr/>
        <p:txBody>
          <a:bodyPr/>
          <a:lstStyle/>
          <a:p>
            <a:fld id="{891326DE-ADDC-4188-BED0-28E4F8D0A250}" type="slidenum">
              <a:rPr lang="en-GB" smtClean="0"/>
              <a:t>14</a:t>
            </a:fld>
            <a:endParaRPr lang="en-GB" dirty="0"/>
          </a:p>
        </p:txBody>
      </p:sp>
    </p:spTree>
    <p:extLst>
      <p:ext uri="{BB962C8B-B14F-4D97-AF65-F5344CB8AC3E}">
        <p14:creationId xmlns:p14="http://schemas.microsoft.com/office/powerpoint/2010/main" val="643604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684838" y="1816100"/>
            <a:ext cx="20129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defRPr/>
            </a:pPr>
            <a:r>
              <a:rPr kumimoji="0" lang="fr-FR" altLang="fr-FR" dirty="0">
                <a:solidFill>
                  <a:srgbClr val="9D0A2B"/>
                </a:solidFill>
              </a:rPr>
              <a:t>Le système international </a:t>
            </a:r>
          </a:p>
          <a:p>
            <a:pPr eaLnBrk="1" hangingPunct="1">
              <a:lnSpc>
                <a:spcPct val="85000"/>
              </a:lnSpc>
              <a:defRPr/>
            </a:pPr>
            <a:r>
              <a:rPr kumimoji="0" lang="fr-FR" altLang="fr-FR" dirty="0">
                <a:solidFill>
                  <a:srgbClr val="9D0A2B"/>
                </a:solidFill>
              </a:rPr>
              <a:t>des brevets</a:t>
            </a:r>
          </a:p>
        </p:txBody>
      </p:sp>
      <p:sp>
        <p:nvSpPr>
          <p:cNvPr id="4098" name="Rectangle 2"/>
          <p:cNvSpPr>
            <a:spLocks noGrp="1" noChangeArrowheads="1"/>
          </p:cNvSpPr>
          <p:nvPr>
            <p:ph type="ctrTitle"/>
          </p:nvPr>
        </p:nvSpPr>
        <p:spPr>
          <a:xfrm>
            <a:off x="685800" y="2390775"/>
            <a:ext cx="7772400" cy="1470025"/>
          </a:xfrm>
        </p:spPr>
        <p:txBody>
          <a:bodyPr/>
          <a:lstStyle>
            <a:lvl1pPr>
              <a:defRPr sz="2800"/>
            </a:lvl1pPr>
          </a:lstStyle>
          <a:p>
            <a:r>
              <a:rPr lang="en-US"/>
              <a:t>Click to edit Master title style1</a:t>
            </a:r>
          </a:p>
        </p:txBody>
      </p:sp>
      <p:sp>
        <p:nvSpPr>
          <p:cNvPr id="4099" name="Rectangle 3"/>
          <p:cNvSpPr>
            <a:spLocks noGrp="1" noChangeArrowheads="1"/>
          </p:cNvSpPr>
          <p:nvPr>
            <p:ph type="subTitle" idx="1"/>
          </p:nvPr>
        </p:nvSpPr>
        <p:spPr>
          <a:xfrm>
            <a:off x="692150" y="3886200"/>
            <a:ext cx="64008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62549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149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7322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773238"/>
            <a:ext cx="4038600" cy="4352925"/>
          </a:xfrm>
        </p:spPr>
        <p:txBody>
          <a:bodyPr/>
          <a:lstStyle/>
          <a:p>
            <a:pPr lvl="0"/>
            <a:endParaRPr lang="en-US" noProof="0" dirty="0"/>
          </a:p>
        </p:txBody>
      </p:sp>
    </p:spTree>
    <p:extLst>
      <p:ext uri="{BB962C8B-B14F-4D97-AF65-F5344CB8AC3E}">
        <p14:creationId xmlns:p14="http://schemas.microsoft.com/office/powerpoint/2010/main" val="1835169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773238"/>
            <a:ext cx="8229600" cy="4352925"/>
          </a:xfrm>
        </p:spPr>
        <p:txBody>
          <a:bodyPr/>
          <a:lstStyle/>
          <a:p>
            <a:pPr lvl="0"/>
            <a:endParaRPr lang="en-US" noProof="0" dirty="0"/>
          </a:p>
        </p:txBody>
      </p:sp>
    </p:spTree>
    <p:extLst>
      <p:ext uri="{BB962C8B-B14F-4D97-AF65-F5344CB8AC3E}">
        <p14:creationId xmlns:p14="http://schemas.microsoft.com/office/powerpoint/2010/main" val="1853275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1882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val="2708289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CH"/>
          </a:p>
        </p:txBody>
      </p:sp>
      <p:sp>
        <p:nvSpPr>
          <p:cNvPr id="3" name="Chart Placeholder 2"/>
          <p:cNvSpPr>
            <a:spLocks noGrp="1"/>
          </p:cNvSpPr>
          <p:nvPr>
            <p:ph type="chart" idx="1"/>
          </p:nvPr>
        </p:nvSpPr>
        <p:spPr>
          <a:xfrm>
            <a:off x="457200" y="1773238"/>
            <a:ext cx="8229600" cy="4352925"/>
          </a:xfrm>
        </p:spPr>
        <p:txBody>
          <a:bodyPr/>
          <a:lstStyle/>
          <a:p>
            <a:pPr lvl="0"/>
            <a:endParaRPr lang="fr-CH" noProof="0" dirty="0"/>
          </a:p>
        </p:txBody>
      </p:sp>
    </p:spTree>
    <p:extLst>
      <p:ext uri="{BB962C8B-B14F-4D97-AF65-F5344CB8AC3E}">
        <p14:creationId xmlns:p14="http://schemas.microsoft.com/office/powerpoint/2010/main" val="265046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65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5732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6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028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213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84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8511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948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667625" y="6237288"/>
            <a:ext cx="865188" cy="2159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kumimoji="0" lang="fr-FR" altLang="fr-FR" sz="1800" b="0" dirty="0"/>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8" name="Rectangle 3"/>
          <p:cNvSpPr>
            <a:spLocks noGrp="1" noChangeArrowheads="1"/>
          </p:cNvSpPr>
          <p:nvPr>
            <p:ph type="body" idx="1"/>
          </p:nvPr>
        </p:nvSpPr>
        <p:spPr bwMode="auto">
          <a:xfrm>
            <a:off x="457200" y="1773238"/>
            <a:ext cx="8229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 Click to edit Master text styles</a:t>
            </a:r>
          </a:p>
          <a:p>
            <a:pPr lvl="1"/>
            <a:r>
              <a:rPr lang="en-US" altLang="fr-FR"/>
              <a:t> Second level</a:t>
            </a:r>
          </a:p>
          <a:p>
            <a:pPr lvl="2"/>
            <a:r>
              <a:rPr lang="en-US" altLang="fr-FR"/>
              <a:t> Third level</a:t>
            </a:r>
          </a:p>
        </p:txBody>
      </p:sp>
      <p:sp>
        <p:nvSpPr>
          <p:cNvPr id="1029" name="Text Box 7"/>
          <p:cNvSpPr txBox="1">
            <a:spLocks noChangeArrowheads="1"/>
          </p:cNvSpPr>
          <p:nvPr/>
        </p:nvSpPr>
        <p:spPr bwMode="auto">
          <a:xfrm>
            <a:off x="7634288" y="6189663"/>
            <a:ext cx="14097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defRPr/>
            </a:pPr>
            <a:r>
              <a:rPr kumimoji="0" lang="fr-FR" altLang="fr-FR" sz="800" dirty="0">
                <a:solidFill>
                  <a:srgbClr val="9D0A2B"/>
                </a:solidFill>
              </a:rPr>
              <a:t>Le système international </a:t>
            </a:r>
          </a:p>
          <a:p>
            <a:pPr eaLnBrk="1" hangingPunct="1">
              <a:lnSpc>
                <a:spcPct val="85000"/>
              </a:lnSpc>
              <a:defRPr/>
            </a:pPr>
            <a:r>
              <a:rPr kumimoji="0" lang="fr-FR" altLang="fr-FR" sz="800" dirty="0">
                <a:solidFill>
                  <a:srgbClr val="9D0A2B"/>
                </a:solidFill>
              </a:rPr>
              <a:t>des brevets</a:t>
            </a:r>
          </a:p>
        </p:txBody>
      </p:sp>
      <p:sp>
        <p:nvSpPr>
          <p:cNvPr id="1033" name="Rectangle 9"/>
          <p:cNvSpPr>
            <a:spLocks noChangeArrowheads="1"/>
          </p:cNvSpPr>
          <p:nvPr userDrawn="1"/>
        </p:nvSpPr>
        <p:spPr bwMode="auto">
          <a:xfrm>
            <a:off x="0" y="6308725"/>
            <a:ext cx="2555875" cy="549275"/>
          </a:xfrm>
          <a:prstGeom prst="rect">
            <a:avLst/>
          </a:prstGeom>
          <a:noFill/>
          <a:ln w="9525">
            <a:noFill/>
            <a:miter lim="800000"/>
            <a:headEnd/>
            <a:tailEnd/>
          </a:ln>
          <a:effec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kumimoji="0" lang="en-US" altLang="fr-FR" sz="1100" b="0" dirty="0">
                <a:ea typeface="ヒラギノ角ゴ Pro W3"/>
                <a:cs typeface="ヒラギノ角ゴ Pro W3"/>
              </a:rPr>
              <a:t>OMPI-OEB-CNCPI </a:t>
            </a:r>
            <a:fld id="{A973418E-6463-409B-8ED7-0E0C67667152}" type="slidenum">
              <a:rPr kumimoji="0" lang="en-US" altLang="fr-FR" sz="1100" b="0" smtClean="0">
                <a:ea typeface="ヒラギノ角ゴ Pro W3"/>
                <a:cs typeface="ヒラギノ角ゴ Pro W3"/>
              </a:rPr>
              <a:pPr>
                <a:defRPr/>
              </a:pPr>
              <a:t>‹#›</a:t>
            </a:fld>
            <a:endParaRPr kumimoji="0" lang="en-US" altLang="fr-FR" sz="1100" b="0" dirty="0">
              <a:ea typeface="ヒラギノ角ゴ Pro W3"/>
              <a:cs typeface="ヒラギノ角ゴ Pro W3"/>
            </a:endParaRPr>
          </a:p>
          <a:p>
            <a:pPr>
              <a:defRPr/>
            </a:pPr>
            <a:r>
              <a:rPr kumimoji="0" lang="fr-CH" altLang="fr-FR" sz="1100" b="0" smtClean="0">
                <a:ea typeface="ヒラギノ角ゴ Pro W3"/>
                <a:cs typeface="ヒラギノ角ゴ Pro W3"/>
              </a:rPr>
              <a:t>22.06.2020</a:t>
            </a:r>
            <a:endParaRPr kumimoji="0" lang="fr-FR" altLang="fr-FR" sz="1100" b="0" dirty="0">
              <a:ea typeface="ヒラギノ角ゴ Pro W3"/>
              <a:cs typeface="ヒラギノ角ゴ Pro W3"/>
            </a:endParaRPr>
          </a:p>
        </p:txBody>
      </p:sp>
    </p:spTree>
  </p:cSld>
  <p:clrMap bg1="lt1" tx1="dk1" bg2="lt2" tx2="dk2" accent1="accent1" accent2="accent2" accent3="accent3" accent4="accent4" accent5="accent5" accent6="accent6" hlink="hlink" folHlink="folHlink"/>
  <p:sldLayoutIdLst>
    <p:sldLayoutId id="2147483760"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rtl="0" eaLnBrk="0" fontAlgn="base" hangingPunct="0">
        <a:spcBef>
          <a:spcPct val="0"/>
        </a:spcBef>
        <a:spcAft>
          <a:spcPct val="0"/>
        </a:spcAft>
        <a:defRPr sz="3600">
          <a:solidFill>
            <a:srgbClr val="70899B"/>
          </a:solidFill>
          <a:latin typeface="+mj-lt"/>
          <a:ea typeface="+mj-ea"/>
          <a:cs typeface="+mj-cs"/>
        </a:defRPr>
      </a:lvl1pPr>
      <a:lvl2pPr algn="l" rtl="0" eaLnBrk="0" fontAlgn="base" hangingPunct="0">
        <a:spcBef>
          <a:spcPct val="0"/>
        </a:spcBef>
        <a:spcAft>
          <a:spcPct val="0"/>
        </a:spcAft>
        <a:defRPr sz="3600">
          <a:solidFill>
            <a:srgbClr val="70899B"/>
          </a:solidFill>
          <a:latin typeface="Arial" charset="0"/>
          <a:cs typeface="Arial" charset="0"/>
        </a:defRPr>
      </a:lvl2pPr>
      <a:lvl3pPr algn="l" rtl="0" eaLnBrk="0" fontAlgn="base" hangingPunct="0">
        <a:spcBef>
          <a:spcPct val="0"/>
        </a:spcBef>
        <a:spcAft>
          <a:spcPct val="0"/>
        </a:spcAft>
        <a:defRPr sz="3600">
          <a:solidFill>
            <a:srgbClr val="70899B"/>
          </a:solidFill>
          <a:latin typeface="Arial" charset="0"/>
          <a:cs typeface="Arial" charset="0"/>
        </a:defRPr>
      </a:lvl3pPr>
      <a:lvl4pPr algn="l" rtl="0" eaLnBrk="0" fontAlgn="base" hangingPunct="0">
        <a:spcBef>
          <a:spcPct val="0"/>
        </a:spcBef>
        <a:spcAft>
          <a:spcPct val="0"/>
        </a:spcAft>
        <a:defRPr sz="3600">
          <a:solidFill>
            <a:srgbClr val="70899B"/>
          </a:solidFill>
          <a:latin typeface="Arial" charset="0"/>
          <a:cs typeface="Arial" charset="0"/>
        </a:defRPr>
      </a:lvl4pPr>
      <a:lvl5pPr algn="l" rtl="0" eaLnBrk="0" fontAlgn="base" hangingPunct="0">
        <a:spcBef>
          <a:spcPct val="0"/>
        </a:spcBef>
        <a:spcAft>
          <a:spcPct val="0"/>
        </a:spcAft>
        <a:defRPr sz="3600">
          <a:solidFill>
            <a:srgbClr val="70899B"/>
          </a:solidFill>
          <a:latin typeface="Arial" charset="0"/>
          <a:cs typeface="Arial" charset="0"/>
        </a:defRPr>
      </a:lvl5pPr>
      <a:lvl6pPr marL="457200" algn="l" rtl="0" fontAlgn="base">
        <a:spcBef>
          <a:spcPct val="0"/>
        </a:spcBef>
        <a:spcAft>
          <a:spcPct val="0"/>
        </a:spcAft>
        <a:defRPr sz="3600">
          <a:solidFill>
            <a:srgbClr val="70899B"/>
          </a:solidFill>
          <a:latin typeface="Arial" charset="0"/>
          <a:cs typeface="Arial" charset="0"/>
        </a:defRPr>
      </a:lvl6pPr>
      <a:lvl7pPr marL="914400" algn="l" rtl="0" fontAlgn="base">
        <a:spcBef>
          <a:spcPct val="0"/>
        </a:spcBef>
        <a:spcAft>
          <a:spcPct val="0"/>
        </a:spcAft>
        <a:defRPr sz="3600">
          <a:solidFill>
            <a:srgbClr val="70899B"/>
          </a:solidFill>
          <a:latin typeface="Arial" charset="0"/>
          <a:cs typeface="Arial" charset="0"/>
        </a:defRPr>
      </a:lvl7pPr>
      <a:lvl8pPr marL="1371600" algn="l" rtl="0" fontAlgn="base">
        <a:spcBef>
          <a:spcPct val="0"/>
        </a:spcBef>
        <a:spcAft>
          <a:spcPct val="0"/>
        </a:spcAft>
        <a:defRPr sz="3600">
          <a:solidFill>
            <a:srgbClr val="70899B"/>
          </a:solidFill>
          <a:latin typeface="Arial" charset="0"/>
          <a:cs typeface="Arial" charset="0"/>
        </a:defRPr>
      </a:lvl8pPr>
      <a:lvl9pPr marL="1828800" algn="l" rtl="0" fontAlgn="base">
        <a:spcBef>
          <a:spcPct val="0"/>
        </a:spcBef>
        <a:spcAft>
          <a:spcPct val="0"/>
        </a:spcAft>
        <a:defRPr sz="3600">
          <a:solidFill>
            <a:srgbClr val="70899B"/>
          </a:solidFill>
          <a:latin typeface="Arial" charset="0"/>
          <a:cs typeface="Arial" charset="0"/>
        </a:defRPr>
      </a:lvl9pPr>
    </p:titleStyle>
    <p:bodyStyle>
      <a:lvl1pPr marL="342900" indent="-342900" algn="l" rtl="0" eaLnBrk="0" fontAlgn="base" hangingPunct="0">
        <a:spcBef>
          <a:spcPct val="20000"/>
        </a:spcBef>
        <a:spcAft>
          <a:spcPct val="0"/>
        </a:spcAft>
        <a:buBlip>
          <a:blip r:embed="rId19"/>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9D0A2B"/>
        </a:buClr>
        <a:buFont typeface="Wingdings" pitchFamily="2" charset="2"/>
        <a:buChar char="q"/>
        <a:defRPr sz="2400">
          <a:solidFill>
            <a:schemeClr val="tx1"/>
          </a:solidFill>
          <a:latin typeface="+mn-lt"/>
          <a:cs typeface="+mn-cs"/>
        </a:defRPr>
      </a:lvl2pPr>
      <a:lvl3pPr marL="1143000" indent="-228600" algn="l" rtl="0" eaLnBrk="0" fontAlgn="base" hangingPunct="0">
        <a:spcBef>
          <a:spcPct val="20000"/>
        </a:spcBef>
        <a:spcAft>
          <a:spcPct val="0"/>
        </a:spcAft>
        <a:buClr>
          <a:srgbClr val="9D0A2B"/>
        </a:buClr>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Blip>
          <a:blip r:embed="rId19"/>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19"/>
        </a:buBlip>
        <a:defRPr sz="2400">
          <a:solidFill>
            <a:schemeClr val="tx1"/>
          </a:solidFill>
          <a:latin typeface="+mn-lt"/>
          <a:cs typeface="+mn-cs"/>
        </a:defRPr>
      </a:lvl5pPr>
      <a:lvl6pPr marL="2514600" indent="-228600" algn="l" rtl="0" fontAlgn="base">
        <a:spcBef>
          <a:spcPct val="20000"/>
        </a:spcBef>
        <a:spcAft>
          <a:spcPct val="0"/>
        </a:spcAft>
        <a:buBlip>
          <a:blip r:embed="rId19"/>
        </a:buBlip>
        <a:defRPr sz="2400">
          <a:solidFill>
            <a:schemeClr val="tx1"/>
          </a:solidFill>
          <a:latin typeface="+mn-lt"/>
          <a:cs typeface="+mn-cs"/>
        </a:defRPr>
      </a:lvl6pPr>
      <a:lvl7pPr marL="2971800" indent="-228600" algn="l" rtl="0" fontAlgn="base">
        <a:spcBef>
          <a:spcPct val="20000"/>
        </a:spcBef>
        <a:spcAft>
          <a:spcPct val="0"/>
        </a:spcAft>
        <a:buBlip>
          <a:blip r:embed="rId19"/>
        </a:buBlip>
        <a:defRPr sz="2400">
          <a:solidFill>
            <a:schemeClr val="tx1"/>
          </a:solidFill>
          <a:latin typeface="+mn-lt"/>
          <a:cs typeface="+mn-cs"/>
        </a:defRPr>
      </a:lvl7pPr>
      <a:lvl8pPr marL="3429000" indent="-228600" algn="l" rtl="0" fontAlgn="base">
        <a:spcBef>
          <a:spcPct val="20000"/>
        </a:spcBef>
        <a:spcAft>
          <a:spcPct val="0"/>
        </a:spcAft>
        <a:buBlip>
          <a:blip r:embed="rId19"/>
        </a:buBlip>
        <a:defRPr sz="2400">
          <a:solidFill>
            <a:schemeClr val="tx1"/>
          </a:solidFill>
          <a:latin typeface="+mn-lt"/>
          <a:cs typeface="+mn-cs"/>
        </a:defRPr>
      </a:lvl8pPr>
      <a:lvl9pPr marL="3886200" indent="-228600" algn="l" rtl="0" fontAlgn="base">
        <a:spcBef>
          <a:spcPct val="20000"/>
        </a:spcBef>
        <a:spcAft>
          <a:spcPct val="0"/>
        </a:spcAft>
        <a:buBlip>
          <a:blip r:embed="rId19"/>
        </a:buBlip>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wipo.int/pressroom/fr/articles/2020/article_0005.html" TargetMode="External"/><Relationship Id="rId5" Type="http://schemas.openxmlformats.org/officeDocument/2006/relationships/image" Target="../media/image15.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www.epo.org/law-practice/legal-texts/official-journal/2020/04/a44_fr.html" TargetMode="External"/><Relationship Id="rId3" Type="http://schemas.openxmlformats.org/officeDocument/2006/relationships/hyperlink" Target="https://patentscope.wipo.int/search/fr/covid19.jsf" TargetMode="External"/><Relationship Id="rId7" Type="http://schemas.openxmlformats.org/officeDocument/2006/relationships/hyperlink" Target="https://www.wipo.int/wipoproof/fr/#wipoModal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wipo.int/wipoproof/fr/" TargetMode="External"/><Relationship Id="rId11" Type="http://schemas.openxmlformats.org/officeDocument/2006/relationships/image" Target="../media/image23.png"/><Relationship Id="rId5" Type="http://schemas.openxmlformats.org/officeDocument/2006/relationships/hyperlink" Target="https://wipolex.wipo.int/fr/main/legislation" TargetMode="External"/><Relationship Id="rId10" Type="http://schemas.openxmlformats.org/officeDocument/2006/relationships/image" Target="../media/image22.png"/><Relationship Id="rId4" Type="http://schemas.openxmlformats.org/officeDocument/2006/relationships/hyperlink" Target="https://www.wipo.int/reference/fr/wipopearl/" TargetMode="External"/><Relationship Id="rId9" Type="http://schemas.openxmlformats.org/officeDocument/2006/relationships/hyperlink" Target="http://www.epo.org/law-practice/legal-texts/official-journal/2020/04/a45_fr.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ipo.int/pct/fr/texts/index.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wipo.int/pct/fr/texts/gdline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wipo.int/pct/fr/texts/gdline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wipo.int/pct/en/form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wipo.int/pct/fr/forms/from_july_2020/index.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wipo.int/pct/dc/closeddates/faces/page/index.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wipo.int/pct/en/news/2020/news_0008.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wipo.int/pct/fr/news/2020/news_0009.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wipo.int/export/sites/www/pct/en/forms/ro/editable/ed_ro117.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wipo.int/pct/fr/news/2020/news_0009.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wipo.int/pct/en/guide/index.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wipo.int/pct/fr/covid_19/covid_update.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www.wipo.int/pct/fr/index.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wipo.int/pct/en/covid_19/communication.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wipo.int/export/sites/www/covid-19/en/dashboard/crisis_mgt_dashboard.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pcticd@wipo.in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wipo.int/covid19-policy-tracker/#/covid19-policy-tracker/ipo-operation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patentscope.wipo.int/search/en/covid19.js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4294967295"/>
          </p:nvPr>
        </p:nvSpPr>
        <p:spPr>
          <a:xfrm>
            <a:off x="287338" y="2349500"/>
            <a:ext cx="8856662" cy="13668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0" indent="0">
              <a:buFontTx/>
              <a:buNone/>
            </a:pPr>
            <a:r>
              <a:rPr lang="fr-CH" altLang="fr-FR" b="1" dirty="0">
                <a:solidFill>
                  <a:srgbClr val="70869B"/>
                </a:solidFill>
              </a:rPr>
              <a:t>Actualisation </a:t>
            </a:r>
            <a:r>
              <a:rPr lang="fr-CH" altLang="fr-FR" b="1" dirty="0" smtClean="0">
                <a:solidFill>
                  <a:srgbClr val="70869B"/>
                </a:solidFill>
              </a:rPr>
              <a:t>2019/2020 </a:t>
            </a:r>
            <a:r>
              <a:rPr lang="fr-CH" altLang="fr-FR" b="1" dirty="0">
                <a:solidFill>
                  <a:srgbClr val="70869B"/>
                </a:solidFill>
              </a:rPr>
              <a:t>– Séminaire sur le Traité de coopération en matière de brevets (PCT)</a:t>
            </a:r>
          </a:p>
          <a:p>
            <a:pPr marL="0" indent="0">
              <a:lnSpc>
                <a:spcPct val="105000"/>
              </a:lnSpc>
              <a:buFontTx/>
              <a:buNone/>
            </a:pPr>
            <a:r>
              <a:rPr lang="fr-CH" altLang="fr-FR" sz="1800" i="1" dirty="0">
                <a:solidFill>
                  <a:srgbClr val="70869B"/>
                </a:solidFill>
              </a:rPr>
              <a:t>Organisé par la Compagnie Nationale des Conseils en Propriété Industrielle (CNCPI)</a:t>
            </a:r>
            <a:endParaRPr lang="fr-CH" altLang="fr-FR" sz="1800" dirty="0">
              <a:solidFill>
                <a:srgbClr val="70869B"/>
              </a:solidFill>
            </a:endParaRPr>
          </a:p>
        </p:txBody>
      </p:sp>
      <p:sp>
        <p:nvSpPr>
          <p:cNvPr id="4099" name="Text Box 3"/>
          <p:cNvSpPr txBox="1">
            <a:spLocks noChangeArrowheads="1"/>
          </p:cNvSpPr>
          <p:nvPr/>
        </p:nvSpPr>
        <p:spPr bwMode="auto">
          <a:xfrm>
            <a:off x="7020272" y="4220443"/>
            <a:ext cx="1728192"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a:spcBef>
                <a:spcPct val="20000"/>
              </a:spcBef>
              <a:buBlip>
                <a:blip r:embed="rId2"/>
              </a:buBlip>
              <a:defRPr sz="2400">
                <a:solidFill>
                  <a:schemeClr val="tx1"/>
                </a:solidFill>
                <a:latin typeface="Arial" pitchFamily="34" charset="0"/>
                <a:cs typeface="Arial" pitchFamily="34" charset="0"/>
              </a:defRPr>
            </a:lvl1pPr>
            <a:lvl2pPr marL="742950" indent="-285750">
              <a:spcBef>
                <a:spcPct val="20000"/>
              </a:spcBef>
              <a:buClr>
                <a:srgbClr val="9D0A2B"/>
              </a:buClr>
              <a:buFont typeface="Wingdings" pitchFamily="2" charset="2"/>
              <a:buChar char="q"/>
              <a:defRPr sz="2400">
                <a:solidFill>
                  <a:schemeClr val="tx1"/>
                </a:solidFill>
                <a:latin typeface="Arial" pitchFamily="34" charset="0"/>
                <a:cs typeface="Arial" pitchFamily="34" charset="0"/>
              </a:defRPr>
            </a:lvl2pPr>
            <a:lvl3pPr marL="1143000" indent="-228600">
              <a:spcBef>
                <a:spcPct val="20000"/>
              </a:spcBef>
              <a:buClr>
                <a:srgbClr val="9D0A2B"/>
              </a:buClr>
              <a:buFont typeface="Wingdings" pitchFamily="2" charset="2"/>
              <a:buChar char="§"/>
              <a:defRPr sz="2400">
                <a:solidFill>
                  <a:schemeClr val="tx1"/>
                </a:solidFill>
                <a:latin typeface="Arial" pitchFamily="34" charset="0"/>
                <a:cs typeface="Arial" pitchFamily="34" charset="0"/>
              </a:defRPr>
            </a:lvl3pPr>
            <a:lvl4pPr marL="1600200" indent="-228600">
              <a:spcBef>
                <a:spcPct val="20000"/>
              </a:spcBef>
              <a:buBlip>
                <a:blip r:embed="rId2"/>
              </a:buBlip>
              <a:defRPr sz="2400">
                <a:solidFill>
                  <a:schemeClr val="tx1"/>
                </a:solidFill>
                <a:latin typeface="Arial" pitchFamily="34" charset="0"/>
                <a:cs typeface="Arial" pitchFamily="34" charset="0"/>
              </a:defRPr>
            </a:lvl4pPr>
            <a:lvl5pPr marL="2057400" indent="-22860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a:lnSpc>
                <a:spcPct val="50000"/>
              </a:lnSpc>
              <a:spcBef>
                <a:spcPct val="50000"/>
              </a:spcBef>
              <a:buFontTx/>
              <a:buNone/>
            </a:pPr>
            <a:r>
              <a:rPr kumimoji="0" lang="fr-CH" altLang="fr-FR" sz="1400" b="0" dirty="0" smtClean="0">
                <a:solidFill>
                  <a:srgbClr val="990033"/>
                </a:solidFill>
                <a:latin typeface="Arial Black" pitchFamily="34" charset="0"/>
                <a:ea typeface="ヒラギノ角ゴ Pro W3"/>
                <a:cs typeface="ヒラギノ角ゴ Pro W3"/>
              </a:rPr>
              <a:t>Webinaire</a:t>
            </a:r>
            <a:endParaRPr kumimoji="0" lang="fr-CH" altLang="fr-FR" sz="1400" b="0" dirty="0">
              <a:solidFill>
                <a:srgbClr val="990033"/>
              </a:solidFill>
              <a:latin typeface="Arial Black" pitchFamily="34" charset="0"/>
              <a:ea typeface="ヒラギノ角ゴ Pro W3"/>
              <a:cs typeface="ヒラギノ角ゴ Pro W3"/>
            </a:endParaRPr>
          </a:p>
          <a:p>
            <a:pPr>
              <a:lnSpc>
                <a:spcPct val="50000"/>
              </a:lnSpc>
              <a:spcBef>
                <a:spcPct val="50000"/>
              </a:spcBef>
              <a:buFontTx/>
              <a:buNone/>
            </a:pPr>
            <a:r>
              <a:rPr kumimoji="0" lang="fr-CH" altLang="fr-FR" sz="1400" b="0" dirty="0" smtClean="0">
                <a:solidFill>
                  <a:srgbClr val="990033"/>
                </a:solidFill>
                <a:latin typeface="Arial Black" pitchFamily="34" charset="0"/>
                <a:ea typeface="ヒラギノ角ゴ Pro W3"/>
                <a:cs typeface="ヒラギノ角ゴ Pro W3"/>
              </a:rPr>
              <a:t>22 juin 2020</a:t>
            </a:r>
            <a:endParaRPr kumimoji="0" lang="fr-CH" altLang="fr-FR" sz="1400" b="0" dirty="0">
              <a:solidFill>
                <a:srgbClr val="990033"/>
              </a:solidFill>
              <a:latin typeface="Arial Black" pitchFamily="34" charset="0"/>
              <a:ea typeface="ヒラギノ角ゴ Pro W3"/>
              <a:cs typeface="ヒラギノ角ゴ Pro W3"/>
            </a:endParaRPr>
          </a:p>
        </p:txBody>
      </p:sp>
      <p:sp>
        <p:nvSpPr>
          <p:cNvPr id="4100" name="Rectangle 4"/>
          <p:cNvSpPr>
            <a:spLocks noChangeArrowheads="1"/>
          </p:cNvSpPr>
          <p:nvPr/>
        </p:nvSpPr>
        <p:spPr bwMode="auto">
          <a:xfrm>
            <a:off x="323850" y="3861048"/>
            <a:ext cx="604835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Blip>
                <a:blip r:embed="rId2"/>
              </a:buBlip>
              <a:defRPr sz="2400">
                <a:solidFill>
                  <a:schemeClr val="tx1"/>
                </a:solidFill>
                <a:latin typeface="Arial" pitchFamily="34" charset="0"/>
                <a:cs typeface="Arial" pitchFamily="34" charset="0"/>
              </a:defRPr>
            </a:lvl1pPr>
            <a:lvl2pPr marL="742950" indent="-285750">
              <a:spcBef>
                <a:spcPct val="20000"/>
              </a:spcBef>
              <a:buClr>
                <a:srgbClr val="9D0A2B"/>
              </a:buClr>
              <a:buFont typeface="Wingdings" pitchFamily="2" charset="2"/>
              <a:buChar char="q"/>
              <a:defRPr sz="2400">
                <a:solidFill>
                  <a:schemeClr val="tx1"/>
                </a:solidFill>
                <a:latin typeface="Arial" pitchFamily="34" charset="0"/>
                <a:cs typeface="Arial" pitchFamily="34" charset="0"/>
              </a:defRPr>
            </a:lvl2pPr>
            <a:lvl3pPr marL="1143000" indent="-228600">
              <a:spcBef>
                <a:spcPct val="20000"/>
              </a:spcBef>
              <a:buClr>
                <a:srgbClr val="9D0A2B"/>
              </a:buClr>
              <a:buFont typeface="Wingdings" pitchFamily="2" charset="2"/>
              <a:buChar char="§"/>
              <a:defRPr sz="2400">
                <a:solidFill>
                  <a:schemeClr val="tx1"/>
                </a:solidFill>
                <a:latin typeface="Arial" pitchFamily="34" charset="0"/>
                <a:cs typeface="Arial" pitchFamily="34" charset="0"/>
              </a:defRPr>
            </a:lvl3pPr>
            <a:lvl4pPr marL="1600200" indent="-228600">
              <a:spcBef>
                <a:spcPct val="20000"/>
              </a:spcBef>
              <a:buBlip>
                <a:blip r:embed="rId2"/>
              </a:buBlip>
              <a:defRPr sz="2400">
                <a:solidFill>
                  <a:schemeClr val="tx1"/>
                </a:solidFill>
                <a:latin typeface="Arial" pitchFamily="34" charset="0"/>
                <a:cs typeface="Arial" pitchFamily="34" charset="0"/>
              </a:defRPr>
            </a:lvl4pPr>
            <a:lvl5pPr marL="2057400" indent="-22860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a:spcBef>
                <a:spcPct val="0"/>
              </a:spcBef>
              <a:buFontTx/>
              <a:buNone/>
            </a:pPr>
            <a:r>
              <a:rPr kumimoji="0" lang="fr-CH" altLang="fr-FR" sz="1700" dirty="0">
                <a:solidFill>
                  <a:srgbClr val="70869B"/>
                </a:solidFill>
              </a:rPr>
              <a:t>Christine BONVALLET</a:t>
            </a:r>
            <a:r>
              <a:rPr kumimoji="0" lang="fr-CH" altLang="fr-FR" sz="1700" b="0" dirty="0">
                <a:solidFill>
                  <a:srgbClr val="70869B"/>
                </a:solidFill>
              </a:rPr>
              <a:t>, </a:t>
            </a:r>
            <a:r>
              <a:rPr kumimoji="0" lang="fr-CH" altLang="fr-FR" sz="1700" b="0" dirty="0" smtClean="0">
                <a:solidFill>
                  <a:srgbClr val="70869B"/>
                </a:solidFill>
              </a:rPr>
              <a:t>Directrice</a:t>
            </a:r>
            <a:endParaRPr kumimoji="0" lang="fr-CH" altLang="fr-FR" sz="1700" b="0" dirty="0">
              <a:solidFill>
                <a:srgbClr val="70869B"/>
              </a:solidFill>
            </a:endParaRPr>
          </a:p>
          <a:p>
            <a:pPr>
              <a:spcBef>
                <a:spcPct val="0"/>
              </a:spcBef>
              <a:spcAft>
                <a:spcPct val="30000"/>
              </a:spcAft>
              <a:buFontTx/>
              <a:buNone/>
            </a:pPr>
            <a:r>
              <a:rPr kumimoji="0" lang="fr-CH" altLang="fr-FR" sz="1700" b="0" dirty="0" smtClean="0">
                <a:solidFill>
                  <a:srgbClr val="70869B"/>
                </a:solidFill>
              </a:rPr>
              <a:t>Division de la coopération internationale du PCT, </a:t>
            </a:r>
            <a:r>
              <a:rPr kumimoji="0" lang="fr-CH" altLang="fr-FR" sz="1700" b="0" dirty="0">
                <a:solidFill>
                  <a:srgbClr val="70869B"/>
                </a:solidFill>
              </a:rPr>
              <a:t>OMPI</a:t>
            </a:r>
          </a:p>
          <a:p>
            <a:pPr>
              <a:spcBef>
                <a:spcPct val="0"/>
              </a:spcBef>
              <a:buFontTx/>
              <a:buNone/>
            </a:pPr>
            <a:r>
              <a:rPr kumimoji="0" lang="fr-CH" altLang="fr-FR" sz="1700" dirty="0">
                <a:solidFill>
                  <a:srgbClr val="70869B"/>
                </a:solidFill>
              </a:rPr>
              <a:t>Camille-Rémy BOGLIOLO</a:t>
            </a:r>
            <a:r>
              <a:rPr kumimoji="0" lang="fr-CH" altLang="fr-FR" sz="1700" b="0" dirty="0">
                <a:solidFill>
                  <a:srgbClr val="70869B"/>
                </a:solidFill>
              </a:rPr>
              <a:t>, Chef</a:t>
            </a:r>
          </a:p>
          <a:p>
            <a:pPr>
              <a:spcBef>
                <a:spcPct val="0"/>
              </a:spcBef>
              <a:spcAft>
                <a:spcPct val="30000"/>
              </a:spcAft>
              <a:buFontTx/>
              <a:buNone/>
            </a:pPr>
            <a:r>
              <a:rPr kumimoji="0" lang="fr-CH" altLang="fr-FR" sz="1700" b="0" dirty="0">
                <a:solidFill>
                  <a:srgbClr val="70869B"/>
                </a:solidFill>
              </a:rPr>
              <a:t>Département des affaires PCT, OEB</a:t>
            </a:r>
          </a:p>
        </p:txBody>
      </p:sp>
      <p:pic>
        <p:nvPicPr>
          <p:cNvPr id="4101" name="Picture 5" descr="EPO_PPT_Titel"/>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31922"/>
            <a:ext cx="91440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EPO_rgb_300d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49275"/>
            <a:ext cx="324008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1202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79512" y="116632"/>
            <a:ext cx="8784976" cy="9116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a:lnSpc>
                <a:spcPct val="90000"/>
              </a:lnSpc>
              <a:spcBef>
                <a:spcPct val="0"/>
              </a:spcBef>
              <a:buFontTx/>
              <a:buNone/>
            </a:pPr>
            <a:r>
              <a:rPr lang="en-US" altLang="en-US" sz="3600" b="0" dirty="0">
                <a:solidFill>
                  <a:srgbClr val="70899B"/>
                </a:solidFill>
                <a:latin typeface="+mj-lt"/>
                <a:ea typeface="+mj-ea"/>
                <a:cs typeface="+mj-cs"/>
              </a:rPr>
              <a:t>Demandes</a:t>
            </a:r>
            <a:r>
              <a:rPr lang="en-US" altLang="en-US" sz="3600" b="0" dirty="0">
                <a:solidFill>
                  <a:srgbClr val="0070C0"/>
                </a:solidFill>
                <a:latin typeface="+mj-lt"/>
                <a:ea typeface="+mj-ea"/>
                <a:cs typeface="+mj-cs"/>
              </a:rPr>
              <a:t> </a:t>
            </a:r>
            <a:r>
              <a:rPr lang="en-US" altLang="en-US" sz="3600" b="0" dirty="0">
                <a:solidFill>
                  <a:srgbClr val="70899B"/>
                </a:solidFill>
                <a:latin typeface="+mj-lt"/>
                <a:ea typeface="+mj-ea"/>
                <a:cs typeface="+mj-cs"/>
              </a:rPr>
              <a:t>PCT</a:t>
            </a:r>
            <a:r>
              <a:rPr lang="en-US" altLang="en-US" sz="3600" b="0" dirty="0">
                <a:solidFill>
                  <a:srgbClr val="0070C0"/>
                </a:solidFill>
                <a:latin typeface="+mj-lt"/>
                <a:ea typeface="+mj-ea"/>
                <a:cs typeface="+mj-cs"/>
              </a:rPr>
              <a:t> </a:t>
            </a:r>
            <a:r>
              <a:rPr lang="en-US" altLang="en-US" sz="3600" b="0" dirty="0">
                <a:solidFill>
                  <a:srgbClr val="70899B"/>
                </a:solidFill>
                <a:latin typeface="+mj-lt"/>
                <a:ea typeface="+mj-ea"/>
                <a:cs typeface="+mj-cs"/>
              </a:rPr>
              <a:t>par</a:t>
            </a:r>
            <a:r>
              <a:rPr lang="en-US" altLang="en-US" sz="3600" b="0" dirty="0">
                <a:solidFill>
                  <a:srgbClr val="0070C0"/>
                </a:solidFill>
                <a:latin typeface="+mj-lt"/>
                <a:ea typeface="+mj-ea"/>
                <a:cs typeface="+mj-cs"/>
              </a:rPr>
              <a:t> </a:t>
            </a:r>
            <a:r>
              <a:rPr lang="en-US" altLang="en-US" sz="3600" b="0" dirty="0">
                <a:solidFill>
                  <a:srgbClr val="70899B"/>
                </a:solidFill>
                <a:latin typeface="+mj-lt"/>
                <a:ea typeface="+mj-ea"/>
                <a:cs typeface="+mj-cs"/>
              </a:rPr>
              <a:t>pays</a:t>
            </a:r>
            <a:r>
              <a:rPr lang="en-US" altLang="en-US" sz="3600" b="0" dirty="0">
                <a:solidFill>
                  <a:srgbClr val="0070C0"/>
                </a:solidFill>
                <a:latin typeface="+mj-lt"/>
                <a:ea typeface="+mj-ea"/>
                <a:cs typeface="+mj-cs"/>
              </a:rPr>
              <a:t> </a:t>
            </a:r>
            <a:r>
              <a:rPr lang="en-US" altLang="en-US" sz="3600" b="0" dirty="0" err="1">
                <a:solidFill>
                  <a:srgbClr val="70899B"/>
                </a:solidFill>
                <a:latin typeface="+mj-lt"/>
                <a:ea typeface="+mj-ea"/>
                <a:cs typeface="+mj-cs"/>
              </a:rPr>
              <a:t>d’origine</a:t>
            </a:r>
            <a:r>
              <a:rPr lang="en-US" altLang="en-US" sz="3600" b="0" dirty="0">
                <a:solidFill>
                  <a:srgbClr val="0070C0"/>
                </a:solidFill>
                <a:latin typeface="+mj-lt"/>
                <a:ea typeface="+mj-ea"/>
                <a:cs typeface="+mj-cs"/>
              </a:rPr>
              <a:t> </a:t>
            </a:r>
            <a:r>
              <a:rPr lang="en-US" altLang="en-US" sz="3600" b="0" dirty="0">
                <a:solidFill>
                  <a:srgbClr val="70899B"/>
                </a:solidFill>
                <a:latin typeface="+mj-lt"/>
                <a:ea typeface="+mj-ea"/>
                <a:cs typeface="+mj-cs"/>
              </a:rPr>
              <a:t>(</a:t>
            </a:r>
            <a:r>
              <a:rPr lang="en-US" altLang="en-US" sz="3600" b="0" dirty="0" smtClean="0">
                <a:solidFill>
                  <a:srgbClr val="70899B"/>
                </a:solidFill>
                <a:latin typeface="+mj-lt"/>
                <a:ea typeface="+mj-ea"/>
                <a:cs typeface="+mj-cs"/>
              </a:rPr>
              <a:t>2019)</a:t>
            </a:r>
            <a:endParaRPr lang="en-US" altLang="en-US" sz="3600" b="0" dirty="0">
              <a:solidFill>
                <a:srgbClr val="70899B"/>
              </a:solidFill>
              <a:latin typeface="+mj-lt"/>
              <a:ea typeface="+mj-ea"/>
              <a:cs typeface="+mj-cs"/>
            </a:endParaRPr>
          </a:p>
        </p:txBody>
      </p:sp>
      <p:sp>
        <p:nvSpPr>
          <p:cNvPr id="9220" name="Oval 5"/>
          <p:cNvSpPr>
            <a:spLocks noChangeArrowheads="1"/>
          </p:cNvSpPr>
          <p:nvPr/>
        </p:nvSpPr>
        <p:spPr bwMode="auto">
          <a:xfrm>
            <a:off x="7740650" y="5013325"/>
            <a:ext cx="503238" cy="11525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a:spcBef>
                <a:spcPct val="0"/>
              </a:spcBef>
              <a:buFontTx/>
              <a:buChar char="•"/>
            </a:pPr>
            <a:endParaRPr lang="en-US" altLang="en-US" sz="1800"/>
          </a:p>
        </p:txBody>
      </p:sp>
      <p:sp>
        <p:nvSpPr>
          <p:cNvPr id="9221" name="Oval 6"/>
          <p:cNvSpPr>
            <a:spLocks noChangeArrowheads="1"/>
          </p:cNvSpPr>
          <p:nvPr/>
        </p:nvSpPr>
        <p:spPr bwMode="auto">
          <a:xfrm>
            <a:off x="7524750" y="4868863"/>
            <a:ext cx="431800" cy="15843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a:spcBef>
                <a:spcPct val="0"/>
              </a:spcBef>
              <a:buFontTx/>
              <a:buChar char="•"/>
            </a:pPr>
            <a:endParaRPr lang="en-US" altLang="en-US" sz="1800"/>
          </a:p>
        </p:txBody>
      </p:sp>
      <p:graphicFrame>
        <p:nvGraphicFramePr>
          <p:cNvPr id="12" name="Object 2"/>
          <p:cNvGraphicFramePr>
            <a:graphicFrameLocks noChangeAspect="1"/>
          </p:cNvGraphicFramePr>
          <p:nvPr>
            <p:extLst/>
          </p:nvPr>
        </p:nvGraphicFramePr>
        <p:xfrm>
          <a:off x="90488" y="1028287"/>
          <a:ext cx="8874000" cy="511443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3347864" y="2742019"/>
            <a:ext cx="1728192" cy="830997"/>
          </a:xfrm>
          <a:prstGeom prst="rect">
            <a:avLst/>
          </a:prstGeom>
          <a:noFill/>
        </p:spPr>
        <p:txBody>
          <a:bodyPr wrap="square" rtlCol="0">
            <a:spAutoFit/>
          </a:bodyPr>
          <a:lstStyle/>
          <a:p>
            <a:pPr eaLnBrk="0" hangingPunct="0">
              <a:spcBef>
                <a:spcPct val="0"/>
              </a:spcBef>
            </a:pPr>
            <a:r>
              <a:rPr lang="en-US" sz="1600" dirty="0">
                <a:solidFill>
                  <a:srgbClr val="002060"/>
                </a:solidFill>
                <a:latin typeface="Arial" pitchFamily="34" charset="0"/>
                <a:cs typeface="Arial" pitchFamily="34" charset="0"/>
              </a:rPr>
              <a:t>CN: </a:t>
            </a:r>
            <a:r>
              <a:rPr lang="en-US" sz="1600" dirty="0" smtClean="0">
                <a:solidFill>
                  <a:srgbClr val="002060"/>
                </a:solidFill>
                <a:latin typeface="Arial" pitchFamily="34" charset="0"/>
                <a:cs typeface="Arial" pitchFamily="34" charset="0"/>
              </a:rPr>
              <a:t>+10,6% </a:t>
            </a:r>
            <a:endParaRPr lang="en-US" sz="1200" i="1" dirty="0">
              <a:solidFill>
                <a:srgbClr val="002060"/>
              </a:solidFill>
              <a:latin typeface="Arial" pitchFamily="34" charset="0"/>
              <a:cs typeface="Arial" pitchFamily="34" charset="0"/>
            </a:endParaRPr>
          </a:p>
          <a:p>
            <a:pPr eaLnBrk="0" hangingPunct="0">
              <a:spcBef>
                <a:spcPct val="0"/>
              </a:spcBef>
            </a:pPr>
            <a:r>
              <a:rPr lang="en-US" sz="1600" dirty="0">
                <a:solidFill>
                  <a:srgbClr val="002060"/>
                </a:solidFill>
                <a:latin typeface="Arial" pitchFamily="34" charset="0"/>
                <a:cs typeface="Arial" pitchFamily="34" charset="0"/>
              </a:rPr>
              <a:t>KR: </a:t>
            </a:r>
            <a:r>
              <a:rPr lang="en-US" sz="1600" dirty="0" smtClean="0">
                <a:solidFill>
                  <a:srgbClr val="002060"/>
                </a:solidFill>
                <a:latin typeface="Arial" pitchFamily="34" charset="0"/>
                <a:cs typeface="Arial" pitchFamily="34" charset="0"/>
              </a:rPr>
              <a:t>+12,8%</a:t>
            </a:r>
          </a:p>
          <a:p>
            <a:pPr eaLnBrk="0" hangingPunct="0">
              <a:spcBef>
                <a:spcPct val="0"/>
              </a:spcBef>
            </a:pPr>
            <a:r>
              <a:rPr lang="en-US" sz="1600" dirty="0" smtClean="0">
                <a:solidFill>
                  <a:srgbClr val="002060"/>
                </a:solidFill>
              </a:rPr>
              <a:t>JP: +5,9%</a:t>
            </a:r>
            <a:endParaRPr lang="en-US" sz="1600" dirty="0">
              <a:solidFill>
                <a:srgbClr val="002060"/>
              </a:solidFill>
              <a:latin typeface="Arial" pitchFamily="34" charset="0"/>
              <a:cs typeface="Arial" pitchFamily="34" charset="0"/>
            </a:endParaRPr>
          </a:p>
        </p:txBody>
      </p:sp>
      <p:sp>
        <p:nvSpPr>
          <p:cNvPr id="10" name="TextBox 9"/>
          <p:cNvSpPr txBox="1"/>
          <p:nvPr/>
        </p:nvSpPr>
        <p:spPr>
          <a:xfrm>
            <a:off x="3347864" y="1484784"/>
            <a:ext cx="3600400" cy="830997"/>
          </a:xfrm>
          <a:prstGeom prst="rect">
            <a:avLst/>
          </a:prstGeom>
          <a:noFill/>
        </p:spPr>
        <p:txBody>
          <a:bodyPr wrap="square" rtlCol="0">
            <a:spAutoFit/>
          </a:bodyPr>
          <a:lstStyle/>
          <a:p>
            <a:r>
              <a:rPr lang="fr-CH" sz="1600" dirty="0">
                <a:solidFill>
                  <a:srgbClr val="002060"/>
                </a:solidFill>
              </a:rPr>
              <a:t>Asie: 			</a:t>
            </a:r>
            <a:r>
              <a:rPr lang="fr-CH" sz="1600" dirty="0" smtClean="0">
                <a:solidFill>
                  <a:srgbClr val="920000"/>
                </a:solidFill>
              </a:rPr>
              <a:t>52,4%</a:t>
            </a:r>
            <a:endParaRPr lang="fr-CH" sz="1600" dirty="0">
              <a:solidFill>
                <a:srgbClr val="920000"/>
              </a:solidFill>
            </a:endParaRPr>
          </a:p>
          <a:p>
            <a:pPr>
              <a:spcBef>
                <a:spcPts val="0"/>
              </a:spcBef>
            </a:pPr>
            <a:r>
              <a:rPr lang="fr-CH" sz="1600" dirty="0">
                <a:solidFill>
                  <a:srgbClr val="002060"/>
                </a:solidFill>
              </a:rPr>
              <a:t>Europe: 			</a:t>
            </a:r>
            <a:r>
              <a:rPr lang="fr-CH" sz="1600" dirty="0" smtClean="0">
                <a:solidFill>
                  <a:srgbClr val="0070C0"/>
                </a:solidFill>
              </a:rPr>
              <a:t>23,2%</a:t>
            </a:r>
            <a:endParaRPr lang="fr-CH" sz="1600" dirty="0">
              <a:solidFill>
                <a:srgbClr val="0070C0"/>
              </a:solidFill>
            </a:endParaRPr>
          </a:p>
          <a:p>
            <a:pPr>
              <a:spcBef>
                <a:spcPts val="0"/>
              </a:spcBef>
            </a:pPr>
            <a:r>
              <a:rPr lang="fr-CH" sz="1600" dirty="0">
                <a:solidFill>
                  <a:srgbClr val="002060"/>
                </a:solidFill>
              </a:rPr>
              <a:t>Amérique du Nord:	</a:t>
            </a:r>
            <a:r>
              <a:rPr lang="fr-CH" sz="1600" dirty="0" smtClean="0">
                <a:solidFill>
                  <a:srgbClr val="002060"/>
                </a:solidFill>
              </a:rPr>
              <a:t>22,8%</a:t>
            </a:r>
            <a:endParaRPr lang="en-US" sz="1600" dirty="0">
              <a:solidFill>
                <a:srgbClr val="002060"/>
              </a:solidFill>
            </a:endParaRPr>
          </a:p>
        </p:txBody>
      </p:sp>
      <p:sp>
        <p:nvSpPr>
          <p:cNvPr id="18" name="TextBox 17"/>
          <p:cNvSpPr txBox="1"/>
          <p:nvPr/>
        </p:nvSpPr>
        <p:spPr>
          <a:xfrm>
            <a:off x="3419872" y="1124744"/>
            <a:ext cx="4752528" cy="307777"/>
          </a:xfrm>
          <a:prstGeom prst="rect">
            <a:avLst/>
          </a:prstGeom>
          <a:noFill/>
        </p:spPr>
        <p:txBody>
          <a:bodyPr wrap="square" rtlCol="0">
            <a:spAutoFit/>
          </a:bodyPr>
          <a:lstStyle/>
          <a:p>
            <a:r>
              <a:rPr lang="fr-CH" sz="1400" dirty="0" smtClean="0">
                <a:solidFill>
                  <a:srgbClr val="9D0A2B"/>
                </a:solidFill>
              </a:rPr>
              <a:t>2009-2019 : 71% de croissance (155,408 – 265,800)</a:t>
            </a:r>
            <a:endParaRPr lang="fr-CH" sz="1400" dirty="0">
              <a:solidFill>
                <a:srgbClr val="9D0A2B"/>
              </a:solidFill>
            </a:endParaRPr>
          </a:p>
        </p:txBody>
      </p:sp>
      <p:pic>
        <p:nvPicPr>
          <p:cNvPr id="9" name="Left Arrow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200000">
            <a:off x="3541812" y="4493184"/>
            <a:ext cx="696400" cy="4317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59632" y="6126395"/>
            <a:ext cx="7272808" cy="830997"/>
          </a:xfrm>
          <a:prstGeom prst="rect">
            <a:avLst/>
          </a:prstGeom>
        </p:spPr>
        <p:txBody>
          <a:bodyPr wrap="square">
            <a:spAutoFit/>
          </a:bodyPr>
          <a:lstStyle/>
          <a:p>
            <a:r>
              <a:rPr lang="fr-FR" dirty="0" smtClean="0">
                <a:hlinkClick r:id="rId6"/>
              </a:rPr>
              <a:t>https://www.wipo.int/pressroom/fr/articles/2020/article_0005.html</a:t>
            </a:r>
            <a:endParaRPr lang="fr-FR" dirty="0" smtClean="0"/>
          </a:p>
          <a:p>
            <a:r>
              <a:rPr lang="fr-FR" dirty="0" smtClean="0">
                <a:solidFill>
                  <a:srgbClr val="9D0A2B"/>
                </a:solidFill>
              </a:rPr>
              <a:t>Pour </a:t>
            </a:r>
            <a:r>
              <a:rPr lang="fr-FR" dirty="0">
                <a:solidFill>
                  <a:srgbClr val="9D0A2B"/>
                </a:solidFill>
              </a:rPr>
              <a:t>la première fois, les demandes PCT en provenance de la Chine </a:t>
            </a:r>
            <a:r>
              <a:rPr lang="fr-FR" dirty="0" smtClean="0">
                <a:solidFill>
                  <a:srgbClr val="9D0A2B"/>
                </a:solidFill>
              </a:rPr>
              <a:t>ont dépassé </a:t>
            </a:r>
            <a:r>
              <a:rPr lang="fr-FR" dirty="0">
                <a:solidFill>
                  <a:srgbClr val="9D0A2B"/>
                </a:solidFill>
              </a:rPr>
              <a:t>le nombre de demandes PCT en provenance des États-Unis </a:t>
            </a:r>
            <a:r>
              <a:rPr lang="fr-FR" dirty="0" smtClean="0">
                <a:solidFill>
                  <a:srgbClr val="9D0A2B"/>
                </a:solidFill>
              </a:rPr>
              <a:t>(leaders depuis 1978</a:t>
            </a:r>
            <a:r>
              <a:rPr lang="fr-FR" dirty="0">
                <a:solidFill>
                  <a:srgbClr val="9D0A2B"/>
                </a:solidFill>
              </a:rPr>
              <a:t>)</a:t>
            </a:r>
            <a:endParaRPr lang="en-US" dirty="0">
              <a:solidFill>
                <a:srgbClr val="9D0A2B"/>
              </a:solidFill>
            </a:endParaRPr>
          </a:p>
          <a:p>
            <a:endParaRPr lang="fr-FR" dirty="0"/>
          </a:p>
        </p:txBody>
      </p:sp>
    </p:spTree>
    <p:extLst>
      <p:ext uri="{BB962C8B-B14F-4D97-AF65-F5344CB8AC3E}">
        <p14:creationId xmlns:p14="http://schemas.microsoft.com/office/powerpoint/2010/main" val="36559323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Demandes PCT par région - </a:t>
            </a:r>
            <a:r>
              <a:rPr lang="fr-FR" dirty="0" smtClean="0"/>
              <a:t>2019</a:t>
            </a:r>
            <a:endParaRPr lang="en-US" dirty="0"/>
          </a:p>
        </p:txBody>
      </p:sp>
      <p:pic>
        <p:nvPicPr>
          <p:cNvPr id="8" name="Content Placeholder 7"/>
          <p:cNvPicPr>
            <a:picLocks noGrp="1" noChangeAspect="1"/>
          </p:cNvPicPr>
          <p:nvPr>
            <p:ph idx="1"/>
          </p:nvPr>
        </p:nvPicPr>
        <p:blipFill>
          <a:blip r:embed="rId3"/>
          <a:stretch>
            <a:fillRect/>
          </a:stretch>
        </p:blipFill>
        <p:spPr>
          <a:xfrm>
            <a:off x="899592" y="1700808"/>
            <a:ext cx="7038975" cy="4048125"/>
          </a:xfrm>
          <a:prstGeom prst="rect">
            <a:avLst/>
          </a:prstGeom>
        </p:spPr>
      </p:pic>
    </p:spTree>
    <p:extLst>
      <p:ext uri="{BB962C8B-B14F-4D97-AF65-F5344CB8AC3E}">
        <p14:creationId xmlns:p14="http://schemas.microsoft.com/office/powerpoint/2010/main" val="1513457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Oval 5"/>
          <p:cNvSpPr>
            <a:spLocks noChangeArrowheads="1"/>
          </p:cNvSpPr>
          <p:nvPr/>
        </p:nvSpPr>
        <p:spPr bwMode="auto">
          <a:xfrm>
            <a:off x="7740650" y="5013325"/>
            <a:ext cx="503238" cy="11525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alt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221" name="Oval 6"/>
          <p:cNvSpPr>
            <a:spLocks noChangeArrowheads="1"/>
          </p:cNvSpPr>
          <p:nvPr/>
        </p:nvSpPr>
        <p:spPr bwMode="auto">
          <a:xfrm>
            <a:off x="7524750" y="4868863"/>
            <a:ext cx="431800" cy="15843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alt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 name="Rectangle 2"/>
          <p:cNvSpPr>
            <a:spLocks noGrp="1" noChangeArrowheads="1"/>
          </p:cNvSpPr>
          <p:nvPr>
            <p:ph type="title"/>
          </p:nvPr>
        </p:nvSpPr>
        <p:spPr>
          <a:xfrm>
            <a:off x="533400" y="-2491"/>
            <a:ext cx="8143056" cy="646331"/>
          </a:xfrm>
        </p:spPr>
        <p:txBody>
          <a:bodyPr wrap="square">
            <a:spAutoFit/>
          </a:bodyPr>
          <a:lstStyle/>
          <a:p>
            <a:pPr algn="ctr"/>
            <a:r>
              <a:rPr lang="en-GB" altLang="en-US" kern="1200" dirty="0">
                <a:solidFill>
                  <a:srgbClr val="70869B"/>
                </a:solidFill>
                <a:latin typeface="Arial" charset="0"/>
                <a:ea typeface="ヒラギノ角ゴ Pro W3"/>
                <a:cs typeface="ヒラギノ角ゴ Pro W3"/>
              </a:rPr>
              <a:t>Les </a:t>
            </a:r>
            <a:r>
              <a:rPr lang="fr-CH" altLang="en-US" kern="1200" dirty="0">
                <a:solidFill>
                  <a:srgbClr val="70869B"/>
                </a:solidFill>
                <a:latin typeface="Arial" charset="0"/>
                <a:ea typeface="ヒラギノ角ゴ Pro W3"/>
                <a:cs typeface="ヒラギノ角ゴ Pro W3"/>
              </a:rPr>
              <a:t>15 principaux déposants en </a:t>
            </a:r>
            <a:r>
              <a:rPr lang="fr-CH" altLang="en-US" kern="1200" dirty="0" smtClean="0">
                <a:solidFill>
                  <a:srgbClr val="70869B"/>
                </a:solidFill>
                <a:latin typeface="Arial" charset="0"/>
                <a:ea typeface="ヒラギノ角ゴ Pro W3"/>
                <a:cs typeface="ヒラギノ角ゴ Pro W3"/>
              </a:rPr>
              <a:t>2019</a:t>
            </a:r>
            <a:endParaRPr lang="fr-CH" altLang="en-US" kern="1200" dirty="0">
              <a:solidFill>
                <a:srgbClr val="70869B"/>
              </a:solidFill>
              <a:latin typeface="Arial" charset="0"/>
              <a:ea typeface="ヒラギノ角ゴ Pro W3"/>
              <a:cs typeface="ヒラギノ角ゴ Pro W3"/>
            </a:endParaRPr>
          </a:p>
        </p:txBody>
      </p:sp>
      <p:sp>
        <p:nvSpPr>
          <p:cNvPr id="11" name="Text Box 4"/>
          <p:cNvSpPr txBox="1">
            <a:spLocks noChangeArrowheads="1"/>
          </p:cNvSpPr>
          <p:nvPr/>
        </p:nvSpPr>
        <p:spPr bwMode="auto">
          <a:xfrm>
            <a:off x="2524799" y="6237312"/>
            <a:ext cx="427944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altLang="en-US" sz="1400" b="0" i="1" u="none" strike="noStrike" kern="1200" cap="none" spc="0" normalizeH="0" baseline="0" noProof="0" dirty="0">
                <a:ln>
                  <a:noFill/>
                </a:ln>
                <a:solidFill>
                  <a:srgbClr val="002060"/>
                </a:solidFill>
                <a:effectLst/>
                <a:uLnTx/>
                <a:uFillTx/>
                <a:latin typeface="Arial" pitchFamily="34" charset="0"/>
                <a:ea typeface="+mn-ea"/>
                <a:cs typeface="Arial" pitchFamily="34" charset="0"/>
              </a:rPr>
              <a:t>() de demandes  internationales  publiées</a:t>
            </a:r>
          </a:p>
        </p:txBody>
      </p:sp>
      <p:pic>
        <p:nvPicPr>
          <p:cNvPr id="2" name="Picture 1"/>
          <p:cNvPicPr>
            <a:picLocks noChangeAspect="1"/>
          </p:cNvPicPr>
          <p:nvPr/>
        </p:nvPicPr>
        <p:blipFill>
          <a:blip r:embed="rId4"/>
          <a:stretch>
            <a:fillRect/>
          </a:stretch>
        </p:blipFill>
        <p:spPr>
          <a:xfrm>
            <a:off x="0" y="692696"/>
            <a:ext cx="9144000" cy="5328592"/>
          </a:xfrm>
          <a:prstGeom prst="rect">
            <a:avLst/>
          </a:prstGeom>
        </p:spPr>
      </p:pic>
    </p:spTree>
    <p:extLst>
      <p:ext uri="{BB962C8B-B14F-4D97-AF65-F5344CB8AC3E}">
        <p14:creationId xmlns:p14="http://schemas.microsoft.com/office/powerpoint/2010/main" val="344577685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Oval 5"/>
          <p:cNvSpPr>
            <a:spLocks noChangeArrowheads="1"/>
          </p:cNvSpPr>
          <p:nvPr/>
        </p:nvSpPr>
        <p:spPr bwMode="auto">
          <a:xfrm>
            <a:off x="7740650" y="5013325"/>
            <a:ext cx="503238" cy="11525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alt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221" name="Oval 6"/>
          <p:cNvSpPr>
            <a:spLocks noChangeArrowheads="1"/>
          </p:cNvSpPr>
          <p:nvPr/>
        </p:nvSpPr>
        <p:spPr bwMode="auto">
          <a:xfrm>
            <a:off x="7524750" y="4868863"/>
            <a:ext cx="431800" cy="15843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alt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 name="Rectangle 2"/>
          <p:cNvSpPr>
            <a:spLocks noGrp="1" noChangeArrowheads="1"/>
          </p:cNvSpPr>
          <p:nvPr>
            <p:ph type="title"/>
          </p:nvPr>
        </p:nvSpPr>
        <p:spPr>
          <a:xfrm>
            <a:off x="251520" y="154087"/>
            <a:ext cx="8748464" cy="553998"/>
          </a:xfrm>
        </p:spPr>
        <p:txBody>
          <a:bodyPr wrap="square">
            <a:spAutoFit/>
          </a:bodyPr>
          <a:lstStyle/>
          <a:p>
            <a:pPr algn="ctr"/>
            <a:r>
              <a:rPr lang="en-GB" altLang="en-US" sz="3000" kern="1200" dirty="0">
                <a:solidFill>
                  <a:srgbClr val="70869B"/>
                </a:solidFill>
                <a:latin typeface="Arial" charset="0"/>
                <a:ea typeface="ヒラギノ角ゴ Pro W3"/>
                <a:cs typeface="ヒラギノ角ゴ Pro W3"/>
              </a:rPr>
              <a:t>Les </a:t>
            </a:r>
            <a:r>
              <a:rPr lang="fr-CH" altLang="en-US" sz="3000" kern="1200" dirty="0">
                <a:solidFill>
                  <a:srgbClr val="70869B"/>
                </a:solidFill>
                <a:latin typeface="Arial" charset="0"/>
                <a:ea typeface="ヒラギノ角ゴ Pro W3"/>
                <a:cs typeface="ヒラギノ角ゴ Pro W3"/>
              </a:rPr>
              <a:t>15 principaux </a:t>
            </a:r>
            <a:r>
              <a:rPr lang="fr-CH" altLang="en-US" sz="3000" kern="1200" dirty="0" smtClean="0">
                <a:solidFill>
                  <a:srgbClr val="70869B"/>
                </a:solidFill>
                <a:latin typeface="Arial" charset="0"/>
                <a:ea typeface="ヒラギノ角ゴ Pro W3"/>
                <a:cs typeface="ヒラギノ角ゴ Pro W3"/>
              </a:rPr>
              <a:t>déposants (Universités) </a:t>
            </a:r>
            <a:r>
              <a:rPr lang="fr-CH" altLang="en-US" sz="3000" kern="1200" dirty="0">
                <a:solidFill>
                  <a:srgbClr val="70869B"/>
                </a:solidFill>
                <a:latin typeface="Arial" charset="0"/>
                <a:ea typeface="ヒラギノ角ゴ Pro W3"/>
                <a:cs typeface="ヒラギノ角ゴ Pro W3"/>
              </a:rPr>
              <a:t>en </a:t>
            </a:r>
            <a:r>
              <a:rPr lang="fr-CH" altLang="en-US" sz="3000" kern="1200" dirty="0" smtClean="0">
                <a:solidFill>
                  <a:srgbClr val="70869B"/>
                </a:solidFill>
                <a:latin typeface="Arial" charset="0"/>
                <a:ea typeface="ヒラギノ角ゴ Pro W3"/>
                <a:cs typeface="ヒラギノ角ゴ Pro W3"/>
              </a:rPr>
              <a:t>2019</a:t>
            </a:r>
            <a:endParaRPr lang="fr-CH" altLang="en-US" sz="3000" kern="1200" dirty="0">
              <a:solidFill>
                <a:srgbClr val="70869B"/>
              </a:solidFill>
              <a:latin typeface="Arial" charset="0"/>
              <a:ea typeface="ヒラギノ角ゴ Pro W3"/>
              <a:cs typeface="ヒラギノ角ゴ Pro W3"/>
            </a:endParaRPr>
          </a:p>
        </p:txBody>
      </p:sp>
      <p:sp>
        <p:nvSpPr>
          <p:cNvPr id="11" name="Text Box 4"/>
          <p:cNvSpPr txBox="1">
            <a:spLocks noChangeArrowheads="1"/>
          </p:cNvSpPr>
          <p:nvPr/>
        </p:nvSpPr>
        <p:spPr bwMode="auto">
          <a:xfrm>
            <a:off x="2524799" y="6237312"/>
            <a:ext cx="427944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altLang="en-US" sz="1400" b="0" i="1" u="none" strike="noStrike" kern="1200" cap="none" spc="0" normalizeH="0" baseline="0" noProof="0" dirty="0">
                <a:ln>
                  <a:noFill/>
                </a:ln>
                <a:effectLst/>
                <a:uLnTx/>
                <a:uFillTx/>
                <a:latin typeface="Arial" pitchFamily="34" charset="0"/>
                <a:ea typeface="+mn-ea"/>
                <a:cs typeface="Arial" pitchFamily="34" charset="0"/>
              </a:rPr>
              <a:t>() de demandes  internationales  publiées</a:t>
            </a:r>
          </a:p>
        </p:txBody>
      </p:sp>
      <p:pic>
        <p:nvPicPr>
          <p:cNvPr id="3" name="Picture 2"/>
          <p:cNvPicPr>
            <a:picLocks noChangeAspect="1"/>
          </p:cNvPicPr>
          <p:nvPr/>
        </p:nvPicPr>
        <p:blipFill>
          <a:blip r:embed="rId4"/>
          <a:stretch>
            <a:fillRect/>
          </a:stretch>
        </p:blipFill>
        <p:spPr>
          <a:xfrm>
            <a:off x="-397" y="834927"/>
            <a:ext cx="9144793" cy="5188146"/>
          </a:xfrm>
          <a:prstGeom prst="rect">
            <a:avLst/>
          </a:prstGeom>
        </p:spPr>
      </p:pic>
    </p:spTree>
    <p:extLst>
      <p:ext uri="{BB962C8B-B14F-4D97-AF65-F5344CB8AC3E}">
        <p14:creationId xmlns:p14="http://schemas.microsoft.com/office/powerpoint/2010/main" val="284127124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p:spPr>
        <p:txBody>
          <a:bodyPr/>
          <a:lstStyle/>
          <a:p>
            <a:r>
              <a:rPr lang="fr-FR" dirty="0" smtClean="0"/>
              <a:t>Quels </a:t>
            </a:r>
            <a:r>
              <a:rPr lang="fr-FR" dirty="0"/>
              <a:t>domaines technologiques </a:t>
            </a:r>
            <a:r>
              <a:rPr lang="fr-FR" dirty="0" smtClean="0"/>
              <a:t>?</a:t>
            </a:r>
            <a:endParaRPr lang="en-GB" dirty="0"/>
          </a:p>
        </p:txBody>
      </p:sp>
      <p:pic>
        <p:nvPicPr>
          <p:cNvPr id="5" name="Content Placeholder 4"/>
          <p:cNvPicPr>
            <a:picLocks noGrp="1" noChangeAspect="1"/>
          </p:cNvPicPr>
          <p:nvPr>
            <p:ph idx="1"/>
          </p:nvPr>
        </p:nvPicPr>
        <p:blipFill>
          <a:blip r:embed="rId3"/>
          <a:stretch>
            <a:fillRect/>
          </a:stretch>
        </p:blipFill>
        <p:spPr>
          <a:xfrm>
            <a:off x="611561" y="836712"/>
            <a:ext cx="7920878" cy="2801160"/>
          </a:xfrm>
          <a:prstGeom prst="rect">
            <a:avLst/>
          </a:prstGeom>
        </p:spPr>
      </p:pic>
      <p:pic>
        <p:nvPicPr>
          <p:cNvPr id="7" name="Picture 6"/>
          <p:cNvPicPr>
            <a:picLocks noChangeAspect="1"/>
          </p:cNvPicPr>
          <p:nvPr/>
        </p:nvPicPr>
        <p:blipFill>
          <a:blip r:embed="rId4"/>
          <a:stretch>
            <a:fillRect/>
          </a:stretch>
        </p:blipFill>
        <p:spPr>
          <a:xfrm>
            <a:off x="611560" y="3789040"/>
            <a:ext cx="8396404" cy="2160240"/>
          </a:xfrm>
          <a:prstGeom prst="rect">
            <a:avLst/>
          </a:prstGeom>
        </p:spPr>
      </p:pic>
    </p:spTree>
    <p:extLst>
      <p:ext uri="{BB962C8B-B14F-4D97-AF65-F5344CB8AC3E}">
        <p14:creationId xmlns:p14="http://schemas.microsoft.com/office/powerpoint/2010/main" val="3372557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994122"/>
          </a:xfrm>
        </p:spPr>
        <p:txBody>
          <a:bodyPr/>
          <a:lstStyle/>
          <a:p>
            <a:pPr algn="ctr"/>
            <a:r>
              <a:rPr lang="fr-FR" dirty="0"/>
              <a:t>Demandes PCT par support de dépôt - </a:t>
            </a:r>
            <a:r>
              <a:rPr lang="fr-FR" dirty="0" smtClean="0"/>
              <a:t>2019</a:t>
            </a:r>
            <a:endParaRPr lang="en-US" dirty="0"/>
          </a:p>
        </p:txBody>
      </p:sp>
      <p:pic>
        <p:nvPicPr>
          <p:cNvPr id="4" name="Content Placeholder 3"/>
          <p:cNvPicPr>
            <a:picLocks noGrp="1" noChangeAspect="1"/>
          </p:cNvPicPr>
          <p:nvPr>
            <p:ph idx="1"/>
          </p:nvPr>
        </p:nvPicPr>
        <p:blipFill>
          <a:blip r:embed="rId3"/>
          <a:stretch>
            <a:fillRect/>
          </a:stretch>
        </p:blipFill>
        <p:spPr>
          <a:xfrm>
            <a:off x="457200" y="1417638"/>
            <a:ext cx="8291264" cy="4675657"/>
          </a:xfrm>
          <a:prstGeom prst="rect">
            <a:avLst/>
          </a:prstGeom>
        </p:spPr>
      </p:pic>
    </p:spTree>
    <p:extLst>
      <p:ext uri="{BB962C8B-B14F-4D97-AF65-F5344CB8AC3E}">
        <p14:creationId xmlns:p14="http://schemas.microsoft.com/office/powerpoint/2010/main" val="1895505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5877272"/>
            <a:ext cx="8496944" cy="769441"/>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fr-CH" sz="2200" b="0" i="0" u="none" strike="noStrike" kern="1200" cap="none" spc="0" normalizeH="0" baseline="0" noProof="0" dirty="0">
                <a:ln>
                  <a:noFill/>
                </a:ln>
                <a:solidFill>
                  <a:schemeClr val="tx1"/>
                </a:solidFill>
                <a:effectLst/>
                <a:uLnTx/>
                <a:uFillTx/>
                <a:latin typeface="Arial" charset="0"/>
                <a:ea typeface="+mn-ea"/>
                <a:cs typeface="Arial" charset="0"/>
              </a:rPr>
              <a:t>La France a adhéré au PCT le 25 février 1978</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fr-CH" sz="2200" b="0" i="0" u="none" strike="noStrike" kern="1200" cap="none" spc="0" normalizeH="0" baseline="0" noProof="0" dirty="0" smtClean="0">
                <a:ln>
                  <a:noFill/>
                </a:ln>
                <a:solidFill>
                  <a:schemeClr val="tx1"/>
                </a:solidFill>
                <a:effectLst/>
                <a:uLnTx/>
                <a:uFillTx/>
                <a:latin typeface="Arial" charset="0"/>
                <a:ea typeface="+mn-ea"/>
                <a:cs typeface="Arial" charset="0"/>
              </a:rPr>
              <a:t>7.934 </a:t>
            </a:r>
            <a:r>
              <a:rPr kumimoji="0" lang="fr-CH" sz="2200" b="0" i="0" u="none" strike="noStrike" kern="1200" cap="none" spc="0" normalizeH="0" baseline="0" noProof="0" dirty="0">
                <a:ln>
                  <a:noFill/>
                </a:ln>
                <a:solidFill>
                  <a:schemeClr val="tx1"/>
                </a:solidFill>
                <a:effectLst/>
                <a:uLnTx/>
                <a:uFillTx/>
                <a:latin typeface="Arial" charset="0"/>
                <a:ea typeface="+mn-ea"/>
                <a:cs typeface="Arial" charset="0"/>
              </a:rPr>
              <a:t>demandes PCT déposées par au moins un déposant FR</a:t>
            </a:r>
          </a:p>
        </p:txBody>
      </p:sp>
      <p:graphicFrame>
        <p:nvGraphicFramePr>
          <p:cNvPr id="5" name="Object 3"/>
          <p:cNvGraphicFramePr>
            <a:graphicFrameLocks noChangeAspect="1"/>
          </p:cNvGraphicFramePr>
          <p:nvPr>
            <p:extLst/>
          </p:nvPr>
        </p:nvGraphicFramePr>
        <p:xfrm>
          <a:off x="192230" y="188640"/>
          <a:ext cx="8951770"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a:spLocks noGrp="1" noChangeArrowheads="1"/>
          </p:cNvSpPr>
          <p:nvPr>
            <p:ph type="title"/>
          </p:nvPr>
        </p:nvSpPr>
        <p:spPr>
          <a:xfrm>
            <a:off x="323850" y="0"/>
            <a:ext cx="8229600" cy="908050"/>
          </a:xfrm>
        </p:spPr>
        <p:txBody>
          <a:bodyPr/>
          <a:lstStyle/>
          <a:p>
            <a:pPr algn="ctr"/>
            <a:r>
              <a:rPr lang="fr-CH" altLang="en-US" dirty="0"/>
              <a:t>Dépôts</a:t>
            </a:r>
            <a:r>
              <a:rPr lang="fr-CH" altLang="en-US" dirty="0">
                <a:solidFill>
                  <a:srgbClr val="0070C0"/>
                </a:solidFill>
              </a:rPr>
              <a:t> </a:t>
            </a:r>
            <a:r>
              <a:rPr lang="fr-CH" altLang="en-US" dirty="0"/>
              <a:t>PCT</a:t>
            </a:r>
            <a:r>
              <a:rPr lang="fr-CH" altLang="en-US" dirty="0">
                <a:solidFill>
                  <a:srgbClr val="0070C0"/>
                </a:solidFill>
              </a:rPr>
              <a:t> </a:t>
            </a:r>
            <a:r>
              <a:rPr lang="fr-CH" altLang="en-US" dirty="0"/>
              <a:t>en</a:t>
            </a:r>
            <a:r>
              <a:rPr lang="fr-CH" altLang="en-US" dirty="0">
                <a:solidFill>
                  <a:srgbClr val="0070C0"/>
                </a:solidFill>
              </a:rPr>
              <a:t> </a:t>
            </a:r>
            <a:r>
              <a:rPr lang="fr-CH" altLang="en-US" dirty="0"/>
              <a:t>FR</a:t>
            </a:r>
            <a:r>
              <a:rPr lang="fr-CH" altLang="en-US" dirty="0">
                <a:solidFill>
                  <a:srgbClr val="0070C0"/>
                </a:solidFill>
              </a:rPr>
              <a:t> </a:t>
            </a:r>
            <a:r>
              <a:rPr lang="fr-CH" altLang="en-US" dirty="0"/>
              <a:t>2000</a:t>
            </a:r>
            <a:r>
              <a:rPr lang="fr-CH" altLang="en-US" dirty="0">
                <a:solidFill>
                  <a:srgbClr val="0070C0"/>
                </a:solidFill>
              </a:rPr>
              <a:t> </a:t>
            </a:r>
            <a:r>
              <a:rPr lang="fr-CH" altLang="en-US" dirty="0"/>
              <a:t>-</a:t>
            </a:r>
            <a:r>
              <a:rPr lang="fr-CH" altLang="en-US" dirty="0">
                <a:solidFill>
                  <a:srgbClr val="0070C0"/>
                </a:solidFill>
              </a:rPr>
              <a:t> </a:t>
            </a:r>
            <a:r>
              <a:rPr lang="fr-CH" altLang="en-US" dirty="0"/>
              <a:t>2018</a:t>
            </a:r>
          </a:p>
        </p:txBody>
      </p:sp>
    </p:spTree>
    <p:extLst>
      <p:ext uri="{BB962C8B-B14F-4D97-AF65-F5344CB8AC3E}">
        <p14:creationId xmlns:p14="http://schemas.microsoft.com/office/powerpoint/2010/main" val="2924564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850" y="44624"/>
            <a:ext cx="8362950" cy="1079500"/>
          </a:xfrm>
        </p:spPr>
        <p:txBody>
          <a:bodyPr/>
          <a:lstStyle/>
          <a:p>
            <a:pPr eaLnBrk="1" hangingPunct="1"/>
            <a:r>
              <a:rPr lang="fr-CH" altLang="fr-FR" sz="3200" dirty="0"/>
              <a:t>Administrations chargées de la recherche internationale (23)</a:t>
            </a:r>
          </a:p>
        </p:txBody>
      </p:sp>
      <p:sp>
        <p:nvSpPr>
          <p:cNvPr id="19459" name="Rectangle 3"/>
          <p:cNvSpPr>
            <a:spLocks noGrp="1" noChangeArrowheads="1"/>
          </p:cNvSpPr>
          <p:nvPr>
            <p:ph type="body" sz="half" idx="1"/>
          </p:nvPr>
        </p:nvSpPr>
        <p:spPr>
          <a:xfrm>
            <a:off x="467172" y="1268760"/>
            <a:ext cx="3960812" cy="5040461"/>
          </a:xfrm>
        </p:spPr>
        <p:txBody>
          <a:bodyPr/>
          <a:lstStyle/>
          <a:p>
            <a:pPr eaLnBrk="1" hangingPunct="1">
              <a:lnSpc>
                <a:spcPct val="90000"/>
              </a:lnSpc>
              <a:spcBef>
                <a:spcPct val="25000"/>
              </a:spcBef>
              <a:spcAft>
                <a:spcPct val="35000"/>
              </a:spcAft>
            </a:pPr>
            <a:r>
              <a:rPr lang="en-US" altLang="fr-FR" sz="1900" dirty="0">
                <a:latin typeface="+mj-lt"/>
              </a:rPr>
              <a:t>AU – </a:t>
            </a:r>
            <a:r>
              <a:rPr lang="fr-CH" altLang="fr-FR" sz="1900" dirty="0">
                <a:latin typeface="+mj-lt"/>
              </a:rPr>
              <a:t>Australie</a:t>
            </a:r>
          </a:p>
          <a:p>
            <a:pPr eaLnBrk="1" hangingPunct="1">
              <a:lnSpc>
                <a:spcPct val="90000"/>
              </a:lnSpc>
              <a:spcBef>
                <a:spcPct val="25000"/>
              </a:spcBef>
              <a:spcAft>
                <a:spcPct val="35000"/>
              </a:spcAft>
            </a:pPr>
            <a:r>
              <a:rPr lang="fr-CH" altLang="fr-FR" sz="1900" dirty="0">
                <a:latin typeface="+mj-lt"/>
              </a:rPr>
              <a:t>AT </a:t>
            </a:r>
            <a:r>
              <a:rPr lang="en-US" altLang="fr-FR" sz="1900" dirty="0">
                <a:latin typeface="+mj-lt"/>
              </a:rPr>
              <a:t>–</a:t>
            </a:r>
            <a:r>
              <a:rPr lang="fr-CH" altLang="fr-FR" sz="1900" dirty="0">
                <a:latin typeface="+mj-lt"/>
              </a:rPr>
              <a:t> </a:t>
            </a:r>
            <a:r>
              <a:rPr lang="fr-CH" altLang="fr-FR" sz="1900" dirty="0"/>
              <a:t>Autriche</a:t>
            </a:r>
          </a:p>
          <a:p>
            <a:pPr eaLnBrk="1" hangingPunct="1">
              <a:lnSpc>
                <a:spcPct val="90000"/>
              </a:lnSpc>
              <a:spcBef>
                <a:spcPct val="25000"/>
              </a:spcBef>
              <a:spcAft>
                <a:spcPct val="35000"/>
              </a:spcAft>
            </a:pPr>
            <a:r>
              <a:rPr lang="fr-CH" altLang="fr-FR" sz="1900" dirty="0">
                <a:latin typeface="+mj-lt"/>
              </a:rPr>
              <a:t>BR </a:t>
            </a:r>
            <a:r>
              <a:rPr lang="en-US" altLang="fr-FR" sz="1900" dirty="0">
                <a:latin typeface="+mj-lt"/>
              </a:rPr>
              <a:t>–</a:t>
            </a:r>
            <a:r>
              <a:rPr lang="fr-CH" altLang="fr-FR" sz="1900" dirty="0">
                <a:latin typeface="+mj-lt"/>
              </a:rPr>
              <a:t> Brésil</a:t>
            </a:r>
          </a:p>
          <a:p>
            <a:pPr eaLnBrk="1" hangingPunct="1">
              <a:lnSpc>
                <a:spcPct val="90000"/>
              </a:lnSpc>
              <a:spcBef>
                <a:spcPct val="25000"/>
              </a:spcBef>
              <a:spcAft>
                <a:spcPct val="35000"/>
              </a:spcAft>
            </a:pPr>
            <a:r>
              <a:rPr lang="fr-CH" altLang="fr-FR" sz="1900" dirty="0">
                <a:latin typeface="+mj-lt"/>
              </a:rPr>
              <a:t>CA – Canada</a:t>
            </a:r>
          </a:p>
          <a:p>
            <a:pPr eaLnBrk="1" hangingPunct="1">
              <a:lnSpc>
                <a:spcPct val="90000"/>
              </a:lnSpc>
              <a:spcBef>
                <a:spcPct val="25000"/>
              </a:spcBef>
              <a:spcAft>
                <a:spcPct val="35000"/>
              </a:spcAft>
            </a:pPr>
            <a:r>
              <a:rPr lang="fr-CH" altLang="fr-FR" sz="1900" dirty="0">
                <a:latin typeface="+mj-lt"/>
              </a:rPr>
              <a:t>CL – Chili </a:t>
            </a:r>
          </a:p>
          <a:p>
            <a:pPr eaLnBrk="1" hangingPunct="1">
              <a:lnSpc>
                <a:spcPct val="90000"/>
              </a:lnSpc>
              <a:spcBef>
                <a:spcPct val="25000"/>
              </a:spcBef>
              <a:spcAft>
                <a:spcPct val="35000"/>
              </a:spcAft>
            </a:pPr>
            <a:r>
              <a:rPr lang="fr-CH" altLang="fr-FR" sz="1900" dirty="0">
                <a:latin typeface="+mj-lt"/>
              </a:rPr>
              <a:t>CN </a:t>
            </a:r>
            <a:r>
              <a:rPr lang="en-US" altLang="fr-FR" sz="1900" dirty="0">
                <a:latin typeface="+mj-lt"/>
              </a:rPr>
              <a:t>–</a:t>
            </a:r>
            <a:r>
              <a:rPr lang="fr-CH" altLang="fr-FR" sz="1900" dirty="0">
                <a:latin typeface="+mj-lt"/>
              </a:rPr>
              <a:t> Chine</a:t>
            </a:r>
          </a:p>
          <a:p>
            <a:pPr eaLnBrk="1" hangingPunct="1">
              <a:lnSpc>
                <a:spcPct val="90000"/>
              </a:lnSpc>
              <a:spcBef>
                <a:spcPct val="25000"/>
              </a:spcBef>
              <a:spcAft>
                <a:spcPct val="35000"/>
              </a:spcAft>
            </a:pPr>
            <a:r>
              <a:rPr lang="fr-CH" altLang="fr-FR" sz="1900" dirty="0">
                <a:latin typeface="+mj-lt"/>
              </a:rPr>
              <a:t>EG </a:t>
            </a:r>
            <a:r>
              <a:rPr lang="en-US" altLang="fr-FR" sz="1900" dirty="0">
                <a:latin typeface="+mj-lt"/>
              </a:rPr>
              <a:t>–</a:t>
            </a:r>
            <a:r>
              <a:rPr lang="fr-CH" altLang="fr-FR" sz="1900" dirty="0">
                <a:latin typeface="+mj-lt"/>
              </a:rPr>
              <a:t> Égypte </a:t>
            </a:r>
          </a:p>
          <a:p>
            <a:pPr eaLnBrk="1" hangingPunct="1">
              <a:lnSpc>
                <a:spcPct val="90000"/>
              </a:lnSpc>
              <a:spcBef>
                <a:spcPct val="25000"/>
              </a:spcBef>
              <a:spcAft>
                <a:spcPct val="35000"/>
              </a:spcAft>
            </a:pPr>
            <a:r>
              <a:rPr lang="fr-CH" sz="1800" dirty="0">
                <a:latin typeface="+mj-lt"/>
              </a:rPr>
              <a:t>ES – Espagne</a:t>
            </a:r>
          </a:p>
          <a:p>
            <a:pPr eaLnBrk="1" hangingPunct="1">
              <a:lnSpc>
                <a:spcPct val="90000"/>
              </a:lnSpc>
              <a:spcBef>
                <a:spcPct val="25000"/>
              </a:spcBef>
              <a:spcAft>
                <a:spcPct val="35000"/>
              </a:spcAft>
            </a:pPr>
            <a:r>
              <a:rPr lang="fr-CH" altLang="fr-FR" sz="1900" dirty="0">
                <a:latin typeface="+mj-lt"/>
              </a:rPr>
              <a:t>FI </a:t>
            </a:r>
            <a:r>
              <a:rPr lang="en-US" altLang="fr-FR" sz="1900" dirty="0">
                <a:latin typeface="+mj-lt"/>
              </a:rPr>
              <a:t>–</a:t>
            </a:r>
            <a:r>
              <a:rPr lang="fr-CH" altLang="fr-FR" sz="1900" dirty="0">
                <a:latin typeface="+mj-lt"/>
              </a:rPr>
              <a:t> Finlande</a:t>
            </a:r>
          </a:p>
          <a:p>
            <a:pPr eaLnBrk="1" hangingPunct="1">
              <a:lnSpc>
                <a:spcPct val="90000"/>
              </a:lnSpc>
              <a:spcBef>
                <a:spcPct val="25000"/>
              </a:spcBef>
              <a:spcAft>
                <a:spcPct val="35000"/>
              </a:spcAft>
            </a:pPr>
            <a:r>
              <a:rPr lang="fr-CH" altLang="fr-FR" sz="1900" dirty="0">
                <a:latin typeface="+mj-lt"/>
              </a:rPr>
              <a:t>IN</a:t>
            </a:r>
            <a:r>
              <a:rPr lang="fr-CH" altLang="fr-FR" sz="1900" i="1" dirty="0">
                <a:latin typeface="+mj-lt"/>
              </a:rPr>
              <a:t> </a:t>
            </a:r>
            <a:r>
              <a:rPr lang="en-US" altLang="fr-FR" sz="1900" dirty="0">
                <a:latin typeface="+mj-lt"/>
              </a:rPr>
              <a:t>–</a:t>
            </a:r>
            <a:r>
              <a:rPr lang="fr-CH" altLang="fr-FR" sz="1900" i="1" dirty="0">
                <a:latin typeface="+mj-lt"/>
              </a:rPr>
              <a:t> </a:t>
            </a:r>
            <a:r>
              <a:rPr lang="fr-CH" altLang="fr-FR" sz="1900" dirty="0">
                <a:latin typeface="+mj-lt"/>
              </a:rPr>
              <a:t>Inde</a:t>
            </a:r>
          </a:p>
          <a:p>
            <a:pPr eaLnBrk="1" hangingPunct="1">
              <a:lnSpc>
                <a:spcPct val="90000"/>
              </a:lnSpc>
              <a:spcBef>
                <a:spcPct val="25000"/>
              </a:spcBef>
              <a:spcAft>
                <a:spcPct val="35000"/>
              </a:spcAft>
            </a:pPr>
            <a:r>
              <a:rPr lang="fr-CH" altLang="fr-FR" sz="1900" dirty="0">
                <a:latin typeface="+mj-lt"/>
              </a:rPr>
              <a:t>IL </a:t>
            </a:r>
            <a:r>
              <a:rPr lang="en-US" altLang="fr-FR" sz="1900" dirty="0">
                <a:latin typeface="+mj-lt"/>
              </a:rPr>
              <a:t>–</a:t>
            </a:r>
            <a:r>
              <a:rPr lang="fr-CH" altLang="fr-FR" sz="1900" dirty="0">
                <a:latin typeface="+mj-lt"/>
              </a:rPr>
              <a:t> Israël</a:t>
            </a:r>
          </a:p>
          <a:p>
            <a:pPr eaLnBrk="1" hangingPunct="1">
              <a:lnSpc>
                <a:spcPct val="90000"/>
              </a:lnSpc>
              <a:spcBef>
                <a:spcPct val="25000"/>
              </a:spcBef>
              <a:spcAft>
                <a:spcPct val="35000"/>
              </a:spcAft>
            </a:pPr>
            <a:r>
              <a:rPr lang="en-US" sz="1900" dirty="0">
                <a:latin typeface="+mj-lt"/>
              </a:rPr>
              <a:t>JP – </a:t>
            </a:r>
            <a:r>
              <a:rPr lang="fr-CH" sz="1900" dirty="0">
                <a:latin typeface="+mj-lt"/>
              </a:rPr>
              <a:t>Japon</a:t>
            </a:r>
          </a:p>
          <a:p>
            <a:pPr marL="0" indent="0" eaLnBrk="1" hangingPunct="1">
              <a:lnSpc>
                <a:spcPct val="90000"/>
              </a:lnSpc>
              <a:spcBef>
                <a:spcPct val="25000"/>
              </a:spcBef>
              <a:spcAft>
                <a:spcPct val="35000"/>
              </a:spcAft>
              <a:buNone/>
            </a:pPr>
            <a:endParaRPr lang="fr-CH" sz="1900" dirty="0"/>
          </a:p>
          <a:p>
            <a:pPr marL="0" indent="0" eaLnBrk="1" hangingPunct="1">
              <a:lnSpc>
                <a:spcPct val="90000"/>
              </a:lnSpc>
              <a:spcBef>
                <a:spcPct val="25000"/>
              </a:spcBef>
              <a:spcAft>
                <a:spcPct val="35000"/>
              </a:spcAft>
              <a:buNone/>
            </a:pPr>
            <a:endParaRPr lang="en-US" altLang="fr-FR" sz="2000" dirty="0"/>
          </a:p>
          <a:p>
            <a:pPr eaLnBrk="1" hangingPunct="1">
              <a:lnSpc>
                <a:spcPct val="90000"/>
              </a:lnSpc>
              <a:spcBef>
                <a:spcPct val="25000"/>
              </a:spcBef>
              <a:spcAft>
                <a:spcPct val="35000"/>
              </a:spcAft>
            </a:pPr>
            <a:endParaRPr lang="en-US" altLang="fr-FR" sz="2000" dirty="0"/>
          </a:p>
        </p:txBody>
      </p:sp>
      <p:sp>
        <p:nvSpPr>
          <p:cNvPr id="24580" name="Rectangle 4"/>
          <p:cNvSpPr>
            <a:spLocks noGrp="1" noChangeArrowheads="1"/>
          </p:cNvSpPr>
          <p:nvPr>
            <p:ph type="body" sz="half" idx="2"/>
          </p:nvPr>
        </p:nvSpPr>
        <p:spPr>
          <a:xfrm>
            <a:off x="4067944" y="908720"/>
            <a:ext cx="4824536" cy="5256485"/>
          </a:xfrm>
        </p:spPr>
        <p:txBody>
          <a:bodyPr/>
          <a:lstStyle/>
          <a:p>
            <a:pPr eaLnBrk="1" hangingPunct="1">
              <a:lnSpc>
                <a:spcPct val="90000"/>
              </a:lnSpc>
              <a:spcBef>
                <a:spcPct val="25000"/>
              </a:spcBef>
              <a:spcAft>
                <a:spcPct val="35000"/>
              </a:spcAft>
              <a:defRPr/>
            </a:pPr>
            <a:r>
              <a:rPr lang="fr-CH" sz="2000" dirty="0"/>
              <a:t>KR – République de Corée</a:t>
            </a:r>
          </a:p>
          <a:p>
            <a:pPr eaLnBrk="1" hangingPunct="1">
              <a:lnSpc>
                <a:spcPct val="90000"/>
              </a:lnSpc>
              <a:spcBef>
                <a:spcPct val="25000"/>
              </a:spcBef>
              <a:spcAft>
                <a:spcPct val="35000"/>
              </a:spcAft>
              <a:defRPr/>
            </a:pPr>
            <a:r>
              <a:rPr lang="fr-CH" sz="2000" dirty="0"/>
              <a:t>PH – Philippines </a:t>
            </a:r>
            <a:endParaRPr lang="fr-CH" sz="2000" i="1" dirty="0"/>
          </a:p>
          <a:p>
            <a:pPr eaLnBrk="1" hangingPunct="1">
              <a:lnSpc>
                <a:spcPct val="90000"/>
              </a:lnSpc>
              <a:spcBef>
                <a:spcPct val="25000"/>
              </a:spcBef>
              <a:spcAft>
                <a:spcPct val="35000"/>
              </a:spcAft>
              <a:defRPr/>
            </a:pPr>
            <a:r>
              <a:rPr lang="fr-CH" sz="2000" dirty="0"/>
              <a:t>RU – Fédération de Russie</a:t>
            </a:r>
          </a:p>
          <a:p>
            <a:pPr eaLnBrk="1" hangingPunct="1">
              <a:lnSpc>
                <a:spcPct val="90000"/>
              </a:lnSpc>
              <a:spcBef>
                <a:spcPct val="25000"/>
              </a:spcBef>
              <a:spcAft>
                <a:spcPct val="35000"/>
              </a:spcAft>
              <a:defRPr/>
            </a:pPr>
            <a:r>
              <a:rPr lang="fr-CH" sz="2000" dirty="0"/>
              <a:t>SE – Suède</a:t>
            </a:r>
          </a:p>
          <a:p>
            <a:pPr eaLnBrk="1" hangingPunct="1">
              <a:lnSpc>
                <a:spcPct val="90000"/>
              </a:lnSpc>
              <a:spcBef>
                <a:spcPct val="25000"/>
              </a:spcBef>
              <a:spcAft>
                <a:spcPct val="35000"/>
              </a:spcAft>
              <a:defRPr/>
            </a:pPr>
            <a:r>
              <a:rPr lang="fr-CH" sz="2000" dirty="0"/>
              <a:t>SG – Singapour </a:t>
            </a:r>
          </a:p>
          <a:p>
            <a:pPr eaLnBrk="1" hangingPunct="1">
              <a:lnSpc>
                <a:spcPct val="90000"/>
              </a:lnSpc>
              <a:spcBef>
                <a:spcPct val="25000"/>
              </a:spcBef>
              <a:spcAft>
                <a:spcPct val="35000"/>
              </a:spcAft>
              <a:defRPr/>
            </a:pPr>
            <a:r>
              <a:rPr lang="fr-CH" sz="2000" dirty="0"/>
              <a:t>TR – Turquie</a:t>
            </a:r>
          </a:p>
          <a:p>
            <a:pPr eaLnBrk="1" hangingPunct="1">
              <a:lnSpc>
                <a:spcPct val="90000"/>
              </a:lnSpc>
              <a:spcBef>
                <a:spcPct val="25000"/>
              </a:spcBef>
              <a:spcAft>
                <a:spcPct val="35000"/>
              </a:spcAft>
              <a:defRPr/>
            </a:pPr>
            <a:r>
              <a:rPr lang="fr-CH" sz="2000" dirty="0"/>
              <a:t>UA –  Ukraine</a:t>
            </a:r>
          </a:p>
          <a:p>
            <a:pPr eaLnBrk="1" hangingPunct="1">
              <a:lnSpc>
                <a:spcPct val="90000"/>
              </a:lnSpc>
              <a:spcBef>
                <a:spcPct val="25000"/>
              </a:spcBef>
              <a:spcAft>
                <a:spcPct val="35000"/>
              </a:spcAft>
              <a:defRPr/>
            </a:pPr>
            <a:r>
              <a:rPr lang="fr-CH" sz="2000" dirty="0"/>
              <a:t>US – États-Unis d’Amérique</a:t>
            </a:r>
          </a:p>
          <a:p>
            <a:pPr eaLnBrk="1" hangingPunct="1">
              <a:lnSpc>
                <a:spcPct val="90000"/>
              </a:lnSpc>
              <a:spcBef>
                <a:spcPct val="25000"/>
              </a:spcBef>
              <a:spcAft>
                <a:spcPct val="35000"/>
              </a:spcAft>
              <a:defRPr/>
            </a:pPr>
            <a:r>
              <a:rPr lang="fr-CH" sz="2000" dirty="0">
                <a:solidFill>
                  <a:srgbClr val="990033"/>
                </a:solidFill>
              </a:rPr>
              <a:t>EP – Office  européen des brevets </a:t>
            </a:r>
          </a:p>
          <a:p>
            <a:pPr eaLnBrk="1" hangingPunct="1">
              <a:lnSpc>
                <a:spcPct val="90000"/>
              </a:lnSpc>
              <a:spcBef>
                <a:spcPct val="25000"/>
              </a:spcBef>
              <a:spcAft>
                <a:spcPct val="35000"/>
              </a:spcAft>
              <a:defRPr/>
            </a:pPr>
            <a:r>
              <a:rPr lang="fr-CH" sz="2000" dirty="0"/>
              <a:t>XN – Institut nordique des brevets (Danemark, Islande, Norvège)</a:t>
            </a:r>
          </a:p>
          <a:p>
            <a:pPr eaLnBrk="1" hangingPunct="1">
              <a:lnSpc>
                <a:spcPct val="90000"/>
              </a:lnSpc>
              <a:spcBef>
                <a:spcPct val="25000"/>
              </a:spcBef>
              <a:spcAft>
                <a:spcPct val="35000"/>
              </a:spcAft>
              <a:defRPr/>
            </a:pPr>
            <a:r>
              <a:rPr lang="fr-CH" sz="2000" dirty="0"/>
              <a:t>XV – Institut des brevets Visegrad</a:t>
            </a:r>
            <a:endParaRPr lang="en-US" sz="2000" dirty="0"/>
          </a:p>
        </p:txBody>
      </p:sp>
    </p:spTree>
    <p:extLst>
      <p:ext uri="{BB962C8B-B14F-4D97-AF65-F5344CB8AC3E}">
        <p14:creationId xmlns:p14="http://schemas.microsoft.com/office/powerpoint/2010/main" val="191795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subTitle" idx="1"/>
          </p:nvPr>
        </p:nvSpPr>
        <p:spPr>
          <a:xfrm>
            <a:off x="1219200" y="3817938"/>
            <a:ext cx="7600950" cy="2417762"/>
          </a:xfrm>
          <a:noFill/>
        </p:spPr>
        <p:txBody>
          <a:bodyPr/>
          <a:lstStyle/>
          <a:p>
            <a:pPr eaLnBrk="1" hangingPunct="1">
              <a:tabLst>
                <a:tab pos="268288" algn="l"/>
              </a:tabLst>
            </a:pPr>
            <a:r>
              <a:rPr lang="fr-FR" altLang="en-US" sz="3600" b="1" dirty="0" smtClean="0">
                <a:solidFill>
                  <a:srgbClr val="70869B"/>
                </a:solidFill>
              </a:rPr>
              <a:t>Mises à jour sur les services en ligne de l’OMPI</a:t>
            </a:r>
          </a:p>
        </p:txBody>
      </p:sp>
      <p:pic>
        <p:nvPicPr>
          <p:cNvPr id="3075" name="Picture 15" descr="Puce-3_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34448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742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0"/>
            <a:ext cx="8062913" cy="1268760"/>
          </a:xfrm>
        </p:spPr>
        <p:txBody>
          <a:bodyPr/>
          <a:lstStyle/>
          <a:p>
            <a:pPr eaLnBrk="1" hangingPunct="1"/>
            <a:r>
              <a:rPr lang="fr-CH" altLang="en-US" dirty="0" smtClean="0"/>
              <a:t>Bases de données mondiales, plateformes et services en ligne</a:t>
            </a:r>
            <a:endParaRPr lang="en-US" altLang="en-US" dirty="0" smtClean="0"/>
          </a:p>
        </p:txBody>
      </p:sp>
      <p:sp>
        <p:nvSpPr>
          <p:cNvPr id="4099" name="Rectangle 3"/>
          <p:cNvSpPr>
            <a:spLocks noGrp="1" noChangeArrowheads="1"/>
          </p:cNvSpPr>
          <p:nvPr>
            <p:ph type="body" idx="1"/>
          </p:nvPr>
        </p:nvSpPr>
        <p:spPr>
          <a:xfrm>
            <a:off x="527677" y="1268760"/>
            <a:ext cx="8538728" cy="5400599"/>
          </a:xfrm>
        </p:spPr>
        <p:txBody>
          <a:bodyPr/>
          <a:lstStyle/>
          <a:p>
            <a:pPr marL="361950" indent="-361950" eaLnBrk="1" hangingPunct="1">
              <a:spcBef>
                <a:spcPts val="500"/>
              </a:spcBef>
              <a:spcAft>
                <a:spcPts val="500"/>
              </a:spcAft>
            </a:pPr>
            <a:r>
              <a:rPr lang="fr-CH" altLang="en-US" dirty="0" smtClean="0"/>
              <a:t>PATENTSCOPE </a:t>
            </a:r>
            <a:r>
              <a:rPr lang="en-US" sz="2000" dirty="0" smtClean="0">
                <a:hlinkClick r:id="rId3"/>
              </a:rPr>
              <a:t>https</a:t>
            </a:r>
            <a:r>
              <a:rPr lang="en-US" sz="2000" dirty="0">
                <a:hlinkClick r:id="rId3"/>
              </a:rPr>
              <a:t>://</a:t>
            </a:r>
            <a:r>
              <a:rPr lang="en-US" sz="2000" dirty="0" smtClean="0">
                <a:hlinkClick r:id="rId3"/>
              </a:rPr>
              <a:t>patentscope.wipo.int/search/fr/covid19.jsf</a:t>
            </a:r>
            <a:endParaRPr lang="en-US" sz="2000" dirty="0" smtClean="0"/>
          </a:p>
          <a:p>
            <a:pPr marL="361950" indent="-361950" eaLnBrk="1" hangingPunct="1">
              <a:spcBef>
                <a:spcPts val="500"/>
              </a:spcBef>
              <a:spcAft>
                <a:spcPts val="500"/>
              </a:spcAft>
            </a:pPr>
            <a:r>
              <a:rPr lang="fr-CH" altLang="en-US" dirty="0">
                <a:hlinkClick r:id="rId4"/>
              </a:rPr>
              <a:t>WIPO Pearl </a:t>
            </a:r>
            <a:r>
              <a:rPr lang="fr-CH" altLang="en-US" dirty="0"/>
              <a:t>(Base de données terminologique</a:t>
            </a:r>
            <a:r>
              <a:rPr lang="fr-CH" altLang="en-US" dirty="0" smtClean="0"/>
              <a:t>)</a:t>
            </a:r>
            <a:endParaRPr lang="fr-CH" altLang="en-US" dirty="0" smtClean="0">
              <a:hlinkClick r:id="rId5"/>
            </a:endParaRPr>
          </a:p>
          <a:p>
            <a:pPr marL="361950" indent="-361950" eaLnBrk="1" hangingPunct="1">
              <a:spcBef>
                <a:spcPts val="500"/>
              </a:spcBef>
              <a:spcAft>
                <a:spcPts val="500"/>
              </a:spcAft>
            </a:pPr>
            <a:r>
              <a:rPr lang="fr-CH" altLang="en-US" dirty="0" smtClean="0">
                <a:hlinkClick r:id="rId5"/>
              </a:rPr>
              <a:t>WIPO </a:t>
            </a:r>
            <a:r>
              <a:rPr lang="fr-CH" altLang="en-US" dirty="0" err="1" smtClean="0">
                <a:hlinkClick r:id="rId5"/>
              </a:rPr>
              <a:t>Lex</a:t>
            </a:r>
            <a:r>
              <a:rPr lang="fr-CH" altLang="en-US" dirty="0" smtClean="0">
                <a:hlinkClick r:id="rId5"/>
              </a:rPr>
              <a:t> </a:t>
            </a:r>
            <a:r>
              <a:rPr lang="fr-CH" altLang="en-US" dirty="0" smtClean="0"/>
              <a:t>(Base de données juridique)</a:t>
            </a:r>
          </a:p>
          <a:p>
            <a:pPr marL="361950" indent="-361950" eaLnBrk="1" hangingPunct="1">
              <a:spcBef>
                <a:spcPts val="500"/>
              </a:spcBef>
              <a:spcAft>
                <a:spcPts val="500"/>
              </a:spcAft>
            </a:pPr>
            <a:r>
              <a:rPr lang="fr-CH" altLang="en-US" dirty="0" smtClean="0">
                <a:hlinkClick r:id="rId6"/>
              </a:rPr>
              <a:t>WIPO PROOF</a:t>
            </a:r>
            <a:r>
              <a:rPr lang="fr-CH" altLang="en-US" dirty="0" smtClean="0"/>
              <a:t> (</a:t>
            </a:r>
            <a:r>
              <a:rPr lang="fr-CH" altLang="en-US" dirty="0" smtClean="0">
                <a:hlinkClick r:id="rId7"/>
              </a:rPr>
              <a:t>Preuve numérique irréfutable</a:t>
            </a:r>
            <a:r>
              <a:rPr lang="fr-CH" altLang="en-US" dirty="0" smtClean="0"/>
              <a:t>) </a:t>
            </a:r>
          </a:p>
          <a:p>
            <a:pPr marL="361950" indent="-361950" eaLnBrk="1" hangingPunct="1">
              <a:spcBef>
                <a:spcPts val="500"/>
              </a:spcBef>
              <a:spcAft>
                <a:spcPts val="500"/>
              </a:spcAft>
            </a:pPr>
            <a:r>
              <a:rPr lang="fr-CH" altLang="en-US" dirty="0"/>
              <a:t>ePCT 4.7 déployé au 23 avril 2020</a:t>
            </a:r>
          </a:p>
          <a:p>
            <a:pPr marL="361950" indent="-361950" eaLnBrk="1" hangingPunct="1">
              <a:spcBef>
                <a:spcPts val="500"/>
              </a:spcBef>
              <a:spcAft>
                <a:spcPts val="500"/>
              </a:spcAft>
            </a:pPr>
            <a:r>
              <a:rPr lang="fr-CH" altLang="en-US" dirty="0" smtClean="0"/>
              <a:t>OEB: projet </a:t>
            </a:r>
            <a:r>
              <a:rPr lang="fr-CH" altLang="en-US" dirty="0" smtClean="0">
                <a:solidFill>
                  <a:srgbClr val="9D0A2B"/>
                </a:solidFill>
              </a:rPr>
              <a:t>pilote</a:t>
            </a:r>
            <a:r>
              <a:rPr lang="fr-CH" altLang="en-US" dirty="0" smtClean="0"/>
              <a:t> de dépôt en ligne 2.0 (collaboration WIPO/OEB concernant ePCT) (</a:t>
            </a:r>
            <a:r>
              <a:rPr lang="fr-CH" altLang="en-US" dirty="0" smtClean="0">
                <a:solidFill>
                  <a:srgbClr val="990033"/>
                </a:solidFill>
              </a:rPr>
              <a:t>lancement le 4 mai 2020</a:t>
            </a:r>
            <a:r>
              <a:rPr lang="fr-CH" altLang="en-US" dirty="0" smtClean="0"/>
              <a:t>) </a:t>
            </a:r>
          </a:p>
          <a:p>
            <a:pPr marL="0" indent="0" eaLnBrk="1" hangingPunct="1">
              <a:spcBef>
                <a:spcPts val="500"/>
              </a:spcBef>
              <a:spcAft>
                <a:spcPts val="500"/>
              </a:spcAft>
              <a:buNone/>
            </a:pPr>
            <a:r>
              <a:rPr lang="en-US" sz="1600" dirty="0">
                <a:hlinkClick r:id="rId8"/>
              </a:rPr>
              <a:t>www.epo.org/law-practice/legal-texts/official-journal/2020/04/a44_fr.html</a:t>
            </a:r>
            <a:endParaRPr lang="fr-CH" altLang="en-US" sz="1600" dirty="0" smtClean="0"/>
          </a:p>
          <a:p>
            <a:pPr marL="0" indent="0" eaLnBrk="1" hangingPunct="1">
              <a:spcBef>
                <a:spcPts val="500"/>
              </a:spcBef>
              <a:spcAft>
                <a:spcPts val="500"/>
              </a:spcAft>
              <a:buNone/>
            </a:pPr>
            <a:r>
              <a:rPr lang="en-US" sz="1600" dirty="0">
                <a:hlinkClick r:id="rId9"/>
              </a:rPr>
              <a:t>www.epo.org/law-practice/legal-texts/official-journal/2020/04/a45_fr.html</a:t>
            </a:r>
            <a:r>
              <a:rPr lang="en-US" sz="1600" dirty="0"/>
              <a:t>   </a:t>
            </a:r>
            <a:endParaRPr lang="fr-CH" altLang="en-US" sz="1600" dirty="0"/>
          </a:p>
          <a:p>
            <a:pPr marL="0" indent="0" eaLnBrk="1" hangingPunct="1">
              <a:spcBef>
                <a:spcPts val="500"/>
              </a:spcBef>
              <a:spcAft>
                <a:spcPts val="500"/>
              </a:spcAft>
              <a:buNone/>
            </a:pPr>
            <a:endParaRPr lang="fr-CH" altLang="en-US" dirty="0" smtClean="0"/>
          </a:p>
          <a:p>
            <a:pPr marL="536575" indent="-536575" eaLnBrk="1" hangingPunct="1">
              <a:spcBef>
                <a:spcPts val="500"/>
              </a:spcBef>
              <a:spcAft>
                <a:spcPts val="500"/>
              </a:spcAft>
              <a:buNone/>
            </a:pPr>
            <a:r>
              <a:rPr lang="en-US" sz="1400" dirty="0" smtClean="0"/>
              <a:t> </a:t>
            </a:r>
            <a:endParaRPr lang="en-US" sz="1400" dirty="0"/>
          </a:p>
        </p:txBody>
      </p:sp>
      <p:pic>
        <p:nvPicPr>
          <p:cNvPr id="4" name="Picture 3"/>
          <p:cNvPicPr>
            <a:picLocks noChangeAspect="1"/>
          </p:cNvPicPr>
          <p:nvPr/>
        </p:nvPicPr>
        <p:blipFill>
          <a:blip r:embed="rId10"/>
          <a:stretch>
            <a:fillRect/>
          </a:stretch>
        </p:blipFill>
        <p:spPr>
          <a:xfrm>
            <a:off x="5652120" y="3182773"/>
            <a:ext cx="978204" cy="786286"/>
          </a:xfrm>
          <a:prstGeom prst="rect">
            <a:avLst/>
          </a:prstGeom>
        </p:spPr>
      </p:pic>
      <p:pic>
        <p:nvPicPr>
          <p:cNvPr id="2" name="Picture 1"/>
          <p:cNvPicPr>
            <a:picLocks noChangeAspect="1"/>
          </p:cNvPicPr>
          <p:nvPr/>
        </p:nvPicPr>
        <p:blipFill>
          <a:blip r:embed="rId11"/>
          <a:stretch>
            <a:fillRect/>
          </a:stretch>
        </p:blipFill>
        <p:spPr>
          <a:xfrm>
            <a:off x="7164287" y="4586707"/>
            <a:ext cx="1956408" cy="1299680"/>
          </a:xfrm>
          <a:prstGeom prst="rect">
            <a:avLst/>
          </a:prstGeom>
        </p:spPr>
      </p:pic>
    </p:spTree>
    <p:extLst>
      <p:ext uri="{BB962C8B-B14F-4D97-AF65-F5344CB8AC3E}">
        <p14:creationId xmlns:p14="http://schemas.microsoft.com/office/powerpoint/2010/main" val="15526566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body" idx="1"/>
          </p:nvPr>
        </p:nvSpPr>
        <p:spPr>
          <a:xfrm>
            <a:off x="179388" y="836613"/>
            <a:ext cx="8929688" cy="5688731"/>
          </a:xfrm>
        </p:spPr>
        <p:txBody>
          <a:bodyPr/>
          <a:lstStyle/>
          <a:p>
            <a:r>
              <a:rPr lang="en-US" altLang="fr-FR" sz="3200" dirty="0">
                <a:solidFill>
                  <a:schemeClr val="tx2"/>
                </a:solidFill>
              </a:rPr>
              <a:t>É</a:t>
            </a:r>
            <a:r>
              <a:rPr lang="fr-CH" altLang="fr-FR" sz="3200" dirty="0">
                <a:solidFill>
                  <a:schemeClr val="tx2"/>
                </a:solidFill>
              </a:rPr>
              <a:t>tat des lieux du PCT en </a:t>
            </a:r>
            <a:r>
              <a:rPr lang="fr-CH" altLang="fr-FR" sz="3200" dirty="0" smtClean="0">
                <a:solidFill>
                  <a:schemeClr val="tx2"/>
                </a:solidFill>
              </a:rPr>
              <a:t>2019/2020 </a:t>
            </a:r>
            <a:r>
              <a:rPr lang="fr-CH" altLang="fr-FR" sz="3200" dirty="0">
                <a:solidFill>
                  <a:schemeClr val="tx2"/>
                </a:solidFill>
              </a:rPr>
              <a:t>: </a:t>
            </a:r>
          </a:p>
          <a:p>
            <a:pPr lvl="1"/>
            <a:r>
              <a:rPr lang="en-US" altLang="fr-FR" sz="3200" dirty="0">
                <a:solidFill>
                  <a:schemeClr val="tx2"/>
                </a:solidFill>
              </a:rPr>
              <a:t>É</a:t>
            </a:r>
            <a:r>
              <a:rPr lang="fr-CH" altLang="fr-FR" sz="3200" dirty="0">
                <a:solidFill>
                  <a:schemeClr val="tx2"/>
                </a:solidFill>
              </a:rPr>
              <a:t>tats contractants : </a:t>
            </a:r>
            <a:r>
              <a:rPr lang="fr-CH" altLang="fr-FR" sz="3200" dirty="0" smtClean="0">
                <a:solidFill>
                  <a:schemeClr val="tx2"/>
                </a:solidFill>
              </a:rPr>
              <a:t>153 </a:t>
            </a:r>
            <a:r>
              <a:rPr lang="fr-CH" altLang="fr-FR" sz="3200" dirty="0">
                <a:solidFill>
                  <a:schemeClr val="tx2"/>
                </a:solidFill>
              </a:rPr>
              <a:t>au 1</a:t>
            </a:r>
            <a:r>
              <a:rPr lang="fr-CH" altLang="fr-FR" sz="3200" baseline="30000" dirty="0">
                <a:solidFill>
                  <a:schemeClr val="tx2"/>
                </a:solidFill>
              </a:rPr>
              <a:t>er</a:t>
            </a:r>
            <a:r>
              <a:rPr lang="fr-CH" altLang="fr-FR" sz="3200" dirty="0">
                <a:solidFill>
                  <a:schemeClr val="tx2"/>
                </a:solidFill>
              </a:rPr>
              <a:t> </a:t>
            </a:r>
            <a:r>
              <a:rPr lang="fr-CH" altLang="fr-FR" sz="3200" dirty="0" smtClean="0">
                <a:solidFill>
                  <a:schemeClr val="tx2"/>
                </a:solidFill>
              </a:rPr>
              <a:t>juin 2020</a:t>
            </a:r>
            <a:endParaRPr lang="fr-CH" altLang="fr-FR" sz="3200" dirty="0">
              <a:solidFill>
                <a:schemeClr val="tx2"/>
              </a:solidFill>
            </a:endParaRPr>
          </a:p>
          <a:p>
            <a:pPr lvl="1"/>
            <a:r>
              <a:rPr lang="fr-CH" altLang="fr-FR" sz="3200" dirty="0">
                <a:solidFill>
                  <a:schemeClr val="tx2"/>
                </a:solidFill>
              </a:rPr>
              <a:t>Statistiques récentes</a:t>
            </a:r>
            <a:r>
              <a:rPr lang="fr-CH" altLang="fr-FR" sz="3200" dirty="0" smtClean="0">
                <a:solidFill>
                  <a:schemeClr val="tx2"/>
                </a:solidFill>
              </a:rPr>
              <a:t>…</a:t>
            </a:r>
          </a:p>
          <a:p>
            <a:pPr lvl="1"/>
            <a:r>
              <a:rPr lang="fr-CH" altLang="fr-FR" sz="3200" dirty="0" smtClean="0">
                <a:solidFill>
                  <a:schemeClr val="tx2"/>
                </a:solidFill>
              </a:rPr>
              <a:t>Mises à jour sur les outils en ligne</a:t>
            </a:r>
            <a:endParaRPr lang="fr-CH" altLang="fr-FR" sz="3200" dirty="0">
              <a:solidFill>
                <a:schemeClr val="tx2"/>
              </a:solidFill>
            </a:endParaRPr>
          </a:p>
          <a:p>
            <a:r>
              <a:rPr lang="fr-CH" altLang="fr-FR" sz="3200" dirty="0" smtClean="0">
                <a:solidFill>
                  <a:schemeClr val="tx2"/>
                </a:solidFill>
              </a:rPr>
              <a:t>Modifications du Règlement d’exécution du PCT au 1</a:t>
            </a:r>
            <a:r>
              <a:rPr lang="fr-CH" altLang="fr-FR" sz="3200" baseline="30000" dirty="0" smtClean="0">
                <a:solidFill>
                  <a:schemeClr val="tx2"/>
                </a:solidFill>
              </a:rPr>
              <a:t>er</a:t>
            </a:r>
            <a:r>
              <a:rPr lang="fr-CH" altLang="fr-FR" sz="3200" dirty="0" smtClean="0">
                <a:solidFill>
                  <a:schemeClr val="tx2"/>
                </a:solidFill>
              </a:rPr>
              <a:t> juillet 2020</a:t>
            </a:r>
          </a:p>
          <a:p>
            <a:r>
              <a:rPr lang="fr-FR" altLang="fr-FR" sz="3200" dirty="0" smtClean="0">
                <a:solidFill>
                  <a:schemeClr val="tx2"/>
                </a:solidFill>
              </a:rPr>
              <a:t>Mesures </a:t>
            </a:r>
            <a:r>
              <a:rPr lang="fr-FR" altLang="fr-FR" sz="3200" dirty="0">
                <a:solidFill>
                  <a:schemeClr val="tx2"/>
                </a:solidFill>
              </a:rPr>
              <a:t>applicables dans le contexte de la COVID-19 (au Bureau international et à l’OEB, respectivement)</a:t>
            </a:r>
          </a:p>
          <a:p>
            <a:r>
              <a:rPr lang="fr-FR" altLang="fr-FR" sz="3200" dirty="0" smtClean="0">
                <a:solidFill>
                  <a:schemeClr val="tx2"/>
                </a:solidFill>
              </a:rPr>
              <a:t>Session </a:t>
            </a:r>
            <a:r>
              <a:rPr lang="fr-FR" altLang="fr-FR" sz="3200" dirty="0">
                <a:solidFill>
                  <a:schemeClr val="tx2"/>
                </a:solidFill>
              </a:rPr>
              <a:t>de questions/réponses </a:t>
            </a:r>
          </a:p>
          <a:p>
            <a:pPr marL="0" indent="0">
              <a:buNone/>
            </a:pPr>
            <a:endParaRPr lang="fr-CH" altLang="fr-FR" dirty="0"/>
          </a:p>
        </p:txBody>
      </p:sp>
      <p:sp>
        <p:nvSpPr>
          <p:cNvPr id="5123" name="Rectangle 5"/>
          <p:cNvSpPr>
            <a:spLocks noGrp="1" noChangeArrowheads="1"/>
          </p:cNvSpPr>
          <p:nvPr>
            <p:ph type="title"/>
          </p:nvPr>
        </p:nvSpPr>
        <p:spPr>
          <a:xfrm>
            <a:off x="179388" y="116434"/>
            <a:ext cx="8229600" cy="576262"/>
          </a:xfrm>
        </p:spPr>
        <p:txBody>
          <a:bodyPr/>
          <a:lstStyle/>
          <a:p>
            <a:r>
              <a:rPr lang="fr-CH" altLang="fr-FR" dirty="0"/>
              <a:t>Au menu de cette réunion…</a:t>
            </a:r>
            <a:endParaRPr lang="en-US" altLang="fr-FR" dirty="0"/>
          </a:p>
        </p:txBody>
      </p:sp>
      <p:pic>
        <p:nvPicPr>
          <p:cNvPr id="4" name="Picture 6" descr="EPO_rgb_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1788" y="44450"/>
            <a:ext cx="11572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934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115964" y="3926676"/>
            <a:ext cx="7848524" cy="1950596"/>
          </a:xfrm>
          <a:noFill/>
        </p:spPr>
        <p:txBody>
          <a:bodyPr/>
          <a:lstStyle/>
          <a:p>
            <a:pPr eaLnBrk="1" hangingPunct="1"/>
            <a:r>
              <a:rPr lang="en-US" sz="3400" b="1" dirty="0">
                <a:solidFill>
                  <a:srgbClr val="70899B"/>
                </a:solidFill>
              </a:rPr>
              <a:t>Modifications du </a:t>
            </a:r>
            <a:r>
              <a:rPr lang="en-US" sz="3400" b="1" dirty="0" err="1">
                <a:solidFill>
                  <a:srgbClr val="70899B"/>
                </a:solidFill>
              </a:rPr>
              <a:t>règlement</a:t>
            </a:r>
            <a:r>
              <a:rPr lang="en-US" sz="3400" b="1" dirty="0">
                <a:solidFill>
                  <a:srgbClr val="70899B"/>
                </a:solidFill>
              </a:rPr>
              <a:t> </a:t>
            </a:r>
            <a:r>
              <a:rPr lang="en-US" sz="3400" b="1" dirty="0" err="1" smtClean="0">
                <a:solidFill>
                  <a:srgbClr val="70899B"/>
                </a:solidFill>
              </a:rPr>
              <a:t>d’exécution</a:t>
            </a:r>
            <a:r>
              <a:rPr lang="en-US" sz="3400" b="1" dirty="0" smtClean="0">
                <a:solidFill>
                  <a:srgbClr val="70899B"/>
                </a:solidFill>
              </a:rPr>
              <a:t> </a:t>
            </a:r>
            <a:r>
              <a:rPr lang="en-US" sz="3400" b="1" dirty="0">
                <a:solidFill>
                  <a:srgbClr val="70899B"/>
                </a:solidFill>
              </a:rPr>
              <a:t>du PCT </a:t>
            </a:r>
            <a:r>
              <a:rPr lang="en-US" sz="3400" b="1" dirty="0" err="1">
                <a:solidFill>
                  <a:srgbClr val="70899B"/>
                </a:solidFill>
              </a:rPr>
              <a:t>en</a:t>
            </a:r>
            <a:r>
              <a:rPr lang="en-US" sz="3400" b="1" dirty="0">
                <a:solidFill>
                  <a:srgbClr val="70899B"/>
                </a:solidFill>
              </a:rPr>
              <a:t> </a:t>
            </a:r>
            <a:r>
              <a:rPr lang="en-US" sz="3400" b="1" dirty="0" err="1">
                <a:solidFill>
                  <a:srgbClr val="70899B"/>
                </a:solidFill>
              </a:rPr>
              <a:t>vigueur</a:t>
            </a:r>
            <a:r>
              <a:rPr lang="en-US" sz="3400" b="1" dirty="0">
                <a:solidFill>
                  <a:srgbClr val="70899B"/>
                </a:solidFill>
              </a:rPr>
              <a:t> à </a:t>
            </a:r>
            <a:r>
              <a:rPr lang="en-US" sz="3400" b="1" dirty="0" err="1">
                <a:solidFill>
                  <a:srgbClr val="70899B"/>
                </a:solidFill>
              </a:rPr>
              <a:t>partir</a:t>
            </a:r>
            <a:r>
              <a:rPr lang="en-US" sz="3400" b="1" dirty="0">
                <a:solidFill>
                  <a:srgbClr val="70899B"/>
                </a:solidFill>
              </a:rPr>
              <a:t> du 1</a:t>
            </a:r>
            <a:r>
              <a:rPr lang="en-US" sz="3400" b="1" baseline="30000" dirty="0">
                <a:solidFill>
                  <a:srgbClr val="70899B"/>
                </a:solidFill>
              </a:rPr>
              <a:t>er </a:t>
            </a:r>
            <a:r>
              <a:rPr lang="en-US" sz="3400" b="1" dirty="0" err="1">
                <a:solidFill>
                  <a:srgbClr val="70899B"/>
                </a:solidFill>
              </a:rPr>
              <a:t>juillet</a:t>
            </a:r>
            <a:r>
              <a:rPr lang="en-US" sz="3400" b="1" dirty="0">
                <a:solidFill>
                  <a:srgbClr val="70899B"/>
                </a:solidFill>
              </a:rPr>
              <a:t> 2020</a:t>
            </a:r>
          </a:p>
          <a:p>
            <a:pPr eaLnBrk="1" hangingPunct="1"/>
            <a:endParaRPr lang="en-US" sz="3600" dirty="0">
              <a:solidFill>
                <a:srgbClr val="70899B"/>
              </a:solidFill>
            </a:endParaRPr>
          </a:p>
        </p:txBody>
      </p:sp>
      <p:pic>
        <p:nvPicPr>
          <p:cNvPr id="3075"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9577" y="35536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45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507288" cy="1075398"/>
          </a:xfrm>
        </p:spPr>
        <p:txBody>
          <a:bodyPr/>
          <a:lstStyle/>
          <a:p>
            <a:r>
              <a:rPr lang="fr-CH" dirty="0" smtClean="0"/>
              <a:t>Modifications du règlement d’exécution au 1</a:t>
            </a:r>
            <a:r>
              <a:rPr lang="fr-CH" baseline="30000" dirty="0" smtClean="0"/>
              <a:t>er</a:t>
            </a:r>
            <a:r>
              <a:rPr lang="fr-CH" dirty="0" smtClean="0"/>
              <a:t> juillet 2020 (1)</a:t>
            </a:r>
            <a:endParaRPr lang="fr-CH" dirty="0"/>
          </a:p>
        </p:txBody>
      </p:sp>
      <p:sp>
        <p:nvSpPr>
          <p:cNvPr id="3" name="Content Placeholder 2"/>
          <p:cNvSpPr>
            <a:spLocks noGrp="1"/>
          </p:cNvSpPr>
          <p:nvPr>
            <p:ph idx="1"/>
          </p:nvPr>
        </p:nvSpPr>
        <p:spPr>
          <a:xfrm>
            <a:off x="382238" y="1340769"/>
            <a:ext cx="8520586" cy="5184576"/>
          </a:xfrm>
        </p:spPr>
        <p:txBody>
          <a:bodyPr/>
          <a:lstStyle/>
          <a:p>
            <a:pPr>
              <a:spcBef>
                <a:spcPts val="600"/>
              </a:spcBef>
              <a:spcAft>
                <a:spcPts val="600"/>
              </a:spcAft>
            </a:pPr>
            <a:r>
              <a:rPr kumimoji="0" lang="fr-CH" altLang="en-US" sz="2100" b="0" i="0" u="none" strike="noStrike" kern="1200" cap="none" spc="0" normalizeH="0" baseline="0" noProof="0" dirty="0" smtClean="0">
                <a:highlight>
                  <a:srgbClr val="000000">
                    <a:alpha val="0"/>
                  </a:srgbClr>
                </a:highlight>
                <a:uLnTx/>
                <a:uFillTx/>
                <a:ea typeface="Arial"/>
                <a:cs typeface="Arial"/>
                <a:sym typeface="Wingdings"/>
              </a:rPr>
              <a:t>Modifications des règles 4, 12, 20, 48, 51</a:t>
            </a:r>
            <a:r>
              <a:rPr kumimoji="0" lang="fr-CH" altLang="en-US" sz="2100" b="0" i="1" u="none" strike="noStrike" kern="1200" cap="none" spc="0" normalizeH="0" baseline="0" noProof="0" dirty="0" smtClean="0">
                <a:highlight>
                  <a:srgbClr val="000000">
                    <a:alpha val="0"/>
                  </a:srgbClr>
                </a:highlight>
                <a:uLnTx/>
                <a:uFillTx/>
                <a:ea typeface="Arial"/>
                <a:cs typeface="Arial"/>
                <a:sym typeface="Wingdings"/>
              </a:rPr>
              <a:t>bis</a:t>
            </a:r>
            <a:r>
              <a:rPr kumimoji="0" lang="fr-CH" altLang="en-US" sz="2100" b="0" i="0" u="none" strike="noStrike" kern="1200" cap="none" spc="0" normalizeH="0" baseline="0" noProof="0" dirty="0" smtClean="0">
                <a:highlight>
                  <a:srgbClr val="000000">
                    <a:alpha val="0"/>
                  </a:srgbClr>
                </a:highlight>
                <a:uLnTx/>
                <a:uFillTx/>
                <a:ea typeface="Arial"/>
                <a:cs typeface="Arial"/>
                <a:sym typeface="Wingdings"/>
              </a:rPr>
              <a:t>, 55 et 82</a:t>
            </a:r>
            <a:r>
              <a:rPr kumimoji="0" lang="fr-CH" altLang="en-US" sz="2100" b="0" i="1" u="none" strike="noStrike" kern="1200" cap="none" spc="0" normalizeH="0" baseline="0" noProof="0" dirty="0" smtClean="0">
                <a:highlight>
                  <a:srgbClr val="000000">
                    <a:alpha val="0"/>
                  </a:srgbClr>
                </a:highlight>
                <a:uLnTx/>
                <a:uFillTx/>
                <a:ea typeface="Arial"/>
                <a:cs typeface="Arial"/>
                <a:sym typeface="Wingdings"/>
              </a:rPr>
              <a:t>ter</a:t>
            </a:r>
            <a:r>
              <a:rPr lang="fr-CH" sz="2100" dirty="0" smtClean="0"/>
              <a:t> du règlement d</a:t>
            </a:r>
            <a:r>
              <a:rPr lang="fr-CH" altLang="en-US" sz="2100" dirty="0" smtClean="0"/>
              <a:t>’</a:t>
            </a:r>
            <a:r>
              <a:rPr lang="fr-CH" sz="2100" dirty="0" smtClean="0"/>
              <a:t>exécution du PCT </a:t>
            </a:r>
            <a:r>
              <a:rPr kumimoji="0" lang="fr-CH" altLang="en-US" sz="2100" b="0" i="0" u="none" strike="noStrike" kern="1200" cap="none" spc="0" normalizeH="0" baseline="0" noProof="0" dirty="0" smtClean="0">
                <a:highlight>
                  <a:srgbClr val="000000">
                    <a:alpha val="0"/>
                  </a:srgbClr>
                </a:highlight>
                <a:uLnTx/>
                <a:uFillTx/>
                <a:ea typeface="Arial"/>
                <a:cs typeface="Arial"/>
                <a:sym typeface="Wingdings"/>
              </a:rPr>
              <a:t>et </a:t>
            </a:r>
            <a:r>
              <a:rPr kumimoji="0" lang="fr-CH" altLang="en-US" sz="2100" b="0" i="0" u="none" strike="noStrike" kern="1200" cap="none" spc="0" normalizeH="0" baseline="0" noProof="0" dirty="0" smtClean="0">
                <a:solidFill>
                  <a:srgbClr val="9D0A2B"/>
                </a:solidFill>
                <a:highlight>
                  <a:srgbClr val="000000">
                    <a:alpha val="0"/>
                  </a:srgbClr>
                </a:highlight>
                <a:uLnTx/>
                <a:uFillTx/>
                <a:ea typeface="Arial"/>
                <a:cs typeface="Arial"/>
                <a:sym typeface="Wingdings"/>
              </a:rPr>
              <a:t>nouvelles règles 20.5</a:t>
            </a:r>
            <a:r>
              <a:rPr kumimoji="0" lang="fr-CH" altLang="en-US" sz="2100" b="0" i="1" u="none" strike="noStrike" kern="1200" cap="none" spc="0" normalizeH="0" baseline="0" noProof="0" dirty="0" smtClean="0">
                <a:solidFill>
                  <a:srgbClr val="9D0A2B"/>
                </a:solidFill>
                <a:highlight>
                  <a:srgbClr val="000000">
                    <a:alpha val="0"/>
                  </a:srgbClr>
                </a:highlight>
                <a:uLnTx/>
                <a:uFillTx/>
                <a:ea typeface="Arial"/>
                <a:cs typeface="Arial"/>
                <a:sym typeface="Wingdings"/>
              </a:rPr>
              <a:t>bis</a:t>
            </a:r>
            <a:r>
              <a:rPr kumimoji="0" lang="fr-CH" altLang="en-US" sz="2100" b="0" i="0" u="none" strike="noStrike" kern="1200" cap="none" spc="0" normalizeH="0" baseline="0" noProof="0" dirty="0" smtClean="0">
                <a:solidFill>
                  <a:srgbClr val="9D0A2B"/>
                </a:solidFill>
                <a:highlight>
                  <a:srgbClr val="000000">
                    <a:alpha val="0"/>
                  </a:srgbClr>
                </a:highlight>
                <a:uLnTx/>
                <a:uFillTx/>
                <a:ea typeface="Arial"/>
                <a:cs typeface="Arial"/>
                <a:sym typeface="Wingdings"/>
              </a:rPr>
              <a:t> et 40</a:t>
            </a:r>
            <a:r>
              <a:rPr kumimoji="0" lang="fr-CH" altLang="en-US" sz="2100" b="0" i="1" u="none" strike="noStrike" kern="1200" cap="none" spc="0" normalizeH="0" baseline="0" noProof="0" dirty="0" smtClean="0">
                <a:solidFill>
                  <a:srgbClr val="9D0A2B"/>
                </a:solidFill>
                <a:highlight>
                  <a:srgbClr val="000000">
                    <a:alpha val="0"/>
                  </a:srgbClr>
                </a:highlight>
                <a:uLnTx/>
                <a:uFillTx/>
                <a:ea typeface="Arial"/>
                <a:cs typeface="Arial"/>
                <a:sym typeface="Wingdings"/>
              </a:rPr>
              <a:t>bis</a:t>
            </a:r>
          </a:p>
          <a:p>
            <a:pPr marL="742950" lvl="2" indent="-342900">
              <a:spcBef>
                <a:spcPts val="600"/>
              </a:spcBef>
              <a:spcAft>
                <a:spcPts val="600"/>
              </a:spcAft>
              <a:buFont typeface="Wingdings" pitchFamily="2" charset="2"/>
              <a:buChar char="q"/>
            </a:pPr>
            <a:r>
              <a:rPr lang="fr-CH" altLang="en-US" sz="2100" dirty="0" smtClean="0"/>
              <a:t>Précision selon laquelle, en plus de l’incorporation d'éléments et de parties manquantes, dans le cas d'éléments ou de parties </a:t>
            </a:r>
            <a:r>
              <a:rPr lang="fr-CH" altLang="en-US" sz="2100" b="1" u="sng" dirty="0" smtClean="0">
                <a:solidFill>
                  <a:srgbClr val="9D0A2B"/>
                </a:solidFill>
              </a:rPr>
              <a:t>indûment déposés</a:t>
            </a:r>
            <a:r>
              <a:rPr lang="fr-CH" altLang="en-US" sz="2100" dirty="0" smtClean="0"/>
              <a:t>, l’élément correct ou la partie correcte peut également faire l’objet d'une incorporation par renvoi, si figurant dans une demande antérieure</a:t>
            </a:r>
          </a:p>
          <a:p>
            <a:pPr marL="742950" lvl="2" indent="-342900">
              <a:spcBef>
                <a:spcPts val="600"/>
              </a:spcBef>
              <a:spcAft>
                <a:spcPts val="600"/>
              </a:spcAft>
              <a:buFont typeface="Wingdings" pitchFamily="2" charset="2"/>
              <a:buChar char="q"/>
            </a:pPr>
            <a:r>
              <a:rPr lang="fr-CH" altLang="en-US" sz="2100" dirty="0" smtClean="0">
                <a:solidFill>
                  <a:srgbClr val="990033"/>
                </a:solidFill>
              </a:rPr>
              <a:t>Nouvelle base juridique </a:t>
            </a:r>
            <a:r>
              <a:rPr lang="fr-CH" altLang="en-US" sz="2100" dirty="0" smtClean="0"/>
              <a:t>pour les cas où l’incorporation par renvoi n’a pas abouti ou n’était pas applicable, en vue de </a:t>
            </a:r>
            <a:r>
              <a:rPr lang="fr-CH" altLang="en-US" sz="2100" dirty="0" smtClean="0">
                <a:solidFill>
                  <a:srgbClr val="9D0A2B"/>
                </a:solidFill>
              </a:rPr>
              <a:t>remplacer</a:t>
            </a:r>
            <a:r>
              <a:rPr lang="fr-CH" altLang="en-US" sz="2100" dirty="0" smtClean="0"/>
              <a:t> un élément ou une partie indûment déposé par l’élément correct ou la partie correcte (</a:t>
            </a:r>
            <a:r>
              <a:rPr lang="fr-CH" altLang="en-US" sz="2100" dirty="0" smtClean="0">
                <a:solidFill>
                  <a:srgbClr val="9D0A2B"/>
                </a:solidFill>
              </a:rPr>
              <a:t>avec une incidence sur la date de dépôt international </a:t>
            </a:r>
            <a:r>
              <a:rPr lang="fr-CH" altLang="en-US" sz="2100" dirty="0" smtClean="0">
                <a:solidFill>
                  <a:srgbClr val="9D0A2B"/>
                </a:solidFill>
                <a:sym typeface="Wingdings 2" panose="05020102010507070707" pitchFamily="18" charset="2"/>
              </a:rPr>
              <a:t></a:t>
            </a:r>
            <a:r>
              <a:rPr lang="fr-CH" altLang="en-US" sz="2100" dirty="0" smtClean="0"/>
              <a:t>)</a:t>
            </a:r>
          </a:p>
          <a:p>
            <a:pPr marL="742950" lvl="2" indent="-342900">
              <a:spcBef>
                <a:spcPts val="600"/>
              </a:spcBef>
              <a:spcAft>
                <a:spcPts val="600"/>
              </a:spcAft>
              <a:buFont typeface="Wingdings" pitchFamily="2" charset="2"/>
              <a:buChar char="q"/>
            </a:pPr>
            <a:r>
              <a:rPr lang="fr-CH" altLang="en-US" sz="2100" dirty="0" smtClean="0"/>
              <a:t>S’applique à toute demande internationale dont la date de dépôt est le 1</a:t>
            </a:r>
            <a:r>
              <a:rPr lang="fr-CH" altLang="en-US" sz="2100" baseline="30000" dirty="0" smtClean="0"/>
              <a:t>er</a:t>
            </a:r>
            <a:r>
              <a:rPr lang="fr-CH" altLang="en-US" sz="2100" dirty="0" smtClean="0"/>
              <a:t> juillet 2020 ou une date postérieure</a:t>
            </a:r>
            <a:endParaRPr lang="fr-CH" altLang="en-US" sz="2100" dirty="0" smtClean="0">
              <a:highlight>
                <a:srgbClr val="FFFF00"/>
              </a:highlight>
            </a:endParaRPr>
          </a:p>
          <a:p>
            <a:pPr marL="742950" lvl="2" indent="-342900">
              <a:spcBef>
                <a:spcPts val="600"/>
              </a:spcBef>
              <a:spcAft>
                <a:spcPts val="600"/>
              </a:spcAft>
              <a:buClr>
                <a:srgbClr val="C00000"/>
              </a:buClr>
              <a:buFont typeface="Wingdings" pitchFamily="2" charset="2"/>
              <a:buChar char="q"/>
            </a:pPr>
            <a:endParaRPr lang="en-US" altLang="en-US" sz="2000" dirty="0"/>
          </a:p>
        </p:txBody>
      </p:sp>
    </p:spTree>
    <p:extLst>
      <p:ext uri="{BB962C8B-B14F-4D97-AF65-F5344CB8AC3E}">
        <p14:creationId xmlns:p14="http://schemas.microsoft.com/office/powerpoint/2010/main" val="3832518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68" y="166068"/>
            <a:ext cx="8507288" cy="958676"/>
          </a:xfrm>
        </p:spPr>
        <p:txBody>
          <a:bodyPr/>
          <a:lstStyle/>
          <a:p>
            <a:r>
              <a:rPr lang="fr-CH" dirty="0" smtClean="0"/>
              <a:t>Modifications du règlement d’exécution au 1</a:t>
            </a:r>
            <a:r>
              <a:rPr lang="fr-CH" baseline="30000" dirty="0" smtClean="0"/>
              <a:t>er</a:t>
            </a:r>
            <a:r>
              <a:rPr lang="fr-CH" dirty="0" smtClean="0"/>
              <a:t> juillet 2020 (2)</a:t>
            </a:r>
            <a:endParaRPr lang="fr-CH" dirty="0"/>
          </a:p>
        </p:txBody>
      </p:sp>
      <p:sp>
        <p:nvSpPr>
          <p:cNvPr id="3" name="Content Placeholder 2"/>
          <p:cNvSpPr>
            <a:spLocks noGrp="1"/>
          </p:cNvSpPr>
          <p:nvPr>
            <p:ph idx="1"/>
          </p:nvPr>
        </p:nvSpPr>
        <p:spPr>
          <a:xfrm>
            <a:off x="447368" y="1340768"/>
            <a:ext cx="8352928" cy="5108894"/>
          </a:xfrm>
        </p:spPr>
        <p:txBody>
          <a:bodyPr/>
          <a:lstStyle/>
          <a:p>
            <a:pPr>
              <a:spcBef>
                <a:spcPts val="600"/>
              </a:spcBef>
              <a:spcAft>
                <a:spcPts val="1200"/>
              </a:spcAft>
            </a:pPr>
            <a:r>
              <a:rPr lang="fr-CH" altLang="en-US" dirty="0" smtClean="0"/>
              <a:t>Modifications de la règle </a:t>
            </a:r>
            <a:r>
              <a:rPr lang="fr-CH" altLang="en-US" dirty="0" smtClean="0">
                <a:solidFill>
                  <a:srgbClr val="990033"/>
                </a:solidFill>
              </a:rPr>
              <a:t>82</a:t>
            </a:r>
            <a:r>
              <a:rPr lang="fr-CH" altLang="en-US" i="1" dirty="0" smtClean="0">
                <a:solidFill>
                  <a:srgbClr val="990033"/>
                </a:solidFill>
              </a:rPr>
              <a:t>quater</a:t>
            </a:r>
          </a:p>
          <a:p>
            <a:pPr marL="684000" lvl="2" indent="-342900">
              <a:spcBef>
                <a:spcPts val="600"/>
              </a:spcBef>
              <a:spcAft>
                <a:spcPts val="1200"/>
              </a:spcAft>
              <a:buFont typeface="Wingdings" pitchFamily="2" charset="2"/>
              <a:buChar char="q"/>
            </a:pPr>
            <a:r>
              <a:rPr lang="fr-CH" altLang="en-US" dirty="0" smtClean="0"/>
              <a:t>Permet à un office d'excuser des retards dans l’observation d’un délai du fait de </a:t>
            </a:r>
            <a:r>
              <a:rPr lang="fr-CH" altLang="en-US" dirty="0" smtClean="0">
                <a:solidFill>
                  <a:srgbClr val="990033"/>
                </a:solidFill>
              </a:rPr>
              <a:t>l’indisponibilité de moyens de communication électroniques autorisés au niveau de cet office</a:t>
            </a:r>
            <a:r>
              <a:rPr lang="fr-CH" altLang="en-US" dirty="0" smtClean="0"/>
              <a:t>, notamment en cas d’interruptions de service imprévues ou de maintenance programmée</a:t>
            </a:r>
          </a:p>
          <a:p>
            <a:pPr marL="684000" lvl="2" indent="-342900">
              <a:spcBef>
                <a:spcPts val="600"/>
              </a:spcBef>
              <a:spcAft>
                <a:spcPts val="1200"/>
              </a:spcAft>
              <a:buFont typeface="Wingdings" pitchFamily="2" charset="2"/>
              <a:buChar char="q"/>
            </a:pPr>
            <a:r>
              <a:rPr lang="fr-CH" altLang="en-US" dirty="0" smtClean="0">
                <a:solidFill>
                  <a:srgbClr val="9D0A2B"/>
                </a:solidFill>
              </a:rPr>
              <a:t>Ne s’applique pas à la période de priorité ni au délai pour l’ouverture de la phase nationale </a:t>
            </a:r>
          </a:p>
          <a:p>
            <a:pPr marL="684000" lvl="2" indent="-342900">
              <a:spcBef>
                <a:spcPts val="600"/>
              </a:spcBef>
              <a:spcAft>
                <a:spcPts val="1200"/>
              </a:spcAft>
              <a:buFont typeface="Wingdings" pitchFamily="2" charset="2"/>
              <a:buChar char="q"/>
            </a:pPr>
            <a:r>
              <a:rPr lang="fr-CH" altLang="en-US" dirty="0" smtClean="0"/>
              <a:t>S’applique à tout délai prescrit dans le règlement d’exécution qui expire le 1</a:t>
            </a:r>
            <a:r>
              <a:rPr lang="fr-CH" altLang="en-US" baseline="30000" dirty="0" smtClean="0"/>
              <a:t>er</a:t>
            </a:r>
            <a:r>
              <a:rPr lang="fr-CH" altLang="en-US" dirty="0" smtClean="0"/>
              <a:t> juillet 2020 ou à une date postérieure</a:t>
            </a:r>
            <a:endParaRPr lang="fr-CH" altLang="en-US" dirty="0" smtClean="0">
              <a:highlight>
                <a:srgbClr val="FFFF00"/>
              </a:highlight>
            </a:endParaRPr>
          </a:p>
          <a:p>
            <a:pPr>
              <a:spcBef>
                <a:spcPts val="600"/>
              </a:spcBef>
              <a:spcAft>
                <a:spcPts val="1200"/>
              </a:spcAft>
            </a:pPr>
            <a:endParaRPr lang="fr-CH" altLang="en-US" sz="2200" dirty="0"/>
          </a:p>
        </p:txBody>
      </p:sp>
    </p:spTree>
    <p:extLst>
      <p:ext uri="{BB962C8B-B14F-4D97-AF65-F5344CB8AC3E}">
        <p14:creationId xmlns:p14="http://schemas.microsoft.com/office/powerpoint/2010/main" val="2488141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048" y="44624"/>
            <a:ext cx="8507288" cy="1300931"/>
          </a:xfrm>
        </p:spPr>
        <p:txBody>
          <a:bodyPr/>
          <a:lstStyle/>
          <a:p>
            <a:r>
              <a:rPr lang="fr-CH" dirty="0" smtClean="0"/>
              <a:t>Modifications du règlement d’exécution au 1</a:t>
            </a:r>
            <a:r>
              <a:rPr lang="fr-CH" baseline="30000" dirty="0" smtClean="0"/>
              <a:t>er</a:t>
            </a:r>
            <a:r>
              <a:rPr lang="fr-CH" dirty="0" smtClean="0"/>
              <a:t> juillet 2020 (3)</a:t>
            </a:r>
            <a:endParaRPr lang="fr-CH" dirty="0"/>
          </a:p>
        </p:txBody>
      </p:sp>
      <p:sp>
        <p:nvSpPr>
          <p:cNvPr id="3" name="Content Placeholder 2"/>
          <p:cNvSpPr>
            <a:spLocks noGrp="1"/>
          </p:cNvSpPr>
          <p:nvPr>
            <p:ph idx="1"/>
          </p:nvPr>
        </p:nvSpPr>
        <p:spPr>
          <a:xfrm>
            <a:off x="473298" y="1268760"/>
            <a:ext cx="8472038" cy="5328592"/>
          </a:xfrm>
        </p:spPr>
        <p:txBody>
          <a:bodyPr/>
          <a:lstStyle/>
          <a:p>
            <a:pPr>
              <a:spcBef>
                <a:spcPts val="600"/>
              </a:spcBef>
              <a:spcAft>
                <a:spcPts val="600"/>
              </a:spcAft>
            </a:pPr>
            <a:r>
              <a:rPr lang="fr-CH" altLang="en-US" sz="1900" dirty="0" smtClean="0"/>
              <a:t>Nouvelle règle </a:t>
            </a:r>
            <a:r>
              <a:rPr lang="fr-CH" altLang="en-US" sz="1900" dirty="0" smtClean="0">
                <a:solidFill>
                  <a:srgbClr val="990033"/>
                </a:solidFill>
              </a:rPr>
              <a:t>26</a:t>
            </a:r>
            <a:r>
              <a:rPr lang="fr-CH" altLang="en-US" sz="1900" i="1" dirty="0" smtClean="0">
                <a:solidFill>
                  <a:srgbClr val="990033"/>
                </a:solidFill>
              </a:rPr>
              <a:t>quater</a:t>
            </a:r>
          </a:p>
          <a:p>
            <a:pPr lvl="1">
              <a:spcBef>
                <a:spcPts val="600"/>
              </a:spcBef>
              <a:spcAft>
                <a:spcPts val="600"/>
              </a:spcAft>
            </a:pPr>
            <a:r>
              <a:rPr lang="fr-CH" altLang="en-US" sz="1900" dirty="0" smtClean="0"/>
              <a:t>Permet la </a:t>
            </a:r>
            <a:r>
              <a:rPr lang="fr-CH" altLang="en-US" sz="1900" dirty="0" smtClean="0">
                <a:solidFill>
                  <a:srgbClr val="990033"/>
                </a:solidFill>
              </a:rPr>
              <a:t>correction ou l'adjonction, pendant la phase internationale</a:t>
            </a:r>
            <a:r>
              <a:rPr lang="fr-CH" altLang="en-US" sz="1900" dirty="0" smtClean="0"/>
              <a:t>, d’indications visées à la règle 4.11 dans le formulaire de requête, à savoir des indications selon lesquelles le déposant souhaite que la demande PCT soit traitée dans un État désigné comme </a:t>
            </a:r>
          </a:p>
          <a:p>
            <a:pPr lvl="2">
              <a:spcBef>
                <a:spcPts val="600"/>
              </a:spcBef>
              <a:spcAft>
                <a:spcPts val="600"/>
              </a:spcAft>
            </a:pPr>
            <a:r>
              <a:rPr lang="fr-CH" altLang="en-US" sz="1900" dirty="0" smtClean="0"/>
              <a:t>une demande de continuation ou de continuation-in-part d’une demande antérieure</a:t>
            </a:r>
          </a:p>
          <a:p>
            <a:pPr lvl="2">
              <a:spcBef>
                <a:spcPts val="600"/>
              </a:spcBef>
              <a:spcAft>
                <a:spcPts val="600"/>
              </a:spcAft>
            </a:pPr>
            <a:r>
              <a:rPr lang="fr-CH" altLang="en-US" sz="1900" dirty="0" smtClean="0"/>
              <a:t>une demande pour un brevet d’addition, un certificat d’addition, un certificat d’auteur d’invention additionnel ou un certificat d’utilité additionnel </a:t>
            </a:r>
          </a:p>
          <a:p>
            <a:pPr lvl="1">
              <a:spcBef>
                <a:spcPts val="600"/>
              </a:spcBef>
              <a:spcAft>
                <a:spcPts val="600"/>
              </a:spcAft>
            </a:pPr>
            <a:r>
              <a:rPr lang="fr-CH" altLang="en-US" sz="1900" dirty="0" smtClean="0"/>
              <a:t>Les déposants pourront soumettre un avis de correction ou d’adjonction au Bureau international </a:t>
            </a:r>
            <a:r>
              <a:rPr lang="fr-CH" altLang="en-US" sz="1900" dirty="0" smtClean="0">
                <a:solidFill>
                  <a:srgbClr val="9D0A2B"/>
                </a:solidFill>
              </a:rPr>
              <a:t>dans un délai de 16 mois à compter de la date de priorité</a:t>
            </a:r>
          </a:p>
          <a:p>
            <a:pPr>
              <a:spcBef>
                <a:spcPts val="600"/>
              </a:spcBef>
              <a:spcAft>
                <a:spcPts val="600"/>
              </a:spcAft>
            </a:pPr>
            <a:r>
              <a:rPr lang="fr-CH" altLang="en-US" sz="1900" dirty="0" smtClean="0"/>
              <a:t>S’applique à toute demande internationale dont la date de dépôt est le 1</a:t>
            </a:r>
            <a:r>
              <a:rPr lang="fr-CH" altLang="en-US" sz="1900" baseline="30000" dirty="0" smtClean="0"/>
              <a:t>er</a:t>
            </a:r>
            <a:r>
              <a:rPr lang="fr-CH" altLang="en-US" sz="1900" dirty="0" smtClean="0"/>
              <a:t> juillet 2020 ou une date postérieure</a:t>
            </a:r>
            <a:endParaRPr lang="fr-CH" altLang="en-US" sz="1900" dirty="0">
              <a:highlight>
                <a:srgbClr val="FFFF00"/>
              </a:highlight>
            </a:endParaRPr>
          </a:p>
        </p:txBody>
      </p:sp>
    </p:spTree>
    <p:extLst>
      <p:ext uri="{BB962C8B-B14F-4D97-AF65-F5344CB8AC3E}">
        <p14:creationId xmlns:p14="http://schemas.microsoft.com/office/powerpoint/2010/main" val="129394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8" y="-35594"/>
            <a:ext cx="8712968" cy="1232346"/>
          </a:xfrm>
        </p:spPr>
        <p:txBody>
          <a:bodyPr/>
          <a:lstStyle/>
          <a:p>
            <a:r>
              <a:rPr lang="fr-CH" dirty="0" smtClean="0"/>
              <a:t>Modifications du règlement d’exécution au 1</a:t>
            </a:r>
            <a:r>
              <a:rPr lang="fr-CH" baseline="30000" dirty="0" smtClean="0"/>
              <a:t>er</a:t>
            </a:r>
            <a:r>
              <a:rPr lang="fr-CH" dirty="0" smtClean="0"/>
              <a:t> juillet 2020 (4)</a:t>
            </a:r>
            <a:endParaRPr lang="fr-CH" dirty="0"/>
          </a:p>
        </p:txBody>
      </p:sp>
      <p:sp>
        <p:nvSpPr>
          <p:cNvPr id="3" name="Content Placeholder 2"/>
          <p:cNvSpPr>
            <a:spLocks noGrp="1"/>
          </p:cNvSpPr>
          <p:nvPr>
            <p:ph idx="1"/>
          </p:nvPr>
        </p:nvSpPr>
        <p:spPr>
          <a:xfrm>
            <a:off x="312134" y="1196752"/>
            <a:ext cx="8692832" cy="5588602"/>
          </a:xfrm>
        </p:spPr>
        <p:txBody>
          <a:bodyPr/>
          <a:lstStyle/>
          <a:p>
            <a:pPr>
              <a:spcBef>
                <a:spcPts val="400"/>
              </a:spcBef>
              <a:spcAft>
                <a:spcPts val="400"/>
              </a:spcAft>
            </a:pPr>
            <a:r>
              <a:rPr lang="fr-CH" altLang="en-US" sz="2100" dirty="0" smtClean="0"/>
              <a:t>Accords </a:t>
            </a:r>
            <a:r>
              <a:rPr lang="fr-CH" altLang="en-US" sz="2100" dirty="0"/>
              <a:t>de principe de </a:t>
            </a:r>
            <a:r>
              <a:rPr lang="fr-CH" altLang="en-US" sz="2100" dirty="0" smtClean="0"/>
              <a:t>l’Assemblée </a:t>
            </a:r>
            <a:r>
              <a:rPr lang="fr-CH" altLang="en-US" sz="2100" dirty="0"/>
              <a:t>du </a:t>
            </a:r>
            <a:r>
              <a:rPr lang="fr-CH" altLang="en-US" sz="2100" dirty="0" smtClean="0"/>
              <a:t>PCT:</a:t>
            </a:r>
            <a:endParaRPr lang="fr-CH" altLang="en-US" sz="2100" dirty="0"/>
          </a:p>
          <a:p>
            <a:pPr lvl="1">
              <a:spcBef>
                <a:spcPts val="400"/>
              </a:spcBef>
              <a:spcAft>
                <a:spcPts val="400"/>
              </a:spcAft>
            </a:pPr>
            <a:r>
              <a:rPr lang="fr-CH" altLang="en-US" sz="2100" dirty="0"/>
              <a:t>En adoptant la </a:t>
            </a:r>
            <a:r>
              <a:rPr lang="fr-CH" altLang="en-US" sz="2100" dirty="0">
                <a:solidFill>
                  <a:srgbClr val="990033"/>
                </a:solidFill>
              </a:rPr>
              <a:t>règle 20.5</a:t>
            </a:r>
            <a:r>
              <a:rPr lang="fr-CH" altLang="en-US" sz="2100" i="1" dirty="0">
                <a:solidFill>
                  <a:srgbClr val="990033"/>
                </a:solidFill>
              </a:rPr>
              <a:t>bis</a:t>
            </a:r>
            <a:r>
              <a:rPr lang="fr-CH" altLang="en-US" sz="2100" dirty="0">
                <a:solidFill>
                  <a:srgbClr val="990033"/>
                </a:solidFill>
              </a:rPr>
              <a:t> </a:t>
            </a:r>
            <a:r>
              <a:rPr lang="fr-CH" altLang="en-US" sz="2100" dirty="0"/>
              <a:t>du règlement d'exécution du PCT, </a:t>
            </a:r>
            <a:r>
              <a:rPr lang="fr-CH" altLang="en-US" sz="2100" dirty="0" smtClean="0"/>
              <a:t>l’Assemblée </a:t>
            </a:r>
            <a:r>
              <a:rPr lang="fr-CH" altLang="en-US" sz="2100" dirty="0"/>
              <a:t>est convenue que, en cas d'incorporation par renvoi </a:t>
            </a:r>
            <a:r>
              <a:rPr lang="fr-CH" altLang="en-US" sz="2100" dirty="0" smtClean="0"/>
              <a:t>d’un </a:t>
            </a:r>
            <a:r>
              <a:rPr lang="fr-CH" altLang="en-US" sz="2100" dirty="0"/>
              <a:t>élément correct ou </a:t>
            </a:r>
            <a:r>
              <a:rPr lang="fr-CH" altLang="en-US" sz="2100" dirty="0" smtClean="0"/>
              <a:t>d’une </a:t>
            </a:r>
            <a:r>
              <a:rPr lang="fr-CH" altLang="en-US" sz="2100" dirty="0"/>
              <a:t>partie correcte en vertu de la règle  20.5</a:t>
            </a:r>
            <a:r>
              <a:rPr lang="fr-CH" altLang="en-US" sz="2100" i="1" dirty="0" smtClean="0"/>
              <a:t>bis</a:t>
            </a:r>
            <a:r>
              <a:rPr lang="fr-CH" altLang="en-US" sz="2100" dirty="0" smtClean="0"/>
              <a:t>.d) du règlement d’exécution du PCT, </a:t>
            </a:r>
            <a:r>
              <a:rPr lang="fr-CH" altLang="en-US" sz="2100" dirty="0" smtClean="0">
                <a:solidFill>
                  <a:srgbClr val="990033"/>
                </a:solidFill>
              </a:rPr>
              <a:t>l’administration chargée de la recherche internationale n’a pas à tenir compte d’un élément ou d’une partie indûment déposé qui continue de figurer dans la demande</a:t>
            </a:r>
          </a:p>
          <a:p>
            <a:pPr lvl="1">
              <a:spcBef>
                <a:spcPts val="400"/>
              </a:spcBef>
              <a:spcAft>
                <a:spcPts val="400"/>
              </a:spcAft>
            </a:pPr>
            <a:r>
              <a:rPr lang="fr-CH" altLang="en-US" sz="2100" dirty="0" smtClean="0"/>
              <a:t>En adoptant la règle </a:t>
            </a:r>
            <a:r>
              <a:rPr lang="fr-CH" altLang="en-US" sz="2100" dirty="0" smtClean="0">
                <a:solidFill>
                  <a:srgbClr val="990033"/>
                </a:solidFill>
              </a:rPr>
              <a:t>20.8.a-</a:t>
            </a:r>
            <a:r>
              <a:rPr lang="fr-CH" altLang="en-US" sz="2100" i="1" dirty="0" smtClean="0">
                <a:solidFill>
                  <a:srgbClr val="990033"/>
                </a:solidFill>
              </a:rPr>
              <a:t>bis</a:t>
            </a:r>
            <a:r>
              <a:rPr lang="fr-CH" altLang="en-US" sz="2100" dirty="0" smtClean="0">
                <a:solidFill>
                  <a:srgbClr val="990033"/>
                </a:solidFill>
              </a:rPr>
              <a:t>)</a:t>
            </a:r>
            <a:r>
              <a:rPr lang="fr-CH" altLang="en-US" sz="2100" dirty="0" smtClean="0"/>
              <a:t> du règlement d’exécution du PCT, l’Assemblée est convenue que, lorsqu’un office récepteur n’a pas été en mesure d’incorporer un élément correct ou une partie correcte étant donné qu’il a préalablement soumis </a:t>
            </a:r>
            <a:r>
              <a:rPr lang="fr-CH" altLang="en-US" sz="2100" dirty="0" smtClean="0">
                <a:solidFill>
                  <a:srgbClr val="9D0A2B"/>
                </a:solidFill>
              </a:rPr>
              <a:t>une notification d’incompatibilité</a:t>
            </a:r>
            <a:r>
              <a:rPr lang="fr-CH" altLang="en-US" sz="2100" dirty="0" smtClean="0"/>
              <a:t> en vertu de cette règle, l’office récepteur concerné et le Bureau international </a:t>
            </a:r>
            <a:r>
              <a:rPr lang="fr-CH" altLang="en-US" sz="2100" dirty="0" smtClean="0">
                <a:solidFill>
                  <a:srgbClr val="990033"/>
                </a:solidFill>
              </a:rPr>
              <a:t>doivent accepter d’appliquer la règle 19.4 du règlement d’exécution                      du PCT, avec l’autorisation du déposant</a:t>
            </a:r>
            <a:endParaRPr lang="fr-CH" altLang="en-US" sz="2100" dirty="0">
              <a:solidFill>
                <a:srgbClr val="990033"/>
              </a:solidFill>
            </a:endParaRPr>
          </a:p>
          <a:p>
            <a:pPr lvl="1">
              <a:spcBef>
                <a:spcPts val="600"/>
              </a:spcBef>
              <a:spcAft>
                <a:spcPts val="600"/>
              </a:spcAft>
            </a:pPr>
            <a:endParaRPr lang="en-GB" altLang="en-US" sz="1600" dirty="0"/>
          </a:p>
          <a:p>
            <a:pPr marL="457200" lvl="1" indent="0">
              <a:spcBef>
                <a:spcPts val="600"/>
              </a:spcBef>
              <a:spcAft>
                <a:spcPts val="600"/>
              </a:spcAft>
              <a:buNone/>
            </a:pPr>
            <a:endParaRPr lang="en-US" altLang="en-US" sz="1600" dirty="0"/>
          </a:p>
        </p:txBody>
      </p:sp>
    </p:spTree>
    <p:extLst>
      <p:ext uri="{BB962C8B-B14F-4D97-AF65-F5344CB8AC3E}">
        <p14:creationId xmlns:p14="http://schemas.microsoft.com/office/powerpoint/2010/main" val="1520536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98" y="-35594"/>
            <a:ext cx="8712968" cy="1334912"/>
          </a:xfrm>
        </p:spPr>
        <p:txBody>
          <a:bodyPr/>
          <a:lstStyle/>
          <a:p>
            <a:r>
              <a:rPr lang="fr-CH" dirty="0" smtClean="0"/>
              <a:t>Modifications du règlement d’exécution au 1</a:t>
            </a:r>
            <a:r>
              <a:rPr lang="fr-CH" baseline="30000" dirty="0" smtClean="0"/>
              <a:t>er</a:t>
            </a:r>
            <a:r>
              <a:rPr lang="fr-CH" dirty="0" smtClean="0"/>
              <a:t> juillet 2020 (5)</a:t>
            </a:r>
            <a:endParaRPr lang="fr-CH" dirty="0"/>
          </a:p>
        </p:txBody>
      </p:sp>
      <p:sp>
        <p:nvSpPr>
          <p:cNvPr id="3" name="Content Placeholder 2"/>
          <p:cNvSpPr>
            <a:spLocks noGrp="1"/>
          </p:cNvSpPr>
          <p:nvPr>
            <p:ph idx="1"/>
          </p:nvPr>
        </p:nvSpPr>
        <p:spPr>
          <a:xfrm>
            <a:off x="312134" y="1275026"/>
            <a:ext cx="8436330" cy="5510328"/>
          </a:xfrm>
        </p:spPr>
        <p:txBody>
          <a:bodyPr/>
          <a:lstStyle/>
          <a:p>
            <a:pPr>
              <a:spcBef>
                <a:spcPts val="400"/>
              </a:spcBef>
              <a:spcAft>
                <a:spcPts val="400"/>
              </a:spcAft>
            </a:pPr>
            <a:r>
              <a:rPr lang="fr-CH" altLang="en-US" dirty="0" smtClean="0"/>
              <a:t>Accords </a:t>
            </a:r>
            <a:r>
              <a:rPr lang="fr-CH" altLang="en-US" dirty="0"/>
              <a:t>de principe de </a:t>
            </a:r>
            <a:r>
              <a:rPr lang="fr-CH" altLang="en-US" dirty="0" smtClean="0"/>
              <a:t>l’Assemblée </a:t>
            </a:r>
            <a:r>
              <a:rPr lang="fr-CH" altLang="en-US" dirty="0"/>
              <a:t>du </a:t>
            </a:r>
            <a:r>
              <a:rPr lang="fr-CH" altLang="en-US" dirty="0" smtClean="0"/>
              <a:t>PCT (suite) :</a:t>
            </a:r>
            <a:endParaRPr lang="fr-CH" altLang="en-US" dirty="0"/>
          </a:p>
          <a:p>
            <a:pPr lvl="1">
              <a:spcBef>
                <a:spcPts val="400"/>
              </a:spcBef>
              <a:spcAft>
                <a:spcPts val="400"/>
              </a:spcAft>
            </a:pPr>
            <a:r>
              <a:rPr kumimoji="0" lang="fr-CH" altLang="en-US" b="0" i="0" u="none" strike="noStrike" kern="1200" cap="none" spc="0" normalizeH="0" baseline="0" noProof="0" dirty="0" smtClean="0">
                <a:highlight>
                  <a:srgbClr val="000000">
                    <a:alpha val="0"/>
                  </a:srgbClr>
                </a:highlight>
                <a:uLnTx/>
                <a:uFillTx/>
                <a:ea typeface="Arial"/>
                <a:cs typeface="Arial"/>
                <a:sym typeface="Wingdings"/>
              </a:rPr>
              <a:t>Lorsqu’un déposant </a:t>
            </a:r>
            <a:r>
              <a:rPr kumimoji="0" lang="fr-CH" altLang="en-US" b="0" i="0" u="none" strike="noStrike" kern="1200" cap="none" spc="0" normalizeH="0" baseline="0" noProof="0" dirty="0" smtClean="0">
                <a:solidFill>
                  <a:srgbClr val="990033"/>
                </a:solidFill>
                <a:highlight>
                  <a:srgbClr val="000000">
                    <a:alpha val="0"/>
                  </a:srgbClr>
                </a:highlight>
                <a:uLnTx/>
                <a:uFillTx/>
                <a:ea typeface="Arial"/>
                <a:cs typeface="Arial"/>
                <a:sym typeface="Wingdings"/>
              </a:rPr>
              <a:t>n’a pas acquitté les taxes additionnelles après y avoir été invité (règle 40</a:t>
            </a:r>
            <a:r>
              <a:rPr kumimoji="0" lang="fr-CH" altLang="en-US" b="0" i="1" u="none" strike="noStrike" kern="1200" cap="none" spc="0" normalizeH="0" baseline="0" noProof="0" dirty="0" smtClean="0">
                <a:solidFill>
                  <a:srgbClr val="990033"/>
                </a:solidFill>
                <a:highlight>
                  <a:srgbClr val="000000">
                    <a:alpha val="0"/>
                  </a:srgbClr>
                </a:highlight>
                <a:uLnTx/>
                <a:uFillTx/>
                <a:ea typeface="Arial"/>
                <a:cs typeface="Arial"/>
                <a:sym typeface="Wingdings"/>
              </a:rPr>
              <a:t>bis</a:t>
            </a:r>
            <a:r>
              <a:rPr lang="fr-CH" dirty="0" smtClean="0">
                <a:solidFill>
                  <a:srgbClr val="990033"/>
                </a:solidFill>
              </a:rPr>
              <a:t> du règlement d</a:t>
            </a:r>
            <a:r>
              <a:rPr lang="fr-CH" altLang="en-US" kern="1200" dirty="0" smtClean="0">
                <a:solidFill>
                  <a:srgbClr val="990033"/>
                </a:solidFill>
                <a:highlight>
                  <a:srgbClr val="000000">
                    <a:alpha val="0"/>
                  </a:srgbClr>
                </a:highlight>
                <a:ea typeface="Arial"/>
                <a:sym typeface="Wingdings"/>
              </a:rPr>
              <a:t>’</a:t>
            </a:r>
            <a:r>
              <a:rPr lang="fr-CH" dirty="0" smtClean="0">
                <a:solidFill>
                  <a:srgbClr val="990033"/>
                </a:solidFill>
              </a:rPr>
              <a:t>exécution du PCT</a:t>
            </a:r>
            <a:r>
              <a:rPr kumimoji="0" lang="fr-CH" altLang="en-US" b="0" i="0" u="none" strike="noStrike" kern="1200" cap="none" spc="0" normalizeH="0" baseline="0" noProof="0" dirty="0" smtClean="0">
                <a:solidFill>
                  <a:srgbClr val="990033"/>
                </a:solidFill>
                <a:highlight>
                  <a:srgbClr val="000000">
                    <a:alpha val="0"/>
                  </a:srgbClr>
                </a:highlight>
                <a:uLnTx/>
                <a:uFillTx/>
                <a:ea typeface="Arial"/>
                <a:cs typeface="Arial"/>
                <a:sym typeface="Wingdings"/>
              </a:rPr>
              <a:t>)</a:t>
            </a:r>
            <a:r>
              <a:rPr kumimoji="0" lang="fr-CH" altLang="en-US" b="0" i="0" u="none" strike="noStrike" kern="1200" cap="none" spc="0" normalizeH="0" baseline="0" noProof="0" dirty="0" smtClean="0">
                <a:highlight>
                  <a:srgbClr val="000000">
                    <a:alpha val="0"/>
                  </a:srgbClr>
                </a:highlight>
                <a:uLnTx/>
                <a:uFillTx/>
                <a:ea typeface="Arial"/>
                <a:cs typeface="Arial"/>
                <a:sym typeface="Wingdings"/>
              </a:rPr>
              <a:t> (lorsque </a:t>
            </a:r>
            <a:r>
              <a:rPr lang="fr-CH" altLang="en-US" kern="1200" dirty="0" smtClean="0">
                <a:highlight>
                  <a:srgbClr val="000000">
                    <a:alpha val="0"/>
                  </a:srgbClr>
                </a:highlight>
                <a:ea typeface="Arial"/>
                <a:sym typeface="Wingdings"/>
              </a:rPr>
              <a:t>l’administration </a:t>
            </a:r>
            <a:r>
              <a:rPr kumimoji="0" lang="fr-CH" altLang="en-US" b="0" i="0" u="none" strike="noStrike" kern="1200" cap="none" spc="0" normalizeH="0" baseline="0" noProof="0" dirty="0" smtClean="0">
                <a:highlight>
                  <a:srgbClr val="000000">
                    <a:alpha val="0"/>
                  </a:srgbClr>
                </a:highlight>
                <a:uLnTx/>
                <a:uFillTx/>
                <a:ea typeface="Arial"/>
                <a:cs typeface="Arial"/>
                <a:sym typeface="Wingdings"/>
              </a:rPr>
              <a:t>chargée de la recherche internationale a reçu une notification selon laquelle un élément correct ou une partie correcte a été inclus(e) dans la demande internationale ou incorporé(e) par renvoi seulement après </a:t>
            </a:r>
            <a:r>
              <a:rPr lang="fr-CH" altLang="en-US" kern="1200" dirty="0" smtClean="0">
                <a:highlight>
                  <a:srgbClr val="000000">
                    <a:alpha val="0"/>
                  </a:srgbClr>
                </a:highlight>
                <a:ea typeface="Arial"/>
                <a:sym typeface="Wingdings"/>
              </a:rPr>
              <a:t>qu’elle </a:t>
            </a:r>
            <a:r>
              <a:rPr kumimoji="0" lang="fr-CH" altLang="en-US" b="0" i="0" u="none" strike="noStrike" kern="1200" cap="none" spc="0" normalizeH="0" baseline="0" noProof="0" dirty="0" smtClean="0">
                <a:highlight>
                  <a:srgbClr val="000000">
                    <a:alpha val="0"/>
                  </a:srgbClr>
                </a:highlight>
                <a:uLnTx/>
                <a:uFillTx/>
                <a:ea typeface="Arial"/>
                <a:cs typeface="Arial"/>
                <a:sym typeface="Wingdings"/>
              </a:rPr>
              <a:t>a commencé à établir le rapport de recherche internationale), </a:t>
            </a:r>
            <a:r>
              <a:rPr lang="fr-CH" altLang="en-US" kern="1200" dirty="0" smtClean="0">
                <a:solidFill>
                  <a:srgbClr val="990033"/>
                </a:solidFill>
                <a:highlight>
                  <a:srgbClr val="000000">
                    <a:alpha val="0"/>
                  </a:srgbClr>
                </a:highlight>
                <a:ea typeface="Arial"/>
                <a:sym typeface="Wingdings"/>
              </a:rPr>
              <a:t>l’administration </a:t>
            </a:r>
            <a:r>
              <a:rPr kumimoji="0" lang="fr-CH" altLang="en-US" b="0" i="0" u="none" strike="noStrike" kern="1200" cap="none" spc="0" normalizeH="0" baseline="0" noProof="0" dirty="0" smtClean="0">
                <a:solidFill>
                  <a:srgbClr val="990033"/>
                </a:solidFill>
                <a:highlight>
                  <a:srgbClr val="000000">
                    <a:alpha val="0"/>
                  </a:srgbClr>
                </a:highlight>
                <a:uLnTx/>
                <a:uFillTx/>
                <a:ea typeface="Arial"/>
                <a:cs typeface="Arial"/>
                <a:sym typeface="Wingdings"/>
              </a:rPr>
              <a:t>chargée de la recherche internationale </a:t>
            </a:r>
            <a:r>
              <a:rPr lang="fr-CH" altLang="en-US" kern="1200" dirty="0" smtClean="0">
                <a:solidFill>
                  <a:srgbClr val="990033"/>
                </a:solidFill>
                <a:highlight>
                  <a:srgbClr val="000000">
                    <a:alpha val="0"/>
                  </a:srgbClr>
                </a:highlight>
                <a:ea typeface="Arial"/>
                <a:sym typeface="Wingdings"/>
              </a:rPr>
              <a:t>n’a </a:t>
            </a:r>
            <a:r>
              <a:rPr kumimoji="0" lang="fr-CH" altLang="en-US" b="0" i="0" u="none" strike="noStrike" kern="1200" cap="none" spc="0" normalizeH="0" baseline="0" noProof="0" dirty="0" smtClean="0">
                <a:solidFill>
                  <a:srgbClr val="990033"/>
                </a:solidFill>
                <a:highlight>
                  <a:srgbClr val="000000">
                    <a:alpha val="0"/>
                  </a:srgbClr>
                </a:highlight>
                <a:uLnTx/>
                <a:uFillTx/>
                <a:ea typeface="Arial"/>
                <a:cs typeface="Arial"/>
                <a:sym typeface="Wingdings"/>
              </a:rPr>
              <a:t>pas à tenir compte de cet élément correct ou de cette partie correcte aux fins de la recherche internationale</a:t>
            </a:r>
          </a:p>
          <a:p>
            <a:pPr lvl="1">
              <a:spcBef>
                <a:spcPts val="600"/>
              </a:spcBef>
              <a:spcAft>
                <a:spcPts val="600"/>
              </a:spcAft>
            </a:pPr>
            <a:endParaRPr lang="fr-CH" altLang="en-US" sz="1600" dirty="0"/>
          </a:p>
          <a:p>
            <a:pPr lvl="1">
              <a:spcBef>
                <a:spcPts val="600"/>
              </a:spcBef>
              <a:spcAft>
                <a:spcPts val="600"/>
              </a:spcAft>
            </a:pPr>
            <a:endParaRPr lang="en-GB" altLang="en-US" sz="1600" dirty="0"/>
          </a:p>
          <a:p>
            <a:pPr marL="457200" lvl="1" indent="0">
              <a:spcBef>
                <a:spcPts val="600"/>
              </a:spcBef>
              <a:spcAft>
                <a:spcPts val="600"/>
              </a:spcAft>
              <a:buNone/>
            </a:pPr>
            <a:endParaRPr lang="en-US" altLang="en-US" sz="1600" dirty="0"/>
          </a:p>
        </p:txBody>
      </p:sp>
    </p:spTree>
    <p:extLst>
      <p:ext uri="{BB962C8B-B14F-4D97-AF65-F5344CB8AC3E}">
        <p14:creationId xmlns:p14="http://schemas.microsoft.com/office/powerpoint/2010/main" val="3595585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11" y="125898"/>
            <a:ext cx="8507288" cy="1190896"/>
          </a:xfrm>
        </p:spPr>
        <p:txBody>
          <a:bodyPr/>
          <a:lstStyle/>
          <a:p>
            <a:r>
              <a:rPr lang="fr-CH" dirty="0" smtClean="0"/>
              <a:t>Modifications du règlement d’exécution au 1</a:t>
            </a:r>
            <a:r>
              <a:rPr lang="fr-CH" baseline="30000" dirty="0" smtClean="0"/>
              <a:t>er</a:t>
            </a:r>
            <a:r>
              <a:rPr lang="fr-CH" dirty="0" smtClean="0"/>
              <a:t> juillet 2020 (6)</a:t>
            </a:r>
            <a:endParaRPr lang="fr-CH" dirty="0"/>
          </a:p>
        </p:txBody>
      </p:sp>
      <p:sp>
        <p:nvSpPr>
          <p:cNvPr id="3" name="Content Placeholder 2"/>
          <p:cNvSpPr>
            <a:spLocks noGrp="1"/>
          </p:cNvSpPr>
          <p:nvPr>
            <p:ph idx="1"/>
          </p:nvPr>
        </p:nvSpPr>
        <p:spPr>
          <a:xfrm>
            <a:off x="395340" y="1371899"/>
            <a:ext cx="8488234" cy="5047210"/>
          </a:xfrm>
        </p:spPr>
        <p:txBody>
          <a:bodyPr/>
          <a:lstStyle/>
          <a:p>
            <a:pPr>
              <a:spcBef>
                <a:spcPts val="0"/>
              </a:spcBef>
              <a:spcAft>
                <a:spcPts val="600"/>
              </a:spcAft>
            </a:pPr>
            <a:r>
              <a:rPr lang="fr-CH" altLang="en-US" sz="2000" dirty="0" smtClean="0"/>
              <a:t>Modification des règles 15, 16, 57 et 96 du règlement d’exécution du PCT</a:t>
            </a:r>
          </a:p>
          <a:p>
            <a:pPr lvl="1">
              <a:spcBef>
                <a:spcPts val="0"/>
              </a:spcBef>
              <a:spcAft>
                <a:spcPts val="600"/>
              </a:spcAft>
            </a:pPr>
            <a:r>
              <a:rPr lang="fr-CH" altLang="en-US" sz="2000" dirty="0" smtClean="0"/>
              <a:t>Permet expressément le transfert, via le Bureau international, des taxes perçues par un office au profit d’un autre office</a:t>
            </a:r>
          </a:p>
          <a:p>
            <a:pPr lvl="1">
              <a:spcBef>
                <a:spcPts val="0"/>
              </a:spcBef>
              <a:spcAft>
                <a:spcPts val="600"/>
              </a:spcAft>
            </a:pPr>
            <a:r>
              <a:rPr lang="fr-CH" altLang="en-US" sz="2000" dirty="0" smtClean="0"/>
              <a:t>S’applique à toute demande pour laquelle les taxes seront transférées par l'office percepteur le 1</a:t>
            </a:r>
            <a:r>
              <a:rPr lang="fr-CH" altLang="en-US" sz="2000" baseline="30000" dirty="0" smtClean="0"/>
              <a:t>er</a:t>
            </a:r>
            <a:r>
              <a:rPr lang="fr-CH" altLang="en-US" sz="2000" dirty="0" smtClean="0"/>
              <a:t> juillet 2020 ou à une date postérieure</a:t>
            </a:r>
          </a:p>
          <a:p>
            <a:pPr marL="0" indent="-400050">
              <a:spcBef>
                <a:spcPts val="0"/>
              </a:spcBef>
              <a:spcAft>
                <a:spcPts val="600"/>
              </a:spcAft>
            </a:pPr>
            <a:r>
              <a:rPr lang="fr-CH" altLang="en-US" sz="2000" dirty="0" smtClean="0"/>
              <a:t>Modification des règles 71 et 94 du règlement d'exécution du PCT</a:t>
            </a:r>
          </a:p>
          <a:p>
            <a:pPr marL="685800" lvl="2" indent="-285750">
              <a:spcBef>
                <a:spcPts val="0"/>
              </a:spcBef>
              <a:spcAft>
                <a:spcPts val="600"/>
              </a:spcAft>
              <a:buFont typeface="Wingdings" pitchFamily="2" charset="2"/>
              <a:buChar char="q"/>
            </a:pPr>
            <a:r>
              <a:rPr lang="fr-CH" altLang="en-US" sz="2000" dirty="0" smtClean="0"/>
              <a:t>Requiert de l’administration chargée de l’examen préliminaire international qu’elle transmette des copies de certains documents de son dossier au Bureau international, qui les met à la disposition du public au nom de l’office élu</a:t>
            </a:r>
          </a:p>
          <a:p>
            <a:pPr marL="685800" lvl="2" indent="-285750">
              <a:spcBef>
                <a:spcPts val="0"/>
              </a:spcBef>
              <a:spcAft>
                <a:spcPts val="600"/>
              </a:spcAft>
              <a:buFont typeface="Wingdings" pitchFamily="2" charset="2"/>
              <a:buChar char="q"/>
            </a:pPr>
            <a:r>
              <a:rPr lang="fr-CH" altLang="en-US" sz="2000" dirty="0" smtClean="0"/>
              <a:t>S’applique à tout document reçu ou établi par l’administration chargée de l’examen préliminaire international le 1</a:t>
            </a:r>
            <a:r>
              <a:rPr lang="fr-CH" altLang="en-US" sz="2000" baseline="30000" dirty="0" smtClean="0"/>
              <a:t>er</a:t>
            </a:r>
            <a:r>
              <a:rPr lang="fr-CH" altLang="en-US" sz="2000" dirty="0" smtClean="0"/>
              <a:t> juillet 2020 ou à une date postérieure</a:t>
            </a:r>
            <a:endParaRPr lang="fr-CH" altLang="en-US" sz="2000" dirty="0"/>
          </a:p>
        </p:txBody>
      </p:sp>
    </p:spTree>
    <p:extLst>
      <p:ext uri="{BB962C8B-B14F-4D97-AF65-F5344CB8AC3E}">
        <p14:creationId xmlns:p14="http://schemas.microsoft.com/office/powerpoint/2010/main" val="319672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11" y="44624"/>
            <a:ext cx="8507288" cy="1262904"/>
          </a:xfrm>
        </p:spPr>
        <p:txBody>
          <a:bodyPr/>
          <a:lstStyle/>
          <a:p>
            <a:r>
              <a:rPr lang="fr-CH" dirty="0" smtClean="0"/>
              <a:t>Modifications du règlement d’exécution au 1</a:t>
            </a:r>
            <a:r>
              <a:rPr lang="fr-CH" baseline="30000" dirty="0" smtClean="0"/>
              <a:t>er</a:t>
            </a:r>
            <a:r>
              <a:rPr lang="fr-CH" dirty="0" smtClean="0"/>
              <a:t> juillet 2020; aide-mémoire (7)</a:t>
            </a:r>
            <a:endParaRPr lang="fr-CH" dirty="0"/>
          </a:p>
        </p:txBody>
      </p:sp>
      <p:sp>
        <p:nvSpPr>
          <p:cNvPr id="3" name="Content Placeholder 2"/>
          <p:cNvSpPr>
            <a:spLocks noGrp="1"/>
          </p:cNvSpPr>
          <p:nvPr>
            <p:ph idx="1"/>
          </p:nvPr>
        </p:nvSpPr>
        <p:spPr>
          <a:xfrm>
            <a:off x="395340" y="1451544"/>
            <a:ext cx="8748660" cy="4857776"/>
          </a:xfrm>
        </p:spPr>
        <p:txBody>
          <a:bodyPr/>
          <a:lstStyle/>
          <a:p>
            <a:pPr>
              <a:spcBef>
                <a:spcPts val="0"/>
              </a:spcBef>
              <a:spcAft>
                <a:spcPts val="600"/>
              </a:spcAft>
            </a:pPr>
            <a:r>
              <a:rPr lang="fr-CH" altLang="en-US" sz="2800" dirty="0" smtClean="0"/>
              <a:t>Instructions administratives du PCT modifiées :</a:t>
            </a:r>
          </a:p>
          <a:p>
            <a:pPr marL="452438" indent="-452438">
              <a:spcBef>
                <a:spcPts val="0"/>
              </a:spcBef>
              <a:spcAft>
                <a:spcPts val="600"/>
              </a:spcAft>
              <a:buNone/>
            </a:pPr>
            <a:r>
              <a:rPr lang="fr-CH" altLang="en-US" sz="3200" dirty="0"/>
              <a:t>	</a:t>
            </a:r>
            <a:r>
              <a:rPr lang="fr-CH" altLang="en-US" sz="2800" dirty="0">
                <a:hlinkClick r:id="rId3"/>
              </a:rPr>
              <a:t>https://</a:t>
            </a:r>
            <a:r>
              <a:rPr lang="fr-CH" altLang="en-US" sz="2800" dirty="0" smtClean="0">
                <a:hlinkClick r:id="rId3"/>
              </a:rPr>
              <a:t>www.wipo.int/pct/fr/texts/index.html</a:t>
            </a:r>
            <a:r>
              <a:rPr lang="fr-CH" altLang="en-US" sz="2800" dirty="0" smtClean="0"/>
              <a:t> </a:t>
            </a:r>
          </a:p>
          <a:p>
            <a:pPr marL="809625" lvl="1" indent="-452438">
              <a:spcBef>
                <a:spcPts val="0"/>
              </a:spcBef>
              <a:spcAft>
                <a:spcPts val="600"/>
              </a:spcAft>
            </a:pPr>
            <a:r>
              <a:rPr lang="fr-CH" altLang="en-US" sz="2800" dirty="0" smtClean="0"/>
              <a:t>111 et Annexe E</a:t>
            </a:r>
            <a:r>
              <a:rPr lang="fr-CH" altLang="en-US" sz="3200" dirty="0" smtClean="0"/>
              <a:t> </a:t>
            </a:r>
            <a:r>
              <a:rPr lang="fr-CH" altLang="en-US" sz="2000" dirty="0" smtClean="0"/>
              <a:t>[règle 82</a:t>
            </a:r>
            <a:r>
              <a:rPr lang="fr-CH" altLang="en-US" sz="2000" i="1" dirty="0" smtClean="0"/>
              <a:t>quater</a:t>
            </a:r>
            <a:r>
              <a:rPr lang="fr-CH" altLang="en-US" sz="2000" dirty="0" smtClean="0"/>
              <a:t>]</a:t>
            </a:r>
            <a:r>
              <a:rPr lang="fr-CH" altLang="en-US" sz="2800" dirty="0" smtClean="0"/>
              <a:t> </a:t>
            </a:r>
          </a:p>
          <a:p>
            <a:pPr marL="809625" lvl="1" indent="-452438">
              <a:spcBef>
                <a:spcPts val="0"/>
              </a:spcBef>
              <a:spcAft>
                <a:spcPts val="600"/>
              </a:spcAft>
            </a:pPr>
            <a:r>
              <a:rPr lang="fr-CH" altLang="en-US" sz="2800" dirty="0" smtClean="0"/>
              <a:t>114 et Annexe </a:t>
            </a:r>
            <a:r>
              <a:rPr lang="fr-CH" altLang="en-US" sz="3200" dirty="0" smtClean="0"/>
              <a:t>G</a:t>
            </a:r>
            <a:r>
              <a:rPr lang="fr-CH" altLang="en-US" sz="2800" dirty="0" smtClean="0"/>
              <a:t> </a:t>
            </a:r>
            <a:r>
              <a:rPr lang="fr-CH" altLang="en-US" sz="2000" dirty="0" smtClean="0"/>
              <a:t>[nouvelle règle 96.2]</a:t>
            </a:r>
          </a:p>
          <a:p>
            <a:pPr marL="809625" lvl="1" indent="-452438">
              <a:spcBef>
                <a:spcPts val="0"/>
              </a:spcBef>
              <a:spcAft>
                <a:spcPts val="600"/>
              </a:spcAft>
            </a:pPr>
            <a:r>
              <a:rPr lang="fr-CH" altLang="en-US" sz="2800" dirty="0" smtClean="0">
                <a:solidFill>
                  <a:srgbClr val="9D0A2B"/>
                </a:solidFill>
              </a:rPr>
              <a:t>308</a:t>
            </a:r>
            <a:r>
              <a:rPr lang="fr-CH" altLang="en-US" sz="2800" i="1" dirty="0" smtClean="0">
                <a:solidFill>
                  <a:srgbClr val="9D0A2B"/>
                </a:solidFill>
              </a:rPr>
              <a:t>bis</a:t>
            </a:r>
            <a:r>
              <a:rPr lang="fr-CH" altLang="en-US" sz="2800" dirty="0" smtClean="0">
                <a:solidFill>
                  <a:srgbClr val="9D0A2B"/>
                </a:solidFill>
              </a:rPr>
              <a:t>, 309, 310, 310</a:t>
            </a:r>
            <a:r>
              <a:rPr lang="fr-CH" altLang="en-US" sz="2800" i="1" dirty="0" smtClean="0">
                <a:solidFill>
                  <a:srgbClr val="9D0A2B"/>
                </a:solidFill>
              </a:rPr>
              <a:t>bis</a:t>
            </a:r>
            <a:r>
              <a:rPr lang="fr-CH" altLang="en-US" sz="2800" dirty="0" smtClean="0">
                <a:solidFill>
                  <a:srgbClr val="9D0A2B"/>
                </a:solidFill>
              </a:rPr>
              <a:t>, 311, 410, 413, </a:t>
            </a:r>
            <a:r>
              <a:rPr lang="fr-CH" altLang="en-US" sz="2800" dirty="0">
                <a:solidFill>
                  <a:srgbClr val="9D0A2B"/>
                </a:solidFill>
              </a:rPr>
              <a:t>Annexes C, D</a:t>
            </a:r>
            <a:r>
              <a:rPr lang="fr-CH" altLang="en-US" sz="3200" dirty="0">
                <a:solidFill>
                  <a:srgbClr val="9D0A2B"/>
                </a:solidFill>
              </a:rPr>
              <a:t>  </a:t>
            </a:r>
            <a:r>
              <a:rPr lang="fr-CH" altLang="en-US" sz="2000" dirty="0"/>
              <a:t>[</a:t>
            </a:r>
            <a:r>
              <a:rPr lang="fr-CH" altLang="en-US" sz="2000" i="1" dirty="0" smtClean="0"/>
              <a:t>règles 4, 12, 20, 40bis, 48, 51bis, 55 et 82ter</a:t>
            </a:r>
            <a:r>
              <a:rPr lang="fr-CH" altLang="en-US" sz="2000" dirty="0"/>
              <a:t>]</a:t>
            </a:r>
            <a:r>
              <a:rPr lang="fr-CH" altLang="en-US" sz="2800" dirty="0" smtClean="0"/>
              <a:t> </a:t>
            </a:r>
          </a:p>
          <a:p>
            <a:pPr marL="809625" lvl="1" indent="-452438">
              <a:spcBef>
                <a:spcPts val="0"/>
              </a:spcBef>
              <a:spcAft>
                <a:spcPts val="600"/>
              </a:spcAft>
            </a:pPr>
            <a:r>
              <a:rPr lang="fr-CH" altLang="en-US" sz="2800" dirty="0" smtClean="0"/>
              <a:t>317</a:t>
            </a:r>
            <a:r>
              <a:rPr lang="fr-CH" altLang="en-US" sz="2800" i="1" dirty="0" smtClean="0"/>
              <a:t>bis, </a:t>
            </a:r>
            <a:r>
              <a:rPr lang="fr-CH" altLang="en-US" sz="2800" dirty="0" smtClean="0"/>
              <a:t>419</a:t>
            </a:r>
            <a:r>
              <a:rPr lang="fr-CH" altLang="en-US" sz="2800" i="1" dirty="0" smtClean="0"/>
              <a:t>bis </a:t>
            </a:r>
            <a:r>
              <a:rPr lang="fr-CH" altLang="en-US" sz="2000" dirty="0"/>
              <a:t>[</a:t>
            </a:r>
            <a:r>
              <a:rPr lang="fr-CH" altLang="en-US" sz="2000" dirty="0" smtClean="0"/>
              <a:t>règle </a:t>
            </a:r>
            <a:r>
              <a:rPr lang="fr-CH" altLang="en-US" sz="2000" i="1" dirty="0" smtClean="0"/>
              <a:t>26quater</a:t>
            </a:r>
            <a:r>
              <a:rPr lang="fr-CH" altLang="en-US" sz="2000" dirty="0" smtClean="0"/>
              <a:t>]</a:t>
            </a:r>
            <a:endParaRPr lang="fr-CH" altLang="en-US" sz="2000" i="1" dirty="0" smtClean="0"/>
          </a:p>
          <a:p>
            <a:pPr marL="809625" lvl="1" indent="-452438">
              <a:spcBef>
                <a:spcPts val="0"/>
              </a:spcBef>
              <a:spcAft>
                <a:spcPts val="600"/>
              </a:spcAft>
            </a:pPr>
            <a:r>
              <a:rPr lang="fr-CH" altLang="en-US" sz="2800" dirty="0" smtClean="0"/>
              <a:t>420</a:t>
            </a:r>
            <a:r>
              <a:rPr lang="fr-CH" altLang="en-US" sz="2800" i="1" dirty="0" smtClean="0"/>
              <a:t>bis, </a:t>
            </a:r>
            <a:r>
              <a:rPr lang="fr-CH" altLang="en-US" sz="2800" dirty="0" smtClean="0"/>
              <a:t>602</a:t>
            </a:r>
            <a:r>
              <a:rPr lang="fr-CH" altLang="en-US" sz="2800" i="1" dirty="0" smtClean="0"/>
              <a:t>bis </a:t>
            </a:r>
            <a:r>
              <a:rPr lang="fr-CH" altLang="en-US" sz="2000" dirty="0"/>
              <a:t>[</a:t>
            </a:r>
            <a:r>
              <a:rPr lang="fr-CH" altLang="en-US" sz="2000" i="1" dirty="0" smtClean="0"/>
              <a:t>règles 71 et 94</a:t>
            </a:r>
            <a:r>
              <a:rPr lang="fr-CH" altLang="en-US" sz="2000" dirty="0" smtClean="0"/>
              <a:t>]</a:t>
            </a:r>
            <a:endParaRPr lang="fr-CH" altLang="en-US" sz="2000" i="1" dirty="0" smtClean="0"/>
          </a:p>
        </p:txBody>
      </p:sp>
    </p:spTree>
    <p:extLst>
      <p:ext uri="{BB962C8B-B14F-4D97-AF65-F5344CB8AC3E}">
        <p14:creationId xmlns:p14="http://schemas.microsoft.com/office/powerpoint/2010/main" val="351964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11" y="44624"/>
            <a:ext cx="8507288" cy="1262904"/>
          </a:xfrm>
        </p:spPr>
        <p:txBody>
          <a:bodyPr/>
          <a:lstStyle/>
          <a:p>
            <a:r>
              <a:rPr lang="fr-CH" dirty="0" smtClean="0"/>
              <a:t>Modifications du règlement d’exécution au 1</a:t>
            </a:r>
            <a:r>
              <a:rPr lang="fr-CH" baseline="30000" dirty="0" smtClean="0"/>
              <a:t>er</a:t>
            </a:r>
            <a:r>
              <a:rPr lang="fr-CH" dirty="0" smtClean="0"/>
              <a:t> juillet 2020; aide-mémoire (8)</a:t>
            </a:r>
            <a:endParaRPr lang="fr-CH" dirty="0"/>
          </a:p>
        </p:txBody>
      </p:sp>
      <p:sp>
        <p:nvSpPr>
          <p:cNvPr id="3" name="Content Placeholder 2"/>
          <p:cNvSpPr>
            <a:spLocks noGrp="1"/>
          </p:cNvSpPr>
          <p:nvPr>
            <p:ph idx="1"/>
          </p:nvPr>
        </p:nvSpPr>
        <p:spPr>
          <a:xfrm>
            <a:off x="395340" y="1451544"/>
            <a:ext cx="8641156" cy="4929784"/>
          </a:xfrm>
        </p:spPr>
        <p:txBody>
          <a:bodyPr/>
          <a:lstStyle/>
          <a:p>
            <a:pPr marL="452438" indent="-452438">
              <a:spcBef>
                <a:spcPts val="0"/>
              </a:spcBef>
              <a:spcAft>
                <a:spcPts val="600"/>
              </a:spcAft>
            </a:pPr>
            <a:r>
              <a:rPr lang="fr-CH" altLang="en-US" sz="2600" dirty="0" smtClean="0"/>
              <a:t>Directives à l’usage des offices récepteurs modifiées (paragraphes modifiés) :</a:t>
            </a:r>
          </a:p>
          <a:p>
            <a:pPr marL="452438" indent="-452438">
              <a:spcBef>
                <a:spcPts val="0"/>
              </a:spcBef>
              <a:spcAft>
                <a:spcPts val="600"/>
              </a:spcAft>
              <a:buNone/>
            </a:pPr>
            <a:r>
              <a:rPr lang="fr-CH" altLang="en-US" sz="2600" dirty="0"/>
              <a:t>	</a:t>
            </a:r>
            <a:r>
              <a:rPr lang="fr-CH" altLang="en-US" sz="2600" dirty="0">
                <a:hlinkClick r:id="rId3"/>
              </a:rPr>
              <a:t>https://www.wipo.int/pct/fr/texts/gdlines.html</a:t>
            </a:r>
            <a:r>
              <a:rPr lang="fr-CH" altLang="en-US" sz="2600" dirty="0"/>
              <a:t> </a:t>
            </a:r>
            <a:endParaRPr lang="fr-CH" altLang="en-US" sz="2600" dirty="0" smtClean="0"/>
          </a:p>
          <a:p>
            <a:pPr marL="852488" lvl="1" indent="-452438">
              <a:spcBef>
                <a:spcPts val="0"/>
              </a:spcBef>
              <a:spcAft>
                <a:spcPts val="600"/>
              </a:spcAft>
            </a:pPr>
            <a:r>
              <a:rPr lang="fr-CH" altLang="en-US" sz="2600" dirty="0" smtClean="0"/>
              <a:t>30, 30A à 30D </a:t>
            </a:r>
            <a:r>
              <a:rPr lang="fr-CH" altLang="en-US" sz="2000" dirty="0" smtClean="0"/>
              <a:t>[</a:t>
            </a:r>
            <a:r>
              <a:rPr lang="fr-CH" altLang="en-US" sz="2000" i="1" dirty="0" smtClean="0"/>
              <a:t>règle 82quater</a:t>
            </a:r>
            <a:r>
              <a:rPr lang="fr-CH" altLang="en-US" sz="2000" dirty="0"/>
              <a:t>]</a:t>
            </a:r>
            <a:endParaRPr lang="fr-CH" altLang="en-US" sz="2000" dirty="0" smtClean="0"/>
          </a:p>
          <a:p>
            <a:pPr marL="852488" lvl="1" indent="-452438">
              <a:spcBef>
                <a:spcPts val="0"/>
              </a:spcBef>
              <a:spcAft>
                <a:spcPts val="600"/>
              </a:spcAft>
            </a:pPr>
            <a:r>
              <a:rPr lang="fr-CH" altLang="en-US" sz="2600" dirty="0" smtClean="0"/>
              <a:t>45A, 47 et le chapitre VIII (paragraphes 194A, 196 à 199, 200, 200A, 203A, 203B, 204 à 206, 208</a:t>
            </a:r>
            <a:r>
              <a:rPr lang="fr-CH" altLang="en-US" sz="2600" dirty="0"/>
              <a:t>) </a:t>
            </a:r>
            <a:r>
              <a:rPr lang="fr-CH" altLang="en-US" sz="2000" dirty="0" smtClean="0"/>
              <a:t>[</a:t>
            </a:r>
            <a:r>
              <a:rPr lang="fr-CH" altLang="en-US" sz="2000" i="1" dirty="0" smtClean="0"/>
              <a:t>règles </a:t>
            </a:r>
            <a:r>
              <a:rPr lang="fr-CH" altLang="en-US" sz="2000" i="1" dirty="0"/>
              <a:t>4, 12, 20, 40bis, 48, 51bis, 55 et </a:t>
            </a:r>
            <a:r>
              <a:rPr lang="fr-CH" altLang="en-US" sz="2000" i="1" dirty="0" smtClean="0"/>
              <a:t>82ter</a:t>
            </a:r>
            <a:r>
              <a:rPr lang="fr-CH" altLang="en-US" sz="2000" dirty="0" smtClean="0"/>
              <a:t>]</a:t>
            </a:r>
            <a:endParaRPr lang="fr-CH" altLang="en-US" sz="2000" dirty="0"/>
          </a:p>
          <a:p>
            <a:pPr marL="852488" lvl="1" indent="-452438">
              <a:spcBef>
                <a:spcPts val="0"/>
              </a:spcBef>
              <a:spcAft>
                <a:spcPts val="600"/>
              </a:spcAft>
            </a:pPr>
            <a:r>
              <a:rPr lang="fr-CH" altLang="en-US" sz="2600" dirty="0" smtClean="0"/>
              <a:t>116 </a:t>
            </a:r>
            <a:r>
              <a:rPr lang="fr-CH" altLang="en-US" sz="2600" dirty="0"/>
              <a:t>et 325</a:t>
            </a:r>
            <a:r>
              <a:rPr lang="fr-CH" altLang="en-US" sz="2800" dirty="0"/>
              <a:t> </a:t>
            </a:r>
            <a:r>
              <a:rPr lang="fr-CH" altLang="en-US" sz="2000" dirty="0"/>
              <a:t>[règle </a:t>
            </a:r>
            <a:r>
              <a:rPr lang="fr-CH" altLang="en-US" sz="2000" i="1" dirty="0"/>
              <a:t>26quater</a:t>
            </a:r>
            <a:r>
              <a:rPr lang="fr-CH" altLang="en-US" sz="2000" dirty="0" smtClean="0"/>
              <a:t>] </a:t>
            </a:r>
          </a:p>
          <a:p>
            <a:pPr marL="852488" lvl="1" indent="-452438">
              <a:spcBef>
                <a:spcPts val="0"/>
              </a:spcBef>
              <a:spcAft>
                <a:spcPts val="600"/>
              </a:spcAft>
            </a:pPr>
            <a:r>
              <a:rPr lang="fr-CH" altLang="en-US" sz="2600" dirty="0" smtClean="0"/>
              <a:t>258A, 272A (nouveaux), </a:t>
            </a:r>
            <a:r>
              <a:rPr lang="fr-CH" altLang="en-US" sz="2600" dirty="0"/>
              <a:t>273 </a:t>
            </a:r>
            <a:r>
              <a:rPr lang="fr-CH" altLang="en-US" sz="2000" dirty="0" smtClean="0"/>
              <a:t>[nouvelle règle </a:t>
            </a:r>
            <a:r>
              <a:rPr lang="fr-CH" altLang="en-US" sz="2000" i="1" dirty="0" smtClean="0"/>
              <a:t>96.2</a:t>
            </a:r>
            <a:r>
              <a:rPr lang="fr-CH" altLang="en-US" sz="2000" dirty="0" smtClean="0"/>
              <a:t>]</a:t>
            </a:r>
          </a:p>
        </p:txBody>
      </p:sp>
    </p:spTree>
    <p:extLst>
      <p:ext uri="{BB962C8B-B14F-4D97-AF65-F5344CB8AC3E}">
        <p14:creationId xmlns:p14="http://schemas.microsoft.com/office/powerpoint/2010/main" val="2897559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11" y="-10510"/>
            <a:ext cx="8507288" cy="1135254"/>
          </a:xfrm>
        </p:spPr>
        <p:txBody>
          <a:bodyPr/>
          <a:lstStyle/>
          <a:p>
            <a:r>
              <a:rPr lang="fr-CH" sz="3200" dirty="0" smtClean="0"/>
              <a:t>Modifications du règlement d’exécution PCT au 1</a:t>
            </a:r>
            <a:r>
              <a:rPr lang="fr-CH" sz="3200" baseline="30000" dirty="0" smtClean="0"/>
              <a:t>er</a:t>
            </a:r>
            <a:r>
              <a:rPr lang="fr-CH" sz="3200" dirty="0" smtClean="0"/>
              <a:t> juillet 2020: aide-mémoire (9)</a:t>
            </a:r>
            <a:endParaRPr lang="fr-CH" sz="3200" dirty="0"/>
          </a:p>
        </p:txBody>
      </p:sp>
      <p:sp>
        <p:nvSpPr>
          <p:cNvPr id="3" name="Content Placeholder 2"/>
          <p:cNvSpPr>
            <a:spLocks noGrp="1"/>
          </p:cNvSpPr>
          <p:nvPr>
            <p:ph idx="1"/>
          </p:nvPr>
        </p:nvSpPr>
        <p:spPr>
          <a:xfrm>
            <a:off x="395340" y="1268760"/>
            <a:ext cx="8748660" cy="5472608"/>
          </a:xfrm>
        </p:spPr>
        <p:txBody>
          <a:bodyPr/>
          <a:lstStyle/>
          <a:p>
            <a:pPr marL="452438" indent="-452438">
              <a:spcBef>
                <a:spcPts val="0"/>
              </a:spcBef>
              <a:spcAft>
                <a:spcPts val="600"/>
              </a:spcAft>
            </a:pPr>
            <a:r>
              <a:rPr lang="fr-CH" altLang="en-US" sz="2600" dirty="0" smtClean="0"/>
              <a:t>Directives relatives à la recherche et à l’examen préliminaire international (paragraphes modifiés) :</a:t>
            </a:r>
          </a:p>
          <a:p>
            <a:pPr marL="452438" indent="-452438">
              <a:spcBef>
                <a:spcPts val="0"/>
              </a:spcBef>
              <a:spcAft>
                <a:spcPts val="600"/>
              </a:spcAft>
              <a:buNone/>
            </a:pPr>
            <a:r>
              <a:rPr lang="fr-CH" altLang="en-US" sz="2600" dirty="0"/>
              <a:t>	</a:t>
            </a:r>
            <a:r>
              <a:rPr lang="fr-CH" altLang="en-US" sz="2600" dirty="0" smtClean="0">
                <a:hlinkClick r:id="rId3"/>
              </a:rPr>
              <a:t>https</a:t>
            </a:r>
            <a:r>
              <a:rPr lang="fr-CH" altLang="en-US" sz="2600" dirty="0">
                <a:hlinkClick r:id="rId3"/>
              </a:rPr>
              <a:t>://</a:t>
            </a:r>
            <a:r>
              <a:rPr lang="fr-CH" altLang="en-US" sz="2600" dirty="0" smtClean="0">
                <a:hlinkClick r:id="rId3"/>
              </a:rPr>
              <a:t>www.wipo.int/pct/fr/texts/gdlines.html</a:t>
            </a:r>
            <a:r>
              <a:rPr lang="fr-CH" altLang="en-US" sz="2600" dirty="0" smtClean="0"/>
              <a:t> </a:t>
            </a:r>
          </a:p>
          <a:p>
            <a:pPr marL="852488" lvl="1" indent="-452438">
              <a:spcBef>
                <a:spcPts val="0"/>
              </a:spcBef>
              <a:spcAft>
                <a:spcPts val="600"/>
              </a:spcAft>
            </a:pPr>
            <a:r>
              <a:rPr lang="fr-CH" altLang="en-US" sz="2600" dirty="0" smtClean="0"/>
              <a:t>2.12, 6.01, 15.11</a:t>
            </a:r>
            <a:r>
              <a:rPr lang="fr-CH" altLang="en-US" sz="2600" dirty="0"/>
              <a:t>, </a:t>
            </a:r>
            <a:r>
              <a:rPr lang="fr-CH" altLang="en-US" sz="2600" dirty="0" smtClean="0"/>
              <a:t>15.11, 15.11A à 15.11C (nouveaux), 17.13, 17.16A et 17.16B, 18.07</a:t>
            </a:r>
            <a:r>
              <a:rPr lang="fr-CH" altLang="en-US" sz="2600" dirty="0"/>
              <a:t> </a:t>
            </a:r>
            <a:r>
              <a:rPr lang="fr-CH" altLang="en-US" sz="2600" dirty="0" smtClean="0"/>
              <a:t>et 22.27 [</a:t>
            </a:r>
            <a:r>
              <a:rPr lang="fr-CH" altLang="en-US" sz="2600" i="1" dirty="0" smtClean="0"/>
              <a:t>règles </a:t>
            </a:r>
            <a:r>
              <a:rPr lang="fr-CH" altLang="en-US" sz="2600" i="1" dirty="0"/>
              <a:t>4, 12, 20, 40bis, 48, 51bis, 55 et 82ter</a:t>
            </a:r>
            <a:r>
              <a:rPr lang="fr-CH" altLang="en-US" sz="2600" dirty="0" smtClean="0"/>
              <a:t>]</a:t>
            </a:r>
          </a:p>
          <a:p>
            <a:pPr marL="852488" lvl="1" indent="-452438">
              <a:spcBef>
                <a:spcPts val="0"/>
              </a:spcBef>
              <a:spcAft>
                <a:spcPts val="600"/>
              </a:spcAft>
            </a:pPr>
            <a:r>
              <a:rPr lang="fr-CH" altLang="en-US" sz="2600" dirty="0" smtClean="0"/>
              <a:t>3.25, 35A (nouveau) </a:t>
            </a:r>
            <a:r>
              <a:rPr lang="fr-CH" altLang="en-US" sz="2600" dirty="0"/>
              <a:t>à </a:t>
            </a:r>
            <a:r>
              <a:rPr lang="fr-CH" altLang="en-US" sz="2600" dirty="0" smtClean="0"/>
              <a:t>3.28, 22.58A et 22.58B  </a:t>
            </a:r>
            <a:r>
              <a:rPr lang="fr-CH" altLang="en-US" sz="2600" dirty="0"/>
              <a:t>[</a:t>
            </a:r>
            <a:r>
              <a:rPr lang="fr-CH" altLang="en-US" sz="2600" i="1" dirty="0"/>
              <a:t>règles 71 et 94</a:t>
            </a:r>
            <a:r>
              <a:rPr lang="fr-CH" altLang="en-US" sz="2600" dirty="0" smtClean="0"/>
              <a:t>]</a:t>
            </a:r>
          </a:p>
          <a:p>
            <a:pPr marL="852488" lvl="1" indent="-452438">
              <a:spcBef>
                <a:spcPts val="0"/>
              </a:spcBef>
              <a:spcAft>
                <a:spcPts val="600"/>
              </a:spcAft>
            </a:pPr>
            <a:r>
              <a:rPr lang="fr-CH" altLang="en-US" sz="2600" dirty="0" smtClean="0"/>
              <a:t>19.50, 22.52A, 22.52B et 22.52C (nouveaux) et 22.52D</a:t>
            </a:r>
          </a:p>
          <a:p>
            <a:pPr marL="852488" lvl="1" indent="-452438">
              <a:spcBef>
                <a:spcPts val="0"/>
              </a:spcBef>
              <a:spcAft>
                <a:spcPts val="600"/>
              </a:spcAft>
            </a:pPr>
            <a:r>
              <a:rPr lang="fr-CH" altLang="en-US" sz="2600" dirty="0" smtClean="0"/>
              <a:t>Modifications du chapitre 10 (unité de l’invention)</a:t>
            </a:r>
          </a:p>
        </p:txBody>
      </p:sp>
    </p:spTree>
    <p:extLst>
      <p:ext uri="{BB962C8B-B14F-4D97-AF65-F5344CB8AC3E}">
        <p14:creationId xmlns:p14="http://schemas.microsoft.com/office/powerpoint/2010/main" val="1833382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subTitle" idx="1"/>
          </p:nvPr>
        </p:nvSpPr>
        <p:spPr>
          <a:xfrm>
            <a:off x="1219200" y="3817938"/>
            <a:ext cx="7600950" cy="2417762"/>
          </a:xfrm>
        </p:spPr>
        <p:txBody>
          <a:bodyPr/>
          <a:lstStyle/>
          <a:p>
            <a:pPr eaLnBrk="1" hangingPunct="1">
              <a:tabLst>
                <a:tab pos="268288" algn="l"/>
              </a:tabLst>
            </a:pPr>
            <a:r>
              <a:rPr lang="en-US" altLang="fr-FR" sz="3400" b="1" dirty="0">
                <a:solidFill>
                  <a:srgbClr val="70869B"/>
                </a:solidFill>
              </a:rPr>
              <a:t>É</a:t>
            </a:r>
            <a:r>
              <a:rPr lang="fr-FR" altLang="fr-FR" sz="3400" b="1" dirty="0">
                <a:solidFill>
                  <a:srgbClr val="70869B"/>
                </a:solidFill>
              </a:rPr>
              <a:t>tat des lieux du PCT</a:t>
            </a:r>
          </a:p>
          <a:p>
            <a:pPr eaLnBrk="1" hangingPunct="1">
              <a:buClr>
                <a:srgbClr val="990033"/>
              </a:buClr>
              <a:buFont typeface="Wingdings" pitchFamily="2" charset="2"/>
              <a:buChar char="q"/>
              <a:tabLst>
                <a:tab pos="268288" algn="l"/>
              </a:tabLst>
            </a:pPr>
            <a:r>
              <a:rPr lang="fr-FR" altLang="fr-FR" sz="3400" b="1" dirty="0">
                <a:solidFill>
                  <a:srgbClr val="70869B"/>
                </a:solidFill>
              </a:rPr>
              <a:t> </a:t>
            </a:r>
            <a:r>
              <a:rPr lang="en-US" altLang="fr-FR" sz="3200" b="1" dirty="0">
                <a:solidFill>
                  <a:srgbClr val="70869B"/>
                </a:solidFill>
              </a:rPr>
              <a:t>É</a:t>
            </a:r>
            <a:r>
              <a:rPr lang="fr-FR" altLang="fr-FR" sz="3200" b="1" dirty="0">
                <a:solidFill>
                  <a:srgbClr val="70869B"/>
                </a:solidFill>
              </a:rPr>
              <a:t>tats membres</a:t>
            </a:r>
          </a:p>
          <a:p>
            <a:pPr eaLnBrk="1" hangingPunct="1">
              <a:buClr>
                <a:srgbClr val="990033"/>
              </a:buClr>
              <a:buFont typeface="Wingdings" pitchFamily="2" charset="2"/>
              <a:buChar char="q"/>
              <a:tabLst>
                <a:tab pos="268288" algn="l"/>
              </a:tabLst>
            </a:pPr>
            <a:r>
              <a:rPr lang="fr-FR" altLang="fr-FR" sz="3200" b="1" dirty="0">
                <a:solidFill>
                  <a:srgbClr val="70869B"/>
                </a:solidFill>
              </a:rPr>
              <a:t> Statistiques (</a:t>
            </a:r>
            <a:r>
              <a:rPr lang="fr-FR" altLang="fr-FR" sz="3200" b="1" dirty="0" smtClean="0">
                <a:solidFill>
                  <a:srgbClr val="70869B"/>
                </a:solidFill>
              </a:rPr>
              <a:t>2019)</a:t>
            </a:r>
            <a:endParaRPr lang="fr-FR" altLang="fr-FR" sz="3200" b="1" dirty="0">
              <a:solidFill>
                <a:srgbClr val="70869B"/>
              </a:solidFill>
            </a:endParaRPr>
          </a:p>
        </p:txBody>
      </p:sp>
      <p:pic>
        <p:nvPicPr>
          <p:cNvPr id="6147" name="Picture 15" descr="Puce-3_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34448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358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11" y="-10510"/>
            <a:ext cx="8507288" cy="1135254"/>
          </a:xfrm>
        </p:spPr>
        <p:txBody>
          <a:bodyPr/>
          <a:lstStyle/>
          <a:p>
            <a:r>
              <a:rPr lang="fr-CH" sz="3200" dirty="0" smtClean="0"/>
              <a:t>Modifications du règlement d’exécution PCT au 1</a:t>
            </a:r>
            <a:r>
              <a:rPr lang="fr-CH" sz="3200" baseline="30000" dirty="0" smtClean="0"/>
              <a:t>er</a:t>
            </a:r>
            <a:r>
              <a:rPr lang="fr-CH" sz="3200" dirty="0" smtClean="0"/>
              <a:t> juillet 2020: aide-mémoire (10)</a:t>
            </a:r>
            <a:endParaRPr lang="fr-CH" sz="3200" dirty="0"/>
          </a:p>
        </p:txBody>
      </p:sp>
      <p:sp>
        <p:nvSpPr>
          <p:cNvPr id="3" name="Content Placeholder 2"/>
          <p:cNvSpPr>
            <a:spLocks noGrp="1"/>
          </p:cNvSpPr>
          <p:nvPr>
            <p:ph idx="1"/>
          </p:nvPr>
        </p:nvSpPr>
        <p:spPr>
          <a:xfrm>
            <a:off x="395340" y="1196752"/>
            <a:ext cx="8641156" cy="5328592"/>
          </a:xfrm>
        </p:spPr>
        <p:txBody>
          <a:bodyPr/>
          <a:lstStyle/>
          <a:p>
            <a:pPr marL="452438" indent="-452438">
              <a:spcBef>
                <a:spcPts val="0"/>
              </a:spcBef>
              <a:spcAft>
                <a:spcPts val="600"/>
              </a:spcAft>
            </a:pPr>
            <a:r>
              <a:rPr lang="fr-CH" altLang="en-US" sz="2600" dirty="0" smtClean="0"/>
              <a:t>Formulaires du PCT modifiés:</a:t>
            </a:r>
          </a:p>
          <a:p>
            <a:pPr marL="452438" indent="0">
              <a:spcBef>
                <a:spcPts val="0"/>
              </a:spcBef>
              <a:spcAft>
                <a:spcPts val="600"/>
              </a:spcAft>
              <a:buNone/>
            </a:pPr>
            <a:r>
              <a:rPr lang="fr-CH" altLang="en-US" sz="2200" dirty="0">
                <a:hlinkClick r:id="rId3"/>
              </a:rPr>
              <a:t>https://www.wipo.int/pct/en/forms</a:t>
            </a:r>
            <a:r>
              <a:rPr lang="fr-CH" altLang="en-US" sz="2200" dirty="0" smtClean="0">
                <a:hlinkClick r:id="rId3"/>
              </a:rPr>
              <a:t>/</a:t>
            </a:r>
            <a:r>
              <a:rPr lang="fr-CH" altLang="en-US" sz="2200" dirty="0" smtClean="0"/>
              <a:t> </a:t>
            </a:r>
          </a:p>
          <a:p>
            <a:pPr marL="452438" indent="0">
              <a:spcBef>
                <a:spcPts val="0"/>
              </a:spcBef>
              <a:spcAft>
                <a:spcPts val="1800"/>
              </a:spcAft>
              <a:buNone/>
            </a:pPr>
            <a:r>
              <a:rPr lang="fr-CH" altLang="en-US" sz="2200" dirty="0">
                <a:hlinkClick r:id="rId4"/>
              </a:rPr>
              <a:t>https://</a:t>
            </a:r>
            <a:r>
              <a:rPr lang="fr-CH" altLang="en-US" sz="2200" dirty="0" smtClean="0">
                <a:hlinkClick r:id="rId4"/>
              </a:rPr>
              <a:t>www.wipo.int/pct/fr/forms/from_july_2020/index.html</a:t>
            </a:r>
            <a:r>
              <a:rPr lang="fr-CH" altLang="en-US" sz="2500" dirty="0" smtClean="0"/>
              <a:t> </a:t>
            </a:r>
          </a:p>
          <a:p>
            <a:pPr marL="809625" lvl="2" indent="-409575">
              <a:spcBef>
                <a:spcPts val="0"/>
              </a:spcBef>
              <a:spcAft>
                <a:spcPts val="600"/>
              </a:spcAft>
              <a:buFont typeface="Wingdings" pitchFamily="2" charset="2"/>
              <a:buChar char="q"/>
            </a:pPr>
            <a:r>
              <a:rPr lang="fr-CH" altLang="en-US" sz="2600" dirty="0" smtClean="0">
                <a:solidFill>
                  <a:srgbClr val="990033"/>
                </a:solidFill>
              </a:rPr>
              <a:t>PCT/RO/101 (Requête)</a:t>
            </a:r>
            <a:r>
              <a:rPr lang="fr-CH" altLang="en-US" sz="2600" dirty="0" smtClean="0"/>
              <a:t>; </a:t>
            </a:r>
            <a:r>
              <a:rPr lang="fr-CH" altLang="en-US" sz="2600" dirty="0" smtClean="0">
                <a:solidFill>
                  <a:srgbClr val="9D0A2B"/>
                </a:solidFill>
              </a:rPr>
              <a:t>PCT/RO/107</a:t>
            </a:r>
            <a:r>
              <a:rPr lang="fr-CH" altLang="en-US" sz="2600" dirty="0" smtClean="0"/>
              <a:t>, </a:t>
            </a:r>
            <a:r>
              <a:rPr lang="fr-CH" altLang="en-US" sz="2600" dirty="0" smtClean="0">
                <a:solidFill>
                  <a:srgbClr val="9D0A2B"/>
                </a:solidFill>
              </a:rPr>
              <a:t>PCT/RO/114</a:t>
            </a:r>
            <a:r>
              <a:rPr lang="fr-CH" altLang="en-US" sz="2600" dirty="0" smtClean="0"/>
              <a:t>, PCT/RO/118, </a:t>
            </a:r>
            <a:r>
              <a:rPr lang="fr-CH" altLang="en-US" sz="2600" dirty="0" smtClean="0">
                <a:solidFill>
                  <a:srgbClr val="9D0A2B"/>
                </a:solidFill>
              </a:rPr>
              <a:t>PCT/RO/126 </a:t>
            </a:r>
            <a:r>
              <a:rPr lang="fr-CH" altLang="en-US" sz="2600" dirty="0" smtClean="0"/>
              <a:t>;  </a:t>
            </a:r>
            <a:r>
              <a:rPr lang="fr-CH" altLang="en-US" sz="2600" dirty="0" smtClean="0">
                <a:solidFill>
                  <a:srgbClr val="990033"/>
                </a:solidFill>
              </a:rPr>
              <a:t>PCT/RO/129 (</a:t>
            </a:r>
            <a:r>
              <a:rPr lang="fr-CH" altLang="en-US" sz="2600" dirty="0" smtClean="0"/>
              <a:t>nouveau formulaire) et</a:t>
            </a:r>
            <a:r>
              <a:rPr lang="fr-CH" altLang="en-US" sz="2600" dirty="0" smtClean="0">
                <a:solidFill>
                  <a:srgbClr val="990033"/>
                </a:solidFill>
              </a:rPr>
              <a:t> PCT/ISA/208</a:t>
            </a:r>
            <a:r>
              <a:rPr lang="fr-CH" altLang="en-US" sz="2600" dirty="0" smtClean="0"/>
              <a:t> </a:t>
            </a:r>
            <a:r>
              <a:rPr lang="fr-CH" altLang="en-US" sz="2600" dirty="0"/>
              <a:t>(nouveau </a:t>
            </a:r>
            <a:r>
              <a:rPr lang="fr-CH" altLang="en-US" sz="2600" dirty="0" smtClean="0"/>
              <a:t>formulaire) </a:t>
            </a:r>
            <a:r>
              <a:rPr lang="fr-CH" altLang="en-US" sz="2000" dirty="0" smtClean="0"/>
              <a:t>[</a:t>
            </a:r>
            <a:r>
              <a:rPr lang="fr-CH" altLang="en-US" sz="2000" i="1" dirty="0" smtClean="0"/>
              <a:t>règles 4, 12, 20, 40bis, 48, 51bis, 55 et 82quater</a:t>
            </a:r>
            <a:r>
              <a:rPr lang="fr-CH" altLang="en-US" sz="2000" dirty="0" smtClean="0"/>
              <a:t>]</a:t>
            </a:r>
          </a:p>
          <a:p>
            <a:pPr marL="809625" lvl="2" indent="-409575">
              <a:spcBef>
                <a:spcPts val="0"/>
              </a:spcBef>
              <a:spcAft>
                <a:spcPts val="600"/>
              </a:spcAft>
              <a:buFont typeface="Wingdings" pitchFamily="2" charset="2"/>
              <a:buChar char="q"/>
            </a:pPr>
            <a:r>
              <a:rPr lang="fr-CH" altLang="en-US" sz="2600" dirty="0" smtClean="0"/>
              <a:t>PCT/IB/310 et PCT/IPEA/415 </a:t>
            </a:r>
            <a:r>
              <a:rPr lang="fr-CH" altLang="en-US" sz="2000" dirty="0" smtClean="0"/>
              <a:t>[</a:t>
            </a:r>
            <a:r>
              <a:rPr lang="fr-CH" altLang="en-US" sz="2000" i="1" dirty="0" smtClean="0"/>
              <a:t>règles 71 et 94</a:t>
            </a:r>
            <a:r>
              <a:rPr lang="fr-CH" altLang="en-US" sz="2000" dirty="0" smtClean="0"/>
              <a:t>]</a:t>
            </a:r>
          </a:p>
          <a:p>
            <a:pPr marL="809625" lvl="2" indent="-409575">
              <a:spcBef>
                <a:spcPts val="0"/>
              </a:spcBef>
              <a:spcAft>
                <a:spcPts val="600"/>
              </a:spcAft>
              <a:buFont typeface="Wingdings" pitchFamily="2" charset="2"/>
              <a:buChar char="q"/>
            </a:pPr>
            <a:r>
              <a:rPr lang="fr-CH" altLang="en-US" sz="2600" dirty="0" smtClean="0"/>
              <a:t>PCT/IB/324 (nouveau formulaire) </a:t>
            </a:r>
            <a:r>
              <a:rPr lang="fr-CH" altLang="en-US" sz="2000" dirty="0" smtClean="0"/>
              <a:t>[règle 26</a:t>
            </a:r>
            <a:r>
              <a:rPr lang="fr-CH" altLang="en-US" sz="2000" i="1" dirty="0" smtClean="0"/>
              <a:t>quater</a:t>
            </a:r>
            <a:r>
              <a:rPr lang="fr-CH" altLang="en-US" sz="2000" dirty="0"/>
              <a:t>]</a:t>
            </a:r>
            <a:endParaRPr lang="fr-CH" altLang="en-US" sz="2000" dirty="0" smtClean="0"/>
          </a:p>
        </p:txBody>
      </p:sp>
    </p:spTree>
    <p:extLst>
      <p:ext uri="{BB962C8B-B14F-4D97-AF65-F5344CB8AC3E}">
        <p14:creationId xmlns:p14="http://schemas.microsoft.com/office/powerpoint/2010/main" val="106147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11" y="133506"/>
            <a:ext cx="8507288" cy="1567302"/>
          </a:xfrm>
        </p:spPr>
        <p:txBody>
          <a:bodyPr/>
          <a:lstStyle/>
          <a:p>
            <a:r>
              <a:rPr lang="fr-CH" sz="3200" dirty="0" smtClean="0"/>
              <a:t>Modifications du règlement d’exécution du PCT en vigueur à partir du 1</a:t>
            </a:r>
            <a:r>
              <a:rPr lang="fr-CH" sz="3200" baseline="30000" dirty="0" smtClean="0"/>
              <a:t>er</a:t>
            </a:r>
            <a:r>
              <a:rPr lang="fr-CH" sz="3200" dirty="0" smtClean="0"/>
              <a:t> juillet 2020: aide-mémoire (notifications) (11)</a:t>
            </a:r>
            <a:endParaRPr lang="fr-CH" sz="3200" dirty="0"/>
          </a:p>
        </p:txBody>
      </p:sp>
      <p:sp>
        <p:nvSpPr>
          <p:cNvPr id="3" name="Content Placeholder 2"/>
          <p:cNvSpPr>
            <a:spLocks noGrp="1"/>
          </p:cNvSpPr>
          <p:nvPr>
            <p:ph idx="1"/>
          </p:nvPr>
        </p:nvSpPr>
        <p:spPr>
          <a:xfrm>
            <a:off x="395340" y="1939721"/>
            <a:ext cx="8641156" cy="4225583"/>
          </a:xfrm>
        </p:spPr>
        <p:txBody>
          <a:bodyPr/>
          <a:lstStyle/>
          <a:p>
            <a:pPr marL="452438" indent="-452438">
              <a:spcBef>
                <a:spcPts val="0"/>
              </a:spcBef>
              <a:spcAft>
                <a:spcPts val="600"/>
              </a:spcAft>
            </a:pPr>
            <a:r>
              <a:rPr lang="fr-CH" altLang="en-US" dirty="0" smtClean="0"/>
              <a:t>Réserves en vertu de la règle 20.8.a-</a:t>
            </a:r>
            <a:r>
              <a:rPr lang="fr-CH" altLang="en-US" i="1" dirty="0" smtClean="0"/>
              <a:t>bis</a:t>
            </a:r>
            <a:r>
              <a:rPr lang="fr-CH" altLang="en-US" dirty="0" smtClean="0"/>
              <a:t>) :</a:t>
            </a:r>
          </a:p>
          <a:p>
            <a:pPr marL="852488" lvl="1" indent="-452438">
              <a:spcBef>
                <a:spcPts val="0"/>
              </a:spcBef>
              <a:spcAft>
                <a:spcPts val="600"/>
              </a:spcAft>
            </a:pPr>
            <a:r>
              <a:rPr lang="fr-CH" altLang="en-US" dirty="0" smtClean="0"/>
              <a:t>CL, CU, CZ, DE, </a:t>
            </a:r>
            <a:r>
              <a:rPr lang="fr-CH" altLang="en-US" dirty="0" smtClean="0">
                <a:solidFill>
                  <a:srgbClr val="9D0A2B"/>
                </a:solidFill>
              </a:rPr>
              <a:t>EP</a:t>
            </a:r>
            <a:r>
              <a:rPr lang="fr-CH" altLang="en-US" dirty="0" smtClean="0"/>
              <a:t>, ES, </a:t>
            </a:r>
            <a:r>
              <a:rPr lang="fr-CH" altLang="en-US" b="1" dirty="0" smtClean="0">
                <a:solidFill>
                  <a:srgbClr val="9D0A2B"/>
                </a:solidFill>
              </a:rPr>
              <a:t>FR</a:t>
            </a:r>
            <a:r>
              <a:rPr lang="fr-CH" altLang="en-US" dirty="0" smtClean="0"/>
              <a:t>, ID, IT, KR</a:t>
            </a:r>
            <a:r>
              <a:rPr lang="fr-CH" altLang="en-US" dirty="0"/>
              <a:t> </a:t>
            </a:r>
            <a:r>
              <a:rPr lang="fr-CH" altLang="en-US" dirty="0" smtClean="0"/>
              <a:t>et MX</a:t>
            </a:r>
          </a:p>
          <a:p>
            <a:pPr marL="400050" lvl="1" indent="0">
              <a:spcBef>
                <a:spcPts val="0"/>
              </a:spcBef>
              <a:spcAft>
                <a:spcPts val="600"/>
              </a:spcAft>
              <a:buNone/>
            </a:pPr>
            <a:endParaRPr lang="fr-CH" altLang="en-US" dirty="0" smtClean="0"/>
          </a:p>
          <a:p>
            <a:pPr marL="452438" indent="-452438">
              <a:spcBef>
                <a:spcPts val="0"/>
              </a:spcBef>
              <a:spcAft>
                <a:spcPts val="600"/>
              </a:spcAft>
            </a:pPr>
            <a:r>
              <a:rPr lang="fr-CH" altLang="en-US" dirty="0"/>
              <a:t>Réserves en vertu de la règle </a:t>
            </a:r>
            <a:r>
              <a:rPr lang="fr-CH" altLang="en-US" dirty="0" smtClean="0"/>
              <a:t>20.8.b-</a:t>
            </a:r>
            <a:r>
              <a:rPr lang="fr-CH" altLang="en-US" i="1" dirty="0" smtClean="0"/>
              <a:t>bis</a:t>
            </a:r>
            <a:r>
              <a:rPr lang="fr-CH" altLang="en-US" dirty="0" smtClean="0"/>
              <a:t>) :</a:t>
            </a:r>
            <a:endParaRPr lang="fr-CH" altLang="en-US" dirty="0"/>
          </a:p>
          <a:p>
            <a:pPr marL="852488" lvl="1" indent="-452438">
              <a:spcBef>
                <a:spcPts val="0"/>
              </a:spcBef>
              <a:spcAft>
                <a:spcPts val="600"/>
              </a:spcAft>
            </a:pPr>
            <a:r>
              <a:rPr lang="fr-CH" altLang="en-US" dirty="0"/>
              <a:t>CL, </a:t>
            </a:r>
            <a:r>
              <a:rPr lang="fr-CH" altLang="en-US" dirty="0" smtClean="0"/>
              <a:t>CN, CU</a:t>
            </a:r>
            <a:r>
              <a:rPr lang="fr-CH" altLang="en-US" dirty="0"/>
              <a:t>, CZ, DE, </a:t>
            </a:r>
            <a:r>
              <a:rPr lang="fr-CH" altLang="en-US" dirty="0">
                <a:solidFill>
                  <a:srgbClr val="9D0A2B"/>
                </a:solidFill>
              </a:rPr>
              <a:t>EP</a:t>
            </a:r>
            <a:r>
              <a:rPr lang="fr-CH" altLang="en-US" dirty="0"/>
              <a:t>, </a:t>
            </a:r>
            <a:r>
              <a:rPr lang="fr-CH" altLang="en-US" dirty="0" smtClean="0"/>
              <a:t>ES, ID, </a:t>
            </a:r>
            <a:r>
              <a:rPr lang="fr-CH" altLang="en-US" dirty="0"/>
              <a:t>KR, MX, </a:t>
            </a:r>
            <a:r>
              <a:rPr lang="fr-CH" altLang="en-US" dirty="0" smtClean="0"/>
              <a:t>TR</a:t>
            </a:r>
          </a:p>
          <a:p>
            <a:pPr marL="400050" lvl="1" indent="0">
              <a:spcBef>
                <a:spcPts val="0"/>
              </a:spcBef>
              <a:spcAft>
                <a:spcPts val="600"/>
              </a:spcAft>
              <a:buNone/>
            </a:pPr>
            <a:endParaRPr lang="fr-CH" altLang="en-US" dirty="0" smtClean="0"/>
          </a:p>
          <a:p>
            <a:pPr marL="452438" indent="-452438">
              <a:spcBef>
                <a:spcPts val="0"/>
              </a:spcBef>
              <a:spcAft>
                <a:spcPts val="600"/>
              </a:spcAft>
            </a:pPr>
            <a:r>
              <a:rPr lang="fr-CH" altLang="en-US" dirty="0" smtClean="0"/>
              <a:t>Notification en vertu de la règle 82</a:t>
            </a:r>
            <a:r>
              <a:rPr lang="fr-CH" altLang="en-US" i="1" dirty="0" smtClean="0"/>
              <a:t>quater</a:t>
            </a:r>
            <a:r>
              <a:rPr lang="fr-CH" altLang="en-US" dirty="0" smtClean="0"/>
              <a:t>2 et de l’instruction administrative 111.c) :</a:t>
            </a:r>
          </a:p>
          <a:p>
            <a:pPr marL="852488" lvl="1" indent="-452438">
              <a:spcBef>
                <a:spcPts val="0"/>
              </a:spcBef>
              <a:spcAft>
                <a:spcPts val="600"/>
              </a:spcAft>
            </a:pPr>
            <a:r>
              <a:rPr lang="fr-CH" altLang="en-US" dirty="0" smtClean="0"/>
              <a:t>SE</a:t>
            </a:r>
          </a:p>
        </p:txBody>
      </p:sp>
    </p:spTree>
    <p:extLst>
      <p:ext uri="{BB962C8B-B14F-4D97-AF65-F5344CB8AC3E}">
        <p14:creationId xmlns:p14="http://schemas.microsoft.com/office/powerpoint/2010/main" val="2016700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subTitle" idx="1"/>
          </p:nvPr>
        </p:nvSpPr>
        <p:spPr>
          <a:xfrm>
            <a:off x="1161450" y="3769176"/>
            <a:ext cx="7241232" cy="3088823"/>
          </a:xfrm>
          <a:noFill/>
        </p:spPr>
        <p:txBody>
          <a:bodyPr/>
          <a:lstStyle/>
          <a:p>
            <a:r>
              <a:rPr lang="fr-CH" sz="3000" b="1" dirty="0" smtClean="0">
                <a:solidFill>
                  <a:srgbClr val="70899B"/>
                </a:solidFill>
                <a:ea typeface="ヒラギノ角ゴ Pro W3" pitchFamily="1" charset="-128"/>
              </a:rPr>
              <a:t>Impact sur le traitement des demandes PCT par les offices récepteurs et le Bureau international</a:t>
            </a:r>
          </a:p>
          <a:p>
            <a:pPr marL="457200" indent="-457200">
              <a:buFont typeface="Wingdings" panose="05000000000000000000" pitchFamily="2" charset="2"/>
              <a:buChar char="§"/>
            </a:pPr>
            <a:r>
              <a:rPr lang="fr-CH" sz="2000" b="1" dirty="0" smtClean="0">
                <a:solidFill>
                  <a:srgbClr val="70899B"/>
                </a:solidFill>
                <a:ea typeface="ヒラギノ角ゴ Pro W3" pitchFamily="1" charset="-128"/>
              </a:rPr>
              <a:t>Communication des documents à destination et en provenance du Bureau international</a:t>
            </a:r>
          </a:p>
          <a:p>
            <a:pPr marL="457200" indent="-457200">
              <a:buFont typeface="Wingdings" panose="05000000000000000000" pitchFamily="2" charset="2"/>
              <a:buChar char="§"/>
            </a:pPr>
            <a:r>
              <a:rPr lang="fr-CH" sz="2000" b="1" dirty="0" smtClean="0">
                <a:solidFill>
                  <a:srgbClr val="70899B"/>
                </a:solidFill>
                <a:ea typeface="ヒラギノ角ゴ Pro W3" pitchFamily="1" charset="-128"/>
              </a:rPr>
              <a:t>Pratiques actuelles et mesures de sauvegarde ?</a:t>
            </a:r>
            <a:endParaRPr lang="fr-CH" sz="2000" b="1" dirty="0">
              <a:solidFill>
                <a:srgbClr val="70899B"/>
              </a:solidFill>
              <a:ea typeface="ヒラギノ角ゴ Pro W3" pitchFamily="1" charset="-128"/>
            </a:endParaRPr>
          </a:p>
        </p:txBody>
      </p:sp>
      <p:sp>
        <p:nvSpPr>
          <p:cNvPr id="8" name="Rectangle 6"/>
          <p:cNvSpPr>
            <a:spLocks noChangeArrowheads="1"/>
          </p:cNvSpPr>
          <p:nvPr/>
        </p:nvSpPr>
        <p:spPr bwMode="auto">
          <a:xfrm>
            <a:off x="856650" y="3396114"/>
            <a:ext cx="381000" cy="381000"/>
          </a:xfrm>
          <a:prstGeom prst="rect">
            <a:avLst/>
          </a:prstGeom>
          <a:solidFill>
            <a:srgbClr val="9D0A2B"/>
          </a:solidFill>
          <a:ln>
            <a:noFill/>
          </a:ln>
          <a:extLst/>
        </p:spPr>
        <p:txBody>
          <a:bodyPr wrap="none" anchor="ctr"/>
          <a:lstStyle/>
          <a:p>
            <a:endParaRPr lang="fr-CH"/>
          </a:p>
        </p:txBody>
      </p:sp>
    </p:spTree>
    <p:extLst>
      <p:ext uri="{BB962C8B-B14F-4D97-AF65-F5344CB8AC3E}">
        <p14:creationId xmlns:p14="http://schemas.microsoft.com/office/powerpoint/2010/main" val="3961334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60648"/>
            <a:ext cx="8229600" cy="864096"/>
          </a:xfrm>
        </p:spPr>
        <p:txBody>
          <a:bodyPr/>
          <a:lstStyle/>
          <a:p>
            <a:pPr eaLnBrk="1" hangingPunct="1"/>
            <a:r>
              <a:rPr lang="en-US" altLang="en-US" dirty="0"/>
              <a:t>Situation </a:t>
            </a:r>
            <a:r>
              <a:rPr lang="fr-FR" altLang="en-US" dirty="0" smtClean="0"/>
              <a:t>actuelle</a:t>
            </a:r>
            <a:r>
              <a:rPr lang="en-US" altLang="en-US" dirty="0" smtClean="0"/>
              <a:t> </a:t>
            </a:r>
            <a:br>
              <a:rPr lang="en-US" altLang="en-US" dirty="0" smtClean="0"/>
            </a:br>
            <a:r>
              <a:rPr lang="en-US" altLang="en-US" dirty="0" smtClean="0"/>
              <a:t>pour les offices récepteurs (1)</a:t>
            </a:r>
            <a:endParaRPr lang="en-US" altLang="en-US" dirty="0"/>
          </a:p>
        </p:txBody>
      </p:sp>
      <p:sp>
        <p:nvSpPr>
          <p:cNvPr id="4099" name="Rectangle 3"/>
          <p:cNvSpPr>
            <a:spLocks noGrp="1" noChangeArrowheads="1"/>
          </p:cNvSpPr>
          <p:nvPr>
            <p:ph type="body" idx="1"/>
          </p:nvPr>
        </p:nvSpPr>
        <p:spPr>
          <a:xfrm>
            <a:off x="467544" y="1340768"/>
            <a:ext cx="8229600" cy="5076685"/>
          </a:xfrm>
        </p:spPr>
        <p:txBody>
          <a:bodyPr/>
          <a:lstStyle/>
          <a:p>
            <a:pPr eaLnBrk="1" hangingPunct="1">
              <a:spcBef>
                <a:spcPts val="0"/>
              </a:spcBef>
              <a:spcAft>
                <a:spcPts val="1800"/>
              </a:spcAft>
            </a:pPr>
            <a:r>
              <a:rPr lang="fr-FR" altLang="en-US" dirty="0" smtClean="0"/>
              <a:t>Les offices récepteurs poursuivent-ils leurs activités ?</a:t>
            </a:r>
          </a:p>
          <a:p>
            <a:pPr marL="698500" lvl="1" indent="-342900">
              <a:spcBef>
                <a:spcPts val="0"/>
              </a:spcBef>
              <a:spcAft>
                <a:spcPts val="1800"/>
              </a:spcAft>
              <a:buClr>
                <a:srgbClr val="B00000"/>
              </a:buClr>
              <a:buFont typeface="Wingdings" panose="05000000000000000000" pitchFamily="2" charset="2"/>
              <a:buChar char="q"/>
            </a:pPr>
            <a:r>
              <a:rPr lang="fr-FR" altLang="en-US" dirty="0" smtClean="0"/>
              <a:t>La majorité des offices récepteurs (y compris le   Bureau international en sa qualité d'office récepteur) demeurent ouverts aux fins du dépôt de demandes internationales</a:t>
            </a:r>
          </a:p>
          <a:p>
            <a:pPr marL="698500" lvl="1" indent="-342900">
              <a:spcBef>
                <a:spcPts val="0"/>
              </a:spcBef>
              <a:spcAft>
                <a:spcPts val="1800"/>
              </a:spcAft>
              <a:buClr>
                <a:srgbClr val="B00000"/>
              </a:buClr>
              <a:buFont typeface="Wingdings" panose="05000000000000000000" pitchFamily="2" charset="2"/>
              <a:buChar char="q"/>
            </a:pPr>
            <a:r>
              <a:rPr lang="fr-FR" altLang="en-US" dirty="0" smtClean="0"/>
              <a:t>Certains offices récepteurs n'acceptent que les demandes internationales sous forme électronique</a:t>
            </a:r>
          </a:p>
          <a:p>
            <a:pPr marL="698500" lvl="1" indent="-342900">
              <a:spcBef>
                <a:spcPts val="0"/>
              </a:spcBef>
              <a:spcAft>
                <a:spcPts val="1800"/>
              </a:spcAft>
              <a:buClr>
                <a:srgbClr val="B00000"/>
              </a:buClr>
              <a:buFont typeface="Wingdings" panose="05000000000000000000" pitchFamily="2" charset="2"/>
              <a:buChar char="q"/>
            </a:pPr>
            <a:r>
              <a:rPr lang="fr-FR" altLang="en-US" dirty="0" smtClean="0"/>
              <a:t>Certains offices récepteurs sont fermés et n'acceptent pas de demandes internationales (voir </a:t>
            </a:r>
            <a:r>
              <a:rPr lang="fr-FR" altLang="en-US" dirty="0" smtClean="0">
                <a:hlinkClick r:id="rId3"/>
              </a:rPr>
              <a:t>https://www.wipo.int/pct/dc/closeddates/faces/page/index.xhtml</a:t>
            </a:r>
            <a:r>
              <a:rPr lang="fr-FR" altLang="en-US" dirty="0" smtClean="0"/>
              <a:t>)</a:t>
            </a:r>
          </a:p>
          <a:p>
            <a:pPr marL="0" indent="0">
              <a:buNone/>
            </a:pPr>
            <a:endParaRPr lang="en-US" altLang="en-US" dirty="0"/>
          </a:p>
          <a:p>
            <a:pPr lvl="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904752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116632"/>
            <a:ext cx="8219256" cy="864096"/>
          </a:xfrm>
        </p:spPr>
        <p:txBody>
          <a:bodyPr/>
          <a:lstStyle/>
          <a:p>
            <a:pPr eaLnBrk="1" hangingPunct="1"/>
            <a:r>
              <a:rPr lang="fr-FR" altLang="en-US" dirty="0" smtClean="0"/>
              <a:t>Situation actuelle </a:t>
            </a:r>
            <a:br>
              <a:rPr lang="fr-FR" altLang="en-US" dirty="0" smtClean="0"/>
            </a:br>
            <a:r>
              <a:rPr lang="fr-FR" altLang="en-US" dirty="0" smtClean="0"/>
              <a:t>pour les offices récepteurs  (2)</a:t>
            </a:r>
            <a:endParaRPr lang="fr-FR" altLang="en-US" dirty="0"/>
          </a:p>
        </p:txBody>
      </p:sp>
      <p:sp>
        <p:nvSpPr>
          <p:cNvPr id="4099" name="Rectangle 3"/>
          <p:cNvSpPr>
            <a:spLocks noGrp="1" noChangeArrowheads="1"/>
          </p:cNvSpPr>
          <p:nvPr>
            <p:ph type="body" idx="1"/>
          </p:nvPr>
        </p:nvSpPr>
        <p:spPr>
          <a:xfrm>
            <a:off x="395536" y="1052736"/>
            <a:ext cx="8424936" cy="5400600"/>
          </a:xfrm>
        </p:spPr>
        <p:txBody>
          <a:bodyPr/>
          <a:lstStyle/>
          <a:p>
            <a:pPr eaLnBrk="1" hangingPunct="1"/>
            <a:r>
              <a:rPr lang="fr-FR" altLang="en-US" dirty="0" smtClean="0"/>
              <a:t>Impact sur le nombre de demandes internationales déposées ?</a:t>
            </a:r>
          </a:p>
          <a:p>
            <a:pPr marL="698500" lvl="1" indent="-342900">
              <a:buClr>
                <a:srgbClr val="960000"/>
              </a:buClr>
              <a:buFont typeface="Wingdings" panose="05000000000000000000" pitchFamily="2" charset="2"/>
              <a:buChar char="q"/>
            </a:pPr>
            <a:r>
              <a:rPr lang="fr-FR" altLang="en-US" dirty="0" smtClean="0"/>
              <a:t>Pas encore connu</a:t>
            </a:r>
          </a:p>
          <a:p>
            <a:pPr marL="698500" lvl="1" indent="-342900">
              <a:buClr>
                <a:srgbClr val="960000"/>
              </a:buClr>
              <a:buFont typeface="Wingdings" panose="05000000000000000000" pitchFamily="2" charset="2"/>
              <a:buChar char="q"/>
            </a:pPr>
            <a:r>
              <a:rPr lang="fr-FR" altLang="en-US" dirty="0" smtClean="0"/>
              <a:t>Possible diminution du nombre de dépôts</a:t>
            </a:r>
          </a:p>
          <a:p>
            <a:pPr marL="457200" lvl="1" indent="0">
              <a:buNone/>
            </a:pPr>
            <a:endParaRPr lang="fr-FR" altLang="en-US" dirty="0" smtClean="0"/>
          </a:p>
          <a:p>
            <a:r>
              <a:rPr lang="fr-FR" altLang="en-US" dirty="0" smtClean="0"/>
              <a:t>Interruption des services postaux et des services d’acheminement privés</a:t>
            </a:r>
          </a:p>
          <a:p>
            <a:pPr marL="698500" lvl="1" indent="-342900">
              <a:buClr>
                <a:srgbClr val="A50021"/>
              </a:buClr>
              <a:buFont typeface="Wingdings" panose="05000000000000000000" pitchFamily="2" charset="2"/>
              <a:buChar char="q"/>
            </a:pPr>
            <a:r>
              <a:rPr lang="fr-FR" altLang="en-US" dirty="0" smtClean="0"/>
              <a:t>Distribution du courrier interrompue dans de nombreux pays</a:t>
            </a:r>
          </a:p>
          <a:p>
            <a:pPr marL="698500" lvl="1" indent="-342900">
              <a:buClr>
                <a:srgbClr val="A50021"/>
              </a:buClr>
              <a:buFont typeface="Wingdings" panose="05000000000000000000" pitchFamily="2" charset="2"/>
              <a:buChar char="q"/>
            </a:pPr>
            <a:r>
              <a:rPr lang="fr-FR" altLang="en-US" dirty="0" smtClean="0"/>
              <a:t>Services d’acheminement privés : également affectés</a:t>
            </a:r>
          </a:p>
          <a:p>
            <a:pPr lvl="1"/>
            <a:endParaRPr lang="fr-FR" altLang="en-US" dirty="0" smtClean="0"/>
          </a:p>
          <a:p>
            <a:r>
              <a:rPr lang="fr-FR" altLang="en-US" dirty="0" smtClean="0"/>
              <a:t>Situation qui évolue quotidiennement ; veuillez continuer à surveiller de près la situation dans votre pays</a:t>
            </a:r>
          </a:p>
          <a:p>
            <a:pPr marL="0" indent="0">
              <a:buNone/>
            </a:pPr>
            <a:endParaRPr lang="en-US" altLang="en-US" dirty="0"/>
          </a:p>
          <a:p>
            <a:pPr lvl="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113721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2444" y="101384"/>
            <a:ext cx="8498027" cy="984134"/>
          </a:xfrm>
        </p:spPr>
        <p:txBody>
          <a:bodyPr/>
          <a:lstStyle/>
          <a:p>
            <a:r>
              <a:rPr lang="fr-FR" altLang="en-US" dirty="0"/>
              <a:t>Communication de documents </a:t>
            </a:r>
            <a:r>
              <a:rPr lang="fr-FR" altLang="en-US" dirty="0" smtClean="0"/>
              <a:t>de/vers le Bureau international </a:t>
            </a:r>
            <a:r>
              <a:rPr lang="en-US" altLang="en-US" dirty="0" smtClean="0"/>
              <a:t>(</a:t>
            </a:r>
            <a:r>
              <a:rPr lang="en-US" altLang="en-US" dirty="0"/>
              <a:t>1)</a:t>
            </a:r>
            <a:endParaRPr lang="en-GB" altLang="en-US" dirty="0"/>
          </a:p>
        </p:txBody>
      </p:sp>
      <p:sp>
        <p:nvSpPr>
          <p:cNvPr id="4099" name="Rectangle 3"/>
          <p:cNvSpPr>
            <a:spLocks noGrp="1" noChangeArrowheads="1"/>
          </p:cNvSpPr>
          <p:nvPr>
            <p:ph type="body" idx="1"/>
          </p:nvPr>
        </p:nvSpPr>
        <p:spPr>
          <a:xfrm>
            <a:off x="399447" y="1144063"/>
            <a:ext cx="8229600" cy="5309273"/>
          </a:xfrm>
        </p:spPr>
        <p:txBody>
          <a:bodyPr/>
          <a:lstStyle/>
          <a:p>
            <a:pPr marL="355600" indent="-355600">
              <a:spcBef>
                <a:spcPts val="400"/>
              </a:spcBef>
              <a:spcAft>
                <a:spcPts val="600"/>
              </a:spcAft>
            </a:pPr>
            <a:r>
              <a:rPr lang="fr-FR" sz="2100" dirty="0"/>
              <a:t>Presque tout le personnel travaille à distance - le traitement des demandes internationales à l'IB est assuré en </a:t>
            </a:r>
            <a:r>
              <a:rPr lang="fr-FR" sz="2100" dirty="0" smtClean="0"/>
              <a:t>général</a:t>
            </a:r>
            <a:endParaRPr lang="en-US" altLang="en-US" sz="2100" dirty="0" smtClean="0"/>
          </a:p>
          <a:p>
            <a:pPr marL="355600" indent="-355600">
              <a:spcBef>
                <a:spcPts val="400"/>
              </a:spcBef>
              <a:spcAft>
                <a:spcPts val="600"/>
              </a:spcAft>
              <a:buNone/>
            </a:pPr>
            <a:r>
              <a:rPr lang="en-US" altLang="en-US" sz="2100" dirty="0" smtClean="0"/>
              <a:t>	</a:t>
            </a:r>
            <a:r>
              <a:rPr lang="en-US" altLang="en-US" sz="2100" u="sng" dirty="0" smtClean="0"/>
              <a:t>Note</a:t>
            </a:r>
            <a:r>
              <a:rPr lang="en-US" altLang="en-US" sz="2100" dirty="0" smtClean="0"/>
              <a:t> : </a:t>
            </a:r>
            <a:r>
              <a:rPr lang="fr-FR" altLang="en-US" sz="2100" dirty="0" smtClean="0"/>
              <a:t>Le Bureau international  </a:t>
            </a:r>
            <a:r>
              <a:rPr lang="fr-FR" altLang="en-US" sz="2100" dirty="0"/>
              <a:t>a suspendu la transmission </a:t>
            </a:r>
            <a:r>
              <a:rPr lang="fr-FR" altLang="en-US" sz="2100" dirty="0" smtClean="0"/>
              <a:t>sur papier </a:t>
            </a:r>
            <a:r>
              <a:rPr lang="fr-FR" altLang="en-US" sz="2100" dirty="0"/>
              <a:t>des documents et notifications PCT </a:t>
            </a:r>
            <a:r>
              <a:rPr lang="fr-FR" altLang="en-US" sz="2100" dirty="0" smtClean="0"/>
              <a:t>(à </a:t>
            </a:r>
            <a:r>
              <a:rPr lang="fr-FR" altLang="en-US" sz="2100" dirty="0"/>
              <a:t>destination et en provenance de </a:t>
            </a:r>
            <a:r>
              <a:rPr lang="fr-FR" altLang="en-US" sz="2100" dirty="0" smtClean="0"/>
              <a:t>l’IB</a:t>
            </a:r>
            <a:r>
              <a:rPr lang="fr-FR" altLang="en-US" sz="2100" dirty="0"/>
              <a:t>), jusqu'à nouvel ordre en raison de la </a:t>
            </a:r>
            <a:r>
              <a:rPr lang="fr-FR" altLang="en-US" sz="2100" dirty="0" smtClean="0"/>
              <a:t>crise</a:t>
            </a:r>
            <a:endParaRPr lang="en-US" altLang="en-US" sz="2100" dirty="0"/>
          </a:p>
          <a:p>
            <a:pPr>
              <a:spcBef>
                <a:spcPts val="400"/>
              </a:spcBef>
              <a:spcAft>
                <a:spcPts val="600"/>
              </a:spcAft>
            </a:pPr>
            <a:r>
              <a:rPr lang="fr-FR" altLang="en-US" sz="2100" dirty="0"/>
              <a:t>RO/IB reçoit encore des demandes internationales : </a:t>
            </a:r>
            <a:endParaRPr lang="en-US" altLang="en-US" sz="2100" dirty="0"/>
          </a:p>
          <a:p>
            <a:pPr lvl="1">
              <a:spcBef>
                <a:spcPts val="400"/>
              </a:spcBef>
              <a:spcAft>
                <a:spcPts val="600"/>
              </a:spcAft>
            </a:pPr>
            <a:r>
              <a:rPr lang="en-US" altLang="en-US" sz="2100" b="1" dirty="0" smtClean="0"/>
              <a:t>Dépôt </a:t>
            </a:r>
            <a:r>
              <a:rPr lang="en-US" altLang="en-US" sz="2100" b="1" dirty="0" err="1" smtClean="0"/>
              <a:t>électronique</a:t>
            </a:r>
            <a:r>
              <a:rPr lang="en-US" altLang="en-US" sz="2100" b="1" dirty="0" smtClean="0"/>
              <a:t> </a:t>
            </a:r>
            <a:r>
              <a:rPr lang="en-US" altLang="en-US" sz="2100" dirty="0" smtClean="0"/>
              <a:t>(ePCT</a:t>
            </a:r>
            <a:r>
              <a:rPr lang="en-US" altLang="en-US" sz="2100" dirty="0"/>
              <a:t> </a:t>
            </a:r>
            <a:r>
              <a:rPr lang="en-US" altLang="en-US" sz="2100" dirty="0" err="1" smtClean="0"/>
              <a:t>ou</a:t>
            </a:r>
            <a:r>
              <a:rPr lang="en-US" altLang="en-US" sz="2100" dirty="0" smtClean="0"/>
              <a:t> </a:t>
            </a:r>
            <a:r>
              <a:rPr lang="en-US" altLang="en-US" sz="2100" dirty="0" err="1" smtClean="0"/>
              <a:t>logiciel</a:t>
            </a:r>
            <a:r>
              <a:rPr lang="en-US" altLang="en-US" sz="2100" dirty="0" smtClean="0"/>
              <a:t> </a:t>
            </a:r>
            <a:r>
              <a:rPr lang="en-US" altLang="en-US" sz="2100" dirty="0"/>
              <a:t>PCT </a:t>
            </a:r>
            <a:r>
              <a:rPr lang="en-US" altLang="en-US" sz="2100" dirty="0" smtClean="0"/>
              <a:t>SAFE) </a:t>
            </a:r>
            <a:r>
              <a:rPr lang="x-none" altLang="en-US" sz="2100" dirty="0" smtClean="0"/>
              <a:t>–</a:t>
            </a:r>
            <a:r>
              <a:rPr lang="en-US" altLang="en-US" sz="2100" dirty="0" smtClean="0"/>
              <a:t> </a:t>
            </a:r>
            <a:r>
              <a:rPr lang="en-US" altLang="en-US" sz="2100" dirty="0" err="1" smtClean="0"/>
              <a:t>c’est</a:t>
            </a:r>
            <a:r>
              <a:rPr lang="en-US" altLang="en-US" sz="2100" dirty="0" smtClean="0"/>
              <a:t> </a:t>
            </a:r>
            <a:r>
              <a:rPr lang="en-US" altLang="en-US" sz="2100" dirty="0"/>
              <a:t>la </a:t>
            </a:r>
            <a:r>
              <a:rPr lang="en-US" altLang="en-US" sz="2100" dirty="0" err="1"/>
              <a:t>meilleure</a:t>
            </a:r>
            <a:r>
              <a:rPr lang="en-US" altLang="en-US" sz="2100" dirty="0"/>
              <a:t> </a:t>
            </a:r>
            <a:r>
              <a:rPr lang="en-US" altLang="en-US" sz="2100" dirty="0" smtClean="0"/>
              <a:t>option</a:t>
            </a:r>
            <a:endParaRPr lang="en-US" altLang="en-US" sz="2100" dirty="0"/>
          </a:p>
          <a:p>
            <a:pPr lvl="1">
              <a:spcBef>
                <a:spcPts val="400"/>
              </a:spcBef>
              <a:spcAft>
                <a:spcPts val="600"/>
              </a:spcAft>
            </a:pPr>
            <a:r>
              <a:rPr lang="fr-FR" altLang="en-US" sz="2100" dirty="0" smtClean="0"/>
              <a:t>Si </a:t>
            </a:r>
            <a:r>
              <a:rPr lang="fr-FR" altLang="en-US" sz="2100" dirty="0"/>
              <a:t>ce </a:t>
            </a:r>
            <a:r>
              <a:rPr lang="fr-FR" altLang="en-US" sz="2100" dirty="0" smtClean="0"/>
              <a:t>n’est </a:t>
            </a:r>
            <a:r>
              <a:rPr lang="fr-FR" altLang="en-US" sz="2100" dirty="0"/>
              <a:t>pas possible, utilisez le service de téléchargement </a:t>
            </a:r>
            <a:r>
              <a:rPr lang="fr-FR" altLang="en-US" sz="2100" dirty="0" smtClean="0"/>
              <a:t>d’urgence</a:t>
            </a:r>
            <a:endParaRPr lang="en-US" altLang="en-US" sz="2100" dirty="0"/>
          </a:p>
          <a:p>
            <a:pPr lvl="1">
              <a:spcBef>
                <a:spcPts val="400"/>
              </a:spcBef>
              <a:spcAft>
                <a:spcPts val="600"/>
              </a:spcAft>
            </a:pPr>
            <a:r>
              <a:rPr lang="fr-FR" altLang="en-US" sz="2100" dirty="0" smtClean="0"/>
              <a:t>Dernière </a:t>
            </a:r>
            <a:r>
              <a:rPr lang="fr-FR" altLang="en-US" sz="2100" dirty="0"/>
              <a:t>option : dépôt par </a:t>
            </a:r>
            <a:r>
              <a:rPr lang="fr-FR" altLang="en-US" sz="2100" dirty="0" smtClean="0"/>
              <a:t>fax</a:t>
            </a:r>
            <a:r>
              <a:rPr lang="en-US" altLang="en-US" sz="2100" dirty="0" smtClean="0"/>
              <a:t> </a:t>
            </a:r>
          </a:p>
          <a:p>
            <a:pPr lvl="1">
              <a:spcBef>
                <a:spcPts val="400"/>
              </a:spcBef>
              <a:spcAft>
                <a:spcPts val="600"/>
              </a:spcAft>
            </a:pPr>
            <a:r>
              <a:rPr lang="fr-FR" altLang="en-US" sz="2100" dirty="0"/>
              <a:t>Éviter les dépôts de documents papier - forte perturbation des services postaux et de distribution privés dans </a:t>
            </a:r>
            <a:r>
              <a:rPr lang="fr-FR" altLang="en-US" sz="2100" dirty="0" smtClean="0"/>
              <a:t>de nombreux pays</a:t>
            </a:r>
            <a:endParaRPr lang="fr-FR" altLang="en-US" sz="2100" dirty="0"/>
          </a:p>
        </p:txBody>
      </p:sp>
    </p:spTree>
    <p:extLst>
      <p:ext uri="{BB962C8B-B14F-4D97-AF65-F5344CB8AC3E}">
        <p14:creationId xmlns:p14="http://schemas.microsoft.com/office/powerpoint/2010/main" val="1429428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5052" y="28828"/>
            <a:ext cx="8229600" cy="1143000"/>
          </a:xfrm>
        </p:spPr>
        <p:txBody>
          <a:bodyPr/>
          <a:lstStyle/>
          <a:p>
            <a:r>
              <a:rPr lang="fr-FR" altLang="en-US" dirty="0"/>
              <a:t>Communication de documents </a:t>
            </a:r>
            <a:r>
              <a:rPr lang="fr-FR" altLang="en-US" dirty="0" smtClean="0"/>
              <a:t>de/vers le Bureau international </a:t>
            </a:r>
            <a:r>
              <a:rPr lang="en-US" altLang="en-US" dirty="0" smtClean="0"/>
              <a:t>(2)</a:t>
            </a:r>
            <a:endParaRPr lang="en-GB" altLang="en-US" dirty="0"/>
          </a:p>
        </p:txBody>
      </p:sp>
      <p:sp>
        <p:nvSpPr>
          <p:cNvPr id="4099" name="Rectangle 3"/>
          <p:cNvSpPr>
            <a:spLocks noGrp="1" noChangeArrowheads="1"/>
          </p:cNvSpPr>
          <p:nvPr>
            <p:ph type="body" idx="1"/>
          </p:nvPr>
        </p:nvSpPr>
        <p:spPr>
          <a:xfrm>
            <a:off x="274672" y="1137958"/>
            <a:ext cx="8545799" cy="5387386"/>
          </a:xfrm>
        </p:spPr>
        <p:txBody>
          <a:bodyPr/>
          <a:lstStyle/>
          <a:p>
            <a:pPr>
              <a:spcBef>
                <a:spcPts val="400"/>
              </a:spcBef>
              <a:spcAft>
                <a:spcPts val="400"/>
              </a:spcAft>
            </a:pPr>
            <a:r>
              <a:rPr lang="fr-FR" altLang="en-US" sz="2200" dirty="0" smtClean="0"/>
              <a:t>Formulaires </a:t>
            </a:r>
            <a:r>
              <a:rPr lang="fr-FR" altLang="en-US" sz="2200" dirty="0"/>
              <a:t>et </a:t>
            </a:r>
            <a:r>
              <a:rPr lang="fr-FR" altLang="en-US" sz="2200" dirty="0" smtClean="0"/>
              <a:t>communications </a:t>
            </a:r>
            <a:r>
              <a:rPr lang="fr-FR" altLang="en-US" sz="2200" dirty="0"/>
              <a:t>sont actuellement fournis aux déposants et aux </a:t>
            </a:r>
            <a:r>
              <a:rPr lang="fr-FR" altLang="en-US" sz="2200" dirty="0" smtClean="0"/>
              <a:t>Offices </a:t>
            </a:r>
            <a:r>
              <a:rPr lang="fr-FR" altLang="en-US" sz="2200" u="sng" dirty="0"/>
              <a:t>uniquement sous forme </a:t>
            </a:r>
            <a:r>
              <a:rPr lang="fr-FR" altLang="en-US" sz="2200" u="sng" dirty="0" smtClean="0"/>
              <a:t>électronique</a:t>
            </a:r>
            <a:r>
              <a:rPr lang="en-US" altLang="en-US" sz="2200" u="sng" dirty="0" smtClean="0"/>
              <a:t> </a:t>
            </a:r>
          </a:p>
          <a:p>
            <a:pPr>
              <a:spcBef>
                <a:spcPts val="400"/>
              </a:spcBef>
              <a:spcAft>
                <a:spcPts val="400"/>
              </a:spcAft>
            </a:pPr>
            <a:r>
              <a:rPr lang="fr-FR" altLang="en-US" sz="2200" dirty="0" err="1" smtClean="0"/>
              <a:t>Accedez</a:t>
            </a:r>
            <a:r>
              <a:rPr lang="fr-FR" altLang="en-US" sz="2200" dirty="0" smtClean="0"/>
              <a:t> aux formulaires avec </a:t>
            </a:r>
            <a:r>
              <a:rPr lang="fr-FR" altLang="en-US" sz="2200" b="1" dirty="0" err="1"/>
              <a:t>ePCT</a:t>
            </a:r>
            <a:r>
              <a:rPr lang="fr-FR" altLang="en-US" sz="2200" dirty="0"/>
              <a:t> ou (post-publication) sur </a:t>
            </a:r>
            <a:r>
              <a:rPr lang="fr-FR" altLang="en-US" sz="2200" dirty="0" smtClean="0"/>
              <a:t>PATENTSCOPE</a:t>
            </a:r>
            <a:endParaRPr lang="en-US" altLang="en-US" sz="2200" dirty="0"/>
          </a:p>
          <a:p>
            <a:pPr lvl="1">
              <a:spcBef>
                <a:spcPts val="400"/>
              </a:spcBef>
              <a:spcAft>
                <a:spcPts val="400"/>
              </a:spcAft>
            </a:pPr>
            <a:r>
              <a:rPr lang="fr-FR" altLang="en-US" sz="2200" dirty="0"/>
              <a:t>F</a:t>
            </a:r>
            <a:r>
              <a:rPr lang="fr-FR" altLang="en-US" sz="2200" dirty="0" smtClean="0"/>
              <a:t>ormulaires envoyés </a:t>
            </a:r>
            <a:r>
              <a:rPr lang="fr-FR" altLang="en-US" sz="2200" dirty="0"/>
              <a:t>en pièces jointes au format </a:t>
            </a:r>
            <a:r>
              <a:rPr lang="fr-FR" altLang="en-US" sz="2200" dirty="0" smtClean="0"/>
              <a:t>PDF</a:t>
            </a:r>
            <a:endParaRPr lang="en-US" altLang="en-US" sz="2200" dirty="0"/>
          </a:p>
          <a:p>
            <a:pPr lvl="1">
              <a:spcBef>
                <a:spcPts val="400"/>
              </a:spcBef>
              <a:spcAft>
                <a:spcPts val="400"/>
              </a:spcAft>
            </a:pPr>
            <a:r>
              <a:rPr lang="fr-FR" altLang="en-US" sz="2200" dirty="0"/>
              <a:t>Documents de priorité et copies certifiées conformes des documents du dossier de </a:t>
            </a:r>
            <a:r>
              <a:rPr lang="fr-FR" altLang="en-US" sz="2200" dirty="0" smtClean="0"/>
              <a:t>l’IB </a:t>
            </a:r>
            <a:r>
              <a:rPr lang="fr-FR" altLang="en-US" sz="2200" dirty="0"/>
              <a:t>délivrés sous forme électronique </a:t>
            </a:r>
            <a:r>
              <a:rPr lang="fr-FR" altLang="en-US" sz="2200" dirty="0" smtClean="0"/>
              <a:t>uniquement</a:t>
            </a:r>
            <a:endParaRPr lang="en-US" altLang="en-US" sz="2200" dirty="0"/>
          </a:p>
          <a:p>
            <a:pPr lvl="1">
              <a:spcBef>
                <a:spcPts val="400"/>
              </a:spcBef>
              <a:spcAft>
                <a:spcPts val="400"/>
              </a:spcAft>
            </a:pPr>
            <a:r>
              <a:rPr lang="fr-FR" altLang="en-US" sz="2200" dirty="0"/>
              <a:t>Utilisez si possible le service </a:t>
            </a:r>
            <a:r>
              <a:rPr lang="fr-FR" altLang="en-US" sz="2200" dirty="0" smtClean="0"/>
              <a:t>d’accès </a:t>
            </a:r>
            <a:r>
              <a:rPr lang="fr-FR" altLang="en-US" sz="2200" dirty="0"/>
              <a:t>numérique (</a:t>
            </a:r>
            <a:r>
              <a:rPr lang="fr-FR" altLang="en-US" sz="2200" b="1" dirty="0"/>
              <a:t>DAS</a:t>
            </a:r>
            <a:r>
              <a:rPr lang="fr-FR" altLang="en-US" sz="2200" dirty="0"/>
              <a:t>) pour récupérer les documents </a:t>
            </a:r>
            <a:r>
              <a:rPr lang="fr-FR" altLang="en-US" sz="2200" dirty="0" smtClean="0"/>
              <a:t>de priorité</a:t>
            </a:r>
            <a:endParaRPr lang="en-US" altLang="en-US" sz="2200" dirty="0"/>
          </a:p>
          <a:p>
            <a:pPr lvl="1">
              <a:spcBef>
                <a:spcPts val="400"/>
              </a:spcBef>
              <a:spcAft>
                <a:spcPts val="400"/>
              </a:spcAft>
            </a:pPr>
            <a:r>
              <a:rPr lang="fr-FR" altLang="en-US" sz="2200" dirty="0" smtClean="0"/>
              <a:t>Aux déposants de fournir </a:t>
            </a:r>
            <a:r>
              <a:rPr lang="fr-FR" altLang="en-US" sz="2200" dirty="0"/>
              <a:t>des adresses électroniques, </a:t>
            </a:r>
            <a:r>
              <a:rPr lang="fr-FR" altLang="en-US" sz="2200" dirty="0" smtClean="0"/>
              <a:t>s’ils </a:t>
            </a:r>
            <a:r>
              <a:rPr lang="fr-FR" altLang="en-US" sz="2200" dirty="0"/>
              <a:t>ne </a:t>
            </a:r>
            <a:r>
              <a:rPr lang="fr-FR" altLang="en-US" sz="2200" dirty="0" smtClean="0"/>
              <a:t>l’ont </a:t>
            </a:r>
            <a:r>
              <a:rPr lang="fr-FR" altLang="en-US" sz="2200" dirty="0"/>
              <a:t>pas encore fait, afin que </a:t>
            </a:r>
            <a:r>
              <a:rPr lang="fr-FR" altLang="en-US" sz="2200" dirty="0" smtClean="0"/>
              <a:t>l’IB </a:t>
            </a:r>
            <a:r>
              <a:rPr lang="fr-FR" altLang="en-US" sz="2200" dirty="0"/>
              <a:t>puisse envoyer des formulaires/communications par courrier </a:t>
            </a:r>
            <a:r>
              <a:rPr lang="fr-FR" altLang="en-US" sz="2200" dirty="0" smtClean="0"/>
              <a:t>électronique :</a:t>
            </a:r>
            <a:r>
              <a:rPr lang="en-US" altLang="en-US" sz="2200" dirty="0" smtClean="0"/>
              <a:t> </a:t>
            </a:r>
            <a:r>
              <a:rPr lang="en-US" altLang="en-US" sz="2000" dirty="0" smtClean="0"/>
              <a:t>(</a:t>
            </a:r>
            <a:r>
              <a:rPr lang="en-US" altLang="en-US" sz="2000" dirty="0" smtClean="0">
                <a:hlinkClick r:id="rId3"/>
              </a:rPr>
              <a:t>https</a:t>
            </a:r>
            <a:r>
              <a:rPr lang="en-US" altLang="en-US" sz="2000" dirty="0">
                <a:hlinkClick r:id="rId3"/>
              </a:rPr>
              <a:t>://</a:t>
            </a:r>
            <a:r>
              <a:rPr lang="en-US" altLang="en-US" sz="2000" dirty="0" smtClean="0">
                <a:hlinkClick r:id="rId3"/>
              </a:rPr>
              <a:t>www.wipo.int/pct/fr/news/2020/news_0008.html</a:t>
            </a:r>
            <a:r>
              <a:rPr lang="en-US" altLang="en-US" sz="2000" dirty="0" smtClean="0"/>
              <a:t>)</a:t>
            </a:r>
          </a:p>
        </p:txBody>
      </p:sp>
    </p:spTree>
    <p:extLst>
      <p:ext uri="{BB962C8B-B14F-4D97-AF65-F5344CB8AC3E}">
        <p14:creationId xmlns:p14="http://schemas.microsoft.com/office/powerpoint/2010/main" val="2456905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470" y="0"/>
            <a:ext cx="8579296" cy="1143000"/>
          </a:xfrm>
        </p:spPr>
        <p:txBody>
          <a:bodyPr/>
          <a:lstStyle/>
          <a:p>
            <a:r>
              <a:rPr lang="fr-FR" dirty="0" smtClean="0"/>
              <a:t>Mesures de sauvegarde spécifiques </a:t>
            </a:r>
            <a:br>
              <a:rPr lang="fr-FR" dirty="0" smtClean="0"/>
            </a:br>
            <a:r>
              <a:rPr lang="fr-FR" dirty="0" smtClean="0"/>
              <a:t>applicables en vertu du PCT (1)</a:t>
            </a:r>
            <a:endParaRPr lang="fr-FR" dirty="0"/>
          </a:p>
        </p:txBody>
      </p:sp>
      <p:sp>
        <p:nvSpPr>
          <p:cNvPr id="3" name="Content Placeholder 2"/>
          <p:cNvSpPr>
            <a:spLocks noGrp="1"/>
          </p:cNvSpPr>
          <p:nvPr>
            <p:ph idx="1"/>
          </p:nvPr>
        </p:nvSpPr>
        <p:spPr>
          <a:xfrm>
            <a:off x="179512" y="1124744"/>
            <a:ext cx="8856984" cy="5472608"/>
          </a:xfrm>
        </p:spPr>
        <p:txBody>
          <a:bodyPr/>
          <a:lstStyle/>
          <a:p>
            <a:pPr>
              <a:spcBef>
                <a:spcPts val="0"/>
              </a:spcBef>
              <a:spcAft>
                <a:spcPts val="1200"/>
              </a:spcAft>
            </a:pPr>
            <a:r>
              <a:rPr lang="fr-FR" altLang="en-US" sz="2300" dirty="0" smtClean="0"/>
              <a:t>Actuellement, le PCT ne prévoit pas de prorogation générale des délais, sauf en cas de fermeture officielle des offices </a:t>
            </a:r>
            <a:endParaRPr lang="fr-FR" sz="2300" dirty="0" smtClean="0"/>
          </a:p>
          <a:p>
            <a:pPr>
              <a:spcBef>
                <a:spcPts val="0"/>
              </a:spcBef>
              <a:spcAft>
                <a:spcPts val="1200"/>
              </a:spcAft>
            </a:pPr>
            <a:r>
              <a:rPr lang="fr-FR" sz="2300" dirty="0" smtClean="0"/>
              <a:t>Les mesures locales prorogeant des délais nationaux ne s'appliquent </a:t>
            </a:r>
            <a:r>
              <a:rPr lang="fr-FR" altLang="en-US" sz="2300" u="sng" dirty="0" smtClean="0"/>
              <a:t>pas</a:t>
            </a:r>
            <a:r>
              <a:rPr lang="fr-FR" altLang="en-US" sz="2300" dirty="0" smtClean="0"/>
              <a:t> aux délais PCT pendant la phase internationale, mais peuvent s'appliquer aux délais pendant la phase nationale</a:t>
            </a:r>
            <a:endParaRPr lang="fr-FR" sz="2300" dirty="0" smtClean="0"/>
          </a:p>
          <a:p>
            <a:r>
              <a:rPr lang="fr-FR" sz="2300" dirty="0" smtClean="0"/>
              <a:t>Période de priorité :</a:t>
            </a:r>
          </a:p>
          <a:p>
            <a:pPr marL="698500" lvl="1" indent="-342900">
              <a:buClr>
                <a:srgbClr val="A50021"/>
              </a:buClr>
              <a:buFont typeface="Wingdings" panose="05000000000000000000" pitchFamily="2" charset="2"/>
              <a:buChar char="q"/>
            </a:pPr>
            <a:r>
              <a:rPr lang="fr-FR" sz="2300" dirty="0" smtClean="0"/>
              <a:t>La protection prévue à l'article 4C.3) de la Convention de Paris ne s'applique que si un office a déclaré qu'il était fermé pour le dépôt de demandes</a:t>
            </a:r>
          </a:p>
          <a:p>
            <a:pPr marL="698500" lvl="1" indent="-342900">
              <a:buClr>
                <a:srgbClr val="A50021"/>
              </a:buClr>
              <a:buFont typeface="Wingdings" panose="05000000000000000000" pitchFamily="2" charset="2"/>
              <a:buChar char="q"/>
            </a:pPr>
            <a:r>
              <a:rPr lang="fr-FR" sz="2300" dirty="0" smtClean="0"/>
              <a:t>Lorsque les offices restent ouverts, la restauration du droit de priorité (règles 26</a:t>
            </a:r>
            <a:r>
              <a:rPr lang="fr-FR" sz="2300" i="1" dirty="0" smtClean="0"/>
              <a:t>bis</a:t>
            </a:r>
            <a:r>
              <a:rPr lang="fr-FR" sz="2300" dirty="0" smtClean="0"/>
              <a:t>.3 et 49</a:t>
            </a:r>
            <a:r>
              <a:rPr lang="fr-FR" sz="2300" i="1" dirty="0" smtClean="0"/>
              <a:t>ter</a:t>
            </a:r>
            <a:r>
              <a:rPr lang="fr-FR" sz="2300" dirty="0" smtClean="0"/>
              <a:t>) peut être invoquée (le cas échéant)</a:t>
            </a:r>
          </a:p>
          <a:p>
            <a:endParaRPr lang="en-US" dirty="0"/>
          </a:p>
          <a:p>
            <a:pPr marL="0" indent="0">
              <a:buNone/>
            </a:pPr>
            <a:endParaRPr lang="en-US" dirty="0"/>
          </a:p>
          <a:p>
            <a:pPr lvl="1"/>
            <a:endParaRPr lang="en-US" dirty="0"/>
          </a:p>
          <a:p>
            <a:pPr marL="0" indent="0">
              <a:buNone/>
            </a:pPr>
            <a:endParaRPr lang="en-GB" dirty="0"/>
          </a:p>
        </p:txBody>
      </p:sp>
    </p:spTree>
    <p:extLst>
      <p:ext uri="{BB962C8B-B14F-4D97-AF65-F5344CB8AC3E}">
        <p14:creationId xmlns:p14="http://schemas.microsoft.com/office/powerpoint/2010/main" val="2006568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99" y="73860"/>
            <a:ext cx="8579296" cy="1143000"/>
          </a:xfrm>
        </p:spPr>
        <p:txBody>
          <a:bodyPr/>
          <a:lstStyle/>
          <a:p>
            <a:r>
              <a:rPr lang="fr-FR" sz="3400" dirty="0"/>
              <a:t>Mesures de sauvegarde particulières dans le cadre du </a:t>
            </a:r>
            <a:r>
              <a:rPr lang="fr-FR" sz="3400" dirty="0" smtClean="0"/>
              <a:t>PCT </a:t>
            </a:r>
            <a:r>
              <a:rPr lang="en-US" sz="3400" dirty="0" smtClean="0"/>
              <a:t>(2</a:t>
            </a:r>
            <a:r>
              <a:rPr lang="en-US" sz="3400" dirty="0"/>
              <a:t>)</a:t>
            </a:r>
            <a:endParaRPr lang="en-GB" sz="3400" dirty="0"/>
          </a:p>
        </p:txBody>
      </p:sp>
      <p:sp>
        <p:nvSpPr>
          <p:cNvPr id="3" name="Content Placeholder 2"/>
          <p:cNvSpPr>
            <a:spLocks noGrp="1"/>
          </p:cNvSpPr>
          <p:nvPr>
            <p:ph idx="1"/>
          </p:nvPr>
        </p:nvSpPr>
        <p:spPr>
          <a:xfrm>
            <a:off x="343144" y="1268760"/>
            <a:ext cx="8712968" cy="5328592"/>
          </a:xfrm>
        </p:spPr>
        <p:txBody>
          <a:bodyPr/>
          <a:lstStyle/>
          <a:p>
            <a:pPr>
              <a:spcBef>
                <a:spcPts val="400"/>
              </a:spcBef>
              <a:spcAft>
                <a:spcPts val="400"/>
              </a:spcAft>
            </a:pPr>
            <a:r>
              <a:rPr lang="fr-FR" sz="2000" dirty="0"/>
              <a:t>"Déclaration interprétative et changements de pratique recommandés dans le cadre du Traité de coopération en matière de brevets (PCT) à la lumière de la pandémie COVID-19" publiée par </a:t>
            </a:r>
            <a:r>
              <a:rPr lang="fr-FR" sz="2000" dirty="0" smtClean="0"/>
              <a:t>l’IB </a:t>
            </a:r>
            <a:r>
              <a:rPr lang="fr-FR" sz="2000" dirty="0"/>
              <a:t>le 9 avril 2020 </a:t>
            </a:r>
            <a:r>
              <a:rPr lang="fr-FR" sz="2000" dirty="0" smtClean="0"/>
              <a:t>:</a:t>
            </a:r>
            <a:endParaRPr lang="en-US" sz="2000" dirty="0"/>
          </a:p>
          <a:p>
            <a:pPr lvl="1">
              <a:spcBef>
                <a:spcPts val="400"/>
              </a:spcBef>
              <a:spcAft>
                <a:spcPts val="400"/>
              </a:spcAft>
            </a:pPr>
            <a:r>
              <a:rPr lang="fr-FR" sz="2000" dirty="0"/>
              <a:t>Règle 82</a:t>
            </a:r>
            <a:r>
              <a:rPr lang="fr-FR" sz="2000" i="1" dirty="0"/>
              <a:t>quater</a:t>
            </a:r>
            <a:r>
              <a:rPr lang="fr-FR" sz="2000" dirty="0"/>
              <a:t>.1 - Excuse </a:t>
            </a:r>
            <a:r>
              <a:rPr lang="fr-FR" sz="2000" dirty="0" smtClean="0"/>
              <a:t>le retard </a:t>
            </a:r>
            <a:r>
              <a:rPr lang="fr-FR" sz="2000" dirty="0"/>
              <a:t>dans le respect des délais "pour cause de ... calamité naturelle ... ou </a:t>
            </a:r>
            <a:r>
              <a:rPr lang="fr-FR" sz="2000" dirty="0" smtClean="0"/>
              <a:t>raison analogue"</a:t>
            </a:r>
            <a:endParaRPr lang="en-US" sz="2000" dirty="0"/>
          </a:p>
          <a:p>
            <a:pPr lvl="1">
              <a:spcBef>
                <a:spcPts val="400"/>
              </a:spcBef>
              <a:spcAft>
                <a:spcPts val="400"/>
              </a:spcAft>
            </a:pPr>
            <a:r>
              <a:rPr lang="fr-FR" sz="2000" dirty="0"/>
              <a:t>La règle 82</a:t>
            </a:r>
            <a:r>
              <a:rPr lang="fr-FR" sz="2000" i="1" dirty="0"/>
              <a:t>quater</a:t>
            </a:r>
            <a:r>
              <a:rPr lang="fr-FR" sz="2000" dirty="0"/>
              <a:t>.1 </a:t>
            </a:r>
            <a:r>
              <a:rPr lang="fr-FR" sz="2000" dirty="0" smtClean="0"/>
              <a:t>s’applique </a:t>
            </a:r>
            <a:r>
              <a:rPr lang="fr-FR" sz="2000" dirty="0"/>
              <a:t>à tous les délais prévus par le PCT (par exemple, le paiement des taxes, la remise des documents de priorité, la correction des revendications de priorité, etc.) sauf en ce qui concerne la période de priorité et le délai d'entrée en phase </a:t>
            </a:r>
            <a:r>
              <a:rPr lang="fr-FR" sz="2000" dirty="0" smtClean="0"/>
              <a:t>nationale</a:t>
            </a:r>
            <a:endParaRPr lang="en-US" sz="2000" dirty="0"/>
          </a:p>
          <a:p>
            <a:pPr lvl="1">
              <a:spcBef>
                <a:spcPts val="400"/>
              </a:spcBef>
              <a:spcAft>
                <a:spcPts val="400"/>
              </a:spcAft>
            </a:pPr>
            <a:r>
              <a:rPr lang="fr-FR" sz="2000" dirty="0" smtClean="0"/>
              <a:t>N’exige </a:t>
            </a:r>
            <a:r>
              <a:rPr lang="fr-FR" sz="2000" dirty="0"/>
              <a:t>pas la preuve que le coronavirus a </a:t>
            </a:r>
            <a:r>
              <a:rPr lang="fr-FR" sz="2000" dirty="0" smtClean="0"/>
              <a:t>affecté le </a:t>
            </a:r>
            <a:r>
              <a:rPr lang="fr-FR" sz="2000" dirty="0"/>
              <a:t>lieu</a:t>
            </a:r>
            <a:endParaRPr lang="en-US" sz="2000" dirty="0"/>
          </a:p>
          <a:p>
            <a:pPr lvl="1">
              <a:spcBef>
                <a:spcPts val="400"/>
              </a:spcBef>
              <a:spcAft>
                <a:spcPts val="400"/>
              </a:spcAft>
            </a:pPr>
            <a:r>
              <a:rPr lang="fr-FR" sz="2000" dirty="0" smtClean="0"/>
              <a:t>Directeur Général </a:t>
            </a:r>
            <a:r>
              <a:rPr lang="fr-FR" sz="2000" dirty="0"/>
              <a:t>invite les </a:t>
            </a:r>
            <a:r>
              <a:rPr lang="fr-FR" sz="2000" dirty="0" smtClean="0"/>
              <a:t>Offices </a:t>
            </a:r>
            <a:r>
              <a:rPr lang="fr-FR" sz="2000" dirty="0"/>
              <a:t>nationaux à faire de </a:t>
            </a:r>
            <a:r>
              <a:rPr lang="fr-FR" sz="2000" dirty="0" smtClean="0"/>
              <a:t>même</a:t>
            </a:r>
            <a:r>
              <a:rPr lang="en-US" sz="2000" dirty="0" smtClean="0"/>
              <a:t> </a:t>
            </a:r>
            <a:r>
              <a:rPr lang="en-US" sz="2000" dirty="0"/>
              <a:t>(</a:t>
            </a:r>
            <a:r>
              <a:rPr lang="en-US" sz="2000" dirty="0">
                <a:hlinkClick r:id="rId3"/>
              </a:rPr>
              <a:t>https://</a:t>
            </a:r>
            <a:r>
              <a:rPr lang="en-US" sz="2000" dirty="0" smtClean="0">
                <a:hlinkClick r:id="rId3"/>
              </a:rPr>
              <a:t>www.wipo.int/pct/fr/news/2020/news_0009.html</a:t>
            </a:r>
            <a:r>
              <a:rPr lang="en-US" sz="2000" dirty="0" smtClean="0"/>
              <a:t>)</a:t>
            </a:r>
          </a:p>
          <a:p>
            <a:pPr lvl="1">
              <a:spcBef>
                <a:spcPts val="400"/>
              </a:spcBef>
              <a:spcAft>
                <a:spcPts val="400"/>
              </a:spcAft>
            </a:pPr>
            <a:r>
              <a:rPr lang="fr-FR" sz="2000" dirty="0"/>
              <a:t>Règles 80.6 et 82 : retards dans le courrier (règle des 5 et 7 </a:t>
            </a:r>
            <a:r>
              <a:rPr lang="fr-FR" sz="2000" dirty="0" smtClean="0"/>
              <a:t>jours)</a:t>
            </a:r>
            <a:endParaRPr lang="en-GB" sz="2000" dirty="0"/>
          </a:p>
        </p:txBody>
      </p:sp>
    </p:spTree>
    <p:extLst>
      <p:ext uri="{BB962C8B-B14F-4D97-AF65-F5344CB8AC3E}">
        <p14:creationId xmlns:p14="http://schemas.microsoft.com/office/powerpoint/2010/main" val="11818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261"/>
            <a:ext cx="8579296" cy="1143000"/>
          </a:xfrm>
        </p:spPr>
        <p:txBody>
          <a:bodyPr/>
          <a:lstStyle/>
          <a:p>
            <a:r>
              <a:rPr lang="fr-FR" dirty="0" smtClean="0"/>
              <a:t>Mesures de sauvegarde spécifiques</a:t>
            </a:r>
            <a:br>
              <a:rPr lang="fr-FR" dirty="0" smtClean="0"/>
            </a:br>
            <a:r>
              <a:rPr lang="fr-FR" dirty="0" smtClean="0"/>
              <a:t>applicables en vertu du PCT (3)</a:t>
            </a:r>
            <a:endParaRPr lang="fr-FR" dirty="0"/>
          </a:p>
        </p:txBody>
      </p:sp>
      <p:sp>
        <p:nvSpPr>
          <p:cNvPr id="3" name="Content Placeholder 2"/>
          <p:cNvSpPr>
            <a:spLocks noGrp="1"/>
          </p:cNvSpPr>
          <p:nvPr>
            <p:ph idx="1"/>
          </p:nvPr>
        </p:nvSpPr>
        <p:spPr>
          <a:xfrm>
            <a:off x="467544" y="1135418"/>
            <a:ext cx="8568952" cy="5533942"/>
          </a:xfrm>
        </p:spPr>
        <p:txBody>
          <a:bodyPr/>
          <a:lstStyle/>
          <a:p>
            <a:r>
              <a:rPr lang="fr-FR" sz="2200" dirty="0"/>
              <a:t>Envoi </a:t>
            </a:r>
            <a:r>
              <a:rPr lang="fr-FR" sz="2200" dirty="0" smtClean="0"/>
              <a:t>différ</a:t>
            </a:r>
            <a:r>
              <a:rPr lang="fr-FR" sz="2200" dirty="0"/>
              <a:t>é</a:t>
            </a:r>
            <a:r>
              <a:rPr lang="fr-FR" sz="2200" dirty="0" smtClean="0"/>
              <a:t> du formulaire </a:t>
            </a:r>
            <a:r>
              <a:rPr lang="fr-FR" sz="2200" dirty="0" smtClean="0">
                <a:hlinkClick r:id="rId3"/>
              </a:rPr>
              <a:t>PCT/RO/117</a:t>
            </a:r>
            <a:r>
              <a:rPr lang="fr-FR" sz="2200" dirty="0" smtClean="0"/>
              <a:t> ("Notification relative à une demande internationale considérée comme retirée") par le Bureau international en sa qualité d'office récepteur:</a:t>
            </a:r>
          </a:p>
          <a:p>
            <a:pPr marL="698500" lvl="1" indent="-342900">
              <a:buClr>
                <a:srgbClr val="A50021"/>
              </a:buClr>
              <a:buFont typeface="Wingdings" panose="05000000000000000000" pitchFamily="2" charset="2"/>
              <a:buChar char="q"/>
            </a:pPr>
            <a:r>
              <a:rPr lang="fr-FR" sz="2200" dirty="0" smtClean="0"/>
              <a:t>lorsque le déposant n'a pas payé toutes les taxes requises</a:t>
            </a:r>
          </a:p>
          <a:p>
            <a:pPr marL="698500" lvl="1" indent="-342900">
              <a:buClr>
                <a:srgbClr val="A50021"/>
              </a:buClr>
              <a:buFont typeface="Wingdings" panose="05000000000000000000" pitchFamily="2" charset="2"/>
              <a:buChar char="q"/>
            </a:pPr>
            <a:r>
              <a:rPr lang="fr-FR" sz="2200" dirty="0" smtClean="0"/>
              <a:t>Le Bureau international agissant en tant qu'office récepteur enverra le formulaire PCT/RO/133 invitant à payer toutes les taxes dues (sans toutefois exiger une taxe pour paiement tardif)</a:t>
            </a:r>
          </a:p>
          <a:p>
            <a:pPr marL="698500" lvl="1" indent="-342900">
              <a:buClr>
                <a:srgbClr val="A50021"/>
              </a:buClr>
              <a:buFont typeface="Wingdings" panose="05000000000000000000" pitchFamily="2" charset="2"/>
              <a:buChar char="q"/>
            </a:pPr>
            <a:r>
              <a:rPr lang="fr-FR" sz="2200" dirty="0" smtClean="0"/>
              <a:t>Le Bureau international agissant en tant qu'office récepteur n'enverra pas le formulaire PCT/RO/117 avant le </a:t>
            </a:r>
            <a:r>
              <a:rPr lang="fr-FR" sz="2200" b="1" dirty="0" smtClean="0">
                <a:solidFill>
                  <a:srgbClr val="990033"/>
                </a:solidFill>
              </a:rPr>
              <a:t>1</a:t>
            </a:r>
            <a:r>
              <a:rPr lang="fr-FR" sz="2200" b="1" baseline="30000" dirty="0" smtClean="0">
                <a:solidFill>
                  <a:srgbClr val="990033"/>
                </a:solidFill>
              </a:rPr>
              <a:t>er</a:t>
            </a:r>
            <a:r>
              <a:rPr lang="fr-FR" sz="2200" b="1" dirty="0" smtClean="0">
                <a:solidFill>
                  <a:srgbClr val="990033"/>
                </a:solidFill>
              </a:rPr>
              <a:t> juillet 2020</a:t>
            </a:r>
            <a:r>
              <a:rPr lang="fr-FR" sz="2200" dirty="0" smtClean="0"/>
              <a:t> (déclaration de demandes internationales comme considérées retirées pour défaut de paiement des taxes)</a:t>
            </a:r>
          </a:p>
          <a:p>
            <a:pPr marL="698500" lvl="1" indent="-342900">
              <a:buClr>
                <a:srgbClr val="A50021"/>
              </a:buClr>
            </a:pPr>
            <a:r>
              <a:rPr lang="fr-FR" sz="2200" dirty="0" smtClean="0"/>
              <a:t>Le Directeur général invite instamment tous les offices récepteurs à en faire de même (</a:t>
            </a:r>
            <a:r>
              <a:rPr lang="fr-FR" sz="2000" dirty="0" smtClean="0">
                <a:hlinkClick r:id="rId4"/>
              </a:rPr>
              <a:t>https://www.wipo.int/pct/fr/news/2020/news_0009.html</a:t>
            </a:r>
            <a:r>
              <a:rPr lang="fr-FR" sz="2200" dirty="0" smtClean="0"/>
              <a:t>)</a:t>
            </a:r>
            <a:endParaRPr lang="en-US" sz="2200" dirty="0"/>
          </a:p>
          <a:p>
            <a:pPr marL="457200" lvl="1" indent="0">
              <a:buNone/>
            </a:pPr>
            <a:endParaRPr lang="en-GB" dirty="0"/>
          </a:p>
        </p:txBody>
      </p:sp>
    </p:spTree>
    <p:extLst>
      <p:ext uri="{BB962C8B-B14F-4D97-AF65-F5344CB8AC3E}">
        <p14:creationId xmlns:p14="http://schemas.microsoft.com/office/powerpoint/2010/main" val="874836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p:cNvGrpSpPr>
          <p:nvPr/>
        </p:nvGrpSpPr>
        <p:grpSpPr bwMode="auto">
          <a:xfrm>
            <a:off x="228600" y="827088"/>
            <a:ext cx="1125538" cy="461963"/>
            <a:chOff x="192" y="281"/>
            <a:chExt cx="768" cy="291"/>
          </a:xfrm>
        </p:grpSpPr>
        <p:sp>
          <p:nvSpPr>
            <p:cNvPr id="6" name="Rectangle 4"/>
            <p:cNvSpPr>
              <a:spLocks noChangeArrowheads="1"/>
            </p:cNvSpPr>
            <p:nvPr/>
          </p:nvSpPr>
          <p:spPr bwMode="auto">
            <a:xfrm>
              <a:off x="192" y="281"/>
              <a:ext cx="144" cy="291"/>
            </a:xfrm>
            <a:prstGeom prst="rect">
              <a:avLst/>
            </a:prstGeom>
            <a:solidFill>
              <a:srgbClr val="0099CC"/>
            </a:solidFill>
            <a:ln w="12700">
              <a:solidFill>
                <a:schemeClr val="tx1"/>
              </a:solidFill>
              <a:miter lim="800000"/>
              <a:headEnd/>
              <a:tailEnd/>
            </a:ln>
          </p:spPr>
          <p:txBody>
            <a:bodyPr anchor="ctr">
              <a:spAutoFit/>
            </a:bodyPr>
            <a:lstStyle>
              <a:lvl1pPr>
                <a:spcBef>
                  <a:spcPct val="20000"/>
                </a:spcBef>
                <a:buBlip>
                  <a:blip r:embed="rId2"/>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2"/>
                </a:buBlip>
                <a:defRPr sz="2400">
                  <a:solidFill>
                    <a:schemeClr val="tx1"/>
                  </a:solidFill>
                  <a:latin typeface="Arial" pitchFamily="34" charset="0"/>
                  <a:cs typeface="Arial" pitchFamily="34" charset="0"/>
                </a:defRPr>
              </a:lvl4pPr>
              <a:lvl5pPr marL="2057400" indent="-22860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0070C0"/>
                </a:solidFill>
                <a:effectLst/>
                <a:uLnTx/>
                <a:uFillTx/>
                <a:latin typeface="Arial" pitchFamily="34" charset="0"/>
                <a:ea typeface="ヒラギノ角ゴ Pro W3"/>
                <a:cs typeface="ヒラギノ角ゴ Pro W3"/>
              </a:endParaRPr>
            </a:p>
          </p:txBody>
        </p:sp>
        <p:sp>
          <p:nvSpPr>
            <p:cNvPr id="7" name="Text Box 5"/>
            <p:cNvSpPr txBox="1">
              <a:spLocks noChangeArrowheads="1"/>
            </p:cNvSpPr>
            <p:nvPr/>
          </p:nvSpPr>
          <p:spPr bwMode="auto">
            <a:xfrm>
              <a:off x="288" y="336"/>
              <a:ext cx="6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Blip>
                  <a:blip r:embed="rId2"/>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2"/>
                </a:buBlip>
                <a:defRPr sz="2400">
                  <a:solidFill>
                    <a:schemeClr val="tx1"/>
                  </a:solidFill>
                  <a:latin typeface="Arial" pitchFamily="34" charset="0"/>
                  <a:cs typeface="Arial" pitchFamily="34" charset="0"/>
                </a:defRPr>
              </a:lvl4pPr>
              <a:lvl5pPr marL="2057400" indent="-22860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70C0"/>
                  </a:solidFill>
                  <a:effectLst/>
                  <a:uLnTx/>
                  <a:uFillTx/>
                  <a:latin typeface="Arial" pitchFamily="34" charset="0"/>
                  <a:ea typeface="ヒラギノ角ゴ Pro W3"/>
                  <a:cs typeface="ヒラギノ角ゴ Pro W3"/>
                </a:rPr>
                <a:t>=PCT</a:t>
              </a:r>
            </a:p>
          </p:txBody>
        </p:sp>
      </p:grpSp>
      <p:sp>
        <p:nvSpPr>
          <p:cNvPr id="14" name="Rectangle 12"/>
          <p:cNvSpPr>
            <a:spLocks noChangeArrowheads="1"/>
          </p:cNvSpPr>
          <p:nvPr/>
        </p:nvSpPr>
        <p:spPr bwMode="auto">
          <a:xfrm>
            <a:off x="1547664" y="107921"/>
            <a:ext cx="6048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2"/>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2"/>
              </a:buBlip>
              <a:defRPr sz="2400">
                <a:solidFill>
                  <a:schemeClr val="tx1"/>
                </a:solidFill>
                <a:latin typeface="Arial" pitchFamily="34" charset="0"/>
                <a:cs typeface="Arial" pitchFamily="34" charset="0"/>
              </a:defRPr>
            </a:lvl4pPr>
            <a:lvl5pPr marL="2057400" indent="-228600">
              <a:spcBef>
                <a:spcPct val="20000"/>
              </a:spcBef>
              <a:buBlip>
                <a:blip r:embed="rId2"/>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lvl="0" algn="l" eaLnBrk="0" hangingPunct="0">
              <a:spcBef>
                <a:spcPct val="0"/>
              </a:spcBef>
              <a:buNone/>
              <a:defRPr/>
            </a:pPr>
            <a:r>
              <a:rPr kumimoji="0" lang="en-US" altLang="en-US" sz="3200" b="1" i="0" u="none" strike="noStrike" kern="1200" cap="none" spc="0" normalizeH="0" baseline="0" noProof="0" dirty="0" smtClean="0">
                <a:ln>
                  <a:noFill/>
                </a:ln>
                <a:solidFill>
                  <a:srgbClr val="990033"/>
                </a:solidFill>
                <a:effectLst/>
                <a:uLnTx/>
                <a:uFillTx/>
                <a:latin typeface="Arial" pitchFamily="34" charset="0"/>
                <a:ea typeface="ヒラギノ角ゴ Pro W3"/>
                <a:cs typeface="ヒラギノ角ゴ Pro W3"/>
              </a:rPr>
              <a:t>153</a:t>
            </a:r>
            <a:r>
              <a:rPr kumimoji="0" lang="en-US" altLang="en-US" sz="3200" b="1" i="0" u="none" strike="noStrike" kern="1200" cap="none" spc="0" normalizeH="0" baseline="0" noProof="0" dirty="0" smtClean="0">
                <a:ln>
                  <a:noFill/>
                </a:ln>
                <a:solidFill>
                  <a:srgbClr val="333399"/>
                </a:solidFill>
                <a:effectLst/>
                <a:uLnTx/>
                <a:uFillTx/>
                <a:latin typeface="Arial" pitchFamily="34" charset="0"/>
                <a:ea typeface="ヒラギノ角ゴ Pro W3"/>
                <a:cs typeface="ヒラギノ角ゴ Pro W3"/>
              </a:rPr>
              <a:t> </a:t>
            </a:r>
            <a:r>
              <a:rPr lang="en-US" altLang="en-US" sz="3600" b="0" dirty="0" err="1" smtClean="0">
                <a:solidFill>
                  <a:srgbClr val="70869B"/>
                </a:solidFill>
                <a:ea typeface="ヒラギノ角ゴ Pro W3"/>
                <a:cs typeface="ヒラギノ角ゴ Pro W3"/>
              </a:rPr>
              <a:t>États</a:t>
            </a:r>
            <a:r>
              <a:rPr lang="en-US" altLang="en-US" sz="3600" b="0" dirty="0" smtClean="0">
                <a:solidFill>
                  <a:srgbClr val="70869B"/>
                </a:solidFill>
                <a:ea typeface="ヒラギノ角ゴ Pro W3"/>
                <a:cs typeface="ヒラギノ角ゴ Pro W3"/>
              </a:rPr>
              <a:t> </a:t>
            </a:r>
            <a:r>
              <a:rPr lang="en-US" altLang="en-US" sz="3600" b="0" dirty="0" err="1" smtClean="0">
                <a:solidFill>
                  <a:srgbClr val="70869B"/>
                </a:solidFill>
                <a:ea typeface="ヒラギノ角ゴ Pro W3"/>
                <a:cs typeface="ヒラギノ角ゴ Pro W3"/>
              </a:rPr>
              <a:t>membres</a:t>
            </a:r>
            <a:r>
              <a:rPr lang="en-US" altLang="en-US" sz="3600" b="0" dirty="0" smtClean="0">
                <a:solidFill>
                  <a:srgbClr val="70869B"/>
                </a:solidFill>
                <a:ea typeface="ヒラギノ角ゴ Pro W3"/>
                <a:cs typeface="ヒラギノ角ゴ Pro W3"/>
              </a:rPr>
              <a:t> du PCT</a:t>
            </a:r>
            <a:endParaRPr kumimoji="0" lang="en-US" altLang="en-US" sz="3600" b="0" i="0" u="none" strike="noStrike" kern="1200" cap="none" spc="0" normalizeH="0" baseline="0" noProof="0" dirty="0">
              <a:ln>
                <a:noFill/>
              </a:ln>
              <a:solidFill>
                <a:srgbClr val="70869B"/>
              </a:solidFill>
              <a:effectLst/>
              <a:uLnTx/>
              <a:uFillTx/>
              <a:ea typeface="ヒラギノ角ゴ Pro W3"/>
              <a:cs typeface="ヒラギノ角ゴ Pro W3"/>
            </a:endParaRPr>
          </a:p>
        </p:txBody>
      </p:sp>
      <p:pic>
        <p:nvPicPr>
          <p:cNvPr id="17" name="Content Placeholder 3"/>
          <p:cNvPicPr>
            <a:picLocks noGrp="1" noChangeAspect="1"/>
          </p:cNvPicPr>
          <p:nvPr>
            <p:ph idx="1"/>
          </p:nvPr>
        </p:nvPicPr>
        <p:blipFill>
          <a:blip r:embed="rId3"/>
          <a:stretch>
            <a:fillRect/>
          </a:stretch>
        </p:blipFill>
        <p:spPr>
          <a:xfrm>
            <a:off x="684213" y="1340768"/>
            <a:ext cx="8245443" cy="4680520"/>
          </a:xfrm>
          <a:prstGeom prst="rect">
            <a:avLst/>
          </a:prstGeom>
        </p:spPr>
      </p:pic>
    </p:spTree>
    <p:extLst>
      <p:ext uri="{BB962C8B-B14F-4D97-AF65-F5344CB8AC3E}">
        <p14:creationId xmlns:p14="http://schemas.microsoft.com/office/powerpoint/2010/main" val="3508102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61" y="182831"/>
            <a:ext cx="8579296" cy="1143000"/>
          </a:xfrm>
        </p:spPr>
        <p:txBody>
          <a:bodyPr/>
          <a:lstStyle/>
          <a:p>
            <a:r>
              <a:rPr lang="fr-FR" dirty="0"/>
              <a:t>Mesures de sauvegarde particulières dans le cadre du </a:t>
            </a:r>
            <a:r>
              <a:rPr lang="fr-FR" dirty="0" smtClean="0"/>
              <a:t>PCT </a:t>
            </a:r>
            <a:r>
              <a:rPr lang="en-US" dirty="0" smtClean="0"/>
              <a:t>(4</a:t>
            </a:r>
            <a:r>
              <a:rPr lang="en-US" dirty="0"/>
              <a:t>)</a:t>
            </a:r>
            <a:endParaRPr lang="en-GB" dirty="0"/>
          </a:p>
        </p:txBody>
      </p:sp>
      <p:sp>
        <p:nvSpPr>
          <p:cNvPr id="3" name="Content Placeholder 2"/>
          <p:cNvSpPr>
            <a:spLocks noGrp="1"/>
          </p:cNvSpPr>
          <p:nvPr>
            <p:ph idx="1"/>
          </p:nvPr>
        </p:nvSpPr>
        <p:spPr>
          <a:xfrm>
            <a:off x="376286" y="1514020"/>
            <a:ext cx="8229600" cy="4824536"/>
          </a:xfrm>
        </p:spPr>
        <p:txBody>
          <a:bodyPr/>
          <a:lstStyle/>
          <a:p>
            <a:pPr>
              <a:spcBef>
                <a:spcPts val="400"/>
              </a:spcBef>
              <a:spcAft>
                <a:spcPts val="400"/>
              </a:spcAft>
            </a:pPr>
            <a:r>
              <a:rPr lang="fr-FR" dirty="0"/>
              <a:t>Non-respect du délai prévu aux articles 22 et 39 pour entrer dans la phase </a:t>
            </a:r>
            <a:r>
              <a:rPr lang="fr-FR" dirty="0" smtClean="0"/>
              <a:t>nationale</a:t>
            </a:r>
            <a:endParaRPr lang="en-US" dirty="0" smtClean="0"/>
          </a:p>
          <a:p>
            <a:pPr lvl="1">
              <a:spcBef>
                <a:spcPts val="400"/>
              </a:spcBef>
              <a:spcAft>
                <a:spcPts val="400"/>
              </a:spcAft>
            </a:pPr>
            <a:r>
              <a:rPr lang="fr-FR" dirty="0" smtClean="0"/>
              <a:t>S’appuyer </a:t>
            </a:r>
            <a:r>
              <a:rPr lang="fr-FR" dirty="0"/>
              <a:t>sur la sauvegarde de la règle 49.6 du PCT - "Rétablissement des </a:t>
            </a:r>
            <a:r>
              <a:rPr lang="fr-FR" dirty="0" smtClean="0"/>
              <a:t>droits"</a:t>
            </a:r>
            <a:endParaRPr lang="en-US" dirty="0"/>
          </a:p>
          <a:p>
            <a:pPr lvl="1">
              <a:spcBef>
                <a:spcPts val="400"/>
              </a:spcBef>
              <a:spcAft>
                <a:spcPts val="400"/>
              </a:spcAft>
            </a:pPr>
            <a:r>
              <a:rPr lang="fr-FR" dirty="0"/>
              <a:t>Des dispositions nationales plus favorables pour rétablir votre demande internationale avant un DO/EO pourraient également </a:t>
            </a:r>
            <a:r>
              <a:rPr lang="fr-FR" dirty="0" smtClean="0"/>
              <a:t>s’appliquer</a:t>
            </a:r>
            <a:endParaRPr lang="en-US" dirty="0"/>
          </a:p>
          <a:p>
            <a:pPr marL="457200" lvl="1" indent="0">
              <a:spcBef>
                <a:spcPts val="400"/>
              </a:spcBef>
              <a:spcAft>
                <a:spcPts val="400"/>
              </a:spcAft>
              <a:buNone/>
            </a:pPr>
            <a:endParaRPr lang="en-US" dirty="0" smtClean="0"/>
          </a:p>
          <a:p>
            <a:pPr marL="457200" lvl="1" indent="0">
              <a:spcBef>
                <a:spcPts val="400"/>
              </a:spcBef>
              <a:spcAft>
                <a:spcPts val="400"/>
              </a:spcAft>
              <a:buNone/>
            </a:pPr>
            <a:r>
              <a:rPr lang="fr-FR" dirty="0"/>
              <a:t>Voir le Guide du déposant PCT pour les délais appliqués par les offices dans la phase nationale </a:t>
            </a:r>
            <a:r>
              <a:rPr lang="fr-FR" dirty="0" smtClean="0"/>
              <a:t>:</a:t>
            </a:r>
            <a:r>
              <a:rPr lang="en-US" dirty="0" smtClean="0"/>
              <a:t>  </a:t>
            </a:r>
            <a:r>
              <a:rPr lang="en-US" dirty="0">
                <a:hlinkClick r:id="rId3"/>
              </a:rPr>
              <a:t>https://</a:t>
            </a:r>
            <a:r>
              <a:rPr lang="en-US" dirty="0" smtClean="0">
                <a:hlinkClick r:id="rId3"/>
              </a:rPr>
              <a:t>www.wipo.int/pct/fr/guide/index.html</a:t>
            </a:r>
            <a:endParaRPr lang="en-US" dirty="0" smtClean="0"/>
          </a:p>
          <a:p>
            <a:pPr marL="457200" lvl="1" indent="0">
              <a:spcBef>
                <a:spcPts val="400"/>
              </a:spcBef>
              <a:spcAft>
                <a:spcPts val="400"/>
              </a:spcAft>
              <a:buNone/>
            </a:pPr>
            <a:endParaRPr lang="en-US" dirty="0" smtClean="0"/>
          </a:p>
          <a:p>
            <a:pPr marL="457200" lvl="1" indent="0">
              <a:spcBef>
                <a:spcPts val="400"/>
              </a:spcBef>
              <a:spcAft>
                <a:spcPts val="400"/>
              </a:spcAft>
              <a:buNone/>
            </a:pPr>
            <a:endParaRPr lang="en-GB" dirty="0"/>
          </a:p>
        </p:txBody>
      </p:sp>
    </p:spTree>
    <p:extLst>
      <p:ext uri="{BB962C8B-B14F-4D97-AF65-F5344CB8AC3E}">
        <p14:creationId xmlns:p14="http://schemas.microsoft.com/office/powerpoint/2010/main" val="3561635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lstStyle/>
          <a:p>
            <a:pPr algn="ctr"/>
            <a:r>
              <a:rPr lang="fr-FR" dirty="0" smtClean="0"/>
              <a:t>Informations complémentaires</a:t>
            </a:r>
            <a:endParaRPr lang="fr-FR" dirty="0"/>
          </a:p>
        </p:txBody>
      </p:sp>
      <p:sp>
        <p:nvSpPr>
          <p:cNvPr id="3" name="Content Placeholder 2"/>
          <p:cNvSpPr>
            <a:spLocks noGrp="1"/>
          </p:cNvSpPr>
          <p:nvPr>
            <p:ph idx="1"/>
          </p:nvPr>
        </p:nvSpPr>
        <p:spPr>
          <a:xfrm>
            <a:off x="457200" y="1124744"/>
            <a:ext cx="8435280" cy="5256584"/>
          </a:xfrm>
        </p:spPr>
        <p:txBody>
          <a:bodyPr/>
          <a:lstStyle/>
          <a:p>
            <a:pPr marL="452438" indent="-452438"/>
            <a:r>
              <a:rPr lang="fr-FR" dirty="0" smtClean="0"/>
              <a:t>Pour accéder aux dernières informations, voir le cadre "Infobulletin COVID-19" situé en haut de la page d'accueil du PCT :</a:t>
            </a:r>
            <a:endParaRPr lang="fr-FR" dirty="0" smtClean="0">
              <a:hlinkClick r:id="rId3"/>
            </a:endParaRPr>
          </a:p>
          <a:p>
            <a:pPr marL="452438" indent="-452438">
              <a:buNone/>
            </a:pPr>
            <a:r>
              <a:rPr lang="fr-FR" dirty="0" smtClean="0"/>
              <a:t>	</a:t>
            </a:r>
            <a:r>
              <a:rPr lang="fr-FR" dirty="0">
                <a:hlinkClick r:id="rId4"/>
              </a:rPr>
              <a:t>www.wipo.int/pct/fr/index.html</a:t>
            </a:r>
            <a:endParaRPr lang="fr-FR" dirty="0"/>
          </a:p>
          <a:p>
            <a:pPr marL="452438" indent="-452438">
              <a:buNone/>
            </a:pPr>
            <a:r>
              <a:rPr lang="fr-FR" dirty="0" smtClean="0"/>
              <a:t>	</a:t>
            </a:r>
            <a:r>
              <a:rPr lang="fr-FR" dirty="0">
                <a:hlinkClick r:id="rId3"/>
              </a:rPr>
              <a:t>www.wipo.int/pct/fr/covid_19/covid_update.html</a:t>
            </a:r>
            <a:endParaRPr lang="fr-FR" dirty="0"/>
          </a:p>
          <a:p>
            <a:pPr marL="452438" indent="-452438">
              <a:buNone/>
            </a:pPr>
            <a:endParaRPr lang="fr-FR" dirty="0" smtClean="0"/>
          </a:p>
          <a:p>
            <a:pPr marL="0" indent="0">
              <a:buNone/>
            </a:pPr>
            <a:endParaRPr lang="fr-FR" dirty="0"/>
          </a:p>
          <a:p>
            <a:pPr marL="0" indent="0">
              <a:buNone/>
            </a:pPr>
            <a:endParaRPr lang="fr-FR" dirty="0"/>
          </a:p>
          <a:p>
            <a:pPr marL="0" indent="0">
              <a:buNone/>
            </a:pPr>
            <a:endParaRPr lang="fr-FR" dirty="0" smtClean="0"/>
          </a:p>
          <a:p>
            <a:r>
              <a:rPr lang="fr-FR" dirty="0" smtClean="0"/>
              <a:t>Des informations similaires pour les systèmes de Madrid et La Haye sont disponibles sur leurs pages respectives (via les liens figurant sur la page d'information du PCT)</a:t>
            </a:r>
            <a:endParaRPr lang="fr-FR" dirty="0"/>
          </a:p>
        </p:txBody>
      </p:sp>
      <p:pic>
        <p:nvPicPr>
          <p:cNvPr id="4" name="Picture 3"/>
          <p:cNvPicPr>
            <a:picLocks noChangeAspect="1"/>
          </p:cNvPicPr>
          <p:nvPr/>
        </p:nvPicPr>
        <p:blipFill>
          <a:blip r:embed="rId5"/>
          <a:stretch>
            <a:fillRect/>
          </a:stretch>
        </p:blipFill>
        <p:spPr>
          <a:xfrm>
            <a:off x="899592" y="3284984"/>
            <a:ext cx="7488832" cy="1574664"/>
          </a:xfrm>
          <a:prstGeom prst="rect">
            <a:avLst/>
          </a:prstGeom>
        </p:spPr>
      </p:pic>
    </p:spTree>
    <p:extLst>
      <p:ext uri="{BB962C8B-B14F-4D97-AF65-F5344CB8AC3E}">
        <p14:creationId xmlns:p14="http://schemas.microsoft.com/office/powerpoint/2010/main" val="30666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075" y="91757"/>
            <a:ext cx="8229600" cy="994122"/>
          </a:xfrm>
        </p:spPr>
        <p:txBody>
          <a:bodyPr/>
          <a:lstStyle/>
          <a:p>
            <a:r>
              <a:rPr lang="fr-FR" sz="3400" dirty="0"/>
              <a:t>Portail PI de </a:t>
            </a:r>
            <a:r>
              <a:rPr lang="fr-FR" sz="3400" dirty="0" smtClean="0"/>
              <a:t>l’OMPI </a:t>
            </a:r>
            <a:r>
              <a:rPr lang="fr-FR" sz="3400" dirty="0"/>
              <a:t>- Intégration du </a:t>
            </a:r>
            <a:r>
              <a:rPr lang="fr-FR" sz="3400" dirty="0" err="1" smtClean="0"/>
              <a:t>ePCT</a:t>
            </a:r>
            <a:endParaRPr lang="en-GB" sz="3400" dirty="0"/>
          </a:p>
        </p:txBody>
      </p:sp>
      <p:pic>
        <p:nvPicPr>
          <p:cNvPr id="4" name="Content Placeholder 3"/>
          <p:cNvPicPr>
            <a:picLocks noGrp="1" noChangeAspect="1"/>
          </p:cNvPicPr>
          <p:nvPr>
            <p:ph idx="1"/>
          </p:nvPr>
        </p:nvPicPr>
        <p:blipFill>
          <a:blip r:embed="rId3"/>
          <a:stretch>
            <a:fillRect/>
          </a:stretch>
        </p:blipFill>
        <p:spPr>
          <a:xfrm>
            <a:off x="498403" y="889106"/>
            <a:ext cx="7488832" cy="4280917"/>
          </a:xfrm>
          <a:prstGeom prst="rect">
            <a:avLst/>
          </a:prstGeom>
        </p:spPr>
      </p:pic>
      <p:sp>
        <p:nvSpPr>
          <p:cNvPr id="6" name="TextBox 5"/>
          <p:cNvSpPr txBox="1"/>
          <p:nvPr/>
        </p:nvSpPr>
        <p:spPr>
          <a:xfrm>
            <a:off x="469528" y="5877272"/>
            <a:ext cx="6910784" cy="707886"/>
          </a:xfrm>
          <a:prstGeom prst="rect">
            <a:avLst/>
          </a:prstGeom>
          <a:noFill/>
        </p:spPr>
        <p:txBody>
          <a:bodyPr wrap="square" rtlCol="0">
            <a:spAutoFit/>
          </a:bodyPr>
          <a:lstStyle/>
          <a:p>
            <a:pPr algn="l"/>
            <a:endParaRPr lang="en-US" dirty="0"/>
          </a:p>
          <a:p>
            <a:endParaRPr lang="en-GB" dirty="0"/>
          </a:p>
        </p:txBody>
      </p:sp>
      <p:sp>
        <p:nvSpPr>
          <p:cNvPr id="7" name="Rectangle 6"/>
          <p:cNvSpPr/>
          <p:nvPr/>
        </p:nvSpPr>
        <p:spPr>
          <a:xfrm>
            <a:off x="661182" y="5191593"/>
            <a:ext cx="7821636" cy="1569660"/>
          </a:xfrm>
          <a:prstGeom prst="rect">
            <a:avLst/>
          </a:prstGeom>
        </p:spPr>
        <p:txBody>
          <a:bodyPr wrap="square">
            <a:spAutoFit/>
          </a:bodyPr>
          <a:lstStyle/>
          <a:p>
            <a:pPr algn="l"/>
            <a:r>
              <a:rPr lang="fr-FR" sz="1600" dirty="0"/>
              <a:t>Le portail </a:t>
            </a:r>
            <a:r>
              <a:rPr lang="fr-FR" sz="1600" dirty="0" smtClean="0"/>
              <a:t>PI </a:t>
            </a:r>
            <a:r>
              <a:rPr lang="fr-FR" sz="1600" dirty="0"/>
              <a:t>a été lancé en septembre 2019, et les signets </a:t>
            </a:r>
            <a:r>
              <a:rPr lang="fr-FR" sz="1600" dirty="0" err="1"/>
              <a:t>ePCT</a:t>
            </a:r>
            <a:r>
              <a:rPr lang="fr-FR" sz="1600" dirty="0"/>
              <a:t> existants sont redirigés vers le portail </a:t>
            </a:r>
            <a:r>
              <a:rPr lang="fr-FR" sz="1600" dirty="0" smtClean="0"/>
              <a:t>PI </a:t>
            </a:r>
            <a:r>
              <a:rPr lang="fr-FR" sz="1600" dirty="0"/>
              <a:t>pour la </a:t>
            </a:r>
            <a:r>
              <a:rPr lang="fr-FR" sz="1600" dirty="0" smtClean="0"/>
              <a:t>connexion</a:t>
            </a:r>
            <a:endParaRPr lang="en-US" sz="1600" dirty="0" smtClean="0"/>
          </a:p>
          <a:p>
            <a:pPr algn="l"/>
            <a:r>
              <a:rPr lang="fr-FR" sz="1600" dirty="0"/>
              <a:t>Plus d'informations sur l'utilisation de </a:t>
            </a:r>
            <a:r>
              <a:rPr lang="fr-FR" sz="1600" dirty="0" smtClean="0"/>
              <a:t>l’</a:t>
            </a:r>
            <a:r>
              <a:rPr lang="fr-FR" sz="1600" dirty="0" err="1" smtClean="0"/>
              <a:t>ePCT</a:t>
            </a:r>
            <a:r>
              <a:rPr lang="fr-FR" sz="1600" dirty="0" smtClean="0"/>
              <a:t> </a:t>
            </a:r>
            <a:r>
              <a:rPr lang="fr-FR" sz="1600" dirty="0"/>
              <a:t>et du DAS pour envoyer des documents à </a:t>
            </a:r>
            <a:r>
              <a:rPr lang="fr-FR" sz="1600" dirty="0" smtClean="0"/>
              <a:t>l’IB </a:t>
            </a:r>
            <a:r>
              <a:rPr lang="fr-FR" sz="1600" dirty="0"/>
              <a:t>: </a:t>
            </a:r>
            <a:r>
              <a:rPr lang="en-US" sz="1600" dirty="0" smtClean="0"/>
              <a:t> </a:t>
            </a:r>
            <a:r>
              <a:rPr lang="en-US" sz="1600" dirty="0">
                <a:hlinkClick r:id="rId4"/>
              </a:rPr>
              <a:t>https://</a:t>
            </a:r>
            <a:r>
              <a:rPr lang="en-US" sz="1600" dirty="0" smtClean="0">
                <a:hlinkClick r:id="rId4"/>
              </a:rPr>
              <a:t>www.wipo.int/pct/fr/covid_19/communication.html</a:t>
            </a:r>
            <a:endParaRPr lang="en-US" sz="1600" dirty="0"/>
          </a:p>
          <a:p>
            <a:pPr algn="l"/>
            <a:endParaRPr lang="en-US" sz="1600" dirty="0"/>
          </a:p>
        </p:txBody>
      </p:sp>
    </p:spTree>
    <p:extLst>
      <p:ext uri="{BB962C8B-B14F-4D97-AF65-F5344CB8AC3E}">
        <p14:creationId xmlns:p14="http://schemas.microsoft.com/office/powerpoint/2010/main" val="2374650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216810" y="3933057"/>
            <a:ext cx="7598668" cy="2592288"/>
          </a:xfrm>
          <a:noFill/>
          <a:ln/>
        </p:spPr>
        <p:txBody>
          <a:bodyPr/>
          <a:lstStyle/>
          <a:p>
            <a:pPr>
              <a:spcBef>
                <a:spcPts val="0"/>
              </a:spcBef>
            </a:pPr>
            <a:r>
              <a:rPr lang="fr-FR" sz="3200" b="1" dirty="0">
                <a:solidFill>
                  <a:srgbClr val="70899B"/>
                </a:solidFill>
              </a:rPr>
              <a:t>Outils novateurs de </a:t>
            </a:r>
            <a:r>
              <a:rPr lang="fr-FR" sz="3200" b="1" dirty="0" smtClean="0">
                <a:solidFill>
                  <a:srgbClr val="70899B"/>
                </a:solidFill>
              </a:rPr>
              <a:t>l’OMPI </a:t>
            </a:r>
            <a:r>
              <a:rPr lang="fr-FR" sz="3200" b="1" dirty="0">
                <a:solidFill>
                  <a:srgbClr val="70899B"/>
                </a:solidFill>
              </a:rPr>
              <a:t>pour les offices de propriété intellectuelle et les déposants </a:t>
            </a:r>
            <a:r>
              <a:rPr lang="fr-FR" sz="3200" b="1" dirty="0" smtClean="0">
                <a:solidFill>
                  <a:srgbClr val="70899B"/>
                </a:solidFill>
              </a:rPr>
              <a:t>:</a:t>
            </a:r>
          </a:p>
          <a:p>
            <a:pPr marL="269875" indent="-269875">
              <a:spcBef>
                <a:spcPts val="0"/>
              </a:spcBef>
              <a:buFont typeface="Wingdings" panose="05000000000000000000" pitchFamily="2" charset="2"/>
              <a:buChar char="§"/>
            </a:pPr>
            <a:r>
              <a:rPr lang="fr-FR" sz="1800" b="1" dirty="0" smtClean="0">
                <a:solidFill>
                  <a:srgbClr val="70899B"/>
                </a:solidFill>
              </a:rPr>
              <a:t>Tableau </a:t>
            </a:r>
            <a:r>
              <a:rPr lang="fr-FR" sz="1800" b="1" dirty="0">
                <a:solidFill>
                  <a:srgbClr val="70899B"/>
                </a:solidFill>
              </a:rPr>
              <a:t>de bord de la gestion des </a:t>
            </a:r>
            <a:r>
              <a:rPr lang="fr-FR" sz="1800" b="1" dirty="0" smtClean="0">
                <a:solidFill>
                  <a:srgbClr val="70899B"/>
                </a:solidFill>
              </a:rPr>
              <a:t>crises</a:t>
            </a:r>
          </a:p>
          <a:p>
            <a:pPr marL="269875" indent="-269875">
              <a:spcBef>
                <a:spcPts val="0"/>
              </a:spcBef>
              <a:buFont typeface="Wingdings" panose="05000000000000000000" pitchFamily="2" charset="2"/>
              <a:buChar char="§"/>
            </a:pPr>
            <a:r>
              <a:rPr lang="fr-FR" sz="1800" b="1" dirty="0" smtClean="0">
                <a:solidFill>
                  <a:srgbClr val="70899B"/>
                </a:solidFill>
              </a:rPr>
              <a:t>COVID-19 </a:t>
            </a:r>
            <a:r>
              <a:rPr lang="fr-FR" sz="1800" b="1" dirty="0">
                <a:solidFill>
                  <a:srgbClr val="70899B"/>
                </a:solidFill>
              </a:rPr>
              <a:t>Suivi de la politique en matière de </a:t>
            </a:r>
            <a:r>
              <a:rPr lang="fr-FR" sz="1800" b="1" dirty="0" smtClean="0">
                <a:solidFill>
                  <a:srgbClr val="70899B"/>
                </a:solidFill>
              </a:rPr>
              <a:t>PI</a:t>
            </a:r>
          </a:p>
          <a:p>
            <a:pPr marL="269875" indent="-269875">
              <a:spcBef>
                <a:spcPts val="0"/>
              </a:spcBef>
              <a:buFont typeface="Wingdings" panose="05000000000000000000" pitchFamily="2" charset="2"/>
              <a:buChar char="§"/>
            </a:pPr>
            <a:r>
              <a:rPr lang="fr-FR" sz="1800" b="1" dirty="0" smtClean="0">
                <a:solidFill>
                  <a:srgbClr val="70899B"/>
                </a:solidFill>
              </a:rPr>
              <a:t>Base </a:t>
            </a:r>
            <a:r>
              <a:rPr lang="fr-FR" sz="1800" b="1" dirty="0">
                <a:solidFill>
                  <a:srgbClr val="70899B"/>
                </a:solidFill>
              </a:rPr>
              <a:t>de données PATENTSCOPE pour les innovations </a:t>
            </a:r>
            <a:r>
              <a:rPr lang="fr-FR" sz="1800" b="1" dirty="0" smtClean="0">
                <a:solidFill>
                  <a:srgbClr val="70899B"/>
                </a:solidFill>
              </a:rPr>
              <a:t>COVID-19</a:t>
            </a:r>
            <a:endParaRPr lang="en-US" sz="1800" b="1" dirty="0">
              <a:solidFill>
                <a:srgbClr val="70899B"/>
              </a:solidFill>
            </a:endParaRPr>
          </a:p>
        </p:txBody>
      </p:sp>
      <p:pic>
        <p:nvPicPr>
          <p:cNvPr id="2056" name="Picture 8"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811" y="3730625"/>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67545" y="764704"/>
            <a:ext cx="2880320" cy="2448272"/>
          </a:xfrm>
          <a:prstGeom prst="rect">
            <a:avLst/>
          </a:prstGeom>
        </p:spPr>
      </p:pic>
    </p:spTree>
    <p:extLst>
      <p:ext uri="{BB962C8B-B14F-4D97-AF65-F5344CB8AC3E}">
        <p14:creationId xmlns:p14="http://schemas.microsoft.com/office/powerpoint/2010/main" val="9774643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70575" y="188013"/>
            <a:ext cx="8229600" cy="1143000"/>
          </a:xfrm>
        </p:spPr>
        <p:txBody>
          <a:bodyPr/>
          <a:lstStyle/>
          <a:p>
            <a:r>
              <a:rPr lang="fr-FR" altLang="en-US" dirty="0"/>
              <a:t>Tableau de bord de </a:t>
            </a:r>
            <a:r>
              <a:rPr lang="fr-FR" altLang="en-US" dirty="0" smtClean="0"/>
              <a:t>l’OMPI </a:t>
            </a:r>
            <a:r>
              <a:rPr lang="fr-FR" altLang="en-US" dirty="0"/>
              <a:t>sur la gestion des crises </a:t>
            </a:r>
            <a:r>
              <a:rPr lang="en-US" altLang="en-US" dirty="0" smtClean="0"/>
              <a:t>(</a:t>
            </a:r>
            <a:r>
              <a:rPr lang="en-US" altLang="en-US" dirty="0"/>
              <a:t>1)</a:t>
            </a:r>
            <a:endParaRPr lang="en-GB" altLang="en-US" dirty="0"/>
          </a:p>
        </p:txBody>
      </p:sp>
      <p:sp>
        <p:nvSpPr>
          <p:cNvPr id="4099" name="Rectangle 3"/>
          <p:cNvSpPr>
            <a:spLocks noGrp="1" noChangeArrowheads="1"/>
          </p:cNvSpPr>
          <p:nvPr>
            <p:ph type="body" idx="1"/>
          </p:nvPr>
        </p:nvSpPr>
        <p:spPr>
          <a:xfrm>
            <a:off x="419419" y="1484784"/>
            <a:ext cx="8352928" cy="5006326"/>
          </a:xfrm>
        </p:spPr>
        <p:txBody>
          <a:bodyPr/>
          <a:lstStyle/>
          <a:p>
            <a:pPr>
              <a:spcBef>
                <a:spcPts val="400"/>
              </a:spcBef>
              <a:spcAft>
                <a:spcPts val="600"/>
              </a:spcAft>
            </a:pPr>
            <a:r>
              <a:rPr lang="fr-FR" altLang="en-US" sz="2000" dirty="0"/>
              <a:t>Un tableau de bord en ligne lancé le 15 avril 2020 pour permettre aux parties prenantes de suivre les activités opérationnelles de </a:t>
            </a:r>
            <a:r>
              <a:rPr lang="fr-FR" altLang="en-US" sz="2000" dirty="0" smtClean="0"/>
              <a:t>l’OMPI </a:t>
            </a:r>
            <a:r>
              <a:rPr lang="fr-FR" altLang="en-US" sz="2000" dirty="0"/>
              <a:t>pendant la </a:t>
            </a:r>
            <a:r>
              <a:rPr lang="fr-FR" altLang="en-US" sz="2000" dirty="0" smtClean="0"/>
              <a:t>pandémie</a:t>
            </a:r>
            <a:r>
              <a:rPr lang="en-US" altLang="en-US" sz="2000" dirty="0" smtClean="0"/>
              <a:t> </a:t>
            </a:r>
          </a:p>
          <a:p>
            <a:pPr>
              <a:spcBef>
                <a:spcPts val="400"/>
              </a:spcBef>
              <a:spcAft>
                <a:spcPts val="600"/>
              </a:spcAft>
            </a:pPr>
            <a:r>
              <a:rPr lang="fr-FR" altLang="en-US" sz="2000" dirty="0"/>
              <a:t>Informations publiées sur une base mensuelle </a:t>
            </a:r>
            <a:r>
              <a:rPr lang="fr-FR" altLang="en-US" sz="2000" dirty="0" smtClean="0"/>
              <a:t>:</a:t>
            </a:r>
            <a:endParaRPr lang="en-US" altLang="en-US" sz="2000" dirty="0" smtClean="0"/>
          </a:p>
          <a:p>
            <a:pPr lvl="1">
              <a:spcBef>
                <a:spcPts val="400"/>
              </a:spcBef>
              <a:spcAft>
                <a:spcPts val="600"/>
              </a:spcAft>
            </a:pPr>
            <a:r>
              <a:rPr lang="fr-FR" sz="2000" dirty="0"/>
              <a:t>Dépôts dans les principaux services mondiaux de propriété intellectuelle de </a:t>
            </a:r>
            <a:r>
              <a:rPr lang="fr-FR" sz="2000" dirty="0" smtClean="0"/>
              <a:t>l’OMPI </a:t>
            </a:r>
            <a:r>
              <a:rPr lang="fr-FR" sz="2000" dirty="0"/>
              <a:t>: brevets, marques et dessins et modèles </a:t>
            </a:r>
            <a:r>
              <a:rPr lang="fr-FR" sz="2000" dirty="0" smtClean="0"/>
              <a:t>industriels</a:t>
            </a:r>
            <a:endParaRPr lang="en-GB" sz="2000" dirty="0" smtClean="0"/>
          </a:p>
          <a:p>
            <a:pPr lvl="1">
              <a:spcBef>
                <a:spcPts val="400"/>
              </a:spcBef>
              <a:spcAft>
                <a:spcPts val="600"/>
              </a:spcAft>
            </a:pPr>
            <a:r>
              <a:rPr lang="en-US" altLang="en-US" sz="2000" dirty="0"/>
              <a:t>Performance </a:t>
            </a:r>
            <a:r>
              <a:rPr lang="en-US" altLang="en-US" sz="2000" dirty="0" err="1"/>
              <a:t>financière</a:t>
            </a:r>
            <a:r>
              <a:rPr lang="en-US" altLang="en-US" sz="2000" dirty="0"/>
              <a:t> et </a:t>
            </a:r>
            <a:r>
              <a:rPr lang="en-US" altLang="en-US" sz="2000" dirty="0" err="1" smtClean="0"/>
              <a:t>productivité</a:t>
            </a:r>
            <a:endParaRPr lang="en-US" altLang="en-US" sz="2000" dirty="0" smtClean="0"/>
          </a:p>
          <a:p>
            <a:pPr lvl="1">
              <a:spcBef>
                <a:spcPts val="400"/>
              </a:spcBef>
              <a:spcAft>
                <a:spcPts val="600"/>
              </a:spcAft>
            </a:pPr>
            <a:r>
              <a:rPr lang="fr-FR" altLang="en-US" sz="2000" dirty="0"/>
              <a:t>État de la continuité des activités - presque tout le personnel de </a:t>
            </a:r>
            <a:r>
              <a:rPr lang="fr-FR" altLang="en-US" sz="2000" dirty="0" smtClean="0"/>
              <a:t>l’OMPI </a:t>
            </a:r>
            <a:r>
              <a:rPr lang="fr-FR" altLang="en-US" sz="2000" dirty="0"/>
              <a:t>travaille à distance - la plupart des services sont encore fournis avec une productivité élevée - égale ou supérieure à </a:t>
            </a:r>
            <a:r>
              <a:rPr lang="fr-FR" altLang="en-US" sz="2000" dirty="0" smtClean="0"/>
              <a:t>90%</a:t>
            </a:r>
            <a:endParaRPr lang="en-GB" sz="2000" i="1" dirty="0" smtClean="0"/>
          </a:p>
          <a:p>
            <a:pPr lvl="1">
              <a:spcBef>
                <a:spcPts val="400"/>
              </a:spcBef>
              <a:spcAft>
                <a:spcPts val="600"/>
              </a:spcAft>
            </a:pPr>
            <a:r>
              <a:rPr lang="fr-FR" sz="2000" dirty="0"/>
              <a:t>Taux de traitement des taxes dans le cadre des systèmes de Madrid et de La </a:t>
            </a:r>
            <a:r>
              <a:rPr lang="fr-FR" sz="2000" dirty="0" smtClean="0"/>
              <a:t>Haye</a:t>
            </a:r>
            <a:endParaRPr lang="en-US" sz="2000" dirty="0"/>
          </a:p>
        </p:txBody>
      </p:sp>
    </p:spTree>
    <p:extLst>
      <p:ext uri="{BB962C8B-B14F-4D97-AF65-F5344CB8AC3E}">
        <p14:creationId xmlns:p14="http://schemas.microsoft.com/office/powerpoint/2010/main" val="29362142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88640"/>
            <a:ext cx="8229600" cy="1143000"/>
          </a:xfrm>
        </p:spPr>
        <p:txBody>
          <a:bodyPr/>
          <a:lstStyle/>
          <a:p>
            <a:r>
              <a:rPr lang="fr-FR" altLang="en-US" dirty="0"/>
              <a:t>Tableau de bord de </a:t>
            </a:r>
            <a:r>
              <a:rPr lang="fr-FR" altLang="en-US" dirty="0" smtClean="0"/>
              <a:t>l’OMPI </a:t>
            </a:r>
            <a:r>
              <a:rPr lang="fr-FR" altLang="en-US" dirty="0"/>
              <a:t>sur la gestion des crises </a:t>
            </a:r>
            <a:r>
              <a:rPr lang="en-US" altLang="en-US" dirty="0" smtClean="0"/>
              <a:t>(2)</a:t>
            </a:r>
            <a:endParaRPr lang="en-GB" altLang="en-US" dirty="0"/>
          </a:p>
        </p:txBody>
      </p:sp>
      <p:sp>
        <p:nvSpPr>
          <p:cNvPr id="4099" name="Rectangle 3"/>
          <p:cNvSpPr>
            <a:spLocks noGrp="1" noChangeArrowheads="1"/>
          </p:cNvSpPr>
          <p:nvPr>
            <p:ph type="body" idx="1"/>
          </p:nvPr>
        </p:nvSpPr>
        <p:spPr>
          <a:xfrm>
            <a:off x="486794" y="1441288"/>
            <a:ext cx="8229600" cy="4860661"/>
          </a:xfrm>
        </p:spPr>
        <p:txBody>
          <a:bodyPr/>
          <a:lstStyle/>
          <a:p>
            <a:pPr marL="355600" indent="-355600"/>
            <a:r>
              <a:rPr lang="fr-FR" dirty="0"/>
              <a:t>Le tableau de bord de la gestion des crises assure avec succès une </a:t>
            </a:r>
            <a:r>
              <a:rPr lang="fr-FR" dirty="0" smtClean="0"/>
              <a:t>"transparence </a:t>
            </a:r>
            <a:r>
              <a:rPr lang="fr-FR" dirty="0"/>
              <a:t>en temps réel" sur les opérations de l'OMPI pendant </a:t>
            </a:r>
            <a:r>
              <a:rPr lang="fr-FR" dirty="0" smtClean="0"/>
              <a:t>la durée de la COVID-19</a:t>
            </a:r>
            <a:r>
              <a:rPr lang="en-GB" dirty="0" smtClean="0"/>
              <a:t> </a:t>
            </a:r>
            <a:r>
              <a:rPr lang="en-US" dirty="0" smtClean="0"/>
              <a:t> </a:t>
            </a:r>
          </a:p>
          <a:p>
            <a:pPr marL="355600" indent="-355600"/>
            <a:r>
              <a:rPr lang="fr-FR" altLang="en-US" dirty="0"/>
              <a:t>Restez à jour et suivez les indicateurs du tableau de bord </a:t>
            </a:r>
            <a:r>
              <a:rPr lang="fr-FR" altLang="en-US" dirty="0" smtClean="0"/>
              <a:t>sur </a:t>
            </a:r>
            <a:r>
              <a:rPr lang="en-US" altLang="en-US" dirty="0" smtClean="0"/>
              <a:t>: </a:t>
            </a:r>
            <a:r>
              <a:rPr lang="en-US" altLang="en-US" sz="2000" dirty="0" smtClean="0">
                <a:hlinkClick r:id="rId3"/>
              </a:rPr>
              <a:t>https://www.wipo.int/export/sites/www/covid-19/en/dashboard/crisis_mgt_dashboard.pdf</a:t>
            </a:r>
            <a:endParaRPr lang="en-US" altLang="en-US" sz="2000" dirty="0" smtClean="0"/>
          </a:p>
          <a:p>
            <a:pPr marL="342900" lvl="1" indent="-342900"/>
            <a:endParaRPr lang="en-US" altLang="en-US" dirty="0" smtClean="0"/>
          </a:p>
          <a:p>
            <a:pPr marL="0" lvl="1" indent="0">
              <a:buNone/>
            </a:pPr>
            <a:endParaRPr lang="en-US" altLang="en-US" dirty="0" smtClean="0"/>
          </a:p>
          <a:p>
            <a:pPr marL="342900" lvl="1" indent="-342900"/>
            <a:endParaRPr lang="en-US" altLang="en-US" dirty="0" smtClean="0"/>
          </a:p>
          <a:p>
            <a:pPr marL="342900" lvl="1" indent="-342900"/>
            <a:endParaRPr lang="en-US" dirty="0" smtClean="0"/>
          </a:p>
          <a:p>
            <a:pPr marL="0" indent="0">
              <a:buNone/>
            </a:pPr>
            <a:endParaRPr lang="en-US" altLang="en-US" dirty="0"/>
          </a:p>
          <a:p>
            <a:pPr marL="457200" lvl="1" indent="0">
              <a:buNone/>
            </a:pPr>
            <a:endParaRPr lang="en-US" altLang="en-US" dirty="0"/>
          </a:p>
          <a:p>
            <a:pPr eaLnBrk="1" hangingPunct="1"/>
            <a:endParaRPr lang="en-US" altLang="en-US" dirty="0"/>
          </a:p>
          <a:p>
            <a:pPr eaLnBrk="1" hangingPunct="1"/>
            <a:endParaRPr lang="en-US" altLang="en-US" dirty="0"/>
          </a:p>
          <a:p>
            <a:pPr eaLnBrk="1" hangingPunct="1"/>
            <a:endParaRPr lang="en-US" altLang="en-US" dirty="0"/>
          </a:p>
        </p:txBody>
      </p:sp>
      <p:pic>
        <p:nvPicPr>
          <p:cNvPr id="2" name="Picture 1"/>
          <p:cNvPicPr>
            <a:picLocks noChangeAspect="1"/>
          </p:cNvPicPr>
          <p:nvPr/>
        </p:nvPicPr>
        <p:blipFill>
          <a:blip r:embed="rId4"/>
          <a:stretch>
            <a:fillRect/>
          </a:stretch>
        </p:blipFill>
        <p:spPr>
          <a:xfrm>
            <a:off x="971600" y="3843009"/>
            <a:ext cx="6480720" cy="2521090"/>
          </a:xfrm>
          <a:prstGeom prst="rect">
            <a:avLst/>
          </a:prstGeom>
        </p:spPr>
      </p:pic>
    </p:spTree>
    <p:extLst>
      <p:ext uri="{BB962C8B-B14F-4D97-AF65-F5344CB8AC3E}">
        <p14:creationId xmlns:p14="http://schemas.microsoft.com/office/powerpoint/2010/main" val="25964913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FR" dirty="0"/>
              <a:t>COVID-19 Suivi de la politique en matière de </a:t>
            </a:r>
            <a:r>
              <a:rPr lang="fr-FR" dirty="0" smtClean="0"/>
              <a:t>PI</a:t>
            </a:r>
            <a:r>
              <a:rPr lang="en-US" altLang="en-US" dirty="0" smtClean="0"/>
              <a:t> (1</a:t>
            </a:r>
            <a:r>
              <a:rPr lang="en-US" altLang="en-US" dirty="0"/>
              <a:t>)</a:t>
            </a:r>
            <a:endParaRPr lang="en-GB" altLang="en-US" dirty="0"/>
          </a:p>
        </p:txBody>
      </p:sp>
      <p:sp>
        <p:nvSpPr>
          <p:cNvPr id="4099" name="Rectangle 3"/>
          <p:cNvSpPr>
            <a:spLocks noGrp="1" noChangeArrowheads="1"/>
          </p:cNvSpPr>
          <p:nvPr>
            <p:ph type="body" idx="1"/>
          </p:nvPr>
        </p:nvSpPr>
        <p:spPr>
          <a:xfrm>
            <a:off x="467544" y="1628799"/>
            <a:ext cx="8229600" cy="4680521"/>
          </a:xfrm>
        </p:spPr>
        <p:txBody>
          <a:bodyPr/>
          <a:lstStyle/>
          <a:p>
            <a:pPr>
              <a:spcBef>
                <a:spcPts val="600"/>
              </a:spcBef>
              <a:spcAft>
                <a:spcPts val="600"/>
              </a:spcAft>
            </a:pPr>
            <a:r>
              <a:rPr lang="fr-FR" altLang="en-US" sz="2000" dirty="0"/>
              <a:t>Le 5 mai 2020, </a:t>
            </a:r>
            <a:r>
              <a:rPr lang="fr-FR" altLang="en-US" sz="2000" dirty="0" smtClean="0"/>
              <a:t>l’OMPI </a:t>
            </a:r>
            <a:r>
              <a:rPr lang="fr-FR" altLang="en-US" sz="2000" dirty="0"/>
              <a:t>a publié un autre outil en ligne en réponse à la crise : </a:t>
            </a:r>
            <a:r>
              <a:rPr lang="fr-FR" altLang="en-US" sz="2000" dirty="0" smtClean="0"/>
              <a:t>"COVID-19 Suivi de la politique en matière de PI"</a:t>
            </a:r>
            <a:endParaRPr lang="en-US" altLang="en-US" sz="2000" dirty="0" smtClean="0"/>
          </a:p>
          <a:p>
            <a:pPr eaLnBrk="1" hangingPunct="1">
              <a:spcBef>
                <a:spcPts val="600"/>
              </a:spcBef>
              <a:spcAft>
                <a:spcPts val="600"/>
              </a:spcAft>
            </a:pPr>
            <a:r>
              <a:rPr lang="en-US" altLang="en-US" sz="2000" dirty="0" err="1" smtClean="0"/>
              <a:t>Objectifs</a:t>
            </a:r>
            <a:r>
              <a:rPr lang="en-US" altLang="en-US" sz="2000" dirty="0" smtClean="0"/>
              <a:t> :</a:t>
            </a:r>
          </a:p>
          <a:p>
            <a:pPr lvl="1">
              <a:spcBef>
                <a:spcPts val="600"/>
              </a:spcBef>
              <a:spcAft>
                <a:spcPts val="600"/>
              </a:spcAft>
            </a:pPr>
            <a:r>
              <a:rPr lang="fr-FR" sz="2000" dirty="0"/>
              <a:t>Ressource unique </a:t>
            </a:r>
            <a:r>
              <a:rPr lang="fr-FR" sz="2000" dirty="0" smtClean="0"/>
              <a:t>d’information</a:t>
            </a:r>
            <a:r>
              <a:rPr lang="fr-FR" sz="2000" dirty="0"/>
              <a:t>, compilant les changements de politique en matière de propriété intellectuelle/autres mesures mises en œuvre par les États membres de </a:t>
            </a:r>
            <a:r>
              <a:rPr lang="fr-FR" sz="2000" dirty="0" smtClean="0"/>
              <a:t>l’OMPI </a:t>
            </a:r>
            <a:r>
              <a:rPr lang="fr-FR" sz="2000" dirty="0"/>
              <a:t>pendant la </a:t>
            </a:r>
            <a:r>
              <a:rPr lang="fr-FR" sz="2000" dirty="0" smtClean="0"/>
              <a:t>COVID-19</a:t>
            </a:r>
            <a:endParaRPr lang="en-GB" sz="2000" dirty="0" smtClean="0"/>
          </a:p>
          <a:p>
            <a:pPr lvl="1">
              <a:spcBef>
                <a:spcPts val="600"/>
              </a:spcBef>
              <a:spcAft>
                <a:spcPts val="600"/>
              </a:spcAft>
            </a:pPr>
            <a:r>
              <a:rPr lang="fr-FR" altLang="en-US" sz="2000" dirty="0"/>
              <a:t>Fournir aux parties prenantes un répertoire en ligne pour se tenir informées des développements législatifs importants en cours, tels que la prolongation des délais, les délais de grâce pour le paiement des droits dans les bureaux </a:t>
            </a:r>
            <a:r>
              <a:rPr lang="fr-FR" altLang="en-US" sz="2000" dirty="0" smtClean="0"/>
              <a:t>nationaux/régionaux</a:t>
            </a:r>
            <a:endParaRPr lang="en-US" sz="2000" dirty="0" smtClean="0"/>
          </a:p>
          <a:p>
            <a:pPr lvl="1">
              <a:spcBef>
                <a:spcPts val="600"/>
              </a:spcBef>
              <a:spcAft>
                <a:spcPts val="600"/>
              </a:spcAft>
            </a:pPr>
            <a:r>
              <a:rPr lang="fr-FR" altLang="en-US" sz="2000" dirty="0"/>
              <a:t>Contient les contributions des bibliothèques/universités pour rendre la recherche accessible à </a:t>
            </a:r>
            <a:r>
              <a:rPr lang="fr-FR" altLang="en-US" sz="2000" dirty="0" smtClean="0"/>
              <a:t>tous</a:t>
            </a:r>
            <a:endParaRPr lang="en-US" altLang="en-US" sz="2000" dirty="0" smtClean="0"/>
          </a:p>
          <a:p>
            <a:pPr marL="0" indent="0">
              <a:spcBef>
                <a:spcPts val="600"/>
              </a:spcBef>
              <a:spcAft>
                <a:spcPts val="600"/>
              </a:spcAft>
              <a:buNone/>
            </a:pPr>
            <a:endParaRPr lang="en-US" altLang="en-US" sz="2000" dirty="0"/>
          </a:p>
          <a:p>
            <a:pPr lvl="1">
              <a:spcBef>
                <a:spcPts val="600"/>
              </a:spcBef>
              <a:spcAft>
                <a:spcPts val="600"/>
              </a:spcAft>
            </a:pPr>
            <a:endParaRPr lang="en-US" altLang="en-US" sz="2000" dirty="0"/>
          </a:p>
          <a:p>
            <a:pPr eaLnBrk="1" hangingPunct="1">
              <a:spcBef>
                <a:spcPts val="600"/>
              </a:spcBef>
              <a:spcAft>
                <a:spcPts val="600"/>
              </a:spcAft>
            </a:pPr>
            <a:endParaRPr lang="en-US" altLang="en-US" sz="2000" dirty="0"/>
          </a:p>
          <a:p>
            <a:pPr eaLnBrk="1" hangingPunct="1">
              <a:spcBef>
                <a:spcPts val="600"/>
              </a:spcBef>
              <a:spcAft>
                <a:spcPts val="600"/>
              </a:spcAft>
            </a:pPr>
            <a:endParaRPr lang="en-US" altLang="en-US" sz="2000" dirty="0"/>
          </a:p>
          <a:p>
            <a:pPr eaLnBrk="1" hangingPunct="1">
              <a:spcBef>
                <a:spcPts val="600"/>
              </a:spcBef>
              <a:spcAft>
                <a:spcPts val="600"/>
              </a:spcAft>
            </a:pPr>
            <a:endParaRPr lang="en-US" altLang="en-US" sz="2000" dirty="0"/>
          </a:p>
        </p:txBody>
      </p:sp>
    </p:spTree>
    <p:extLst>
      <p:ext uri="{BB962C8B-B14F-4D97-AF65-F5344CB8AC3E}">
        <p14:creationId xmlns:p14="http://schemas.microsoft.com/office/powerpoint/2010/main" val="3718123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60648"/>
            <a:ext cx="8229600" cy="1156990"/>
          </a:xfrm>
        </p:spPr>
        <p:txBody>
          <a:bodyPr/>
          <a:lstStyle/>
          <a:p>
            <a:r>
              <a:rPr lang="fr-FR" dirty="0"/>
              <a:t>COVID-19 Suivi de la politique en matière de </a:t>
            </a:r>
            <a:r>
              <a:rPr lang="fr-FR" dirty="0" smtClean="0"/>
              <a:t>PI </a:t>
            </a:r>
            <a:r>
              <a:rPr lang="en-US" altLang="en-US" dirty="0" smtClean="0"/>
              <a:t>(2)</a:t>
            </a:r>
            <a:endParaRPr lang="en-GB" altLang="en-US" dirty="0"/>
          </a:p>
        </p:txBody>
      </p:sp>
      <p:sp>
        <p:nvSpPr>
          <p:cNvPr id="4099" name="Rectangle 3"/>
          <p:cNvSpPr>
            <a:spLocks noGrp="1" noChangeArrowheads="1"/>
          </p:cNvSpPr>
          <p:nvPr>
            <p:ph type="body" idx="1"/>
          </p:nvPr>
        </p:nvSpPr>
        <p:spPr>
          <a:xfrm>
            <a:off x="467544" y="1556793"/>
            <a:ext cx="8496944" cy="5184576"/>
          </a:xfrm>
        </p:spPr>
        <p:txBody>
          <a:bodyPr/>
          <a:lstStyle/>
          <a:p>
            <a:r>
              <a:rPr lang="fr-FR" altLang="en-US" sz="2200" dirty="0" smtClean="0"/>
              <a:t>Fourni des </a:t>
            </a:r>
            <a:r>
              <a:rPr lang="fr-FR" altLang="en-US" sz="2200" dirty="0"/>
              <a:t>informations sur les États membres et les organisations </a:t>
            </a:r>
            <a:r>
              <a:rPr lang="fr-FR" altLang="en-US" sz="2200" dirty="0" smtClean="0"/>
              <a:t>internationales </a:t>
            </a:r>
            <a:r>
              <a:rPr lang="fr-FR" altLang="en-US" sz="2200" dirty="0"/>
              <a:t>: actuellement </a:t>
            </a:r>
            <a:r>
              <a:rPr lang="fr-FR" altLang="en-US" sz="2200" dirty="0" smtClean="0"/>
              <a:t>57</a:t>
            </a:r>
            <a:r>
              <a:rPr lang="en-US" altLang="en-US" sz="2200" dirty="0" smtClean="0"/>
              <a:t> </a:t>
            </a:r>
          </a:p>
          <a:p>
            <a:r>
              <a:rPr lang="fr-FR" altLang="en-US" sz="2200" dirty="0"/>
              <a:t>Avantages pour les déposants - être prêt à déposer des </a:t>
            </a:r>
            <a:r>
              <a:rPr lang="fr-FR" altLang="en-US" sz="2200" dirty="0" smtClean="0"/>
              <a:t>demandes PCT et/ou </a:t>
            </a:r>
            <a:r>
              <a:rPr lang="fr-FR" altLang="en-US" sz="2200" dirty="0"/>
              <a:t>connaître les dernières </a:t>
            </a:r>
            <a:r>
              <a:rPr lang="fr-FR" altLang="en-US" sz="2200" dirty="0" smtClean="0"/>
              <a:t>mesures</a:t>
            </a:r>
            <a:endParaRPr lang="en-US" altLang="en-US" sz="2200" dirty="0"/>
          </a:p>
          <a:p>
            <a:r>
              <a:rPr lang="fr-FR" altLang="en-US" sz="2200" dirty="0"/>
              <a:t>Avantages pour les offices de </a:t>
            </a:r>
            <a:r>
              <a:rPr lang="fr-FR" altLang="en-US" sz="2200" dirty="0" smtClean="0"/>
              <a:t>PI des </a:t>
            </a:r>
            <a:r>
              <a:rPr lang="fr-FR" altLang="en-US" sz="2200" dirty="0"/>
              <a:t>États membres - possibilité de comparer l'évolution des politiques avec </a:t>
            </a:r>
            <a:r>
              <a:rPr lang="fr-FR" altLang="en-US" sz="2200" dirty="0" smtClean="0"/>
              <a:t>d'autres</a:t>
            </a:r>
            <a:endParaRPr lang="en-US" altLang="en-US" sz="2200" dirty="0" smtClean="0"/>
          </a:p>
          <a:p>
            <a:r>
              <a:rPr lang="fr-FR" altLang="en-US" sz="2200" dirty="0"/>
              <a:t>Offices de </a:t>
            </a:r>
            <a:r>
              <a:rPr lang="fr-FR" altLang="en-US" sz="2200" dirty="0" smtClean="0"/>
              <a:t>PI </a:t>
            </a:r>
            <a:r>
              <a:rPr lang="fr-FR" altLang="en-US" sz="2200" dirty="0"/>
              <a:t>: veuillez nous contacter pour nous faire part de vos changements de politique, si nécessaire à </a:t>
            </a:r>
            <a:r>
              <a:rPr lang="fr-FR" altLang="en-US" sz="2200" dirty="0" smtClean="0"/>
              <a:t>:</a:t>
            </a:r>
            <a:r>
              <a:rPr lang="en-US" altLang="en-US" sz="2200" dirty="0" smtClean="0"/>
              <a:t> </a:t>
            </a:r>
            <a:r>
              <a:rPr lang="en-US" altLang="en-US" sz="2200" dirty="0" smtClean="0">
                <a:hlinkClick r:id="rId3"/>
              </a:rPr>
              <a:t>pcticd@wipo.int</a:t>
            </a:r>
            <a:endParaRPr lang="en-US" altLang="en-US" sz="2200" dirty="0" smtClean="0"/>
          </a:p>
          <a:p>
            <a:r>
              <a:rPr lang="fr-FR" altLang="en-US" sz="2200" dirty="0"/>
              <a:t>Visitez le site COVID-19 </a:t>
            </a:r>
            <a:r>
              <a:rPr lang="fr-FR" altLang="en-US" sz="2200" dirty="0" smtClean="0"/>
              <a:t>Suivi de la politique en matière de PI de l’OMPI </a:t>
            </a:r>
            <a:r>
              <a:rPr lang="fr-FR" altLang="en-US" sz="2200" dirty="0"/>
              <a:t>et restez informé des mesures prises dans le monde </a:t>
            </a:r>
            <a:r>
              <a:rPr lang="fr-FR" altLang="en-US" sz="2200" dirty="0" smtClean="0"/>
              <a:t>entier :</a:t>
            </a:r>
            <a:endParaRPr lang="en-US" altLang="en-US" sz="2200" dirty="0" smtClean="0"/>
          </a:p>
          <a:p>
            <a:pPr marL="355600" indent="0">
              <a:buNone/>
            </a:pPr>
            <a:r>
              <a:rPr lang="en-US" altLang="en-US" sz="2200" dirty="0">
                <a:hlinkClick r:id="rId4"/>
              </a:rPr>
              <a:t>https://www.wipo.int/covid19-policy-tracker/#/</a:t>
            </a:r>
            <a:r>
              <a:rPr lang="en-US" altLang="en-US" sz="2200" dirty="0" smtClean="0">
                <a:hlinkClick r:id="rId4"/>
              </a:rPr>
              <a:t>covid19-policy-tracker/ipo-operations</a:t>
            </a:r>
            <a:endParaRPr lang="en-US" altLang="en-US" sz="2200" dirty="0"/>
          </a:p>
        </p:txBody>
      </p:sp>
    </p:spTree>
    <p:extLst>
      <p:ext uri="{BB962C8B-B14F-4D97-AF65-F5344CB8AC3E}">
        <p14:creationId xmlns:p14="http://schemas.microsoft.com/office/powerpoint/2010/main" val="33456685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FR" altLang="en-US" dirty="0"/>
              <a:t>Base de données PATENTSCOPE - Recherche d'innovations </a:t>
            </a:r>
            <a:r>
              <a:rPr lang="fr-FR" altLang="en-US" dirty="0" smtClean="0"/>
              <a:t>COVID-19</a:t>
            </a:r>
            <a:r>
              <a:rPr lang="en-US" altLang="en-US" dirty="0" smtClean="0"/>
              <a:t> (1</a:t>
            </a:r>
            <a:r>
              <a:rPr lang="en-US" altLang="en-US" dirty="0"/>
              <a:t>)</a:t>
            </a:r>
            <a:endParaRPr lang="en-GB" altLang="en-US" dirty="0"/>
          </a:p>
        </p:txBody>
      </p:sp>
      <p:sp>
        <p:nvSpPr>
          <p:cNvPr id="4099" name="Rectangle 3"/>
          <p:cNvSpPr>
            <a:spLocks noGrp="1" noChangeArrowheads="1"/>
          </p:cNvSpPr>
          <p:nvPr>
            <p:ph type="body" idx="1"/>
          </p:nvPr>
        </p:nvSpPr>
        <p:spPr>
          <a:xfrm>
            <a:off x="467544" y="1628799"/>
            <a:ext cx="8352928" cy="4968553"/>
          </a:xfrm>
        </p:spPr>
        <p:txBody>
          <a:bodyPr/>
          <a:lstStyle/>
          <a:p>
            <a:pPr>
              <a:spcBef>
                <a:spcPts val="600"/>
              </a:spcBef>
              <a:spcAft>
                <a:spcPts val="600"/>
              </a:spcAft>
            </a:pPr>
            <a:r>
              <a:rPr lang="fr-FR" altLang="en-US" sz="2200" dirty="0"/>
              <a:t>La base de données mondiale des brevets de </a:t>
            </a:r>
            <a:r>
              <a:rPr lang="fr-FR" altLang="en-US" sz="2200" dirty="0" smtClean="0"/>
              <a:t>l’OMPI</a:t>
            </a:r>
            <a:r>
              <a:rPr lang="fr-FR" altLang="en-US" sz="2200" dirty="0"/>
              <a:t>, PATENTSCOPE, contient de nouvelles fonctionnalités en réponse à la pandémie </a:t>
            </a:r>
            <a:r>
              <a:rPr lang="fr-FR" altLang="en-US" sz="2200" dirty="0" smtClean="0"/>
              <a:t>:</a:t>
            </a:r>
            <a:r>
              <a:rPr lang="en-GB" sz="2200" dirty="0" smtClean="0"/>
              <a:t>  </a:t>
            </a:r>
          </a:p>
          <a:p>
            <a:pPr>
              <a:spcBef>
                <a:spcPts val="600"/>
              </a:spcBef>
              <a:spcAft>
                <a:spcPts val="600"/>
              </a:spcAft>
            </a:pPr>
            <a:r>
              <a:rPr lang="fr-FR" sz="2200" dirty="0" smtClean="0"/>
              <a:t>Moteur de </a:t>
            </a:r>
            <a:r>
              <a:rPr lang="fr-FR" sz="2200" dirty="0"/>
              <a:t>recherche qui gère les innovations </a:t>
            </a:r>
            <a:r>
              <a:rPr lang="fr-FR" sz="2200" dirty="0" smtClean="0"/>
              <a:t>COVID-19</a:t>
            </a:r>
            <a:endParaRPr lang="en-US" altLang="en-US" sz="2200" dirty="0" smtClean="0"/>
          </a:p>
          <a:p>
            <a:pPr>
              <a:spcBef>
                <a:spcPts val="600"/>
              </a:spcBef>
              <a:spcAft>
                <a:spcPts val="600"/>
              </a:spcAft>
            </a:pPr>
            <a:r>
              <a:rPr lang="fr-FR" altLang="en-US" sz="2200" dirty="0"/>
              <a:t>Que peut trouver la recherche </a:t>
            </a:r>
            <a:r>
              <a:rPr lang="fr-FR" altLang="en-US" sz="2200" dirty="0" smtClean="0"/>
              <a:t>?</a:t>
            </a:r>
            <a:r>
              <a:rPr lang="en-US" altLang="en-US" sz="2200" dirty="0" smtClean="0"/>
              <a:t> </a:t>
            </a:r>
          </a:p>
          <a:p>
            <a:pPr lvl="1">
              <a:spcBef>
                <a:spcPts val="600"/>
              </a:spcBef>
              <a:spcAft>
                <a:spcPts val="600"/>
              </a:spcAft>
            </a:pPr>
            <a:r>
              <a:rPr lang="fr-FR" sz="2200" dirty="0"/>
              <a:t>Informations techniques contenues dans les documents de brevet publiés qui peuvent aider les inventeurs à créer et à transférer de nouvelles technologies pour lutter contre </a:t>
            </a:r>
            <a:r>
              <a:rPr lang="fr-FR" sz="2200" dirty="0" smtClean="0"/>
              <a:t>COVID-19</a:t>
            </a:r>
            <a:endParaRPr lang="en-GB" sz="2200" dirty="0" smtClean="0"/>
          </a:p>
          <a:p>
            <a:pPr lvl="1">
              <a:spcBef>
                <a:spcPts val="600"/>
              </a:spcBef>
              <a:spcAft>
                <a:spcPts val="600"/>
              </a:spcAft>
            </a:pPr>
            <a:r>
              <a:rPr lang="fr-FR" altLang="en-US" sz="2200" dirty="0" smtClean="0"/>
              <a:t>L’accès </a:t>
            </a:r>
            <a:r>
              <a:rPr lang="fr-FR" altLang="en-US" sz="2200" dirty="0"/>
              <a:t>est gratuit et permet de diffuser des informations techniques au profit de tous les </a:t>
            </a:r>
            <a:r>
              <a:rPr lang="fr-FR" altLang="en-US" sz="2200" dirty="0" smtClean="0"/>
              <a:t>innovateurs, se </a:t>
            </a:r>
            <a:r>
              <a:rPr lang="fr-FR" altLang="en-US" sz="2200" dirty="0"/>
              <a:t>trouve </a:t>
            </a:r>
            <a:r>
              <a:rPr lang="fr-FR" altLang="en-US" sz="2200" dirty="0" smtClean="0"/>
              <a:t>à :</a:t>
            </a:r>
            <a:r>
              <a:rPr lang="en-US" altLang="en-US" sz="2200" dirty="0" smtClean="0"/>
              <a:t> </a:t>
            </a:r>
            <a:r>
              <a:rPr lang="en-US" altLang="en-US" sz="2200" dirty="0" smtClean="0">
                <a:hlinkClick r:id="rId3"/>
              </a:rPr>
              <a:t>https</a:t>
            </a:r>
            <a:r>
              <a:rPr lang="en-US" altLang="en-US" sz="2200" dirty="0">
                <a:hlinkClick r:id="rId3"/>
              </a:rPr>
              <a:t>://</a:t>
            </a:r>
            <a:r>
              <a:rPr lang="en-US" altLang="en-US" sz="2200" dirty="0" smtClean="0">
                <a:hlinkClick r:id="rId3"/>
              </a:rPr>
              <a:t>patentscope.wipo.int/search/fr/covid19.jsf</a:t>
            </a:r>
            <a:endParaRPr lang="en-US" altLang="en-US" sz="2200" dirty="0"/>
          </a:p>
        </p:txBody>
      </p:sp>
    </p:spTree>
    <p:extLst>
      <p:ext uri="{BB962C8B-B14F-4D97-AF65-F5344CB8AC3E}">
        <p14:creationId xmlns:p14="http://schemas.microsoft.com/office/powerpoint/2010/main" val="36173291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FR" altLang="en-US" dirty="0"/>
              <a:t>Base de données PATENTSCOPE - Recherche d'innovations COVID-19 </a:t>
            </a:r>
            <a:r>
              <a:rPr lang="en-US" altLang="en-US" dirty="0" smtClean="0"/>
              <a:t>(2)</a:t>
            </a:r>
            <a:endParaRPr lang="en-GB" altLang="en-US" dirty="0"/>
          </a:p>
        </p:txBody>
      </p:sp>
      <p:sp>
        <p:nvSpPr>
          <p:cNvPr id="4099" name="Rectangle 3"/>
          <p:cNvSpPr>
            <a:spLocks noGrp="1" noChangeArrowheads="1"/>
          </p:cNvSpPr>
          <p:nvPr>
            <p:ph type="body" idx="1"/>
          </p:nvPr>
        </p:nvSpPr>
        <p:spPr>
          <a:xfrm>
            <a:off x="467544" y="1628799"/>
            <a:ext cx="8229600" cy="4032449"/>
          </a:xfrm>
        </p:spPr>
        <p:txBody>
          <a:bodyPr/>
          <a:lstStyle/>
          <a:p>
            <a:pPr marL="457200" lvl="1" indent="0">
              <a:buNone/>
            </a:pPr>
            <a:endParaRPr lang="en-US" altLang="en-US" dirty="0" smtClean="0"/>
          </a:p>
          <a:p>
            <a:pPr lvl="1"/>
            <a:endParaRPr lang="en-US" altLang="en-US" dirty="0" smtClean="0"/>
          </a:p>
          <a:p>
            <a:pPr lvl="1"/>
            <a:endParaRPr lang="en-US" altLang="en-US" dirty="0"/>
          </a:p>
          <a:p>
            <a:pPr marL="0" indent="0">
              <a:buNone/>
            </a:pPr>
            <a:endParaRPr lang="en-US" altLang="en-US" dirty="0"/>
          </a:p>
          <a:p>
            <a:pPr lvl="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pic>
        <p:nvPicPr>
          <p:cNvPr id="6" name="Content Placeholder 3"/>
          <p:cNvPicPr>
            <a:picLocks noChangeAspect="1"/>
          </p:cNvPicPr>
          <p:nvPr/>
        </p:nvPicPr>
        <p:blipFill>
          <a:blip r:embed="rId3"/>
          <a:stretch>
            <a:fillRect/>
          </a:stretch>
        </p:blipFill>
        <p:spPr bwMode="auto">
          <a:xfrm>
            <a:off x="605089" y="1662459"/>
            <a:ext cx="793382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576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384"/>
            <a:ext cx="8820472" cy="635000"/>
          </a:xfrm>
          <a:noFill/>
          <a:extLs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wrap="square" lIns="85725" tIns="42862" rIns="85725" bIns="42862">
            <a:spAutoFit/>
          </a:bodyPr>
          <a:lstStyle/>
          <a:p>
            <a:pPr algn="ctr" eaLnBrk="1" hangingPunct="1"/>
            <a:r>
              <a:rPr lang="fr-FR" altLang="en-US" dirty="0">
                <a:solidFill>
                  <a:srgbClr val="70869B"/>
                </a:solidFill>
              </a:rPr>
              <a:t>États membres du PCT (</a:t>
            </a:r>
            <a:r>
              <a:rPr lang="fr-FR" altLang="en-US" dirty="0" smtClean="0">
                <a:solidFill>
                  <a:srgbClr val="70869B"/>
                </a:solidFill>
              </a:rPr>
              <a:t>153)</a:t>
            </a:r>
            <a:endParaRPr lang="fr-FR" altLang="en-US" dirty="0">
              <a:solidFill>
                <a:srgbClr val="70869B"/>
              </a:solidFill>
            </a:endParaRPr>
          </a:p>
        </p:txBody>
      </p:sp>
      <p:sp>
        <p:nvSpPr>
          <p:cNvPr id="12" name="Rectangle 5"/>
          <p:cNvSpPr>
            <a:spLocks noChangeArrowheads="1"/>
          </p:cNvSpPr>
          <p:nvPr/>
        </p:nvSpPr>
        <p:spPr bwMode="auto">
          <a:xfrm>
            <a:off x="0" y="1984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41338" indent="-541338" eaLnBrk="0" hangingPunct="0">
              <a:spcBef>
                <a:spcPct val="20000"/>
              </a:spcBef>
              <a:buBlip>
                <a:blip r:embed="rId2"/>
              </a:buBlip>
              <a:defRPr sz="2400">
                <a:solidFill>
                  <a:schemeClr val="tx1"/>
                </a:solidFill>
                <a:latin typeface="Arial" charset="0"/>
                <a:cs typeface="Arial" charset="0"/>
              </a:defRPr>
            </a:lvl1pPr>
            <a:lvl2pPr marL="541338" indent="-541338" eaLnBrk="0" hangingPunct="0">
              <a:spcBef>
                <a:spcPct val="20000"/>
              </a:spcBef>
              <a:buBlip>
                <a:blip r:embed="rId2"/>
              </a:buBlip>
              <a:defRPr sz="2400">
                <a:solidFill>
                  <a:schemeClr val="tx1"/>
                </a:solidFill>
                <a:latin typeface="Arial" charset="0"/>
                <a:cs typeface="Arial" charset="0"/>
              </a:defRPr>
            </a:lvl2pPr>
            <a:lvl3pPr marL="541338" indent="-541338" eaLnBrk="0" hangingPunct="0">
              <a:spcBef>
                <a:spcPct val="20000"/>
              </a:spcBef>
              <a:buBlip>
                <a:blip r:embed="rId2"/>
              </a:buBlip>
              <a:defRPr sz="2400">
                <a:solidFill>
                  <a:schemeClr val="tx1"/>
                </a:solidFill>
                <a:latin typeface="Arial" charset="0"/>
                <a:cs typeface="Arial" charset="0"/>
              </a:defRPr>
            </a:lvl3pPr>
            <a:lvl4pPr marL="541338" indent="-541338" eaLnBrk="0" hangingPunct="0">
              <a:spcBef>
                <a:spcPct val="20000"/>
              </a:spcBef>
              <a:buBlip>
                <a:blip r:embed="rId2"/>
              </a:buBlip>
              <a:defRPr sz="2400">
                <a:solidFill>
                  <a:schemeClr val="tx1"/>
                </a:solidFill>
                <a:latin typeface="Arial" charset="0"/>
                <a:cs typeface="Arial" charset="0"/>
              </a:defRPr>
            </a:lvl4pPr>
            <a:lvl5pPr marL="541338" indent="-541338" eaLnBrk="0" hangingPunct="0">
              <a:spcBef>
                <a:spcPct val="20000"/>
              </a:spcBef>
              <a:buBlip>
                <a:blip r:embed="rId2"/>
              </a:buBlip>
              <a:defRPr sz="2400">
                <a:solidFill>
                  <a:schemeClr val="tx1"/>
                </a:solidFill>
                <a:latin typeface="Arial" charset="0"/>
                <a:cs typeface="Arial" charset="0"/>
              </a:defRPr>
            </a:lvl5pPr>
            <a:lvl6pPr marL="998538" indent="-541338" eaLnBrk="0" fontAlgn="base" hangingPunct="0">
              <a:spcBef>
                <a:spcPct val="20000"/>
              </a:spcBef>
              <a:spcAft>
                <a:spcPct val="0"/>
              </a:spcAft>
              <a:buBlip>
                <a:blip r:embed="rId2"/>
              </a:buBlip>
              <a:defRPr sz="2400">
                <a:solidFill>
                  <a:schemeClr val="tx1"/>
                </a:solidFill>
                <a:latin typeface="Arial" charset="0"/>
                <a:cs typeface="Arial" charset="0"/>
              </a:defRPr>
            </a:lvl6pPr>
            <a:lvl7pPr marL="1455738" indent="-541338" eaLnBrk="0" fontAlgn="base" hangingPunct="0">
              <a:spcBef>
                <a:spcPct val="20000"/>
              </a:spcBef>
              <a:spcAft>
                <a:spcPct val="0"/>
              </a:spcAft>
              <a:buBlip>
                <a:blip r:embed="rId2"/>
              </a:buBlip>
              <a:defRPr sz="2400">
                <a:solidFill>
                  <a:schemeClr val="tx1"/>
                </a:solidFill>
                <a:latin typeface="Arial" charset="0"/>
                <a:cs typeface="Arial" charset="0"/>
              </a:defRPr>
            </a:lvl7pPr>
            <a:lvl8pPr marL="1912938" indent="-541338" eaLnBrk="0" fontAlgn="base" hangingPunct="0">
              <a:spcBef>
                <a:spcPct val="20000"/>
              </a:spcBef>
              <a:spcAft>
                <a:spcPct val="0"/>
              </a:spcAft>
              <a:buBlip>
                <a:blip r:embed="rId2"/>
              </a:buBlip>
              <a:defRPr sz="2400">
                <a:solidFill>
                  <a:schemeClr val="tx1"/>
                </a:solidFill>
                <a:latin typeface="Arial" charset="0"/>
                <a:cs typeface="Arial" charset="0"/>
              </a:defRPr>
            </a:lvl8pPr>
            <a:lvl9pPr marL="2370138" indent="-541338" eaLnBrk="0" fontAlgn="base" hangingPunct="0">
              <a:spcBef>
                <a:spcPct val="20000"/>
              </a:spcBef>
              <a:spcAft>
                <a:spcPct val="0"/>
              </a:spcAft>
              <a:buBlip>
                <a:blip r:embed="rId2"/>
              </a:buBlip>
              <a:defRPr sz="2400">
                <a:solidFill>
                  <a:schemeClr val="tx1"/>
                </a:solidFill>
                <a:latin typeface="Arial" charset="0"/>
                <a:cs typeface="Arial" charset="0"/>
              </a:defRPr>
            </a:lvl9pPr>
          </a:lstStyle>
          <a:p>
            <a:pPr eaLnBrk="1" hangingPunct="1">
              <a:buFontTx/>
              <a:buNone/>
            </a:pPr>
            <a:endParaRPr lang="en-US" altLang="en-US" sz="3000" b="1" dirty="0">
              <a:solidFill>
                <a:schemeClr val="accent2"/>
              </a:solidFill>
            </a:endParaRPr>
          </a:p>
        </p:txBody>
      </p:sp>
      <p:sp>
        <p:nvSpPr>
          <p:cNvPr id="13" name="Text Box 6"/>
          <p:cNvSpPr txBox="1">
            <a:spLocks noChangeArrowheads="1"/>
          </p:cNvSpPr>
          <p:nvPr/>
        </p:nvSpPr>
        <p:spPr bwMode="auto">
          <a:xfrm>
            <a:off x="179388" y="476672"/>
            <a:ext cx="1584300" cy="667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nSpc>
                <a:spcPct val="50000"/>
              </a:lnSpc>
              <a:spcBef>
                <a:spcPct val="50000"/>
              </a:spcBef>
              <a:buFontTx/>
              <a:buNone/>
            </a:pPr>
            <a:r>
              <a:rPr lang="fr-CH" altLang="en-US" sz="1200" dirty="0">
                <a:solidFill>
                  <a:schemeClr val="tx2"/>
                </a:solidFill>
                <a:ea typeface="ヒラギノ角ゴ Pro W3" pitchFamily="1" charset="-128"/>
              </a:rPr>
              <a:t>Afrique du Sud</a:t>
            </a:r>
          </a:p>
          <a:p>
            <a:pPr>
              <a:lnSpc>
                <a:spcPct val="50000"/>
              </a:lnSpc>
              <a:spcBef>
                <a:spcPct val="50000"/>
              </a:spcBef>
              <a:buFontTx/>
              <a:buNone/>
            </a:pPr>
            <a:r>
              <a:rPr lang="fr-CH" altLang="en-US" sz="1200" dirty="0">
                <a:solidFill>
                  <a:schemeClr val="tx2"/>
                </a:solidFill>
                <a:ea typeface="ヒラギノ角ゴ Pro W3" pitchFamily="1" charset="-128"/>
              </a:rPr>
              <a:t>Angola</a:t>
            </a:r>
          </a:p>
          <a:p>
            <a:pPr>
              <a:lnSpc>
                <a:spcPct val="50000"/>
              </a:lnSpc>
              <a:spcBef>
                <a:spcPct val="50000"/>
              </a:spcBef>
              <a:buFontTx/>
              <a:buNone/>
            </a:pPr>
            <a:r>
              <a:rPr lang="fr-CH" altLang="en-US" sz="1200" dirty="0">
                <a:solidFill>
                  <a:schemeClr val="tx2"/>
                </a:solidFill>
                <a:ea typeface="ヒラギノ角ゴ Pro W3" pitchFamily="1" charset="-128"/>
              </a:rPr>
              <a:t>Albanie</a:t>
            </a:r>
          </a:p>
          <a:p>
            <a:pPr>
              <a:lnSpc>
                <a:spcPct val="50000"/>
              </a:lnSpc>
              <a:spcBef>
                <a:spcPct val="50000"/>
              </a:spcBef>
              <a:buFontTx/>
              <a:buNone/>
            </a:pPr>
            <a:r>
              <a:rPr lang="fr-CH" altLang="en-US" sz="1200" dirty="0">
                <a:solidFill>
                  <a:schemeClr val="tx2"/>
                </a:solidFill>
                <a:ea typeface="ヒラギノ角ゴ Pro W3" pitchFamily="1" charset="-128"/>
              </a:rPr>
              <a:t>Algérie</a:t>
            </a:r>
          </a:p>
          <a:p>
            <a:pPr>
              <a:lnSpc>
                <a:spcPct val="50000"/>
              </a:lnSpc>
              <a:spcBef>
                <a:spcPct val="50000"/>
              </a:spcBef>
              <a:buFontTx/>
              <a:buNone/>
            </a:pPr>
            <a:r>
              <a:rPr lang="fr-CH" altLang="en-US" sz="1200" dirty="0">
                <a:solidFill>
                  <a:schemeClr val="tx2"/>
                </a:solidFill>
                <a:ea typeface="ヒラギノ角ゴ Pro W3" pitchFamily="1" charset="-128"/>
              </a:rPr>
              <a:t>Allemagne</a:t>
            </a:r>
          </a:p>
          <a:p>
            <a:pPr>
              <a:lnSpc>
                <a:spcPct val="50000"/>
              </a:lnSpc>
              <a:spcBef>
                <a:spcPct val="50000"/>
              </a:spcBef>
              <a:buFontTx/>
              <a:buNone/>
            </a:pPr>
            <a:r>
              <a:rPr lang="fr-CH" altLang="en-US" sz="1200" dirty="0">
                <a:solidFill>
                  <a:schemeClr val="tx2"/>
                </a:solidFill>
                <a:ea typeface="ヒラギノ角ゴ Pro W3" pitchFamily="1" charset="-128"/>
              </a:rPr>
              <a:t>Antigua-et-Barbuda</a:t>
            </a:r>
          </a:p>
          <a:p>
            <a:pPr>
              <a:lnSpc>
                <a:spcPct val="50000"/>
              </a:lnSpc>
              <a:spcBef>
                <a:spcPct val="50000"/>
              </a:spcBef>
              <a:buFontTx/>
              <a:buNone/>
            </a:pPr>
            <a:r>
              <a:rPr lang="fr-CH" altLang="en-US" sz="1200" dirty="0">
                <a:solidFill>
                  <a:schemeClr val="tx2"/>
                </a:solidFill>
                <a:ea typeface="ヒラギノ角ゴ Pro W3" pitchFamily="1" charset="-128"/>
              </a:rPr>
              <a:t>Arabie Saoudite</a:t>
            </a:r>
          </a:p>
          <a:p>
            <a:pPr>
              <a:lnSpc>
                <a:spcPct val="50000"/>
              </a:lnSpc>
              <a:spcBef>
                <a:spcPct val="50000"/>
              </a:spcBef>
              <a:buFontTx/>
              <a:buNone/>
            </a:pPr>
            <a:r>
              <a:rPr lang="fr-CH" altLang="en-US" sz="1200" dirty="0">
                <a:solidFill>
                  <a:schemeClr val="tx2"/>
                </a:solidFill>
                <a:ea typeface="ヒラギノ角ゴ Pro W3" pitchFamily="1" charset="-128"/>
              </a:rPr>
              <a:t>Arménie</a:t>
            </a:r>
          </a:p>
          <a:p>
            <a:pPr>
              <a:lnSpc>
                <a:spcPct val="50000"/>
              </a:lnSpc>
              <a:spcBef>
                <a:spcPct val="50000"/>
              </a:spcBef>
              <a:buFontTx/>
              <a:buNone/>
            </a:pPr>
            <a:r>
              <a:rPr lang="fr-CH" altLang="en-US" sz="1200" dirty="0">
                <a:solidFill>
                  <a:schemeClr val="tx2"/>
                </a:solidFill>
                <a:ea typeface="ヒラギノ角ゴ Pro W3" pitchFamily="1" charset="-128"/>
              </a:rPr>
              <a:t>Australie</a:t>
            </a:r>
          </a:p>
          <a:p>
            <a:pPr>
              <a:lnSpc>
                <a:spcPct val="50000"/>
              </a:lnSpc>
              <a:spcBef>
                <a:spcPct val="50000"/>
              </a:spcBef>
              <a:buFontTx/>
              <a:buNone/>
            </a:pPr>
            <a:r>
              <a:rPr lang="fr-CH" altLang="en-US" sz="1200" dirty="0">
                <a:solidFill>
                  <a:schemeClr val="tx2"/>
                </a:solidFill>
                <a:ea typeface="ヒラギノ角ゴ Pro W3" pitchFamily="1" charset="-128"/>
              </a:rPr>
              <a:t>Autriche</a:t>
            </a:r>
          </a:p>
          <a:p>
            <a:pPr>
              <a:lnSpc>
                <a:spcPct val="50000"/>
              </a:lnSpc>
              <a:spcBef>
                <a:spcPct val="50000"/>
              </a:spcBef>
              <a:buFontTx/>
              <a:buNone/>
            </a:pPr>
            <a:r>
              <a:rPr lang="fr-CH" altLang="en-US" sz="1200" dirty="0">
                <a:solidFill>
                  <a:schemeClr val="tx2"/>
                </a:solidFill>
                <a:ea typeface="ヒラギノ角ゴ Pro W3" pitchFamily="1" charset="-128"/>
              </a:rPr>
              <a:t>Azerbaïdjan</a:t>
            </a:r>
          </a:p>
          <a:p>
            <a:pPr>
              <a:lnSpc>
                <a:spcPct val="50000"/>
              </a:lnSpc>
              <a:spcBef>
                <a:spcPct val="50000"/>
              </a:spcBef>
              <a:buFontTx/>
              <a:buNone/>
            </a:pPr>
            <a:r>
              <a:rPr lang="fr-CH" altLang="en-US" sz="1200" dirty="0">
                <a:solidFill>
                  <a:schemeClr val="tx2"/>
                </a:solidFill>
                <a:ea typeface="ヒラギノ角ゴ Pro W3" pitchFamily="1" charset="-128"/>
              </a:rPr>
              <a:t>Bahreïn</a:t>
            </a:r>
          </a:p>
          <a:p>
            <a:pPr>
              <a:lnSpc>
                <a:spcPct val="50000"/>
              </a:lnSpc>
              <a:spcBef>
                <a:spcPct val="50000"/>
              </a:spcBef>
              <a:buFontTx/>
              <a:buNone/>
            </a:pPr>
            <a:r>
              <a:rPr lang="fr-CH" altLang="en-US" sz="1200" dirty="0">
                <a:solidFill>
                  <a:schemeClr val="tx2"/>
                </a:solidFill>
                <a:ea typeface="ヒラギノ角ゴ Pro W3" pitchFamily="1" charset="-128"/>
              </a:rPr>
              <a:t>Barbade</a:t>
            </a:r>
          </a:p>
          <a:p>
            <a:pPr>
              <a:lnSpc>
                <a:spcPct val="50000"/>
              </a:lnSpc>
              <a:spcBef>
                <a:spcPct val="50000"/>
              </a:spcBef>
              <a:buFontTx/>
              <a:buNone/>
            </a:pPr>
            <a:r>
              <a:rPr lang="fr-CH" altLang="en-US" sz="1200" dirty="0">
                <a:solidFill>
                  <a:schemeClr val="tx2"/>
                </a:solidFill>
                <a:ea typeface="ヒラギノ角ゴ Pro W3" pitchFamily="1" charset="-128"/>
              </a:rPr>
              <a:t>Bélarus</a:t>
            </a:r>
          </a:p>
          <a:p>
            <a:pPr>
              <a:lnSpc>
                <a:spcPct val="50000"/>
              </a:lnSpc>
              <a:spcBef>
                <a:spcPct val="50000"/>
              </a:spcBef>
              <a:buFontTx/>
              <a:buNone/>
            </a:pPr>
            <a:r>
              <a:rPr lang="fr-CH" altLang="en-US" sz="1200" dirty="0">
                <a:solidFill>
                  <a:schemeClr val="tx2"/>
                </a:solidFill>
                <a:ea typeface="ヒラギノ角ゴ Pro W3" pitchFamily="1" charset="-128"/>
              </a:rPr>
              <a:t>Belgique</a:t>
            </a:r>
          </a:p>
          <a:p>
            <a:pPr>
              <a:lnSpc>
                <a:spcPct val="50000"/>
              </a:lnSpc>
              <a:spcBef>
                <a:spcPct val="50000"/>
              </a:spcBef>
              <a:buFontTx/>
              <a:buNone/>
            </a:pPr>
            <a:r>
              <a:rPr lang="fr-CH" altLang="en-US" sz="1200" dirty="0">
                <a:solidFill>
                  <a:schemeClr val="tx2"/>
                </a:solidFill>
                <a:ea typeface="ヒラギノ角ゴ Pro W3" pitchFamily="1" charset="-128"/>
              </a:rPr>
              <a:t>Belize</a:t>
            </a:r>
          </a:p>
          <a:p>
            <a:pPr>
              <a:lnSpc>
                <a:spcPct val="50000"/>
              </a:lnSpc>
              <a:spcBef>
                <a:spcPct val="50000"/>
              </a:spcBef>
              <a:buFontTx/>
              <a:buNone/>
            </a:pPr>
            <a:r>
              <a:rPr lang="fr-CH" altLang="en-US" sz="1200" dirty="0">
                <a:solidFill>
                  <a:schemeClr val="tx2"/>
                </a:solidFill>
                <a:ea typeface="ヒラギノ角ゴ Pro W3" pitchFamily="1" charset="-128"/>
              </a:rPr>
              <a:t>Bénin</a:t>
            </a:r>
          </a:p>
          <a:p>
            <a:pPr>
              <a:lnSpc>
                <a:spcPct val="50000"/>
              </a:lnSpc>
              <a:spcBef>
                <a:spcPct val="50000"/>
              </a:spcBef>
              <a:buFontTx/>
              <a:buNone/>
            </a:pPr>
            <a:r>
              <a:rPr lang="fr-CH" altLang="en-US" sz="1200" dirty="0" smtClean="0">
                <a:solidFill>
                  <a:schemeClr val="tx2"/>
                </a:solidFill>
                <a:ea typeface="ヒラギノ角ゴ Pro W3" pitchFamily="1" charset="-128"/>
              </a:rPr>
              <a:t>Bosnie-Herzégovine</a:t>
            </a:r>
            <a:endParaRPr lang="fr-CH" altLang="en-US" sz="1200" dirty="0">
              <a:solidFill>
                <a:schemeClr val="tx2"/>
              </a:solidFill>
              <a:ea typeface="ヒラギノ角ゴ Pro W3" pitchFamily="1" charset="-128"/>
            </a:endParaRPr>
          </a:p>
          <a:p>
            <a:pPr>
              <a:lnSpc>
                <a:spcPct val="50000"/>
              </a:lnSpc>
              <a:spcBef>
                <a:spcPct val="50000"/>
              </a:spcBef>
              <a:buFontTx/>
              <a:buNone/>
            </a:pPr>
            <a:r>
              <a:rPr lang="fr-CH" altLang="en-US" sz="1200" dirty="0">
                <a:solidFill>
                  <a:schemeClr val="tx2"/>
                </a:solidFill>
                <a:ea typeface="ヒラギノ角ゴ Pro W3" pitchFamily="1" charset="-128"/>
              </a:rPr>
              <a:t>Botswana</a:t>
            </a:r>
          </a:p>
          <a:p>
            <a:pPr>
              <a:lnSpc>
                <a:spcPct val="50000"/>
              </a:lnSpc>
              <a:spcBef>
                <a:spcPct val="50000"/>
              </a:spcBef>
              <a:buFontTx/>
              <a:buNone/>
            </a:pPr>
            <a:r>
              <a:rPr lang="fr-CH" altLang="en-US" sz="1200" dirty="0">
                <a:solidFill>
                  <a:schemeClr val="tx2"/>
                </a:solidFill>
                <a:ea typeface="ヒラギノ角ゴ Pro W3" pitchFamily="1" charset="-128"/>
              </a:rPr>
              <a:t>Brésil</a:t>
            </a:r>
          </a:p>
          <a:p>
            <a:pPr>
              <a:lnSpc>
                <a:spcPct val="50000"/>
              </a:lnSpc>
              <a:spcBef>
                <a:spcPct val="50000"/>
              </a:spcBef>
              <a:buFontTx/>
              <a:buNone/>
            </a:pPr>
            <a:r>
              <a:rPr lang="fr-CH" altLang="en-US" sz="1200" dirty="0">
                <a:solidFill>
                  <a:schemeClr val="tx2"/>
                </a:solidFill>
                <a:ea typeface="ヒラギノ角ゴ Pro W3" pitchFamily="1" charset="-128"/>
              </a:rPr>
              <a:t>Brunéi Darussalam</a:t>
            </a:r>
          </a:p>
          <a:p>
            <a:pPr>
              <a:lnSpc>
                <a:spcPct val="50000"/>
              </a:lnSpc>
              <a:spcBef>
                <a:spcPct val="50000"/>
              </a:spcBef>
              <a:buFontTx/>
              <a:buNone/>
            </a:pPr>
            <a:r>
              <a:rPr lang="fr-CH" altLang="en-US" sz="1200" dirty="0">
                <a:solidFill>
                  <a:schemeClr val="tx2"/>
                </a:solidFill>
                <a:ea typeface="ヒラギノ角ゴ Pro W3" pitchFamily="1" charset="-128"/>
              </a:rPr>
              <a:t>Bulgarie</a:t>
            </a:r>
          </a:p>
          <a:p>
            <a:pPr>
              <a:lnSpc>
                <a:spcPct val="50000"/>
              </a:lnSpc>
              <a:spcBef>
                <a:spcPct val="50000"/>
              </a:spcBef>
              <a:buFontTx/>
              <a:buNone/>
            </a:pPr>
            <a:r>
              <a:rPr lang="fr-CH" altLang="en-US" sz="1200" dirty="0">
                <a:solidFill>
                  <a:schemeClr val="tx2"/>
                </a:solidFill>
                <a:ea typeface="ヒラギノ角ゴ Pro W3" pitchFamily="1" charset="-128"/>
              </a:rPr>
              <a:t>Burkina Faso</a:t>
            </a:r>
          </a:p>
          <a:p>
            <a:pPr>
              <a:lnSpc>
                <a:spcPct val="50000"/>
              </a:lnSpc>
              <a:spcBef>
                <a:spcPct val="50000"/>
              </a:spcBef>
              <a:buFontTx/>
              <a:buNone/>
            </a:pPr>
            <a:r>
              <a:rPr lang="fr-CH" altLang="en-US" sz="1200" dirty="0">
                <a:solidFill>
                  <a:schemeClr val="tx2"/>
                </a:solidFill>
                <a:ea typeface="ヒラギノ角ゴ Pro W3" pitchFamily="1" charset="-128"/>
              </a:rPr>
              <a:t>Cameroun</a:t>
            </a:r>
          </a:p>
          <a:p>
            <a:pPr>
              <a:lnSpc>
                <a:spcPct val="50000"/>
              </a:lnSpc>
              <a:spcBef>
                <a:spcPct val="50000"/>
              </a:spcBef>
              <a:buFontTx/>
              <a:buNone/>
            </a:pPr>
            <a:r>
              <a:rPr lang="fr-CH" altLang="en-US" sz="1200" dirty="0">
                <a:solidFill>
                  <a:schemeClr val="tx2"/>
                </a:solidFill>
                <a:ea typeface="ヒラギノ角ゴ Pro W3" pitchFamily="1" charset="-128"/>
              </a:rPr>
              <a:t>Cambodge</a:t>
            </a:r>
          </a:p>
          <a:p>
            <a:pPr>
              <a:lnSpc>
                <a:spcPct val="50000"/>
              </a:lnSpc>
              <a:spcBef>
                <a:spcPct val="50000"/>
              </a:spcBef>
              <a:buFontTx/>
              <a:buNone/>
            </a:pPr>
            <a:r>
              <a:rPr lang="fr-CH" altLang="en-US" sz="1200" dirty="0">
                <a:solidFill>
                  <a:schemeClr val="tx2"/>
                </a:solidFill>
                <a:ea typeface="ヒラギノ角ゴ Pro W3" pitchFamily="1" charset="-128"/>
              </a:rPr>
              <a:t>Canada</a:t>
            </a:r>
          </a:p>
          <a:p>
            <a:pPr>
              <a:lnSpc>
                <a:spcPct val="50000"/>
              </a:lnSpc>
              <a:spcBef>
                <a:spcPct val="50000"/>
              </a:spcBef>
              <a:buFontTx/>
              <a:buNone/>
            </a:pPr>
            <a:r>
              <a:rPr lang="fr-CH" altLang="en-US" sz="1200" dirty="0">
                <a:solidFill>
                  <a:schemeClr val="tx2"/>
                </a:solidFill>
                <a:ea typeface="ヒラギノ角ゴ Pro W3" pitchFamily="1" charset="-128"/>
              </a:rPr>
              <a:t>Chili</a:t>
            </a:r>
          </a:p>
          <a:p>
            <a:pPr>
              <a:lnSpc>
                <a:spcPct val="50000"/>
              </a:lnSpc>
              <a:spcBef>
                <a:spcPct val="50000"/>
              </a:spcBef>
              <a:buFontTx/>
              <a:buNone/>
            </a:pPr>
            <a:r>
              <a:rPr lang="fr-CH" altLang="en-US" sz="1200" dirty="0">
                <a:solidFill>
                  <a:schemeClr val="tx2"/>
                </a:solidFill>
                <a:ea typeface="ヒラギノ角ゴ Pro W3" pitchFamily="1" charset="-128"/>
              </a:rPr>
              <a:t>Chine</a:t>
            </a:r>
          </a:p>
          <a:p>
            <a:pPr>
              <a:lnSpc>
                <a:spcPct val="50000"/>
              </a:lnSpc>
              <a:spcBef>
                <a:spcPct val="50000"/>
              </a:spcBef>
              <a:buFontTx/>
              <a:buNone/>
            </a:pPr>
            <a:r>
              <a:rPr lang="fr-CH" altLang="en-US" sz="1200" dirty="0">
                <a:solidFill>
                  <a:schemeClr val="tx2"/>
                </a:solidFill>
                <a:ea typeface="ヒラギノ角ゴ Pro W3" pitchFamily="1" charset="-128"/>
              </a:rPr>
              <a:t>Chypre</a:t>
            </a:r>
          </a:p>
          <a:p>
            <a:pPr>
              <a:lnSpc>
                <a:spcPct val="50000"/>
              </a:lnSpc>
              <a:spcBef>
                <a:spcPct val="50000"/>
              </a:spcBef>
              <a:buFontTx/>
              <a:buNone/>
            </a:pPr>
            <a:r>
              <a:rPr lang="fr-CH" altLang="en-US" sz="1200" dirty="0">
                <a:solidFill>
                  <a:schemeClr val="tx2"/>
                </a:solidFill>
                <a:ea typeface="ヒラギノ角ゴ Pro W3" pitchFamily="1" charset="-128"/>
              </a:rPr>
              <a:t>Colombie</a:t>
            </a:r>
          </a:p>
          <a:p>
            <a:pPr>
              <a:lnSpc>
                <a:spcPct val="50000"/>
              </a:lnSpc>
              <a:spcBef>
                <a:spcPct val="50000"/>
              </a:spcBef>
              <a:buFontTx/>
              <a:buNone/>
            </a:pPr>
            <a:r>
              <a:rPr lang="fr-CH" altLang="en-US" sz="1200" dirty="0">
                <a:solidFill>
                  <a:schemeClr val="tx2"/>
                </a:solidFill>
                <a:ea typeface="ヒラギノ角ゴ Pro W3" pitchFamily="1" charset="-128"/>
              </a:rPr>
              <a:t>Comores</a:t>
            </a:r>
          </a:p>
          <a:p>
            <a:pPr>
              <a:lnSpc>
                <a:spcPct val="50000"/>
              </a:lnSpc>
              <a:spcBef>
                <a:spcPct val="50000"/>
              </a:spcBef>
              <a:buFontTx/>
              <a:buNone/>
            </a:pPr>
            <a:r>
              <a:rPr lang="fr-CH" altLang="en-US" sz="1200" dirty="0">
                <a:solidFill>
                  <a:schemeClr val="tx2"/>
                </a:solidFill>
                <a:ea typeface="ヒラギノ角ゴ Pro W3" pitchFamily="1" charset="-128"/>
              </a:rPr>
              <a:t>Congo</a:t>
            </a: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p:txBody>
      </p:sp>
      <p:sp>
        <p:nvSpPr>
          <p:cNvPr id="14" name="Text Box 7"/>
          <p:cNvSpPr txBox="1">
            <a:spLocks noChangeArrowheads="1"/>
          </p:cNvSpPr>
          <p:nvPr/>
        </p:nvSpPr>
        <p:spPr bwMode="auto">
          <a:xfrm>
            <a:off x="1906117" y="692696"/>
            <a:ext cx="1729779" cy="74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nSpc>
                <a:spcPct val="50000"/>
              </a:lnSpc>
              <a:spcBef>
                <a:spcPct val="50000"/>
              </a:spcBef>
              <a:buNone/>
            </a:pPr>
            <a:r>
              <a:rPr lang="fr-CH" altLang="en-US" sz="1200" dirty="0">
                <a:solidFill>
                  <a:schemeClr val="tx2"/>
                </a:solidFill>
                <a:ea typeface="ヒラギノ角ゴ Pro W3" pitchFamily="1" charset="-128"/>
              </a:rPr>
              <a:t>Costa Rica</a:t>
            </a:r>
          </a:p>
          <a:p>
            <a:pPr>
              <a:lnSpc>
                <a:spcPct val="50000"/>
              </a:lnSpc>
              <a:spcBef>
                <a:spcPct val="50000"/>
              </a:spcBef>
              <a:buNone/>
            </a:pPr>
            <a:r>
              <a:rPr lang="fr-CH" altLang="en-US" sz="1200" dirty="0">
                <a:solidFill>
                  <a:schemeClr val="tx2"/>
                </a:solidFill>
                <a:ea typeface="ヒラギノ角ゴ Pro W3" pitchFamily="1" charset="-128"/>
              </a:rPr>
              <a:t>Côte d’Ivoire</a:t>
            </a:r>
          </a:p>
          <a:p>
            <a:pPr>
              <a:lnSpc>
                <a:spcPct val="50000"/>
              </a:lnSpc>
              <a:spcBef>
                <a:spcPct val="50000"/>
              </a:spcBef>
              <a:buFontTx/>
              <a:buNone/>
            </a:pPr>
            <a:r>
              <a:rPr lang="fr-CH" altLang="en-US" sz="1200" dirty="0">
                <a:solidFill>
                  <a:schemeClr val="tx2"/>
                </a:solidFill>
                <a:ea typeface="ヒラギノ角ゴ Pro W3" pitchFamily="1" charset="-128"/>
              </a:rPr>
              <a:t>Croatie </a:t>
            </a:r>
          </a:p>
          <a:p>
            <a:pPr>
              <a:lnSpc>
                <a:spcPct val="50000"/>
              </a:lnSpc>
              <a:spcBef>
                <a:spcPct val="50000"/>
              </a:spcBef>
              <a:buFontTx/>
              <a:buNone/>
            </a:pPr>
            <a:r>
              <a:rPr lang="fr-CH" altLang="en-US" sz="1200" dirty="0">
                <a:solidFill>
                  <a:schemeClr val="tx2"/>
                </a:solidFill>
                <a:ea typeface="ヒラギノ角ゴ Pro W3" pitchFamily="1" charset="-128"/>
              </a:rPr>
              <a:t>Cuba </a:t>
            </a:r>
          </a:p>
          <a:p>
            <a:pPr>
              <a:lnSpc>
                <a:spcPct val="50000"/>
              </a:lnSpc>
              <a:spcBef>
                <a:spcPct val="50000"/>
              </a:spcBef>
              <a:buFontTx/>
              <a:buNone/>
            </a:pPr>
            <a:r>
              <a:rPr lang="fr-CH" altLang="en-US" sz="1200" dirty="0">
                <a:solidFill>
                  <a:schemeClr val="tx2"/>
                </a:solidFill>
                <a:ea typeface="ヒラギノ角ゴ Pro W3" pitchFamily="1" charset="-128"/>
              </a:rPr>
              <a:t>Danemark</a:t>
            </a:r>
          </a:p>
          <a:p>
            <a:pPr>
              <a:lnSpc>
                <a:spcPct val="50000"/>
              </a:lnSpc>
              <a:spcBef>
                <a:spcPct val="50000"/>
              </a:spcBef>
              <a:buNone/>
            </a:pPr>
            <a:r>
              <a:rPr lang="fr-CH" altLang="en-US" sz="1200" dirty="0">
                <a:solidFill>
                  <a:schemeClr val="tx2"/>
                </a:solidFill>
                <a:ea typeface="ヒラギノ角ゴ Pro W3" pitchFamily="1" charset="-128"/>
              </a:rPr>
              <a:t>Djibouti</a:t>
            </a:r>
          </a:p>
          <a:p>
            <a:pPr>
              <a:lnSpc>
                <a:spcPct val="50000"/>
              </a:lnSpc>
              <a:spcBef>
                <a:spcPct val="50000"/>
              </a:spcBef>
              <a:buFontTx/>
              <a:buNone/>
            </a:pPr>
            <a:r>
              <a:rPr lang="fr-CH" altLang="en-US" sz="1200" dirty="0">
                <a:solidFill>
                  <a:schemeClr val="tx2"/>
                </a:solidFill>
                <a:ea typeface="ヒラギノ角ゴ Pro W3" pitchFamily="1" charset="-128"/>
              </a:rPr>
              <a:t>Dominique</a:t>
            </a:r>
          </a:p>
          <a:p>
            <a:pPr>
              <a:lnSpc>
                <a:spcPct val="50000"/>
              </a:lnSpc>
              <a:spcBef>
                <a:spcPct val="50000"/>
              </a:spcBef>
              <a:buFontTx/>
              <a:buNone/>
            </a:pPr>
            <a:r>
              <a:rPr lang="fr-CH" altLang="en-US" sz="1200" dirty="0">
                <a:solidFill>
                  <a:schemeClr val="tx2"/>
                </a:solidFill>
                <a:ea typeface="ヒラギノ角ゴ Pro W3" pitchFamily="1" charset="-128"/>
              </a:rPr>
              <a:t>Égypte</a:t>
            </a:r>
          </a:p>
          <a:p>
            <a:pPr>
              <a:lnSpc>
                <a:spcPct val="50000"/>
              </a:lnSpc>
              <a:spcBef>
                <a:spcPct val="50000"/>
              </a:spcBef>
              <a:buFontTx/>
              <a:buNone/>
            </a:pPr>
            <a:r>
              <a:rPr lang="fr-CH" altLang="en-US" sz="1200" dirty="0">
                <a:solidFill>
                  <a:schemeClr val="tx2"/>
                </a:solidFill>
                <a:ea typeface="ヒラギノ角ゴ Pro W3" pitchFamily="1" charset="-128"/>
              </a:rPr>
              <a:t>El Salvador</a:t>
            </a:r>
          </a:p>
          <a:p>
            <a:pPr>
              <a:lnSpc>
                <a:spcPct val="50000"/>
              </a:lnSpc>
              <a:spcBef>
                <a:spcPct val="50000"/>
              </a:spcBef>
              <a:buFontTx/>
              <a:buNone/>
            </a:pPr>
            <a:r>
              <a:rPr lang="fr-CH" altLang="en-US" sz="1200" dirty="0">
                <a:solidFill>
                  <a:schemeClr val="tx2"/>
                </a:solidFill>
                <a:ea typeface="ヒラギノ角ゴ Pro W3" pitchFamily="1" charset="-128"/>
              </a:rPr>
              <a:t>Émirats arabes unis</a:t>
            </a:r>
          </a:p>
          <a:p>
            <a:pPr>
              <a:lnSpc>
                <a:spcPct val="50000"/>
              </a:lnSpc>
              <a:spcBef>
                <a:spcPct val="50000"/>
              </a:spcBef>
              <a:buFontTx/>
              <a:buNone/>
            </a:pPr>
            <a:r>
              <a:rPr lang="fr-CH" altLang="en-US" sz="1200" dirty="0">
                <a:solidFill>
                  <a:schemeClr val="tx2"/>
                </a:solidFill>
                <a:ea typeface="ヒラギノ角ゴ Pro W3" pitchFamily="1" charset="-128"/>
              </a:rPr>
              <a:t>Équateur</a:t>
            </a:r>
          </a:p>
          <a:p>
            <a:pPr>
              <a:lnSpc>
                <a:spcPct val="50000"/>
              </a:lnSpc>
              <a:spcBef>
                <a:spcPct val="50000"/>
              </a:spcBef>
              <a:buFontTx/>
              <a:buNone/>
            </a:pPr>
            <a:r>
              <a:rPr lang="fr-CH" altLang="en-US" sz="1200" dirty="0">
                <a:solidFill>
                  <a:schemeClr val="tx2"/>
                </a:solidFill>
                <a:ea typeface="ヒラギノ角ゴ Pro W3" pitchFamily="1" charset="-128"/>
              </a:rPr>
              <a:t>Espagne</a:t>
            </a:r>
          </a:p>
          <a:p>
            <a:pPr>
              <a:lnSpc>
                <a:spcPct val="50000"/>
              </a:lnSpc>
              <a:spcBef>
                <a:spcPct val="50000"/>
              </a:spcBef>
              <a:buFontTx/>
              <a:buNone/>
            </a:pPr>
            <a:r>
              <a:rPr lang="fr-CH" altLang="en-US" sz="1200" dirty="0">
                <a:solidFill>
                  <a:schemeClr val="tx2"/>
                </a:solidFill>
                <a:ea typeface="ヒラギノ角ゴ Pro W3" pitchFamily="1" charset="-128"/>
              </a:rPr>
              <a:t>Estonie</a:t>
            </a:r>
          </a:p>
          <a:p>
            <a:pPr>
              <a:lnSpc>
                <a:spcPct val="50000"/>
              </a:lnSpc>
              <a:spcBef>
                <a:spcPct val="50000"/>
              </a:spcBef>
              <a:buFontTx/>
              <a:buNone/>
            </a:pPr>
            <a:r>
              <a:rPr lang="fr-CH" altLang="en-US" sz="1200" dirty="0" smtClean="0">
                <a:solidFill>
                  <a:schemeClr val="tx2"/>
                </a:solidFill>
                <a:ea typeface="ヒラギノ角ゴ Pro W3" pitchFamily="1" charset="-128"/>
              </a:rPr>
              <a:t>États-Unis </a:t>
            </a:r>
          </a:p>
          <a:p>
            <a:pPr>
              <a:lnSpc>
                <a:spcPct val="50000"/>
              </a:lnSpc>
              <a:spcBef>
                <a:spcPct val="50000"/>
              </a:spcBef>
              <a:buFontTx/>
              <a:buNone/>
            </a:pPr>
            <a:r>
              <a:rPr lang="fr-CH" altLang="en-US" sz="1200" dirty="0">
                <a:solidFill>
                  <a:schemeClr val="tx2"/>
                </a:solidFill>
                <a:ea typeface="ヒラギノ角ゴ Pro W3" pitchFamily="1" charset="-128"/>
              </a:rPr>
              <a:t> </a:t>
            </a:r>
            <a:r>
              <a:rPr lang="fr-CH" altLang="en-US" sz="1200" dirty="0" smtClean="0">
                <a:solidFill>
                  <a:schemeClr val="tx2"/>
                </a:solidFill>
                <a:ea typeface="ヒラギノ角ゴ Pro W3" pitchFamily="1" charset="-128"/>
              </a:rPr>
              <a:t>   d’Amérique</a:t>
            </a:r>
            <a:endParaRPr lang="fr-CH" altLang="en-US" sz="1200" dirty="0">
              <a:solidFill>
                <a:schemeClr val="tx2"/>
              </a:solidFill>
              <a:ea typeface="ヒラギノ角ゴ Pro W3" pitchFamily="1" charset="-128"/>
            </a:endParaRPr>
          </a:p>
          <a:p>
            <a:pPr>
              <a:lnSpc>
                <a:spcPct val="50000"/>
              </a:lnSpc>
              <a:spcBef>
                <a:spcPct val="50000"/>
              </a:spcBef>
              <a:buFontTx/>
              <a:buNone/>
            </a:pPr>
            <a:r>
              <a:rPr lang="fr-CH" altLang="en-US" sz="1200" dirty="0">
                <a:solidFill>
                  <a:schemeClr val="tx2"/>
                </a:solidFill>
                <a:ea typeface="ヒラギノ角ゴ Pro W3" pitchFamily="1" charset="-128"/>
              </a:rPr>
              <a:t>Ex-République</a:t>
            </a:r>
          </a:p>
          <a:p>
            <a:pPr>
              <a:lnSpc>
                <a:spcPct val="50000"/>
              </a:lnSpc>
              <a:spcBef>
                <a:spcPts val="600"/>
              </a:spcBef>
              <a:buFontTx/>
              <a:buNone/>
              <a:tabLst>
                <a:tab pos="180975" algn="l"/>
              </a:tabLst>
            </a:pPr>
            <a:r>
              <a:rPr lang="fr-CH" altLang="en-US" sz="1200" dirty="0">
                <a:solidFill>
                  <a:schemeClr val="tx2"/>
                </a:solidFill>
                <a:ea typeface="ヒラギノ角ゴ Pro W3" pitchFamily="1" charset="-128"/>
              </a:rPr>
              <a:t>	yougoslave de 	</a:t>
            </a:r>
          </a:p>
          <a:p>
            <a:pPr>
              <a:lnSpc>
                <a:spcPct val="50000"/>
              </a:lnSpc>
              <a:spcBef>
                <a:spcPts val="0"/>
              </a:spcBef>
              <a:buFontTx/>
              <a:buNone/>
              <a:tabLst>
                <a:tab pos="180975" algn="l"/>
              </a:tabLst>
            </a:pPr>
            <a:r>
              <a:rPr lang="fr-CH" altLang="en-US" sz="1200" dirty="0">
                <a:solidFill>
                  <a:schemeClr val="tx2"/>
                </a:solidFill>
                <a:ea typeface="ヒラギノ角ゴ Pro W3" pitchFamily="1" charset="-128"/>
              </a:rPr>
              <a:t>	Macédoine</a:t>
            </a:r>
          </a:p>
          <a:p>
            <a:pPr>
              <a:lnSpc>
                <a:spcPct val="50000"/>
              </a:lnSpc>
              <a:spcBef>
                <a:spcPct val="50000"/>
              </a:spcBef>
              <a:buFontTx/>
              <a:buNone/>
            </a:pPr>
            <a:r>
              <a:rPr lang="fr-CH" altLang="en-US" sz="1200" dirty="0">
                <a:solidFill>
                  <a:schemeClr val="tx2"/>
                </a:solidFill>
                <a:ea typeface="ヒラギノ角ゴ Pro W3" pitchFamily="1" charset="-128"/>
              </a:rPr>
              <a:t>Fédération de Russie</a:t>
            </a:r>
          </a:p>
          <a:p>
            <a:pPr>
              <a:lnSpc>
                <a:spcPct val="50000"/>
              </a:lnSpc>
              <a:spcBef>
                <a:spcPct val="50000"/>
              </a:spcBef>
              <a:buFontTx/>
              <a:buNone/>
            </a:pPr>
            <a:r>
              <a:rPr lang="fr-CH" altLang="en-US" sz="1200" dirty="0">
                <a:solidFill>
                  <a:schemeClr val="tx2"/>
                </a:solidFill>
                <a:ea typeface="ヒラギノ角ゴ Pro W3" pitchFamily="1" charset="-128"/>
              </a:rPr>
              <a:t>Finlande</a:t>
            </a:r>
          </a:p>
          <a:p>
            <a:pPr>
              <a:lnSpc>
                <a:spcPct val="50000"/>
              </a:lnSpc>
              <a:spcBef>
                <a:spcPct val="50000"/>
              </a:spcBef>
              <a:buFontTx/>
              <a:buNone/>
            </a:pPr>
            <a:r>
              <a:rPr lang="fr-CH" altLang="en-US" sz="1200" dirty="0">
                <a:solidFill>
                  <a:schemeClr val="tx2"/>
                </a:solidFill>
                <a:ea typeface="ヒラギノ角ゴ Pro W3" pitchFamily="1" charset="-128"/>
              </a:rPr>
              <a:t>France</a:t>
            </a:r>
          </a:p>
          <a:p>
            <a:pPr>
              <a:lnSpc>
                <a:spcPct val="50000"/>
              </a:lnSpc>
              <a:spcBef>
                <a:spcPct val="50000"/>
              </a:spcBef>
              <a:buFontTx/>
              <a:buNone/>
            </a:pPr>
            <a:r>
              <a:rPr lang="fr-CH" altLang="en-US" sz="1200" dirty="0">
                <a:solidFill>
                  <a:schemeClr val="tx2"/>
                </a:solidFill>
                <a:ea typeface="ヒラギノ角ゴ Pro W3" pitchFamily="1" charset="-128"/>
              </a:rPr>
              <a:t>Gabon</a:t>
            </a:r>
          </a:p>
          <a:p>
            <a:pPr>
              <a:lnSpc>
                <a:spcPct val="50000"/>
              </a:lnSpc>
              <a:spcBef>
                <a:spcPct val="50000"/>
              </a:spcBef>
              <a:buFontTx/>
              <a:buNone/>
            </a:pPr>
            <a:r>
              <a:rPr lang="fr-CH" altLang="en-US" sz="1200" dirty="0">
                <a:solidFill>
                  <a:schemeClr val="tx2"/>
                </a:solidFill>
                <a:ea typeface="ヒラギノ角ゴ Pro W3" pitchFamily="1" charset="-128"/>
              </a:rPr>
              <a:t>Gambie</a:t>
            </a:r>
          </a:p>
          <a:p>
            <a:pPr>
              <a:lnSpc>
                <a:spcPct val="50000"/>
              </a:lnSpc>
              <a:spcBef>
                <a:spcPct val="50000"/>
              </a:spcBef>
              <a:buFontTx/>
              <a:buNone/>
            </a:pPr>
            <a:r>
              <a:rPr lang="fr-CH" altLang="en-US" sz="1200" dirty="0">
                <a:solidFill>
                  <a:schemeClr val="tx2"/>
                </a:solidFill>
                <a:ea typeface="ヒラギノ角ゴ Pro W3" pitchFamily="1" charset="-128"/>
              </a:rPr>
              <a:t>Géorgie</a:t>
            </a:r>
          </a:p>
          <a:p>
            <a:pPr>
              <a:lnSpc>
                <a:spcPct val="50000"/>
              </a:lnSpc>
              <a:spcBef>
                <a:spcPct val="50000"/>
              </a:spcBef>
              <a:buFontTx/>
              <a:buNone/>
            </a:pPr>
            <a:r>
              <a:rPr lang="fr-CH" altLang="en-US" sz="1200" dirty="0">
                <a:solidFill>
                  <a:schemeClr val="tx2"/>
                </a:solidFill>
                <a:ea typeface="ヒラギノ角ゴ Pro W3" pitchFamily="1" charset="-128"/>
              </a:rPr>
              <a:t>Ghana</a:t>
            </a:r>
          </a:p>
          <a:p>
            <a:pPr>
              <a:lnSpc>
                <a:spcPct val="50000"/>
              </a:lnSpc>
              <a:spcBef>
                <a:spcPct val="50000"/>
              </a:spcBef>
              <a:buFontTx/>
              <a:buNone/>
            </a:pPr>
            <a:r>
              <a:rPr lang="fr-CH" altLang="en-US" sz="1200" dirty="0">
                <a:solidFill>
                  <a:schemeClr val="tx2"/>
                </a:solidFill>
                <a:ea typeface="ヒラギノ角ゴ Pro W3" pitchFamily="1" charset="-128"/>
              </a:rPr>
              <a:t>Grèce</a:t>
            </a:r>
          </a:p>
          <a:p>
            <a:pPr>
              <a:lnSpc>
                <a:spcPct val="50000"/>
              </a:lnSpc>
              <a:spcBef>
                <a:spcPct val="50000"/>
              </a:spcBef>
              <a:buFontTx/>
              <a:buNone/>
            </a:pPr>
            <a:r>
              <a:rPr lang="fr-CH" altLang="en-US" sz="1200" dirty="0">
                <a:solidFill>
                  <a:schemeClr val="tx2"/>
                </a:solidFill>
                <a:ea typeface="ヒラギノ角ゴ Pro W3" pitchFamily="1" charset="-128"/>
              </a:rPr>
              <a:t>Grenade</a:t>
            </a:r>
          </a:p>
          <a:p>
            <a:pPr>
              <a:lnSpc>
                <a:spcPct val="50000"/>
              </a:lnSpc>
              <a:spcBef>
                <a:spcPct val="50000"/>
              </a:spcBef>
              <a:buFontTx/>
              <a:buNone/>
            </a:pPr>
            <a:r>
              <a:rPr lang="fr-CH" altLang="en-US" sz="1200" dirty="0">
                <a:solidFill>
                  <a:schemeClr val="tx2"/>
                </a:solidFill>
                <a:ea typeface="ヒラギノ角ゴ Pro W3" pitchFamily="1" charset="-128"/>
              </a:rPr>
              <a:t>Guatemala</a:t>
            </a:r>
          </a:p>
          <a:p>
            <a:pPr>
              <a:lnSpc>
                <a:spcPct val="50000"/>
              </a:lnSpc>
              <a:spcBef>
                <a:spcPct val="50000"/>
              </a:spcBef>
              <a:buFontTx/>
              <a:buNone/>
            </a:pPr>
            <a:r>
              <a:rPr lang="fr-CH" altLang="en-US" sz="1200" dirty="0">
                <a:solidFill>
                  <a:schemeClr val="tx2"/>
                </a:solidFill>
                <a:ea typeface="ヒラギノ角ゴ Pro W3" pitchFamily="1" charset="-128"/>
              </a:rPr>
              <a:t>Guinée</a:t>
            </a:r>
          </a:p>
          <a:p>
            <a:pPr>
              <a:lnSpc>
                <a:spcPct val="50000"/>
              </a:lnSpc>
              <a:spcBef>
                <a:spcPct val="50000"/>
              </a:spcBef>
              <a:buFontTx/>
              <a:buNone/>
            </a:pPr>
            <a:r>
              <a:rPr lang="fr-CH" altLang="en-US" sz="1200" dirty="0">
                <a:solidFill>
                  <a:schemeClr val="tx2"/>
                </a:solidFill>
                <a:ea typeface="ヒラギノ角ゴ Pro W3" pitchFamily="1" charset="-128"/>
              </a:rPr>
              <a:t>Guinée-Bissau</a:t>
            </a:r>
          </a:p>
          <a:p>
            <a:pPr>
              <a:lnSpc>
                <a:spcPct val="50000"/>
              </a:lnSpc>
              <a:spcBef>
                <a:spcPct val="50000"/>
              </a:spcBef>
              <a:buFontTx/>
              <a:buNone/>
            </a:pPr>
            <a:r>
              <a:rPr lang="fr-CH" altLang="en-US" sz="1200" dirty="0">
                <a:solidFill>
                  <a:schemeClr val="tx2"/>
                </a:solidFill>
                <a:ea typeface="ヒラギノ角ゴ Pro W3" pitchFamily="1" charset="-128"/>
              </a:rPr>
              <a:t>Guinée équatoriale</a:t>
            </a:r>
          </a:p>
          <a:p>
            <a:pPr>
              <a:lnSpc>
                <a:spcPct val="50000"/>
              </a:lnSpc>
              <a:spcBef>
                <a:spcPct val="50000"/>
              </a:spcBef>
              <a:buFontTx/>
              <a:buNone/>
            </a:pPr>
            <a:r>
              <a:rPr lang="fr-CH" altLang="en-US" sz="1200" dirty="0">
                <a:solidFill>
                  <a:schemeClr val="tx2"/>
                </a:solidFill>
                <a:ea typeface="ヒラギノ角ゴ Pro W3" pitchFamily="1" charset="-128"/>
              </a:rPr>
              <a:t>Honduras</a:t>
            </a:r>
          </a:p>
          <a:p>
            <a:pPr>
              <a:lnSpc>
                <a:spcPct val="50000"/>
              </a:lnSpc>
              <a:spcBef>
                <a:spcPct val="50000"/>
              </a:spcBef>
              <a:buFontTx/>
              <a:buNone/>
            </a:pPr>
            <a:r>
              <a:rPr lang="fr-CH" altLang="en-US" sz="1200" dirty="0">
                <a:solidFill>
                  <a:schemeClr val="tx2"/>
                </a:solidFill>
                <a:ea typeface="ヒラギノ角ゴ Pro W3" pitchFamily="1" charset="-128"/>
              </a:rPr>
              <a:t>Hongrie</a:t>
            </a:r>
          </a:p>
          <a:p>
            <a:pPr>
              <a:lnSpc>
                <a:spcPct val="50000"/>
              </a:lnSpc>
              <a:spcBef>
                <a:spcPct val="50000"/>
              </a:spcBef>
              <a:buFontTx/>
              <a:buNone/>
            </a:pPr>
            <a:endParaRPr lang="fr-CH" altLang="en-US" sz="1200" dirty="0">
              <a:ea typeface="ヒラギノ角ゴ Pro W3" pitchFamily="1" charset="-128"/>
            </a:endParaRPr>
          </a:p>
          <a:p>
            <a:pPr>
              <a:lnSpc>
                <a:spcPct val="50000"/>
              </a:lnSpc>
              <a:spcBef>
                <a:spcPct val="50000"/>
              </a:spcBef>
              <a:buFontTx/>
              <a:buNone/>
            </a:pPr>
            <a:endParaRPr lang="fr-CH" altLang="en-US" sz="12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p:txBody>
      </p:sp>
      <p:sp>
        <p:nvSpPr>
          <p:cNvPr id="16" name="Text Box 9"/>
          <p:cNvSpPr txBox="1">
            <a:spLocks noChangeArrowheads="1"/>
          </p:cNvSpPr>
          <p:nvPr/>
        </p:nvSpPr>
        <p:spPr bwMode="auto">
          <a:xfrm>
            <a:off x="3708772" y="548680"/>
            <a:ext cx="1655316" cy="776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r>
              <a:rPr lang="fr-CH" altLang="en-US" sz="1200" dirty="0">
                <a:solidFill>
                  <a:schemeClr val="tx2"/>
                </a:solidFill>
                <a:ea typeface="ヒラギノ角ゴ Pro W3" pitchFamily="1" charset="-128"/>
              </a:rPr>
              <a:t>Inde </a:t>
            </a:r>
          </a:p>
          <a:p>
            <a:pPr>
              <a:lnSpc>
                <a:spcPct val="50000"/>
              </a:lnSpc>
              <a:spcBef>
                <a:spcPct val="50000"/>
              </a:spcBef>
              <a:buFontTx/>
              <a:buNone/>
            </a:pPr>
            <a:r>
              <a:rPr lang="fr-CH" altLang="en-US" sz="1200" dirty="0">
                <a:solidFill>
                  <a:schemeClr val="tx2"/>
                </a:solidFill>
                <a:ea typeface="ヒラギノ角ゴ Pro W3" pitchFamily="1" charset="-128"/>
              </a:rPr>
              <a:t>Indonésie </a:t>
            </a:r>
          </a:p>
          <a:p>
            <a:pPr>
              <a:lnSpc>
                <a:spcPct val="50000"/>
              </a:lnSpc>
              <a:spcBef>
                <a:spcPct val="50000"/>
              </a:spcBef>
              <a:buFontTx/>
              <a:buNone/>
            </a:pPr>
            <a:r>
              <a:rPr lang="fr-CH" altLang="en-US" sz="1200" dirty="0">
                <a:solidFill>
                  <a:schemeClr val="tx2"/>
                </a:solidFill>
                <a:ea typeface="ヒラギノ角ゴ Pro W3" pitchFamily="1" charset="-128"/>
              </a:rPr>
              <a:t>Irlande </a:t>
            </a:r>
          </a:p>
          <a:p>
            <a:pPr>
              <a:lnSpc>
                <a:spcPct val="50000"/>
              </a:lnSpc>
              <a:spcBef>
                <a:spcPct val="50000"/>
              </a:spcBef>
              <a:buFontTx/>
              <a:buNone/>
            </a:pPr>
            <a:r>
              <a:rPr lang="fr-CH" altLang="en-US" sz="1200" dirty="0">
                <a:solidFill>
                  <a:schemeClr val="tx2"/>
                </a:solidFill>
                <a:ea typeface="ヒラギノ角ゴ Pro W3" pitchFamily="1" charset="-128"/>
              </a:rPr>
              <a:t>Islande </a:t>
            </a:r>
          </a:p>
          <a:p>
            <a:pPr>
              <a:lnSpc>
                <a:spcPct val="50000"/>
              </a:lnSpc>
              <a:spcBef>
                <a:spcPct val="50000"/>
              </a:spcBef>
              <a:buFontTx/>
              <a:buNone/>
            </a:pPr>
            <a:r>
              <a:rPr lang="fr-CH" altLang="en-US" sz="1200" dirty="0">
                <a:solidFill>
                  <a:schemeClr val="tx2"/>
                </a:solidFill>
                <a:ea typeface="ヒラギノ角ゴ Pro W3" pitchFamily="1" charset="-128"/>
              </a:rPr>
              <a:t>Israël </a:t>
            </a:r>
          </a:p>
          <a:p>
            <a:pPr>
              <a:lnSpc>
                <a:spcPct val="50000"/>
              </a:lnSpc>
              <a:spcBef>
                <a:spcPct val="50000"/>
              </a:spcBef>
              <a:buFontTx/>
              <a:buNone/>
            </a:pPr>
            <a:r>
              <a:rPr lang="fr-CH" altLang="en-US" sz="1200" dirty="0">
                <a:solidFill>
                  <a:schemeClr val="tx2"/>
                </a:solidFill>
                <a:ea typeface="ヒラギノ角ゴ Pro W3" pitchFamily="1" charset="-128"/>
              </a:rPr>
              <a:t>Italie </a:t>
            </a:r>
          </a:p>
          <a:p>
            <a:pPr>
              <a:lnSpc>
                <a:spcPct val="50000"/>
              </a:lnSpc>
              <a:spcBef>
                <a:spcPct val="50000"/>
              </a:spcBef>
              <a:buFontTx/>
              <a:buNone/>
            </a:pPr>
            <a:r>
              <a:rPr lang="fr-CH" altLang="en-US" sz="1200" dirty="0">
                <a:solidFill>
                  <a:schemeClr val="tx2"/>
                </a:solidFill>
                <a:ea typeface="ヒラギノ角ゴ Pro W3" pitchFamily="1" charset="-128"/>
              </a:rPr>
              <a:t>La Lybie</a:t>
            </a:r>
          </a:p>
          <a:p>
            <a:pPr>
              <a:lnSpc>
                <a:spcPct val="50000"/>
              </a:lnSpc>
              <a:spcBef>
                <a:spcPct val="50000"/>
              </a:spcBef>
              <a:buFontTx/>
              <a:buNone/>
            </a:pPr>
            <a:r>
              <a:rPr lang="fr-CH" altLang="en-US" sz="1200" dirty="0">
                <a:solidFill>
                  <a:schemeClr val="tx2"/>
                </a:solidFill>
                <a:ea typeface="ヒラギノ角ゴ Pro W3" pitchFamily="1" charset="-128"/>
              </a:rPr>
              <a:t>Japon</a:t>
            </a:r>
          </a:p>
          <a:p>
            <a:pPr>
              <a:lnSpc>
                <a:spcPct val="50000"/>
              </a:lnSpc>
              <a:spcBef>
                <a:spcPct val="50000"/>
              </a:spcBef>
              <a:buFontTx/>
              <a:buNone/>
            </a:pPr>
            <a:r>
              <a:rPr lang="fr-CH" altLang="en-US" sz="1200" dirty="0">
                <a:solidFill>
                  <a:schemeClr val="tx2"/>
                </a:solidFill>
                <a:ea typeface="ヒラギノ角ゴ Pro W3" pitchFamily="1" charset="-128"/>
              </a:rPr>
              <a:t>Jordanie</a:t>
            </a:r>
          </a:p>
          <a:p>
            <a:pPr>
              <a:lnSpc>
                <a:spcPct val="50000"/>
              </a:lnSpc>
              <a:spcBef>
                <a:spcPct val="50000"/>
              </a:spcBef>
              <a:buFontTx/>
              <a:buNone/>
            </a:pPr>
            <a:r>
              <a:rPr lang="fr-CH" altLang="en-US" sz="1200" dirty="0">
                <a:solidFill>
                  <a:schemeClr val="tx2"/>
                </a:solidFill>
                <a:ea typeface="ヒラギノ角ゴ Pro W3" pitchFamily="1" charset="-128"/>
              </a:rPr>
              <a:t>Kazakhstan</a:t>
            </a:r>
          </a:p>
          <a:p>
            <a:pPr>
              <a:lnSpc>
                <a:spcPct val="50000"/>
              </a:lnSpc>
              <a:spcBef>
                <a:spcPct val="50000"/>
              </a:spcBef>
              <a:buFontTx/>
              <a:buNone/>
            </a:pPr>
            <a:r>
              <a:rPr lang="fr-CH" altLang="en-US" sz="1200" dirty="0">
                <a:solidFill>
                  <a:schemeClr val="tx2"/>
                </a:solidFill>
                <a:ea typeface="ヒラギノ角ゴ Pro W3" pitchFamily="1" charset="-128"/>
              </a:rPr>
              <a:t>Kenya</a:t>
            </a:r>
          </a:p>
          <a:p>
            <a:pPr>
              <a:lnSpc>
                <a:spcPct val="50000"/>
              </a:lnSpc>
              <a:spcBef>
                <a:spcPct val="50000"/>
              </a:spcBef>
              <a:buFontTx/>
              <a:buNone/>
            </a:pPr>
            <a:r>
              <a:rPr lang="fr-CH" altLang="en-US" sz="1200" dirty="0">
                <a:solidFill>
                  <a:schemeClr val="tx2"/>
                </a:solidFill>
                <a:ea typeface="ヒラギノ角ゴ Pro W3" pitchFamily="1" charset="-128"/>
              </a:rPr>
              <a:t>Kirghizistan</a:t>
            </a:r>
          </a:p>
          <a:p>
            <a:pPr>
              <a:lnSpc>
                <a:spcPct val="50000"/>
              </a:lnSpc>
              <a:spcBef>
                <a:spcPct val="50000"/>
              </a:spcBef>
              <a:buFontTx/>
              <a:buNone/>
            </a:pPr>
            <a:r>
              <a:rPr lang="fr-CH" altLang="en-US" sz="1200" dirty="0">
                <a:solidFill>
                  <a:schemeClr val="tx2"/>
                </a:solidFill>
                <a:ea typeface="ヒラギノ角ゴ Pro W3" pitchFamily="1" charset="-128"/>
              </a:rPr>
              <a:t>Koweït</a:t>
            </a:r>
          </a:p>
          <a:p>
            <a:pPr>
              <a:lnSpc>
                <a:spcPct val="50000"/>
              </a:lnSpc>
              <a:spcBef>
                <a:spcPct val="50000"/>
              </a:spcBef>
              <a:buFontTx/>
              <a:buNone/>
            </a:pPr>
            <a:r>
              <a:rPr lang="fr-CH" altLang="en-US" sz="1200" dirty="0">
                <a:solidFill>
                  <a:schemeClr val="tx2"/>
                </a:solidFill>
                <a:ea typeface="ヒラギノ角ゴ Pro W3" pitchFamily="1" charset="-128"/>
              </a:rPr>
              <a:t>Lesotho</a:t>
            </a:r>
          </a:p>
          <a:p>
            <a:pPr>
              <a:lnSpc>
                <a:spcPct val="50000"/>
              </a:lnSpc>
              <a:spcBef>
                <a:spcPct val="50000"/>
              </a:spcBef>
              <a:buFontTx/>
              <a:buNone/>
            </a:pPr>
            <a:r>
              <a:rPr lang="fr-CH" altLang="en-US" sz="1200" dirty="0">
                <a:solidFill>
                  <a:schemeClr val="tx2"/>
                </a:solidFill>
                <a:ea typeface="ヒラギノ角ゴ Pro W3" pitchFamily="1" charset="-128"/>
              </a:rPr>
              <a:t>Lettonie</a:t>
            </a:r>
          </a:p>
          <a:p>
            <a:pPr>
              <a:lnSpc>
                <a:spcPct val="50000"/>
              </a:lnSpc>
              <a:spcBef>
                <a:spcPct val="50000"/>
              </a:spcBef>
              <a:buFontTx/>
              <a:buNone/>
            </a:pPr>
            <a:r>
              <a:rPr lang="fr-CH" altLang="en-US" sz="1200" dirty="0">
                <a:solidFill>
                  <a:schemeClr val="tx2"/>
                </a:solidFill>
                <a:ea typeface="ヒラギノ角ゴ Pro W3" pitchFamily="1" charset="-128"/>
              </a:rPr>
              <a:t>Libéria</a:t>
            </a:r>
          </a:p>
          <a:p>
            <a:pPr>
              <a:lnSpc>
                <a:spcPct val="50000"/>
              </a:lnSpc>
              <a:spcBef>
                <a:spcPct val="50000"/>
              </a:spcBef>
              <a:buFontTx/>
              <a:buNone/>
            </a:pPr>
            <a:r>
              <a:rPr lang="fr-CH" altLang="en-US" sz="1200" dirty="0">
                <a:solidFill>
                  <a:schemeClr val="tx2"/>
                </a:solidFill>
                <a:ea typeface="ヒラギノ角ゴ Pro W3" pitchFamily="1" charset="-128"/>
              </a:rPr>
              <a:t>Liechtenstein</a:t>
            </a:r>
          </a:p>
          <a:p>
            <a:pPr>
              <a:lnSpc>
                <a:spcPct val="50000"/>
              </a:lnSpc>
              <a:spcBef>
                <a:spcPct val="50000"/>
              </a:spcBef>
              <a:buFontTx/>
              <a:buNone/>
            </a:pPr>
            <a:r>
              <a:rPr lang="fr-CH" altLang="en-US" sz="1200" dirty="0">
                <a:solidFill>
                  <a:schemeClr val="tx2"/>
                </a:solidFill>
                <a:ea typeface="ヒラギノ角ゴ Pro W3" pitchFamily="1" charset="-128"/>
              </a:rPr>
              <a:t>Lituanie</a:t>
            </a:r>
          </a:p>
          <a:p>
            <a:pPr>
              <a:lnSpc>
                <a:spcPct val="50000"/>
              </a:lnSpc>
              <a:spcBef>
                <a:spcPct val="50000"/>
              </a:spcBef>
              <a:buFontTx/>
              <a:buNone/>
            </a:pPr>
            <a:r>
              <a:rPr lang="fr-CH" altLang="en-US" sz="1200" dirty="0">
                <a:solidFill>
                  <a:schemeClr val="tx2"/>
                </a:solidFill>
                <a:ea typeface="ヒラギノ角ゴ Pro W3" pitchFamily="1" charset="-128"/>
              </a:rPr>
              <a:t>Luxembourg</a:t>
            </a:r>
          </a:p>
          <a:p>
            <a:pPr>
              <a:lnSpc>
                <a:spcPct val="50000"/>
              </a:lnSpc>
              <a:spcBef>
                <a:spcPct val="50000"/>
              </a:spcBef>
              <a:buFontTx/>
              <a:buNone/>
            </a:pPr>
            <a:r>
              <a:rPr lang="fr-CH" altLang="en-US" sz="1200" dirty="0">
                <a:solidFill>
                  <a:schemeClr val="tx2"/>
                </a:solidFill>
                <a:ea typeface="ヒラギノ角ゴ Pro W3" pitchFamily="1" charset="-128"/>
              </a:rPr>
              <a:t>Madagascar</a:t>
            </a:r>
          </a:p>
          <a:p>
            <a:pPr>
              <a:lnSpc>
                <a:spcPct val="50000"/>
              </a:lnSpc>
              <a:spcBef>
                <a:spcPct val="50000"/>
              </a:spcBef>
              <a:buFontTx/>
              <a:buNone/>
            </a:pPr>
            <a:r>
              <a:rPr lang="fr-CH" altLang="en-US" sz="1200" dirty="0">
                <a:solidFill>
                  <a:schemeClr val="tx2"/>
                </a:solidFill>
                <a:ea typeface="ヒラギノ角ゴ Pro W3" pitchFamily="1" charset="-128"/>
              </a:rPr>
              <a:t>Malaisie</a:t>
            </a:r>
          </a:p>
          <a:p>
            <a:pPr>
              <a:lnSpc>
                <a:spcPct val="50000"/>
              </a:lnSpc>
              <a:spcBef>
                <a:spcPct val="50000"/>
              </a:spcBef>
              <a:buFontTx/>
              <a:buNone/>
            </a:pPr>
            <a:r>
              <a:rPr lang="fr-CH" altLang="en-US" sz="1200" dirty="0">
                <a:solidFill>
                  <a:schemeClr val="tx2"/>
                </a:solidFill>
                <a:ea typeface="ヒラギノ角ゴ Pro W3" pitchFamily="1" charset="-128"/>
              </a:rPr>
              <a:t>Malawi</a:t>
            </a:r>
          </a:p>
          <a:p>
            <a:pPr>
              <a:lnSpc>
                <a:spcPct val="50000"/>
              </a:lnSpc>
              <a:spcBef>
                <a:spcPct val="50000"/>
              </a:spcBef>
              <a:buFontTx/>
              <a:buNone/>
            </a:pPr>
            <a:r>
              <a:rPr lang="fr-CH" altLang="en-US" sz="1200" dirty="0">
                <a:solidFill>
                  <a:schemeClr val="tx2"/>
                </a:solidFill>
                <a:ea typeface="ヒラギノ角ゴ Pro W3" pitchFamily="1" charset="-128"/>
              </a:rPr>
              <a:t>Mali</a:t>
            </a:r>
          </a:p>
          <a:p>
            <a:pPr>
              <a:lnSpc>
                <a:spcPct val="50000"/>
              </a:lnSpc>
              <a:spcBef>
                <a:spcPct val="50000"/>
              </a:spcBef>
              <a:buFontTx/>
              <a:buNone/>
            </a:pPr>
            <a:r>
              <a:rPr lang="fr-CH" altLang="en-US" sz="1200" dirty="0">
                <a:solidFill>
                  <a:schemeClr val="tx2"/>
                </a:solidFill>
                <a:ea typeface="ヒラギノ角ゴ Pro W3" pitchFamily="1" charset="-128"/>
              </a:rPr>
              <a:t>Malte</a:t>
            </a:r>
          </a:p>
          <a:p>
            <a:pPr>
              <a:lnSpc>
                <a:spcPct val="50000"/>
              </a:lnSpc>
              <a:spcBef>
                <a:spcPct val="50000"/>
              </a:spcBef>
              <a:buFontTx/>
              <a:buNone/>
            </a:pPr>
            <a:r>
              <a:rPr lang="fr-CH" altLang="en-US" sz="1200" dirty="0">
                <a:solidFill>
                  <a:schemeClr val="tx2"/>
                </a:solidFill>
                <a:ea typeface="ヒラギノ角ゴ Pro W3" pitchFamily="1" charset="-128"/>
              </a:rPr>
              <a:t>Maroc</a:t>
            </a:r>
          </a:p>
          <a:p>
            <a:pPr>
              <a:lnSpc>
                <a:spcPct val="50000"/>
              </a:lnSpc>
              <a:spcBef>
                <a:spcPct val="50000"/>
              </a:spcBef>
              <a:buFontTx/>
              <a:buNone/>
            </a:pPr>
            <a:r>
              <a:rPr lang="fr-CH" altLang="en-US" sz="1200" dirty="0">
                <a:solidFill>
                  <a:schemeClr val="tx2"/>
                </a:solidFill>
                <a:ea typeface="ヒラギノ角ゴ Pro W3" pitchFamily="1" charset="-128"/>
              </a:rPr>
              <a:t>Mauritanie</a:t>
            </a:r>
          </a:p>
          <a:p>
            <a:pPr>
              <a:lnSpc>
                <a:spcPct val="50000"/>
              </a:lnSpc>
              <a:spcBef>
                <a:spcPct val="50000"/>
              </a:spcBef>
              <a:buFontTx/>
              <a:buNone/>
            </a:pPr>
            <a:r>
              <a:rPr lang="fr-CH" altLang="en-US" sz="1200" dirty="0">
                <a:solidFill>
                  <a:schemeClr val="tx2"/>
                </a:solidFill>
                <a:ea typeface="ヒラギノ角ゴ Pro W3" pitchFamily="1" charset="-128"/>
              </a:rPr>
              <a:t>Mexique</a:t>
            </a:r>
          </a:p>
          <a:p>
            <a:pPr>
              <a:lnSpc>
                <a:spcPct val="50000"/>
              </a:lnSpc>
              <a:spcBef>
                <a:spcPct val="50000"/>
              </a:spcBef>
              <a:buFontTx/>
              <a:buNone/>
            </a:pPr>
            <a:r>
              <a:rPr lang="fr-CH" altLang="en-US" sz="1200" dirty="0">
                <a:solidFill>
                  <a:schemeClr val="tx2"/>
                </a:solidFill>
                <a:ea typeface="ヒラギノ角ゴ Pro W3" pitchFamily="1" charset="-128"/>
              </a:rPr>
              <a:t>Monaco</a:t>
            </a:r>
          </a:p>
          <a:p>
            <a:pPr>
              <a:lnSpc>
                <a:spcPct val="50000"/>
              </a:lnSpc>
              <a:spcBef>
                <a:spcPct val="50000"/>
              </a:spcBef>
              <a:buFontTx/>
              <a:buNone/>
            </a:pPr>
            <a:r>
              <a:rPr lang="fr-CH" altLang="en-US" sz="1200" dirty="0">
                <a:solidFill>
                  <a:schemeClr val="tx2"/>
                </a:solidFill>
                <a:ea typeface="ヒラギノ角ゴ Pro W3" pitchFamily="1" charset="-128"/>
              </a:rPr>
              <a:t>Mongolie</a:t>
            </a:r>
          </a:p>
          <a:p>
            <a:pPr>
              <a:lnSpc>
                <a:spcPct val="50000"/>
              </a:lnSpc>
              <a:spcBef>
                <a:spcPct val="50000"/>
              </a:spcBef>
              <a:buFontTx/>
              <a:buNone/>
            </a:pPr>
            <a:r>
              <a:rPr lang="fr-CH" altLang="en-US" sz="1200" dirty="0">
                <a:solidFill>
                  <a:schemeClr val="tx2"/>
                </a:solidFill>
                <a:ea typeface="ヒラギノ角ゴ Pro W3" pitchFamily="1" charset="-128"/>
              </a:rPr>
              <a:t>Monténégro</a:t>
            </a:r>
          </a:p>
          <a:p>
            <a:pPr>
              <a:lnSpc>
                <a:spcPct val="50000"/>
              </a:lnSpc>
              <a:spcBef>
                <a:spcPct val="50000"/>
              </a:spcBef>
              <a:buFontTx/>
              <a:buNone/>
            </a:pPr>
            <a:r>
              <a:rPr lang="fr-CH" altLang="en-US" sz="1200" dirty="0">
                <a:solidFill>
                  <a:schemeClr val="tx2"/>
                </a:solidFill>
                <a:ea typeface="ヒラギノ角ゴ Pro W3" pitchFamily="1" charset="-128"/>
              </a:rPr>
              <a:t>Mozambique</a:t>
            </a:r>
          </a:p>
          <a:p>
            <a:pPr>
              <a:lnSpc>
                <a:spcPct val="50000"/>
              </a:lnSpc>
              <a:spcBef>
                <a:spcPct val="50000"/>
              </a:spcBef>
              <a:buFontTx/>
              <a:buNone/>
            </a:pPr>
            <a:r>
              <a:rPr lang="fr-CH" altLang="en-US" sz="1200" dirty="0">
                <a:solidFill>
                  <a:schemeClr val="tx2"/>
                </a:solidFill>
                <a:ea typeface="ヒラギノ角ゴ Pro W3" pitchFamily="1" charset="-128"/>
              </a:rPr>
              <a:t>Namibie</a:t>
            </a:r>
          </a:p>
          <a:p>
            <a:pPr>
              <a:lnSpc>
                <a:spcPct val="50000"/>
              </a:lnSpc>
              <a:spcBef>
                <a:spcPct val="50000"/>
              </a:spcBef>
              <a:buFontTx/>
              <a:buNone/>
            </a:pPr>
            <a:endParaRPr lang="fr-CH" altLang="en-US" sz="12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105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p:txBody>
      </p:sp>
      <p:sp>
        <p:nvSpPr>
          <p:cNvPr id="17" name="Text Box 10"/>
          <p:cNvSpPr txBox="1">
            <a:spLocks noChangeArrowheads="1"/>
          </p:cNvSpPr>
          <p:nvPr/>
        </p:nvSpPr>
        <p:spPr bwMode="auto">
          <a:xfrm>
            <a:off x="5795963" y="994346"/>
            <a:ext cx="1547812" cy="16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nSpc>
                <a:spcPct val="50000"/>
              </a:lnSpc>
              <a:spcBef>
                <a:spcPct val="50000"/>
              </a:spcBef>
              <a:buFontTx/>
              <a:buNone/>
            </a:pPr>
            <a:endParaRPr lang="fr-CH" altLang="en-US" sz="800" dirty="0">
              <a:ea typeface="ヒラギノ角ゴ Pro W3" pitchFamily="1" charset="-128"/>
            </a:endParaRPr>
          </a:p>
        </p:txBody>
      </p:sp>
      <p:sp>
        <p:nvSpPr>
          <p:cNvPr id="18" name="Text Box 11"/>
          <p:cNvSpPr txBox="1">
            <a:spLocks noChangeArrowheads="1"/>
          </p:cNvSpPr>
          <p:nvPr/>
        </p:nvSpPr>
        <p:spPr bwMode="auto">
          <a:xfrm>
            <a:off x="7452320" y="260648"/>
            <a:ext cx="1655887"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nSpc>
                <a:spcPct val="50000"/>
              </a:lnSpc>
              <a:spcBef>
                <a:spcPct val="50000"/>
              </a:spcBef>
              <a:buFontTx/>
              <a:buNone/>
            </a:pPr>
            <a:endParaRPr lang="fr-CH" altLang="en-US" sz="800" dirty="0"/>
          </a:p>
          <a:p>
            <a:pPr>
              <a:lnSpc>
                <a:spcPct val="50000"/>
              </a:lnSpc>
              <a:spcBef>
                <a:spcPct val="50000"/>
              </a:spcBef>
              <a:buNone/>
            </a:pPr>
            <a:r>
              <a:rPr lang="fr-CH" altLang="en-US" sz="1200" dirty="0">
                <a:solidFill>
                  <a:schemeClr val="tx2"/>
                </a:solidFill>
              </a:rPr>
              <a:t>Saint-Kitts-et-Nevis</a:t>
            </a:r>
          </a:p>
          <a:p>
            <a:pPr>
              <a:lnSpc>
                <a:spcPct val="50000"/>
              </a:lnSpc>
              <a:spcBef>
                <a:spcPct val="50000"/>
              </a:spcBef>
              <a:buFontTx/>
              <a:buNone/>
            </a:pPr>
            <a:r>
              <a:rPr lang="fr-CH" altLang="en-US" sz="1200" dirty="0">
                <a:solidFill>
                  <a:schemeClr val="tx2"/>
                </a:solidFill>
              </a:rPr>
              <a:t>Saint-Marin </a:t>
            </a:r>
          </a:p>
          <a:p>
            <a:pPr>
              <a:lnSpc>
                <a:spcPct val="50000"/>
              </a:lnSpc>
              <a:spcBef>
                <a:spcPct val="50000"/>
              </a:spcBef>
              <a:buFontTx/>
              <a:buNone/>
            </a:pPr>
            <a:r>
              <a:rPr lang="fr-CH" altLang="en-US" sz="1200" dirty="0">
                <a:solidFill>
                  <a:schemeClr val="tx2"/>
                </a:solidFill>
                <a:ea typeface="ヒラギノ角ゴ Pro W3" pitchFamily="1" charset="-128"/>
              </a:rPr>
              <a:t>Saint-Vincent-et-les-</a:t>
            </a:r>
          </a:p>
          <a:p>
            <a:pPr>
              <a:lnSpc>
                <a:spcPct val="50000"/>
              </a:lnSpc>
              <a:spcBef>
                <a:spcPct val="50000"/>
              </a:spcBef>
              <a:buFontTx/>
              <a:buNone/>
              <a:tabLst>
                <a:tab pos="180975" algn="l"/>
              </a:tabLst>
            </a:pPr>
            <a:r>
              <a:rPr lang="fr-CH" altLang="en-US" sz="1200" dirty="0">
                <a:solidFill>
                  <a:schemeClr val="tx2"/>
                </a:solidFill>
                <a:ea typeface="ヒラギノ角ゴ Pro W3" pitchFamily="1" charset="-128"/>
              </a:rPr>
              <a:t>	Grenadines</a:t>
            </a:r>
          </a:p>
          <a:p>
            <a:pPr>
              <a:lnSpc>
                <a:spcPct val="50000"/>
              </a:lnSpc>
              <a:spcBef>
                <a:spcPct val="50000"/>
              </a:spcBef>
              <a:buFontTx/>
              <a:buNone/>
            </a:pPr>
            <a:r>
              <a:rPr lang="fr-CH" altLang="en-US" sz="1200" dirty="0" smtClean="0">
                <a:solidFill>
                  <a:srgbClr val="C00000"/>
                </a:solidFill>
                <a:ea typeface="ヒラギノ角ゴ Pro W3" pitchFamily="1" charset="-128"/>
              </a:rPr>
              <a:t>Samoa (02.01.2020</a:t>
            </a:r>
            <a:r>
              <a:rPr lang="fr-CH" altLang="en-US" sz="1200" dirty="0" smtClean="0">
                <a:solidFill>
                  <a:srgbClr val="002060"/>
                </a:solidFill>
                <a:ea typeface="ヒラギノ角ゴ Pro W3" pitchFamily="1" charset="-128"/>
              </a:rPr>
              <a:t>)</a:t>
            </a:r>
          </a:p>
          <a:p>
            <a:pPr>
              <a:lnSpc>
                <a:spcPct val="50000"/>
              </a:lnSpc>
              <a:spcBef>
                <a:spcPct val="50000"/>
              </a:spcBef>
              <a:spcAft>
                <a:spcPts val="200"/>
              </a:spcAft>
              <a:buFontTx/>
              <a:buNone/>
            </a:pPr>
            <a:r>
              <a:rPr lang="fr-CH" altLang="en-US" sz="1200" dirty="0" smtClean="0">
                <a:solidFill>
                  <a:schemeClr val="tx2"/>
                </a:solidFill>
                <a:ea typeface="ヒラギノ角ゴ Pro W3" pitchFamily="1" charset="-128"/>
              </a:rPr>
              <a:t>Sao Tomé-et- </a:t>
            </a:r>
          </a:p>
          <a:p>
            <a:pPr>
              <a:lnSpc>
                <a:spcPct val="50000"/>
              </a:lnSpc>
              <a:spcBef>
                <a:spcPts val="500"/>
              </a:spcBef>
              <a:spcAft>
                <a:spcPts val="0"/>
              </a:spcAft>
              <a:buFontTx/>
              <a:buNone/>
            </a:pPr>
            <a:r>
              <a:rPr lang="fr-CH" altLang="en-US" sz="1200" dirty="0" smtClean="0">
                <a:solidFill>
                  <a:schemeClr val="tx2"/>
                </a:solidFill>
                <a:ea typeface="ヒラギノ角ゴ Pro W3" pitchFamily="1" charset="-128"/>
              </a:rPr>
              <a:t>     Principe</a:t>
            </a:r>
            <a:endParaRPr lang="fr-CH" altLang="en-US" sz="1200" dirty="0">
              <a:solidFill>
                <a:schemeClr val="tx2"/>
              </a:solidFill>
              <a:ea typeface="ヒラギノ角ゴ Pro W3" pitchFamily="1" charset="-128"/>
            </a:endParaRPr>
          </a:p>
          <a:p>
            <a:pPr>
              <a:lnSpc>
                <a:spcPct val="50000"/>
              </a:lnSpc>
              <a:spcBef>
                <a:spcPct val="50000"/>
              </a:spcBef>
              <a:buFontTx/>
              <a:buNone/>
            </a:pPr>
            <a:r>
              <a:rPr lang="fr-CH" altLang="en-US" sz="1200" dirty="0">
                <a:solidFill>
                  <a:schemeClr val="tx2"/>
                </a:solidFill>
                <a:ea typeface="ヒラギノ角ゴ Pro W3" pitchFamily="1" charset="-128"/>
              </a:rPr>
              <a:t>Sénégal</a:t>
            </a:r>
          </a:p>
          <a:p>
            <a:pPr>
              <a:lnSpc>
                <a:spcPct val="50000"/>
              </a:lnSpc>
              <a:spcBef>
                <a:spcPct val="50000"/>
              </a:spcBef>
              <a:buFontTx/>
              <a:buNone/>
            </a:pPr>
            <a:r>
              <a:rPr lang="fr-CH" altLang="en-US" sz="1200" dirty="0">
                <a:solidFill>
                  <a:schemeClr val="tx2"/>
                </a:solidFill>
                <a:ea typeface="ヒラギノ角ゴ Pro W3" pitchFamily="1" charset="-128"/>
              </a:rPr>
              <a:t>Serbie</a:t>
            </a:r>
          </a:p>
          <a:p>
            <a:pPr>
              <a:lnSpc>
                <a:spcPct val="50000"/>
              </a:lnSpc>
              <a:spcBef>
                <a:spcPct val="50000"/>
              </a:spcBef>
              <a:buFontTx/>
              <a:buNone/>
            </a:pPr>
            <a:r>
              <a:rPr lang="fr-CH" altLang="en-US" sz="1200" dirty="0">
                <a:solidFill>
                  <a:schemeClr val="tx2"/>
                </a:solidFill>
                <a:ea typeface="ヒラギノ角ゴ Pro W3" pitchFamily="1" charset="-128"/>
              </a:rPr>
              <a:t>Seychelles</a:t>
            </a:r>
          </a:p>
          <a:p>
            <a:pPr>
              <a:lnSpc>
                <a:spcPct val="50000"/>
              </a:lnSpc>
              <a:spcBef>
                <a:spcPct val="50000"/>
              </a:spcBef>
              <a:buFontTx/>
              <a:buNone/>
            </a:pPr>
            <a:r>
              <a:rPr lang="fr-CH" altLang="en-US" sz="1200" dirty="0">
                <a:solidFill>
                  <a:schemeClr val="tx2"/>
                </a:solidFill>
                <a:ea typeface="ヒラギノ角ゴ Pro W3" pitchFamily="1" charset="-128"/>
              </a:rPr>
              <a:t>Sierra Leone</a:t>
            </a:r>
          </a:p>
          <a:p>
            <a:pPr>
              <a:lnSpc>
                <a:spcPct val="50000"/>
              </a:lnSpc>
              <a:spcBef>
                <a:spcPct val="50000"/>
              </a:spcBef>
              <a:buFontTx/>
              <a:buNone/>
            </a:pPr>
            <a:r>
              <a:rPr lang="fr-CH" altLang="en-US" sz="1200" dirty="0">
                <a:solidFill>
                  <a:schemeClr val="tx2"/>
                </a:solidFill>
                <a:ea typeface="ヒラギノ角ゴ Pro W3" pitchFamily="1" charset="-128"/>
              </a:rPr>
              <a:t>Singapour</a:t>
            </a:r>
          </a:p>
          <a:p>
            <a:pPr>
              <a:lnSpc>
                <a:spcPct val="50000"/>
              </a:lnSpc>
              <a:spcBef>
                <a:spcPct val="50000"/>
              </a:spcBef>
              <a:buFontTx/>
              <a:buNone/>
            </a:pPr>
            <a:r>
              <a:rPr lang="fr-CH" altLang="en-US" sz="1200" dirty="0">
                <a:solidFill>
                  <a:schemeClr val="tx2"/>
                </a:solidFill>
                <a:ea typeface="ヒラギノ角ゴ Pro W3" pitchFamily="1" charset="-128"/>
              </a:rPr>
              <a:t>Slovaquie</a:t>
            </a:r>
          </a:p>
          <a:p>
            <a:pPr>
              <a:lnSpc>
                <a:spcPct val="50000"/>
              </a:lnSpc>
              <a:spcBef>
                <a:spcPct val="50000"/>
              </a:spcBef>
              <a:buFontTx/>
              <a:buNone/>
            </a:pPr>
            <a:r>
              <a:rPr lang="fr-CH" altLang="en-US" sz="1200" dirty="0">
                <a:solidFill>
                  <a:schemeClr val="tx2"/>
                </a:solidFill>
                <a:ea typeface="ヒラギノ角ゴ Pro W3" pitchFamily="1" charset="-128"/>
              </a:rPr>
              <a:t>Slovénie</a:t>
            </a:r>
          </a:p>
          <a:p>
            <a:pPr>
              <a:lnSpc>
                <a:spcPct val="50000"/>
              </a:lnSpc>
              <a:spcBef>
                <a:spcPct val="50000"/>
              </a:spcBef>
              <a:buFontTx/>
              <a:buNone/>
            </a:pPr>
            <a:r>
              <a:rPr lang="fr-CH" altLang="en-US" sz="1200" dirty="0">
                <a:solidFill>
                  <a:schemeClr val="tx2"/>
                </a:solidFill>
                <a:ea typeface="ヒラギノ角ゴ Pro W3" pitchFamily="1" charset="-128"/>
              </a:rPr>
              <a:t>Soudan</a:t>
            </a:r>
          </a:p>
          <a:p>
            <a:pPr>
              <a:lnSpc>
                <a:spcPct val="50000"/>
              </a:lnSpc>
              <a:spcBef>
                <a:spcPct val="50000"/>
              </a:spcBef>
              <a:buFontTx/>
              <a:buNone/>
            </a:pPr>
            <a:r>
              <a:rPr lang="fr-CH" altLang="en-US" sz="1200" dirty="0">
                <a:solidFill>
                  <a:schemeClr val="tx2"/>
                </a:solidFill>
                <a:ea typeface="ヒラギノ角ゴ Pro W3" pitchFamily="1" charset="-128"/>
              </a:rPr>
              <a:t>Sri Lanka</a:t>
            </a:r>
          </a:p>
          <a:p>
            <a:pPr>
              <a:lnSpc>
                <a:spcPct val="50000"/>
              </a:lnSpc>
              <a:spcBef>
                <a:spcPct val="50000"/>
              </a:spcBef>
              <a:buFontTx/>
              <a:buNone/>
            </a:pPr>
            <a:r>
              <a:rPr lang="fr-CH" altLang="en-US" sz="1200" dirty="0">
                <a:solidFill>
                  <a:schemeClr val="tx2"/>
                </a:solidFill>
                <a:ea typeface="ヒラギノ角ゴ Pro W3" pitchFamily="1" charset="-128"/>
              </a:rPr>
              <a:t>Suède</a:t>
            </a:r>
          </a:p>
          <a:p>
            <a:pPr>
              <a:lnSpc>
                <a:spcPct val="50000"/>
              </a:lnSpc>
              <a:spcBef>
                <a:spcPct val="50000"/>
              </a:spcBef>
              <a:buFontTx/>
              <a:buNone/>
            </a:pPr>
            <a:r>
              <a:rPr lang="fr-CH" altLang="en-US" sz="1200" dirty="0">
                <a:solidFill>
                  <a:schemeClr val="tx2"/>
                </a:solidFill>
                <a:ea typeface="ヒラギノ角ゴ Pro W3" pitchFamily="1" charset="-128"/>
              </a:rPr>
              <a:t>Suisse</a:t>
            </a:r>
          </a:p>
          <a:p>
            <a:pPr>
              <a:lnSpc>
                <a:spcPct val="50000"/>
              </a:lnSpc>
              <a:spcBef>
                <a:spcPct val="50000"/>
              </a:spcBef>
              <a:buFontTx/>
              <a:buNone/>
            </a:pPr>
            <a:r>
              <a:rPr lang="fr-CH" altLang="en-US" sz="1200" dirty="0">
                <a:solidFill>
                  <a:schemeClr val="tx2"/>
                </a:solidFill>
                <a:ea typeface="ヒラギノ角ゴ Pro W3" pitchFamily="1" charset="-128"/>
              </a:rPr>
              <a:t>Swaziland</a:t>
            </a:r>
          </a:p>
          <a:p>
            <a:pPr>
              <a:lnSpc>
                <a:spcPct val="50000"/>
              </a:lnSpc>
              <a:spcBef>
                <a:spcPct val="50000"/>
              </a:spcBef>
              <a:buFontTx/>
              <a:buNone/>
            </a:pPr>
            <a:r>
              <a:rPr lang="fr-CH" altLang="en-US" sz="1200" dirty="0">
                <a:solidFill>
                  <a:schemeClr val="tx2"/>
                </a:solidFill>
                <a:ea typeface="ヒラギノ角ゴ Pro W3" pitchFamily="1" charset="-128"/>
              </a:rPr>
              <a:t>Tadjikistan</a:t>
            </a:r>
          </a:p>
          <a:p>
            <a:pPr>
              <a:lnSpc>
                <a:spcPct val="50000"/>
              </a:lnSpc>
              <a:spcBef>
                <a:spcPct val="50000"/>
              </a:spcBef>
              <a:buFontTx/>
              <a:buNone/>
            </a:pPr>
            <a:r>
              <a:rPr lang="fr-CH" altLang="en-US" sz="1200" dirty="0">
                <a:solidFill>
                  <a:schemeClr val="tx2"/>
                </a:solidFill>
                <a:ea typeface="ヒラギノ角ゴ Pro W3" pitchFamily="1" charset="-128"/>
              </a:rPr>
              <a:t>Tchad</a:t>
            </a:r>
          </a:p>
          <a:p>
            <a:pPr>
              <a:lnSpc>
                <a:spcPct val="50000"/>
              </a:lnSpc>
              <a:spcBef>
                <a:spcPct val="50000"/>
              </a:spcBef>
              <a:buFontTx/>
              <a:buNone/>
            </a:pPr>
            <a:r>
              <a:rPr lang="fr-CH" altLang="en-US" sz="1200" dirty="0">
                <a:solidFill>
                  <a:schemeClr val="tx2"/>
                </a:solidFill>
                <a:ea typeface="ヒラギノ角ゴ Pro W3" pitchFamily="1" charset="-128"/>
              </a:rPr>
              <a:t>Thaïlande</a:t>
            </a:r>
          </a:p>
          <a:p>
            <a:pPr>
              <a:lnSpc>
                <a:spcPct val="50000"/>
              </a:lnSpc>
              <a:spcBef>
                <a:spcPct val="50000"/>
              </a:spcBef>
              <a:buFontTx/>
              <a:buNone/>
            </a:pPr>
            <a:r>
              <a:rPr lang="fr-CH" altLang="en-US" sz="1200" dirty="0">
                <a:solidFill>
                  <a:schemeClr val="tx2"/>
                </a:solidFill>
                <a:ea typeface="ヒラギノ角ゴ Pro W3" pitchFamily="1" charset="-128"/>
              </a:rPr>
              <a:t>Togo</a:t>
            </a:r>
          </a:p>
          <a:p>
            <a:pPr>
              <a:lnSpc>
                <a:spcPct val="50000"/>
              </a:lnSpc>
              <a:spcBef>
                <a:spcPct val="50000"/>
              </a:spcBef>
              <a:buFontTx/>
              <a:buNone/>
            </a:pPr>
            <a:r>
              <a:rPr lang="fr-CH" altLang="en-US" sz="1200" dirty="0">
                <a:solidFill>
                  <a:schemeClr val="tx2"/>
                </a:solidFill>
                <a:ea typeface="ヒラギノ角ゴ Pro W3" pitchFamily="1" charset="-128"/>
              </a:rPr>
              <a:t>Trinité-et-Tobago</a:t>
            </a:r>
          </a:p>
          <a:p>
            <a:pPr>
              <a:lnSpc>
                <a:spcPct val="50000"/>
              </a:lnSpc>
              <a:spcBef>
                <a:spcPct val="50000"/>
              </a:spcBef>
              <a:buFontTx/>
              <a:buNone/>
            </a:pPr>
            <a:r>
              <a:rPr lang="fr-CH" altLang="en-US" sz="1200" dirty="0">
                <a:solidFill>
                  <a:schemeClr val="tx2"/>
                </a:solidFill>
                <a:ea typeface="ヒラギノ角ゴ Pro W3" pitchFamily="1" charset="-128"/>
              </a:rPr>
              <a:t>Tunisie</a:t>
            </a:r>
          </a:p>
          <a:p>
            <a:pPr>
              <a:lnSpc>
                <a:spcPct val="50000"/>
              </a:lnSpc>
              <a:spcBef>
                <a:spcPct val="50000"/>
              </a:spcBef>
              <a:buFontTx/>
              <a:buNone/>
            </a:pPr>
            <a:r>
              <a:rPr lang="fr-CH" altLang="en-US" sz="1200" dirty="0">
                <a:solidFill>
                  <a:schemeClr val="tx2"/>
                </a:solidFill>
                <a:ea typeface="ヒラギノ角ゴ Pro W3" pitchFamily="1" charset="-128"/>
              </a:rPr>
              <a:t>Turkménistan</a:t>
            </a:r>
          </a:p>
          <a:p>
            <a:pPr>
              <a:lnSpc>
                <a:spcPct val="50000"/>
              </a:lnSpc>
              <a:spcBef>
                <a:spcPct val="50000"/>
              </a:spcBef>
              <a:buFontTx/>
              <a:buNone/>
            </a:pPr>
            <a:r>
              <a:rPr lang="fr-CH" altLang="en-US" sz="1200" dirty="0">
                <a:solidFill>
                  <a:schemeClr val="tx2"/>
                </a:solidFill>
                <a:ea typeface="ヒラギノ角ゴ Pro W3" pitchFamily="1" charset="-128"/>
              </a:rPr>
              <a:t>Turquie</a:t>
            </a:r>
          </a:p>
          <a:p>
            <a:pPr>
              <a:lnSpc>
                <a:spcPct val="50000"/>
              </a:lnSpc>
              <a:spcBef>
                <a:spcPct val="50000"/>
              </a:spcBef>
              <a:buFontTx/>
              <a:buNone/>
            </a:pPr>
            <a:r>
              <a:rPr lang="fr-CH" altLang="en-US" sz="1200" dirty="0">
                <a:solidFill>
                  <a:schemeClr val="tx2"/>
                </a:solidFill>
                <a:ea typeface="ヒラギノ角ゴ Pro W3" pitchFamily="1" charset="-128"/>
              </a:rPr>
              <a:t>Ukraine</a:t>
            </a:r>
          </a:p>
          <a:p>
            <a:pPr>
              <a:lnSpc>
                <a:spcPct val="50000"/>
              </a:lnSpc>
              <a:spcBef>
                <a:spcPct val="50000"/>
              </a:spcBef>
              <a:buFontTx/>
              <a:buNone/>
            </a:pPr>
            <a:r>
              <a:rPr lang="fr-CH" altLang="en-US" sz="1200" dirty="0">
                <a:solidFill>
                  <a:schemeClr val="tx2"/>
                </a:solidFill>
                <a:ea typeface="ヒラギノ角ゴ Pro W3" pitchFamily="1" charset="-128"/>
              </a:rPr>
              <a:t>Viet Nam</a:t>
            </a:r>
          </a:p>
          <a:p>
            <a:pPr>
              <a:lnSpc>
                <a:spcPct val="50000"/>
              </a:lnSpc>
              <a:spcBef>
                <a:spcPct val="50000"/>
              </a:spcBef>
              <a:buFontTx/>
              <a:buNone/>
            </a:pPr>
            <a:r>
              <a:rPr lang="fr-CH" altLang="en-US" sz="1200" dirty="0">
                <a:solidFill>
                  <a:schemeClr val="tx2"/>
                </a:solidFill>
                <a:ea typeface="ヒラギノ角ゴ Pro W3" pitchFamily="1" charset="-128"/>
              </a:rPr>
              <a:t>Zambie</a:t>
            </a:r>
          </a:p>
          <a:p>
            <a:pPr>
              <a:lnSpc>
                <a:spcPct val="50000"/>
              </a:lnSpc>
              <a:spcBef>
                <a:spcPct val="50000"/>
              </a:spcBef>
              <a:buFontTx/>
              <a:buNone/>
            </a:pPr>
            <a:r>
              <a:rPr lang="fr-CH" altLang="en-US" sz="1200" dirty="0">
                <a:solidFill>
                  <a:schemeClr val="tx2"/>
                </a:solidFill>
                <a:ea typeface="ヒラギノ角ゴ Pro W3" pitchFamily="1" charset="-128"/>
              </a:rPr>
              <a:t>Zimbabwe</a:t>
            </a: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p:txBody>
      </p:sp>
      <p:sp>
        <p:nvSpPr>
          <p:cNvPr id="22" name="Text Box 9"/>
          <p:cNvSpPr txBox="1">
            <a:spLocks noChangeArrowheads="1"/>
          </p:cNvSpPr>
          <p:nvPr/>
        </p:nvSpPr>
        <p:spPr bwMode="auto">
          <a:xfrm>
            <a:off x="5148064" y="548680"/>
            <a:ext cx="2268041" cy="717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None/>
            </a:pPr>
            <a:r>
              <a:rPr lang="fr-CH" altLang="en-US" sz="1200" dirty="0">
                <a:solidFill>
                  <a:schemeClr val="tx2"/>
                </a:solidFill>
                <a:ea typeface="ヒラギノ角ゴ Pro W3" pitchFamily="1" charset="-128"/>
              </a:rPr>
              <a:t>Nicaragua</a:t>
            </a:r>
          </a:p>
          <a:p>
            <a:pPr>
              <a:lnSpc>
                <a:spcPct val="50000"/>
              </a:lnSpc>
              <a:spcBef>
                <a:spcPct val="50000"/>
              </a:spcBef>
              <a:buNone/>
            </a:pPr>
            <a:r>
              <a:rPr lang="fr-CH" altLang="en-US" sz="1200" dirty="0">
                <a:solidFill>
                  <a:schemeClr val="tx2"/>
                </a:solidFill>
                <a:ea typeface="ヒラギノ角ゴ Pro W3" pitchFamily="1" charset="-128"/>
              </a:rPr>
              <a:t>Niger </a:t>
            </a:r>
          </a:p>
          <a:p>
            <a:pPr>
              <a:lnSpc>
                <a:spcPct val="50000"/>
              </a:lnSpc>
              <a:spcBef>
                <a:spcPct val="50000"/>
              </a:spcBef>
              <a:buNone/>
            </a:pPr>
            <a:r>
              <a:rPr lang="fr-CH" altLang="en-US" sz="1200" dirty="0">
                <a:solidFill>
                  <a:schemeClr val="tx2"/>
                </a:solidFill>
                <a:ea typeface="ヒラギノ角ゴ Pro W3" pitchFamily="1" charset="-128"/>
              </a:rPr>
              <a:t>Nigéria </a:t>
            </a:r>
          </a:p>
          <a:p>
            <a:pPr>
              <a:lnSpc>
                <a:spcPct val="50000"/>
              </a:lnSpc>
              <a:spcBef>
                <a:spcPct val="50000"/>
              </a:spcBef>
              <a:buNone/>
            </a:pPr>
            <a:r>
              <a:rPr lang="fr-CH" altLang="en-US" sz="1200" dirty="0">
                <a:solidFill>
                  <a:schemeClr val="tx2"/>
                </a:solidFill>
                <a:ea typeface="ヒラギノ角ゴ Pro W3" pitchFamily="1" charset="-128"/>
              </a:rPr>
              <a:t>Norvège </a:t>
            </a:r>
          </a:p>
          <a:p>
            <a:pPr>
              <a:lnSpc>
                <a:spcPct val="50000"/>
              </a:lnSpc>
              <a:spcBef>
                <a:spcPct val="50000"/>
              </a:spcBef>
              <a:buNone/>
            </a:pPr>
            <a:r>
              <a:rPr lang="fr-CH" altLang="en-US" sz="1200" dirty="0">
                <a:solidFill>
                  <a:schemeClr val="tx2"/>
                </a:solidFill>
                <a:ea typeface="ヒラギノ角ゴ Pro W3" pitchFamily="1" charset="-128"/>
              </a:rPr>
              <a:t>Nouvelle-Zélande</a:t>
            </a:r>
          </a:p>
          <a:p>
            <a:pPr>
              <a:lnSpc>
                <a:spcPct val="50000"/>
              </a:lnSpc>
              <a:spcBef>
                <a:spcPct val="50000"/>
              </a:spcBef>
              <a:buFontTx/>
              <a:buNone/>
            </a:pPr>
            <a:r>
              <a:rPr lang="fr-CH" altLang="en-US" sz="1200" dirty="0">
                <a:solidFill>
                  <a:schemeClr val="tx2"/>
                </a:solidFill>
                <a:ea typeface="ヒラギノ角ゴ Pro W3" pitchFamily="1" charset="-128"/>
              </a:rPr>
              <a:t>Oman </a:t>
            </a:r>
          </a:p>
          <a:p>
            <a:pPr>
              <a:lnSpc>
                <a:spcPct val="50000"/>
              </a:lnSpc>
              <a:spcBef>
                <a:spcPct val="50000"/>
              </a:spcBef>
              <a:buFontTx/>
              <a:buNone/>
            </a:pPr>
            <a:r>
              <a:rPr lang="fr-CH" altLang="en-US" sz="1200" dirty="0">
                <a:solidFill>
                  <a:schemeClr val="tx2"/>
                </a:solidFill>
                <a:ea typeface="ヒラギノ角ゴ Pro W3" pitchFamily="1" charset="-128"/>
              </a:rPr>
              <a:t>Ouganda</a:t>
            </a:r>
          </a:p>
          <a:p>
            <a:pPr>
              <a:lnSpc>
                <a:spcPct val="50000"/>
              </a:lnSpc>
              <a:spcBef>
                <a:spcPct val="50000"/>
              </a:spcBef>
              <a:buFontTx/>
              <a:buNone/>
            </a:pPr>
            <a:r>
              <a:rPr lang="fr-CH" altLang="en-US" sz="1200" dirty="0">
                <a:solidFill>
                  <a:schemeClr val="tx2"/>
                </a:solidFill>
                <a:ea typeface="ヒラギノ角ゴ Pro W3" pitchFamily="1" charset="-128"/>
              </a:rPr>
              <a:t>Ouzbékistan</a:t>
            </a:r>
          </a:p>
          <a:p>
            <a:pPr>
              <a:lnSpc>
                <a:spcPct val="50000"/>
              </a:lnSpc>
              <a:spcBef>
                <a:spcPct val="50000"/>
              </a:spcBef>
              <a:buFontTx/>
              <a:buNone/>
            </a:pPr>
            <a:r>
              <a:rPr lang="fr-CH" altLang="en-US" sz="1200" dirty="0">
                <a:solidFill>
                  <a:schemeClr val="tx2"/>
                </a:solidFill>
                <a:ea typeface="ヒラギノ角ゴ Pro W3" pitchFamily="1" charset="-128"/>
              </a:rPr>
              <a:t>Panama</a:t>
            </a:r>
          </a:p>
          <a:p>
            <a:pPr>
              <a:lnSpc>
                <a:spcPct val="50000"/>
              </a:lnSpc>
              <a:spcBef>
                <a:spcPct val="50000"/>
              </a:spcBef>
              <a:buNone/>
            </a:pPr>
            <a:r>
              <a:rPr lang="fr-CH" altLang="en-US" sz="1200" dirty="0">
                <a:solidFill>
                  <a:schemeClr val="tx2"/>
                </a:solidFill>
                <a:ea typeface="ヒラギノ角ゴ Pro W3" pitchFamily="1" charset="-128"/>
              </a:rPr>
              <a:t>Papouasie-Nouvelle-Guinée</a:t>
            </a:r>
          </a:p>
          <a:p>
            <a:pPr>
              <a:lnSpc>
                <a:spcPct val="50000"/>
              </a:lnSpc>
              <a:spcBef>
                <a:spcPct val="50000"/>
              </a:spcBef>
              <a:buFontTx/>
              <a:buNone/>
            </a:pPr>
            <a:r>
              <a:rPr lang="fr-CH" altLang="en-US" sz="1200" dirty="0">
                <a:solidFill>
                  <a:schemeClr val="tx2"/>
                </a:solidFill>
                <a:ea typeface="ヒラギノ角ゴ Pro W3" pitchFamily="1" charset="-128"/>
              </a:rPr>
              <a:t>Pays-Bas</a:t>
            </a:r>
          </a:p>
          <a:p>
            <a:pPr>
              <a:lnSpc>
                <a:spcPct val="50000"/>
              </a:lnSpc>
              <a:spcBef>
                <a:spcPct val="50000"/>
              </a:spcBef>
              <a:buFontTx/>
              <a:buNone/>
            </a:pPr>
            <a:r>
              <a:rPr lang="fr-CH" altLang="en-US" sz="1200" dirty="0">
                <a:solidFill>
                  <a:schemeClr val="tx2"/>
                </a:solidFill>
                <a:ea typeface="ヒラギノ角ゴ Pro W3" pitchFamily="1" charset="-128"/>
              </a:rPr>
              <a:t>Pérou</a:t>
            </a:r>
          </a:p>
          <a:p>
            <a:pPr>
              <a:lnSpc>
                <a:spcPct val="50000"/>
              </a:lnSpc>
              <a:spcBef>
                <a:spcPct val="50000"/>
              </a:spcBef>
              <a:buFontTx/>
              <a:buNone/>
            </a:pPr>
            <a:r>
              <a:rPr lang="fr-CH" altLang="en-US" sz="1200" dirty="0">
                <a:solidFill>
                  <a:schemeClr val="tx2"/>
                </a:solidFill>
                <a:ea typeface="ヒラギノ角ゴ Pro W3" pitchFamily="1" charset="-128"/>
              </a:rPr>
              <a:t>Philippines</a:t>
            </a:r>
          </a:p>
          <a:p>
            <a:pPr>
              <a:lnSpc>
                <a:spcPct val="50000"/>
              </a:lnSpc>
              <a:spcBef>
                <a:spcPct val="50000"/>
              </a:spcBef>
              <a:buFontTx/>
              <a:buNone/>
            </a:pPr>
            <a:r>
              <a:rPr lang="fr-CH" altLang="en-US" sz="1200" dirty="0">
                <a:solidFill>
                  <a:schemeClr val="tx2"/>
                </a:solidFill>
                <a:ea typeface="ヒラギノ角ゴ Pro W3" pitchFamily="1" charset="-128"/>
              </a:rPr>
              <a:t>Pologne</a:t>
            </a:r>
          </a:p>
          <a:p>
            <a:pPr>
              <a:lnSpc>
                <a:spcPct val="50000"/>
              </a:lnSpc>
              <a:spcBef>
                <a:spcPct val="50000"/>
              </a:spcBef>
              <a:buFontTx/>
              <a:buNone/>
            </a:pPr>
            <a:r>
              <a:rPr lang="fr-CH" altLang="en-US" sz="1200" dirty="0">
                <a:solidFill>
                  <a:schemeClr val="tx2"/>
                </a:solidFill>
                <a:ea typeface="ヒラギノ角ゴ Pro W3" pitchFamily="1" charset="-128"/>
              </a:rPr>
              <a:t>Portugal</a:t>
            </a:r>
          </a:p>
          <a:p>
            <a:pPr>
              <a:lnSpc>
                <a:spcPct val="50000"/>
              </a:lnSpc>
              <a:spcBef>
                <a:spcPct val="50000"/>
              </a:spcBef>
              <a:buFontTx/>
              <a:buNone/>
            </a:pPr>
            <a:r>
              <a:rPr lang="fr-CH" altLang="en-US" sz="1200" dirty="0">
                <a:solidFill>
                  <a:schemeClr val="tx2"/>
                </a:solidFill>
                <a:ea typeface="ヒラギノ角ゴ Pro W3" pitchFamily="1" charset="-128"/>
              </a:rPr>
              <a:t>Qatar</a:t>
            </a:r>
          </a:p>
          <a:p>
            <a:pPr>
              <a:lnSpc>
                <a:spcPct val="50000"/>
              </a:lnSpc>
              <a:spcBef>
                <a:spcPct val="50000"/>
              </a:spcBef>
              <a:buFontTx/>
              <a:buNone/>
            </a:pPr>
            <a:r>
              <a:rPr lang="fr-CH" altLang="en-US" sz="1200" dirty="0">
                <a:solidFill>
                  <a:schemeClr val="tx2"/>
                </a:solidFill>
                <a:ea typeface="ヒラギノ角ゴ Pro W3" pitchFamily="1" charset="-128"/>
              </a:rPr>
              <a:t>République arabe syrienne</a:t>
            </a:r>
          </a:p>
          <a:p>
            <a:pPr>
              <a:lnSpc>
                <a:spcPct val="50000"/>
              </a:lnSpc>
              <a:spcBef>
                <a:spcPct val="50000"/>
              </a:spcBef>
              <a:buFontTx/>
              <a:buNone/>
            </a:pPr>
            <a:r>
              <a:rPr lang="fr-CH" altLang="en-US" sz="1200" dirty="0">
                <a:solidFill>
                  <a:schemeClr val="tx2"/>
                </a:solidFill>
                <a:ea typeface="ヒラギノ角ゴ Pro W3" pitchFamily="1" charset="-128"/>
              </a:rPr>
              <a:t>République centrafricaine</a:t>
            </a:r>
          </a:p>
          <a:p>
            <a:pPr>
              <a:lnSpc>
                <a:spcPct val="50000"/>
              </a:lnSpc>
              <a:spcBef>
                <a:spcPct val="50000"/>
              </a:spcBef>
              <a:buFontTx/>
              <a:buNone/>
            </a:pPr>
            <a:r>
              <a:rPr lang="fr-CH" altLang="en-US" sz="1200" dirty="0">
                <a:solidFill>
                  <a:schemeClr val="tx2"/>
                </a:solidFill>
                <a:ea typeface="ヒラギノ角ゴ Pro W3" pitchFamily="1" charset="-128"/>
              </a:rPr>
              <a:t>République de Corée</a:t>
            </a:r>
          </a:p>
          <a:p>
            <a:pPr>
              <a:lnSpc>
                <a:spcPct val="50000"/>
              </a:lnSpc>
              <a:spcBef>
                <a:spcPct val="50000"/>
              </a:spcBef>
              <a:buFontTx/>
              <a:buNone/>
            </a:pPr>
            <a:r>
              <a:rPr lang="fr-CH" altLang="en-US" sz="1200" dirty="0">
                <a:solidFill>
                  <a:schemeClr val="tx2"/>
                </a:solidFill>
                <a:ea typeface="ヒラギノ角ゴ Pro W3" pitchFamily="1" charset="-128"/>
              </a:rPr>
              <a:t>République Islamique d’Iran</a:t>
            </a:r>
          </a:p>
          <a:p>
            <a:pPr>
              <a:lnSpc>
                <a:spcPct val="50000"/>
              </a:lnSpc>
              <a:spcBef>
                <a:spcPct val="50000"/>
              </a:spcBef>
              <a:buFontTx/>
              <a:buNone/>
            </a:pPr>
            <a:r>
              <a:rPr lang="fr-CH" altLang="en-US" sz="1200" dirty="0">
                <a:solidFill>
                  <a:schemeClr val="tx2"/>
                </a:solidFill>
                <a:ea typeface="ヒラギノ角ゴ Pro W3" pitchFamily="1" charset="-128"/>
              </a:rPr>
              <a:t>République démocratique</a:t>
            </a:r>
          </a:p>
          <a:p>
            <a:pPr>
              <a:lnSpc>
                <a:spcPct val="50000"/>
              </a:lnSpc>
              <a:spcBef>
                <a:spcPct val="50000"/>
              </a:spcBef>
              <a:buFontTx/>
              <a:buNone/>
              <a:tabLst>
                <a:tab pos="180975" algn="l"/>
              </a:tabLst>
            </a:pPr>
            <a:r>
              <a:rPr lang="fr-CH" altLang="en-US" sz="1200" dirty="0">
                <a:solidFill>
                  <a:schemeClr val="tx2"/>
                </a:solidFill>
                <a:ea typeface="ヒラギノ角ゴ Pro W3" pitchFamily="1" charset="-128"/>
              </a:rPr>
              <a:t>	populaire lao</a:t>
            </a:r>
          </a:p>
          <a:p>
            <a:pPr>
              <a:lnSpc>
                <a:spcPct val="50000"/>
              </a:lnSpc>
              <a:spcBef>
                <a:spcPct val="50000"/>
              </a:spcBef>
              <a:buFontTx/>
              <a:buNone/>
            </a:pPr>
            <a:r>
              <a:rPr lang="fr-CH" altLang="en-US" sz="1200" dirty="0">
                <a:solidFill>
                  <a:schemeClr val="tx2"/>
                </a:solidFill>
                <a:ea typeface="ヒラギノ角ゴ Pro W3" pitchFamily="1" charset="-128"/>
              </a:rPr>
              <a:t>République de Moldova</a:t>
            </a:r>
          </a:p>
          <a:p>
            <a:pPr>
              <a:lnSpc>
                <a:spcPct val="50000"/>
              </a:lnSpc>
              <a:spcBef>
                <a:spcPct val="50000"/>
              </a:spcBef>
              <a:buFontTx/>
              <a:buNone/>
            </a:pPr>
            <a:r>
              <a:rPr lang="fr-CH" altLang="en-US" sz="1200" dirty="0">
                <a:solidFill>
                  <a:schemeClr val="tx2"/>
                </a:solidFill>
                <a:ea typeface="ヒラギノ角ゴ Pro W3" pitchFamily="1" charset="-128"/>
              </a:rPr>
              <a:t>République dominicaine</a:t>
            </a:r>
          </a:p>
          <a:p>
            <a:pPr>
              <a:lnSpc>
                <a:spcPct val="50000"/>
              </a:lnSpc>
              <a:spcBef>
                <a:spcPct val="50000"/>
              </a:spcBef>
              <a:buFontTx/>
              <a:buNone/>
            </a:pPr>
            <a:r>
              <a:rPr lang="fr-CH" altLang="en-US" sz="1200" dirty="0">
                <a:solidFill>
                  <a:schemeClr val="tx2"/>
                </a:solidFill>
                <a:ea typeface="ヒラギノ角ゴ Pro W3" pitchFamily="1" charset="-128"/>
              </a:rPr>
              <a:t>République populaire</a:t>
            </a:r>
          </a:p>
          <a:p>
            <a:pPr>
              <a:lnSpc>
                <a:spcPct val="50000"/>
              </a:lnSpc>
              <a:spcBef>
                <a:spcPct val="50000"/>
              </a:spcBef>
              <a:buFontTx/>
              <a:buNone/>
              <a:tabLst>
                <a:tab pos="180975" algn="l"/>
              </a:tabLst>
            </a:pPr>
            <a:r>
              <a:rPr lang="fr-CH" altLang="en-US" sz="1200" dirty="0">
                <a:solidFill>
                  <a:schemeClr val="tx2"/>
                </a:solidFill>
                <a:ea typeface="ヒラギノ角ゴ Pro W3" pitchFamily="1" charset="-128"/>
              </a:rPr>
              <a:t>	démocratique de Corée</a:t>
            </a:r>
          </a:p>
          <a:p>
            <a:pPr>
              <a:lnSpc>
                <a:spcPct val="50000"/>
              </a:lnSpc>
              <a:spcBef>
                <a:spcPct val="50000"/>
              </a:spcBef>
              <a:buFontTx/>
              <a:buNone/>
            </a:pPr>
            <a:r>
              <a:rPr lang="fr-CH" altLang="en-US" sz="1200" dirty="0">
                <a:solidFill>
                  <a:schemeClr val="tx2"/>
                </a:solidFill>
                <a:ea typeface="ヒラギノ角ゴ Pro W3" pitchFamily="1" charset="-128"/>
              </a:rPr>
              <a:t>République tchèque</a:t>
            </a:r>
          </a:p>
          <a:p>
            <a:pPr>
              <a:lnSpc>
                <a:spcPct val="50000"/>
              </a:lnSpc>
              <a:spcBef>
                <a:spcPts val="600"/>
              </a:spcBef>
              <a:buFontTx/>
              <a:buNone/>
            </a:pPr>
            <a:r>
              <a:rPr lang="fr-CH" altLang="en-US" sz="1200" dirty="0">
                <a:solidFill>
                  <a:schemeClr val="tx2"/>
                </a:solidFill>
                <a:ea typeface="ヒラギノ角ゴ Pro W3" pitchFamily="1" charset="-128"/>
              </a:rPr>
              <a:t>République-Unie </a:t>
            </a:r>
            <a:r>
              <a:rPr lang="fr-CH" altLang="en-US" sz="1200" dirty="0" smtClean="0">
                <a:solidFill>
                  <a:schemeClr val="tx2"/>
                </a:solidFill>
                <a:ea typeface="ヒラギノ角ゴ Pro W3" pitchFamily="1" charset="-128"/>
              </a:rPr>
              <a:t>de</a:t>
            </a:r>
          </a:p>
          <a:p>
            <a:pPr>
              <a:lnSpc>
                <a:spcPct val="50000"/>
              </a:lnSpc>
              <a:spcBef>
                <a:spcPts val="600"/>
              </a:spcBef>
              <a:buFontTx/>
              <a:buNone/>
              <a:tabLst>
                <a:tab pos="273050" algn="l"/>
              </a:tabLst>
            </a:pPr>
            <a:r>
              <a:rPr lang="fr-CH" altLang="en-US" sz="1200" dirty="0" smtClean="0">
                <a:solidFill>
                  <a:schemeClr val="tx2"/>
                </a:solidFill>
                <a:ea typeface="ヒラギノ角ゴ Pro W3" pitchFamily="1" charset="-128"/>
              </a:rPr>
              <a:t>    Tanzanie</a:t>
            </a:r>
            <a:endParaRPr lang="fr-CH" altLang="en-US" sz="1200" dirty="0">
              <a:solidFill>
                <a:schemeClr val="tx2"/>
              </a:solidFill>
              <a:ea typeface="ヒラギノ角ゴ Pro W3" pitchFamily="1" charset="-128"/>
            </a:endParaRPr>
          </a:p>
          <a:p>
            <a:pPr>
              <a:lnSpc>
                <a:spcPct val="50000"/>
              </a:lnSpc>
              <a:spcBef>
                <a:spcPct val="50000"/>
              </a:spcBef>
              <a:buFontTx/>
              <a:buNone/>
            </a:pPr>
            <a:r>
              <a:rPr lang="fr-CH" altLang="en-US" sz="1200" dirty="0">
                <a:solidFill>
                  <a:schemeClr val="tx2"/>
                </a:solidFill>
                <a:ea typeface="ヒラギノ角ゴ Pro W3" pitchFamily="1" charset="-128"/>
              </a:rPr>
              <a:t>Roumanie</a:t>
            </a:r>
          </a:p>
          <a:p>
            <a:pPr>
              <a:lnSpc>
                <a:spcPct val="50000"/>
              </a:lnSpc>
              <a:spcBef>
                <a:spcPct val="50000"/>
              </a:spcBef>
              <a:buFontTx/>
              <a:buNone/>
            </a:pPr>
            <a:r>
              <a:rPr lang="fr-CH" altLang="en-US" sz="1200" dirty="0">
                <a:solidFill>
                  <a:schemeClr val="tx2"/>
                </a:solidFill>
                <a:ea typeface="ヒラギノ角ゴ Pro W3" pitchFamily="1" charset="-128"/>
              </a:rPr>
              <a:t>Royaume-Uni</a:t>
            </a:r>
          </a:p>
          <a:p>
            <a:pPr>
              <a:lnSpc>
                <a:spcPct val="50000"/>
              </a:lnSpc>
              <a:spcBef>
                <a:spcPct val="50000"/>
              </a:spcBef>
              <a:buFontTx/>
              <a:buNone/>
            </a:pPr>
            <a:r>
              <a:rPr lang="fr-CH" altLang="en-US" sz="1200" dirty="0">
                <a:solidFill>
                  <a:schemeClr val="tx2"/>
                </a:solidFill>
                <a:ea typeface="ヒラギノ角ゴ Pro W3" pitchFamily="1" charset="-128"/>
              </a:rPr>
              <a:t>Rwanda</a:t>
            </a:r>
          </a:p>
          <a:p>
            <a:pPr>
              <a:lnSpc>
                <a:spcPct val="50000"/>
              </a:lnSpc>
              <a:spcBef>
                <a:spcPct val="50000"/>
              </a:spcBef>
              <a:buFontTx/>
              <a:buNone/>
            </a:pPr>
            <a:r>
              <a:rPr lang="fr-CH" altLang="en-US" sz="1200" dirty="0">
                <a:solidFill>
                  <a:schemeClr val="tx2"/>
                </a:solidFill>
                <a:ea typeface="ヒラギノ角ゴ Pro W3" pitchFamily="1" charset="-128"/>
              </a:rPr>
              <a:t>Sainte-Lucie</a:t>
            </a:r>
          </a:p>
          <a:p>
            <a:pPr>
              <a:lnSpc>
                <a:spcPct val="50000"/>
              </a:lnSpc>
              <a:spcBef>
                <a:spcPct val="50000"/>
              </a:spcBef>
              <a:buFontTx/>
              <a:buNone/>
            </a:pPr>
            <a:endParaRPr lang="fr-CH" altLang="en-US" sz="1100" dirty="0"/>
          </a:p>
          <a:p>
            <a:pPr>
              <a:lnSpc>
                <a:spcPct val="50000"/>
              </a:lnSpc>
              <a:spcBef>
                <a:spcPct val="50000"/>
              </a:spcBef>
              <a:buFontTx/>
              <a:buNone/>
            </a:pPr>
            <a:endParaRPr lang="fr-CH" altLang="en-US" sz="11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a:p>
            <a:pPr>
              <a:lnSpc>
                <a:spcPct val="50000"/>
              </a:lnSpc>
              <a:spcBef>
                <a:spcPct val="50000"/>
              </a:spcBef>
              <a:buFontTx/>
              <a:buNone/>
            </a:pPr>
            <a:endParaRPr lang="fr-CH" altLang="en-US" sz="800" dirty="0">
              <a:ea typeface="ヒラギノ角ゴ Pro W3" pitchFamily="1" charset="-128"/>
            </a:endParaRPr>
          </a:p>
        </p:txBody>
      </p:sp>
    </p:spTree>
    <p:extLst>
      <p:ext uri="{BB962C8B-B14F-4D97-AF65-F5344CB8AC3E}">
        <p14:creationId xmlns:p14="http://schemas.microsoft.com/office/powerpoint/2010/main" val="128898342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692696"/>
            <a:ext cx="7992888" cy="1512168"/>
          </a:xfrm>
        </p:spPr>
        <p:txBody>
          <a:bodyPr/>
          <a:lstStyle/>
          <a:p>
            <a:pPr lvl="0" fontAlgn="auto">
              <a:spcBef>
                <a:spcPts val="0"/>
              </a:spcBef>
              <a:spcAft>
                <a:spcPts val="0"/>
              </a:spcAft>
              <a:defRPr/>
            </a:pPr>
            <a:r>
              <a:rPr lang="fr-FR" altLang="en-US" sz="2000" dirty="0">
                <a:ea typeface="ヒラギノ角ゴ Pro W3"/>
                <a:cs typeface="ヒラギノ角ゴ Pro W3"/>
              </a:rPr>
              <a:t>Même en temps de crise, </a:t>
            </a:r>
            <a:r>
              <a:rPr lang="fr-FR" altLang="en-US" sz="2000" dirty="0" smtClean="0">
                <a:ea typeface="ヒラギノ角ゴ Pro W3"/>
                <a:cs typeface="ヒラギノ角ゴ Pro W3"/>
              </a:rPr>
              <a:t>l’OMPI </a:t>
            </a:r>
            <a:r>
              <a:rPr lang="fr-FR" altLang="en-US" sz="2000" dirty="0">
                <a:ea typeface="ヒラギノ角ゴ Pro W3"/>
                <a:cs typeface="ヒラギノ角ゴ Pro W3"/>
              </a:rPr>
              <a:t>maintient son engagement de "diriger le développement </a:t>
            </a:r>
            <a:r>
              <a:rPr lang="fr-FR" altLang="en-US" sz="2000" dirty="0" smtClean="0">
                <a:ea typeface="ヒラギノ角ゴ Pro W3"/>
                <a:cs typeface="ヒラギノ角ゴ Pro W3"/>
              </a:rPr>
              <a:t>d’un </a:t>
            </a:r>
            <a:r>
              <a:rPr lang="fr-FR" altLang="en-US" sz="2000" dirty="0">
                <a:ea typeface="ヒラギノ角ゴ Pro W3"/>
                <a:cs typeface="ヒラギノ角ゴ Pro W3"/>
              </a:rPr>
              <a:t>système international de propriété intellectuelle équilibré et efficace qui permette </a:t>
            </a:r>
            <a:r>
              <a:rPr lang="fr-FR" altLang="en-US" sz="2000" dirty="0" smtClean="0">
                <a:ea typeface="ヒラギノ角ゴ Pro W3"/>
                <a:cs typeface="ヒラギノ角ゴ Pro W3"/>
              </a:rPr>
              <a:t>l’innovation </a:t>
            </a:r>
            <a:r>
              <a:rPr lang="fr-FR" altLang="en-US" sz="2000" dirty="0">
                <a:ea typeface="ヒラギノ角ゴ Pro W3"/>
                <a:cs typeface="ヒラギノ角ゴ Pro W3"/>
              </a:rPr>
              <a:t>et la créativité au profit de tous</a:t>
            </a:r>
            <a:r>
              <a:rPr lang="fr-FR" altLang="en-US" sz="2000" dirty="0" smtClean="0">
                <a:ea typeface="ヒラギノ角ゴ Pro W3"/>
                <a:cs typeface="ヒラギノ角ゴ Pro W3"/>
              </a:rPr>
              <a:t>"</a:t>
            </a:r>
            <a:endParaRPr lang="en-US" sz="2000" i="1" dirty="0" smtClean="0"/>
          </a:p>
        </p:txBody>
      </p:sp>
      <p:sp>
        <p:nvSpPr>
          <p:cNvPr id="14339" name="Rectangle 3"/>
          <p:cNvSpPr>
            <a:spLocks noGrp="1" noChangeArrowheads="1"/>
          </p:cNvSpPr>
          <p:nvPr>
            <p:ph type="body" idx="1"/>
          </p:nvPr>
        </p:nvSpPr>
        <p:spPr>
          <a:xfrm>
            <a:off x="467544" y="2420888"/>
            <a:ext cx="7632848" cy="3456384"/>
          </a:xfrm>
        </p:spPr>
        <p:txBody>
          <a:bodyPr/>
          <a:lstStyle/>
          <a:p>
            <a:pPr marL="0" indent="0" algn="ctr">
              <a:spcBef>
                <a:spcPts val="0"/>
              </a:spcBef>
              <a:spcAft>
                <a:spcPts val="0"/>
              </a:spcAft>
              <a:buNone/>
            </a:pPr>
            <a:endParaRPr lang="en-US" altLang="en-US" sz="3600" dirty="0" smtClean="0">
              <a:solidFill>
                <a:srgbClr val="70899B"/>
              </a:solidFill>
              <a:ea typeface="ヒラギノ角ゴ Pro W3"/>
              <a:cs typeface="ヒラギノ角ゴ Pro W3"/>
            </a:endParaRPr>
          </a:p>
          <a:p>
            <a:pPr marL="0" indent="0" algn="ctr">
              <a:spcBef>
                <a:spcPts val="0"/>
              </a:spcBef>
              <a:spcAft>
                <a:spcPts val="0"/>
              </a:spcAft>
              <a:buNone/>
            </a:pPr>
            <a:r>
              <a:rPr lang="en-US" altLang="en-US" sz="3600" dirty="0" smtClean="0">
                <a:solidFill>
                  <a:srgbClr val="70899B"/>
                </a:solidFill>
                <a:ea typeface="ヒラギノ角ゴ Pro W3"/>
                <a:cs typeface="ヒラギノ角ゴ Pro W3"/>
              </a:rPr>
              <a:t>Merci</a:t>
            </a:r>
          </a:p>
          <a:p>
            <a:pPr marL="0" indent="0" algn="ctr">
              <a:spcBef>
                <a:spcPts val="0"/>
              </a:spcBef>
              <a:spcAft>
                <a:spcPts val="0"/>
              </a:spcAft>
              <a:buNone/>
            </a:pPr>
            <a:r>
              <a:rPr lang="fr-CH" altLang="en-US" sz="3600" dirty="0" smtClean="0">
                <a:solidFill>
                  <a:srgbClr val="70899B"/>
                </a:solidFill>
                <a:ea typeface="ヒラギノ角ゴ Pro W3"/>
                <a:cs typeface="ヒラギノ角ゴ Pro W3"/>
              </a:rPr>
              <a:t>et</a:t>
            </a:r>
            <a:endParaRPr lang="en-US" altLang="en-US" sz="3600" dirty="0" smtClean="0">
              <a:solidFill>
                <a:srgbClr val="70899B"/>
              </a:solidFill>
              <a:ea typeface="ヒラギノ角ゴ Pro W3"/>
              <a:cs typeface="ヒラギノ角ゴ Pro W3"/>
            </a:endParaRPr>
          </a:p>
          <a:p>
            <a:pPr marL="0" indent="0" algn="ctr">
              <a:spcBef>
                <a:spcPts val="0"/>
              </a:spcBef>
              <a:spcAft>
                <a:spcPts val="0"/>
              </a:spcAft>
              <a:buNone/>
            </a:pPr>
            <a:r>
              <a:rPr lang="en-US" altLang="en-US" sz="3600" dirty="0" err="1" smtClean="0">
                <a:solidFill>
                  <a:srgbClr val="70899B"/>
                </a:solidFill>
                <a:ea typeface="ヒラギノ角ゴ Pro W3"/>
                <a:cs typeface="ヒラギノ角ゴ Pro W3"/>
              </a:rPr>
              <a:t>Prenez</a:t>
            </a:r>
            <a:r>
              <a:rPr lang="en-US" altLang="en-US" sz="3600" dirty="0" smtClean="0">
                <a:solidFill>
                  <a:srgbClr val="70899B"/>
                </a:solidFill>
                <a:ea typeface="ヒラギノ角ゴ Pro W3"/>
                <a:cs typeface="ヒラギノ角ゴ Pro W3"/>
              </a:rPr>
              <a:t> </a:t>
            </a:r>
            <a:r>
              <a:rPr lang="en-US" altLang="en-US" sz="3600" dirty="0" err="1" smtClean="0">
                <a:solidFill>
                  <a:srgbClr val="70899B"/>
                </a:solidFill>
                <a:ea typeface="ヒラギノ角ゴ Pro W3"/>
                <a:cs typeface="ヒラギノ角ゴ Pro W3"/>
              </a:rPr>
              <a:t>soin</a:t>
            </a:r>
            <a:r>
              <a:rPr lang="en-US" altLang="en-US" sz="3600" dirty="0" smtClean="0">
                <a:solidFill>
                  <a:srgbClr val="70899B"/>
                </a:solidFill>
                <a:ea typeface="ヒラギノ角ゴ Pro W3"/>
                <a:cs typeface="ヒラギノ角ゴ Pro W3"/>
              </a:rPr>
              <a:t> de </a:t>
            </a:r>
            <a:r>
              <a:rPr lang="en-US" altLang="en-US" sz="3600" dirty="0" err="1" smtClean="0">
                <a:solidFill>
                  <a:srgbClr val="70899B"/>
                </a:solidFill>
                <a:ea typeface="ヒラギノ角ゴ Pro W3"/>
                <a:cs typeface="ヒラギノ角ゴ Pro W3"/>
              </a:rPr>
              <a:t>vous</a:t>
            </a:r>
            <a:endParaRPr lang="en-US" altLang="en-US" sz="3600" dirty="0" smtClean="0">
              <a:solidFill>
                <a:srgbClr val="70899B"/>
              </a:solidFill>
              <a:ea typeface="ヒラギノ角ゴ Pro W3"/>
              <a:cs typeface="ヒラギノ角ゴ Pro W3"/>
            </a:endParaRPr>
          </a:p>
          <a:p>
            <a:pPr marL="0" indent="0">
              <a:spcBef>
                <a:spcPts val="0"/>
              </a:spcBef>
              <a:spcAft>
                <a:spcPts val="0"/>
              </a:spcAft>
              <a:buFont typeface="Symbol" pitchFamily="18" charset="2"/>
              <a:buNone/>
              <a:tabLst>
                <a:tab pos="1430338" algn="l"/>
              </a:tabLst>
            </a:pPr>
            <a:r>
              <a:rPr lang="fr-CH" altLang="en-US" dirty="0">
                <a:solidFill>
                  <a:srgbClr val="002060"/>
                </a:solidFill>
                <a:ea typeface="ヒラギノ角ゴ Pro W3"/>
                <a:cs typeface="ヒラギノ角ゴ Pro W3"/>
              </a:rPr>
              <a:t>	</a:t>
            </a:r>
            <a:endParaRPr lang="en-US" dirty="0" smtClean="0"/>
          </a:p>
        </p:txBody>
      </p:sp>
    </p:spTree>
    <p:extLst>
      <p:ext uri="{BB962C8B-B14F-4D97-AF65-F5344CB8AC3E}">
        <p14:creationId xmlns:p14="http://schemas.microsoft.com/office/powerpoint/2010/main" val="416657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 y="260648"/>
            <a:ext cx="8553450" cy="635000"/>
          </a:xfrm>
          <a:noFill/>
          <a:extLs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85725" tIns="42862" rIns="85725" bIns="42862">
            <a:spAutoFit/>
          </a:bodyPr>
          <a:lstStyle/>
          <a:p>
            <a:pPr algn="ctr"/>
            <a:r>
              <a:rPr lang="fr-FR" altLang="fr-FR" dirty="0">
                <a:solidFill>
                  <a:srgbClr val="70869B"/>
                </a:solidFill>
              </a:rPr>
              <a:t>États </a:t>
            </a:r>
            <a:r>
              <a:rPr lang="fr-FR" altLang="fr-FR" u="sng" dirty="0">
                <a:solidFill>
                  <a:srgbClr val="70869B"/>
                </a:solidFill>
              </a:rPr>
              <a:t>non membres </a:t>
            </a:r>
            <a:r>
              <a:rPr lang="fr-FR" altLang="fr-FR" dirty="0">
                <a:solidFill>
                  <a:srgbClr val="70869B"/>
                </a:solidFill>
              </a:rPr>
              <a:t>du PCT (</a:t>
            </a:r>
            <a:r>
              <a:rPr lang="fr-FR" altLang="fr-FR" dirty="0" smtClean="0">
                <a:solidFill>
                  <a:srgbClr val="70869B"/>
                </a:solidFill>
              </a:rPr>
              <a:t>40)</a:t>
            </a:r>
            <a:endParaRPr lang="fr-FR" altLang="en-US" dirty="0">
              <a:solidFill>
                <a:srgbClr val="70869B"/>
              </a:solidFill>
            </a:endParaRPr>
          </a:p>
        </p:txBody>
      </p:sp>
      <p:sp>
        <p:nvSpPr>
          <p:cNvPr id="12291" name="Rectangle 3"/>
          <p:cNvSpPr>
            <a:spLocks noChangeArrowheads="1"/>
          </p:cNvSpPr>
          <p:nvPr/>
        </p:nvSpPr>
        <p:spPr bwMode="auto">
          <a:xfrm>
            <a:off x="425450" y="1268760"/>
            <a:ext cx="3282950" cy="4360168"/>
          </a:xfrm>
          <a:prstGeom prst="rect">
            <a:avLst/>
          </a:prstGeom>
          <a:ln/>
        </p:spPr>
        <p:style>
          <a:lnRef idx="3">
            <a:schemeClr val="lt1"/>
          </a:lnRef>
          <a:fillRef idx="1">
            <a:schemeClr val="accent1"/>
          </a:fillRef>
          <a:effectRef idx="1">
            <a:schemeClr val="accent1"/>
          </a:effectRef>
          <a:fontRef idx="minor">
            <a:schemeClr val="lt1"/>
          </a:fontRef>
        </p:style>
        <p:txBody>
          <a:bodyPr lIns="65088" tIns="25400" rIns="65088" bIns="25400">
            <a:spAutoFit/>
          </a:bodyPr>
          <a:lstStyle>
            <a:lvl1pPr defTabSz="933450" eaLnBrk="0" hangingPunct="0">
              <a:tabLst>
                <a:tab pos="288925" algn="l"/>
                <a:tab pos="663575" algn="l"/>
                <a:tab pos="852488" algn="l"/>
              </a:tabLst>
              <a:defRPr>
                <a:solidFill>
                  <a:schemeClr val="tx1"/>
                </a:solidFill>
                <a:latin typeface="Arial" charset="0"/>
                <a:cs typeface="Arial" charset="0"/>
              </a:defRPr>
            </a:lvl1pPr>
            <a:lvl2pPr marL="742950" indent="-285750" defTabSz="933450" eaLnBrk="0" hangingPunct="0">
              <a:tabLst>
                <a:tab pos="288925" algn="l"/>
                <a:tab pos="663575" algn="l"/>
                <a:tab pos="852488" algn="l"/>
              </a:tabLst>
              <a:defRPr>
                <a:solidFill>
                  <a:schemeClr val="tx1"/>
                </a:solidFill>
                <a:latin typeface="Arial" charset="0"/>
                <a:cs typeface="Arial" charset="0"/>
              </a:defRPr>
            </a:lvl2pPr>
            <a:lvl3pPr marL="1143000" indent="-228600" defTabSz="933450" eaLnBrk="0" hangingPunct="0">
              <a:tabLst>
                <a:tab pos="288925" algn="l"/>
                <a:tab pos="663575" algn="l"/>
                <a:tab pos="852488" algn="l"/>
              </a:tabLst>
              <a:defRPr>
                <a:solidFill>
                  <a:schemeClr val="tx1"/>
                </a:solidFill>
                <a:latin typeface="Arial" charset="0"/>
                <a:cs typeface="Arial" charset="0"/>
              </a:defRPr>
            </a:lvl3pPr>
            <a:lvl4pPr marL="1600200" indent="-228600" defTabSz="933450" eaLnBrk="0" hangingPunct="0">
              <a:tabLst>
                <a:tab pos="288925" algn="l"/>
                <a:tab pos="663575" algn="l"/>
                <a:tab pos="852488" algn="l"/>
              </a:tabLst>
              <a:defRPr>
                <a:solidFill>
                  <a:schemeClr val="tx1"/>
                </a:solidFill>
                <a:latin typeface="Arial" charset="0"/>
                <a:cs typeface="Arial" charset="0"/>
              </a:defRPr>
            </a:lvl4pPr>
            <a:lvl5pPr marL="2057400" indent="-228600" defTabSz="933450" eaLnBrk="0" hangingPunct="0">
              <a:tabLst>
                <a:tab pos="288925" algn="l"/>
                <a:tab pos="663575" algn="l"/>
                <a:tab pos="852488" algn="l"/>
              </a:tabLst>
              <a:defRPr>
                <a:solidFill>
                  <a:schemeClr val="tx1"/>
                </a:solidFill>
                <a:latin typeface="Arial" charset="0"/>
                <a:cs typeface="Arial" charset="0"/>
              </a:defRPr>
            </a:lvl5pPr>
            <a:lvl6pPr marL="25146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6pPr>
            <a:lvl7pPr marL="29718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7pPr>
            <a:lvl8pPr marL="34290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8pPr>
            <a:lvl9pPr marL="38862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9pPr>
          </a:lstStyle>
          <a:p>
            <a:pPr>
              <a:spcBef>
                <a:spcPts val="0"/>
              </a:spcBef>
            </a:pPr>
            <a:r>
              <a:rPr lang="fr-FR" altLang="en-US" sz="2000" dirty="0">
                <a:solidFill>
                  <a:schemeClr val="tx2"/>
                </a:solidFill>
                <a:ea typeface="ヒラギノ角ゴ Pro W3" pitchFamily="1" charset="-128"/>
              </a:rPr>
              <a:t>Afghanistan</a:t>
            </a:r>
          </a:p>
          <a:p>
            <a:pPr>
              <a:spcBef>
                <a:spcPts val="0"/>
              </a:spcBef>
            </a:pPr>
            <a:r>
              <a:rPr lang="fr-FR" altLang="en-US" sz="2000" dirty="0">
                <a:solidFill>
                  <a:schemeClr val="tx2"/>
                </a:solidFill>
                <a:ea typeface="ヒラギノ角ゴ Pro W3" pitchFamily="1" charset="-128"/>
              </a:rPr>
              <a:t>Andorre*</a:t>
            </a:r>
          </a:p>
          <a:p>
            <a:pPr>
              <a:spcBef>
                <a:spcPts val="0"/>
              </a:spcBef>
            </a:pPr>
            <a:r>
              <a:rPr lang="fr-FR" altLang="en-US" sz="2000" dirty="0">
                <a:solidFill>
                  <a:schemeClr val="tx2"/>
                </a:solidFill>
                <a:ea typeface="ヒラギノ角ゴ Pro W3" pitchFamily="1" charset="-128"/>
              </a:rPr>
              <a:t>Argentine**</a:t>
            </a:r>
          </a:p>
          <a:p>
            <a:pPr>
              <a:spcBef>
                <a:spcPts val="0"/>
              </a:spcBef>
            </a:pPr>
            <a:r>
              <a:rPr lang="fr-FR" altLang="en-US" sz="2000" dirty="0">
                <a:solidFill>
                  <a:schemeClr val="tx2"/>
                </a:solidFill>
                <a:ea typeface="ヒラギノ角ゴ Pro W3" pitchFamily="1" charset="-128"/>
              </a:rPr>
              <a:t>Bahamas</a:t>
            </a:r>
          </a:p>
          <a:p>
            <a:pPr>
              <a:spcBef>
                <a:spcPts val="0"/>
              </a:spcBef>
            </a:pPr>
            <a:r>
              <a:rPr lang="fr-FR" altLang="en-US" sz="2000" dirty="0">
                <a:solidFill>
                  <a:schemeClr val="tx2"/>
                </a:solidFill>
                <a:ea typeface="ヒラギノ角ゴ Pro W3" pitchFamily="1" charset="-128"/>
              </a:rPr>
              <a:t>Bangladesh*</a:t>
            </a:r>
          </a:p>
          <a:p>
            <a:pPr>
              <a:spcBef>
                <a:spcPts val="0"/>
              </a:spcBef>
            </a:pPr>
            <a:r>
              <a:rPr lang="fr-FR" altLang="en-US" sz="2000" dirty="0">
                <a:solidFill>
                  <a:schemeClr val="tx2"/>
                </a:solidFill>
                <a:ea typeface="ヒラギノ角ゴ Pro W3" pitchFamily="1" charset="-128"/>
              </a:rPr>
              <a:t>Bhoutan</a:t>
            </a:r>
          </a:p>
          <a:p>
            <a:pPr>
              <a:spcBef>
                <a:spcPts val="0"/>
              </a:spcBef>
            </a:pPr>
            <a:r>
              <a:rPr lang="fr-FR" altLang="en-US" sz="2000" dirty="0">
                <a:solidFill>
                  <a:schemeClr val="tx2"/>
                </a:solidFill>
                <a:ea typeface="ヒラギノ角ゴ Pro W3" pitchFamily="1" charset="-128"/>
              </a:rPr>
              <a:t>Bolivie</a:t>
            </a:r>
          </a:p>
          <a:p>
            <a:pPr>
              <a:spcBef>
                <a:spcPts val="0"/>
              </a:spcBef>
            </a:pPr>
            <a:r>
              <a:rPr lang="fr-FR" altLang="en-US" sz="2000" dirty="0">
                <a:solidFill>
                  <a:schemeClr val="tx2"/>
                </a:solidFill>
                <a:ea typeface="ヒラギノ角ゴ Pro W3" pitchFamily="1" charset="-128"/>
              </a:rPr>
              <a:t>Burundi</a:t>
            </a:r>
          </a:p>
          <a:p>
            <a:pPr>
              <a:spcBef>
                <a:spcPts val="0"/>
              </a:spcBef>
            </a:pPr>
            <a:r>
              <a:rPr lang="fr-FR" altLang="en-US" sz="2000" dirty="0">
                <a:solidFill>
                  <a:schemeClr val="tx2"/>
                </a:solidFill>
                <a:ea typeface="ヒラギノ角ゴ Pro W3" pitchFamily="1" charset="-128"/>
              </a:rPr>
              <a:t>Cabo Verde</a:t>
            </a:r>
          </a:p>
          <a:p>
            <a:pPr>
              <a:spcBef>
                <a:spcPts val="0"/>
              </a:spcBef>
            </a:pPr>
            <a:r>
              <a:rPr lang="fr-FR" altLang="en-US" sz="2000" dirty="0">
                <a:solidFill>
                  <a:schemeClr val="tx2"/>
                </a:solidFill>
                <a:ea typeface="ヒラギノ角ゴ Pro W3" pitchFamily="1" charset="-128"/>
              </a:rPr>
              <a:t>Congo (République démocratique du Congo)</a:t>
            </a:r>
          </a:p>
          <a:p>
            <a:pPr>
              <a:spcBef>
                <a:spcPts val="0"/>
              </a:spcBef>
            </a:pPr>
            <a:r>
              <a:rPr lang="fr-FR" altLang="en-US" sz="2000" dirty="0">
                <a:solidFill>
                  <a:schemeClr val="tx2"/>
                </a:solidFill>
                <a:ea typeface="ヒラギノ角ゴ Pro W3" pitchFamily="1" charset="-128"/>
              </a:rPr>
              <a:t>Erythrée</a:t>
            </a:r>
          </a:p>
          <a:p>
            <a:pPr>
              <a:spcBef>
                <a:spcPts val="0"/>
              </a:spcBef>
            </a:pPr>
            <a:r>
              <a:rPr lang="fr-FR" altLang="en-US" sz="2000" dirty="0">
                <a:solidFill>
                  <a:schemeClr val="tx2"/>
                </a:solidFill>
                <a:ea typeface="ヒラギノ角ゴ Pro W3" pitchFamily="1" charset="-128"/>
              </a:rPr>
              <a:t>Ethiopie</a:t>
            </a:r>
          </a:p>
          <a:p>
            <a:pPr>
              <a:spcBef>
                <a:spcPts val="0"/>
              </a:spcBef>
            </a:pPr>
            <a:r>
              <a:rPr lang="fr-FR" altLang="en-US" sz="2000" dirty="0">
                <a:solidFill>
                  <a:schemeClr val="tx2"/>
                </a:solidFill>
                <a:ea typeface="ヒラギノ角ゴ Pro W3" pitchFamily="1" charset="-128"/>
              </a:rPr>
              <a:t>Fidji</a:t>
            </a:r>
          </a:p>
        </p:txBody>
      </p:sp>
      <p:sp>
        <p:nvSpPr>
          <p:cNvPr id="12292" name="Rectangle 4"/>
          <p:cNvSpPr>
            <a:spLocks noChangeArrowheads="1"/>
          </p:cNvSpPr>
          <p:nvPr/>
        </p:nvSpPr>
        <p:spPr bwMode="auto">
          <a:xfrm>
            <a:off x="6503988" y="1268760"/>
            <a:ext cx="2259012" cy="4052391"/>
          </a:xfrm>
          <a:prstGeom prst="rect">
            <a:avLst/>
          </a:prstGeom>
          <a:ln/>
        </p:spPr>
        <p:style>
          <a:lnRef idx="3">
            <a:schemeClr val="lt1"/>
          </a:lnRef>
          <a:fillRef idx="1">
            <a:schemeClr val="accent1"/>
          </a:fillRef>
          <a:effectRef idx="1">
            <a:schemeClr val="accent1"/>
          </a:effectRef>
          <a:fontRef idx="minor">
            <a:schemeClr val="lt1"/>
          </a:fontRef>
        </p:style>
        <p:txBody>
          <a:bodyPr lIns="65088" tIns="25400" rIns="65088" bIns="25400">
            <a:spAutoFit/>
          </a:bodyPr>
          <a:lstStyle>
            <a:lvl1pPr defTabSz="933450" eaLnBrk="0" hangingPunct="0">
              <a:tabLst>
                <a:tab pos="288925" algn="l"/>
                <a:tab pos="663575" algn="l"/>
                <a:tab pos="852488" algn="l"/>
              </a:tabLst>
              <a:defRPr>
                <a:solidFill>
                  <a:schemeClr val="tx1"/>
                </a:solidFill>
                <a:latin typeface="Arial" charset="0"/>
                <a:cs typeface="Arial" charset="0"/>
              </a:defRPr>
            </a:lvl1pPr>
            <a:lvl2pPr marL="742950" indent="-285750" defTabSz="933450" eaLnBrk="0" hangingPunct="0">
              <a:tabLst>
                <a:tab pos="288925" algn="l"/>
                <a:tab pos="663575" algn="l"/>
                <a:tab pos="852488" algn="l"/>
              </a:tabLst>
              <a:defRPr>
                <a:solidFill>
                  <a:schemeClr val="tx1"/>
                </a:solidFill>
                <a:latin typeface="Arial" charset="0"/>
                <a:cs typeface="Arial" charset="0"/>
              </a:defRPr>
            </a:lvl2pPr>
            <a:lvl3pPr marL="1143000" indent="-228600" defTabSz="933450" eaLnBrk="0" hangingPunct="0">
              <a:tabLst>
                <a:tab pos="288925" algn="l"/>
                <a:tab pos="663575" algn="l"/>
                <a:tab pos="852488" algn="l"/>
              </a:tabLst>
              <a:defRPr>
                <a:solidFill>
                  <a:schemeClr val="tx1"/>
                </a:solidFill>
                <a:latin typeface="Arial" charset="0"/>
                <a:cs typeface="Arial" charset="0"/>
              </a:defRPr>
            </a:lvl3pPr>
            <a:lvl4pPr marL="1600200" indent="-228600" defTabSz="933450" eaLnBrk="0" hangingPunct="0">
              <a:tabLst>
                <a:tab pos="288925" algn="l"/>
                <a:tab pos="663575" algn="l"/>
                <a:tab pos="852488" algn="l"/>
              </a:tabLst>
              <a:defRPr>
                <a:solidFill>
                  <a:schemeClr val="tx1"/>
                </a:solidFill>
                <a:latin typeface="Arial" charset="0"/>
                <a:cs typeface="Arial" charset="0"/>
              </a:defRPr>
            </a:lvl4pPr>
            <a:lvl5pPr marL="2057400" indent="-228600" defTabSz="933450" eaLnBrk="0" hangingPunct="0">
              <a:tabLst>
                <a:tab pos="288925" algn="l"/>
                <a:tab pos="663575" algn="l"/>
                <a:tab pos="852488" algn="l"/>
              </a:tabLst>
              <a:defRPr>
                <a:solidFill>
                  <a:schemeClr val="tx1"/>
                </a:solidFill>
                <a:latin typeface="Arial" charset="0"/>
                <a:cs typeface="Arial" charset="0"/>
              </a:defRPr>
            </a:lvl5pPr>
            <a:lvl6pPr marL="25146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6pPr>
            <a:lvl7pPr marL="29718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7pPr>
            <a:lvl8pPr marL="34290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8pPr>
            <a:lvl9pPr marL="3886200" indent="-228600" defTabSz="933450" eaLnBrk="0" fontAlgn="base" hangingPunct="0">
              <a:spcBef>
                <a:spcPct val="0"/>
              </a:spcBef>
              <a:spcAft>
                <a:spcPct val="0"/>
              </a:spcAft>
              <a:tabLst>
                <a:tab pos="288925" algn="l"/>
                <a:tab pos="663575" algn="l"/>
                <a:tab pos="852488" algn="l"/>
              </a:tabLst>
              <a:defRPr>
                <a:solidFill>
                  <a:schemeClr val="tx1"/>
                </a:solidFill>
                <a:latin typeface="Arial" charset="0"/>
                <a:cs typeface="Arial" charset="0"/>
              </a:defRPr>
            </a:lvl9pPr>
          </a:lstStyle>
          <a:p>
            <a:pPr>
              <a:spcBef>
                <a:spcPts val="0"/>
              </a:spcBef>
            </a:pPr>
            <a:r>
              <a:rPr lang="fr-FR" altLang="en-US" sz="2000" dirty="0">
                <a:solidFill>
                  <a:schemeClr val="tx2"/>
                </a:solidFill>
                <a:ea typeface="ヒラギノ角ゴ Pro W3" pitchFamily="1" charset="-128"/>
              </a:rPr>
              <a:t>Pakistan</a:t>
            </a:r>
          </a:p>
          <a:p>
            <a:pPr>
              <a:spcBef>
                <a:spcPts val="0"/>
              </a:spcBef>
            </a:pPr>
            <a:r>
              <a:rPr lang="fr-FR" altLang="en-US" sz="2000" dirty="0">
                <a:solidFill>
                  <a:schemeClr val="tx2"/>
                </a:solidFill>
                <a:ea typeface="ヒラギノ角ゴ Pro W3" pitchFamily="1" charset="-128"/>
              </a:rPr>
              <a:t>Palau</a:t>
            </a:r>
          </a:p>
          <a:p>
            <a:pPr>
              <a:spcBef>
                <a:spcPts val="0"/>
              </a:spcBef>
            </a:pPr>
            <a:r>
              <a:rPr lang="fr-FR" altLang="en-US" sz="2000" dirty="0">
                <a:solidFill>
                  <a:schemeClr val="tx2"/>
                </a:solidFill>
                <a:ea typeface="ヒラギノ角ゴ Pro W3" pitchFamily="1" charset="-128"/>
              </a:rPr>
              <a:t>Paraguay</a:t>
            </a:r>
            <a:r>
              <a:rPr lang="fr-FR" altLang="en-US" sz="2000" dirty="0" smtClean="0">
                <a:solidFill>
                  <a:schemeClr val="tx2"/>
                </a:solidFill>
                <a:ea typeface="ヒラギノ角ゴ Pro W3" pitchFamily="1" charset="-128"/>
              </a:rPr>
              <a:t>**</a:t>
            </a:r>
            <a:endParaRPr lang="fr-FR" altLang="en-US" sz="2000" dirty="0">
              <a:solidFill>
                <a:schemeClr val="tx2"/>
              </a:solidFill>
              <a:ea typeface="ヒラギノ角ゴ Pro W3" pitchFamily="1" charset="-128"/>
            </a:endParaRPr>
          </a:p>
          <a:p>
            <a:pPr>
              <a:spcBef>
                <a:spcPts val="0"/>
              </a:spcBef>
            </a:pPr>
            <a:r>
              <a:rPr lang="fr-FR" altLang="en-US" sz="2000" dirty="0">
                <a:solidFill>
                  <a:schemeClr val="tx2"/>
                </a:solidFill>
                <a:ea typeface="ヒラギノ角ゴ Pro W3" pitchFamily="1" charset="-128"/>
              </a:rPr>
              <a:t>Somalie</a:t>
            </a:r>
          </a:p>
          <a:p>
            <a:pPr>
              <a:spcBef>
                <a:spcPts val="0"/>
              </a:spcBef>
            </a:pPr>
            <a:r>
              <a:rPr lang="fr-FR" altLang="en-US" sz="2000" dirty="0">
                <a:solidFill>
                  <a:schemeClr val="tx2"/>
                </a:solidFill>
                <a:ea typeface="ヒラギノ角ゴ Pro W3" pitchFamily="1" charset="-128"/>
              </a:rPr>
              <a:t>Soudan du Sud</a:t>
            </a:r>
          </a:p>
          <a:p>
            <a:pPr>
              <a:spcBef>
                <a:spcPts val="0"/>
              </a:spcBef>
            </a:pPr>
            <a:r>
              <a:rPr lang="fr-FR" altLang="en-US" sz="2000" dirty="0">
                <a:solidFill>
                  <a:schemeClr val="tx2"/>
                </a:solidFill>
                <a:ea typeface="ヒラギノ角ゴ Pro W3" pitchFamily="1" charset="-128"/>
              </a:rPr>
              <a:t>Suriname*</a:t>
            </a:r>
          </a:p>
          <a:p>
            <a:pPr>
              <a:spcBef>
                <a:spcPts val="0"/>
              </a:spcBef>
            </a:pPr>
            <a:r>
              <a:rPr lang="fr-FR" altLang="en-US" sz="2000" dirty="0">
                <a:solidFill>
                  <a:schemeClr val="tx2"/>
                </a:solidFill>
                <a:ea typeface="ヒラギノ角ゴ Pro W3" pitchFamily="1" charset="-128"/>
              </a:rPr>
              <a:t>Timor-Leste</a:t>
            </a:r>
          </a:p>
          <a:p>
            <a:pPr>
              <a:spcBef>
                <a:spcPts val="0"/>
              </a:spcBef>
            </a:pPr>
            <a:r>
              <a:rPr lang="fr-FR" altLang="en-US" sz="2000" dirty="0">
                <a:solidFill>
                  <a:schemeClr val="tx2"/>
                </a:solidFill>
                <a:ea typeface="ヒラギノ角ゴ Pro W3" pitchFamily="1" charset="-128"/>
              </a:rPr>
              <a:t>Tonga</a:t>
            </a:r>
          </a:p>
          <a:p>
            <a:pPr>
              <a:spcBef>
                <a:spcPts val="0"/>
              </a:spcBef>
            </a:pPr>
            <a:r>
              <a:rPr lang="fr-FR" altLang="en-US" sz="2000" dirty="0">
                <a:solidFill>
                  <a:schemeClr val="tx2"/>
                </a:solidFill>
                <a:ea typeface="ヒラギノ角ゴ Pro W3" pitchFamily="1" charset="-128"/>
              </a:rPr>
              <a:t>Tuvalu</a:t>
            </a:r>
          </a:p>
          <a:p>
            <a:pPr>
              <a:spcBef>
                <a:spcPts val="0"/>
              </a:spcBef>
            </a:pPr>
            <a:r>
              <a:rPr lang="fr-FR" altLang="en-US" sz="2000" dirty="0">
                <a:solidFill>
                  <a:schemeClr val="tx2"/>
                </a:solidFill>
                <a:ea typeface="ヒラギノ角ゴ Pro W3" pitchFamily="1" charset="-128"/>
              </a:rPr>
              <a:t>Uruguay**</a:t>
            </a:r>
          </a:p>
          <a:p>
            <a:pPr>
              <a:spcBef>
                <a:spcPts val="0"/>
              </a:spcBef>
            </a:pPr>
            <a:r>
              <a:rPr lang="fr-FR" altLang="en-US" sz="2000" dirty="0">
                <a:solidFill>
                  <a:schemeClr val="tx2"/>
                </a:solidFill>
                <a:ea typeface="ヒラギノ角ゴ Pro W3" pitchFamily="1" charset="-128"/>
              </a:rPr>
              <a:t>Vanuatu</a:t>
            </a:r>
          </a:p>
          <a:p>
            <a:pPr>
              <a:spcBef>
                <a:spcPts val="0"/>
              </a:spcBef>
            </a:pPr>
            <a:r>
              <a:rPr lang="fr-FR" altLang="en-US" sz="2000" dirty="0">
                <a:solidFill>
                  <a:schemeClr val="tx2"/>
                </a:solidFill>
                <a:ea typeface="ヒラギノ角ゴ Pro W3" pitchFamily="1" charset="-128"/>
              </a:rPr>
              <a:t>Venezuela</a:t>
            </a:r>
          </a:p>
          <a:p>
            <a:pPr>
              <a:spcBef>
                <a:spcPts val="0"/>
              </a:spcBef>
            </a:pPr>
            <a:r>
              <a:rPr lang="fr-FR" altLang="en-US" sz="2000" dirty="0">
                <a:solidFill>
                  <a:schemeClr val="tx2"/>
                </a:solidFill>
                <a:ea typeface="ヒラギノ角ゴ Pro W3" pitchFamily="1" charset="-128"/>
              </a:rPr>
              <a:t>Yémen</a:t>
            </a:r>
          </a:p>
        </p:txBody>
      </p:sp>
      <p:sp>
        <p:nvSpPr>
          <p:cNvPr id="12293" name="Rectangle 5"/>
          <p:cNvSpPr>
            <a:spLocks noChangeArrowheads="1"/>
          </p:cNvSpPr>
          <p:nvPr/>
        </p:nvSpPr>
        <p:spPr bwMode="auto">
          <a:xfrm>
            <a:off x="3533776" y="1268760"/>
            <a:ext cx="2911475" cy="4360168"/>
          </a:xfrm>
          <a:prstGeom prst="rect">
            <a:avLst/>
          </a:prstGeom>
          <a:ln/>
        </p:spPr>
        <p:style>
          <a:lnRef idx="3">
            <a:schemeClr val="lt1"/>
          </a:lnRef>
          <a:fillRef idx="1">
            <a:schemeClr val="accent1"/>
          </a:fillRef>
          <a:effectRef idx="1">
            <a:schemeClr val="accent1"/>
          </a:effectRef>
          <a:fontRef idx="minor">
            <a:schemeClr val="lt1"/>
          </a:fontRef>
        </p:style>
        <p:txBody>
          <a:bodyPr lIns="65088" tIns="25400" rIns="65088" bIns="25400">
            <a:spAutoFit/>
          </a:bodyPr>
          <a:lstStyle>
            <a:lvl1pPr defTabSz="933450" eaLnBrk="0" hangingPunct="0">
              <a:tabLst>
                <a:tab pos="288925" algn="l"/>
                <a:tab pos="663575" algn="l"/>
              </a:tabLst>
              <a:defRPr>
                <a:solidFill>
                  <a:schemeClr val="tx1"/>
                </a:solidFill>
                <a:latin typeface="Arial" charset="0"/>
                <a:cs typeface="Arial" charset="0"/>
              </a:defRPr>
            </a:lvl1pPr>
            <a:lvl2pPr marL="742950" indent="-285750" defTabSz="933450" eaLnBrk="0" hangingPunct="0">
              <a:tabLst>
                <a:tab pos="288925" algn="l"/>
                <a:tab pos="663575" algn="l"/>
              </a:tabLst>
              <a:defRPr>
                <a:solidFill>
                  <a:schemeClr val="tx1"/>
                </a:solidFill>
                <a:latin typeface="Arial" charset="0"/>
                <a:cs typeface="Arial" charset="0"/>
              </a:defRPr>
            </a:lvl2pPr>
            <a:lvl3pPr marL="1143000" indent="-228600" defTabSz="933450" eaLnBrk="0" hangingPunct="0">
              <a:tabLst>
                <a:tab pos="288925" algn="l"/>
                <a:tab pos="663575" algn="l"/>
              </a:tabLst>
              <a:defRPr>
                <a:solidFill>
                  <a:schemeClr val="tx1"/>
                </a:solidFill>
                <a:latin typeface="Arial" charset="0"/>
                <a:cs typeface="Arial" charset="0"/>
              </a:defRPr>
            </a:lvl3pPr>
            <a:lvl4pPr marL="1600200" indent="-228600" defTabSz="933450" eaLnBrk="0" hangingPunct="0">
              <a:tabLst>
                <a:tab pos="288925" algn="l"/>
                <a:tab pos="663575" algn="l"/>
              </a:tabLst>
              <a:defRPr>
                <a:solidFill>
                  <a:schemeClr val="tx1"/>
                </a:solidFill>
                <a:latin typeface="Arial" charset="0"/>
                <a:cs typeface="Arial" charset="0"/>
              </a:defRPr>
            </a:lvl4pPr>
            <a:lvl5pPr marL="2057400" indent="-228600" defTabSz="933450" eaLnBrk="0" hangingPunct="0">
              <a:tabLst>
                <a:tab pos="288925" algn="l"/>
                <a:tab pos="663575" algn="l"/>
              </a:tabLst>
              <a:defRPr>
                <a:solidFill>
                  <a:schemeClr val="tx1"/>
                </a:solidFill>
                <a:latin typeface="Arial" charset="0"/>
                <a:cs typeface="Arial" charset="0"/>
              </a:defRPr>
            </a:lvl5pPr>
            <a:lvl6pPr marL="2514600" indent="-228600" defTabSz="933450" eaLnBrk="0" fontAlgn="base" hangingPunct="0">
              <a:spcBef>
                <a:spcPct val="0"/>
              </a:spcBef>
              <a:spcAft>
                <a:spcPct val="0"/>
              </a:spcAft>
              <a:tabLst>
                <a:tab pos="288925" algn="l"/>
                <a:tab pos="663575" algn="l"/>
              </a:tabLst>
              <a:defRPr>
                <a:solidFill>
                  <a:schemeClr val="tx1"/>
                </a:solidFill>
                <a:latin typeface="Arial" charset="0"/>
                <a:cs typeface="Arial" charset="0"/>
              </a:defRPr>
            </a:lvl6pPr>
            <a:lvl7pPr marL="2971800" indent="-228600" defTabSz="933450" eaLnBrk="0" fontAlgn="base" hangingPunct="0">
              <a:spcBef>
                <a:spcPct val="0"/>
              </a:spcBef>
              <a:spcAft>
                <a:spcPct val="0"/>
              </a:spcAft>
              <a:tabLst>
                <a:tab pos="288925" algn="l"/>
                <a:tab pos="663575" algn="l"/>
              </a:tabLst>
              <a:defRPr>
                <a:solidFill>
                  <a:schemeClr val="tx1"/>
                </a:solidFill>
                <a:latin typeface="Arial" charset="0"/>
                <a:cs typeface="Arial" charset="0"/>
              </a:defRPr>
            </a:lvl7pPr>
            <a:lvl8pPr marL="3429000" indent="-228600" defTabSz="933450" eaLnBrk="0" fontAlgn="base" hangingPunct="0">
              <a:spcBef>
                <a:spcPct val="0"/>
              </a:spcBef>
              <a:spcAft>
                <a:spcPct val="0"/>
              </a:spcAft>
              <a:tabLst>
                <a:tab pos="288925" algn="l"/>
                <a:tab pos="663575" algn="l"/>
              </a:tabLst>
              <a:defRPr>
                <a:solidFill>
                  <a:schemeClr val="tx1"/>
                </a:solidFill>
                <a:latin typeface="Arial" charset="0"/>
                <a:cs typeface="Arial" charset="0"/>
              </a:defRPr>
            </a:lvl8pPr>
            <a:lvl9pPr marL="3886200" indent="-228600" defTabSz="933450" eaLnBrk="0" fontAlgn="base" hangingPunct="0">
              <a:spcBef>
                <a:spcPct val="0"/>
              </a:spcBef>
              <a:spcAft>
                <a:spcPct val="0"/>
              </a:spcAft>
              <a:tabLst>
                <a:tab pos="288925" algn="l"/>
                <a:tab pos="663575" algn="l"/>
              </a:tabLst>
              <a:defRPr>
                <a:solidFill>
                  <a:schemeClr val="tx1"/>
                </a:solidFill>
                <a:latin typeface="Arial" charset="0"/>
                <a:cs typeface="Arial" charset="0"/>
              </a:defRPr>
            </a:lvl9pPr>
          </a:lstStyle>
          <a:p>
            <a:pPr>
              <a:spcBef>
                <a:spcPts val="0"/>
              </a:spcBef>
              <a:buFont typeface="Monotype Sorts" pitchFamily="2" charset="2"/>
              <a:buNone/>
            </a:pPr>
            <a:r>
              <a:rPr lang="fr-FR" altLang="en-US" sz="2000" dirty="0">
                <a:solidFill>
                  <a:schemeClr val="tx2"/>
                </a:solidFill>
                <a:ea typeface="ヒラギノ角ゴ Pro W3" pitchFamily="1" charset="-128"/>
              </a:rPr>
              <a:t>Guyana</a:t>
            </a:r>
          </a:p>
          <a:p>
            <a:pPr>
              <a:spcBef>
                <a:spcPts val="0"/>
              </a:spcBef>
              <a:buFont typeface="Monotype Sorts" pitchFamily="2" charset="2"/>
              <a:buNone/>
            </a:pPr>
            <a:r>
              <a:rPr lang="fr-FR" altLang="en-US" sz="2000" dirty="0">
                <a:solidFill>
                  <a:schemeClr val="tx2"/>
                </a:solidFill>
                <a:ea typeface="ヒラギノ角ゴ Pro W3" pitchFamily="1" charset="-128"/>
              </a:rPr>
              <a:t>Ha</a:t>
            </a:r>
            <a:r>
              <a:rPr lang="en-US" altLang="en-US" sz="2000" dirty="0">
                <a:solidFill>
                  <a:schemeClr val="tx2"/>
                </a:solidFill>
                <a:ea typeface="ヒラギノ角ゴ Pro W3" pitchFamily="1" charset="-128"/>
              </a:rPr>
              <a:t>ïti</a:t>
            </a:r>
          </a:p>
          <a:p>
            <a:pPr>
              <a:spcBef>
                <a:spcPts val="0"/>
              </a:spcBef>
              <a:buFont typeface="Monotype Sorts" pitchFamily="2" charset="2"/>
              <a:buNone/>
            </a:pPr>
            <a:r>
              <a:rPr lang="fr-FR" altLang="en-US" sz="2000" dirty="0">
                <a:solidFill>
                  <a:schemeClr val="tx2"/>
                </a:solidFill>
                <a:ea typeface="ヒラギノ角ゴ Pro W3" pitchFamily="1" charset="-128"/>
              </a:rPr>
              <a:t>Iraq</a:t>
            </a:r>
          </a:p>
          <a:p>
            <a:pPr>
              <a:spcBef>
                <a:spcPts val="0"/>
              </a:spcBef>
              <a:buFont typeface="Monotype Sorts" pitchFamily="2" charset="2"/>
              <a:buNone/>
            </a:pPr>
            <a:r>
              <a:rPr lang="fr-FR" altLang="en-US" sz="2000" dirty="0">
                <a:solidFill>
                  <a:schemeClr val="tx2"/>
                </a:solidFill>
                <a:ea typeface="ヒラギノ角ゴ Pro W3" pitchFamily="1" charset="-128"/>
              </a:rPr>
              <a:t>Iles Salomon</a:t>
            </a:r>
          </a:p>
          <a:p>
            <a:pPr>
              <a:spcBef>
                <a:spcPts val="0"/>
              </a:spcBef>
              <a:buFont typeface="Monotype Sorts" pitchFamily="2" charset="2"/>
              <a:buNone/>
            </a:pPr>
            <a:r>
              <a:rPr lang="fr-FR" altLang="en-US" sz="2000" dirty="0">
                <a:solidFill>
                  <a:schemeClr val="tx2"/>
                </a:solidFill>
                <a:ea typeface="ヒラギノ角ゴ Pro W3" pitchFamily="1" charset="-128"/>
              </a:rPr>
              <a:t>Jama</a:t>
            </a:r>
            <a:r>
              <a:rPr lang="en-US" altLang="en-US" sz="2000" dirty="0">
                <a:solidFill>
                  <a:schemeClr val="tx2"/>
                </a:solidFill>
                <a:ea typeface="ヒラギノ角ゴ Pro W3" pitchFamily="1" charset="-128"/>
              </a:rPr>
              <a:t>ï</a:t>
            </a:r>
            <a:r>
              <a:rPr lang="fr-FR" altLang="en-US" sz="2000" dirty="0">
                <a:solidFill>
                  <a:schemeClr val="tx2"/>
                </a:solidFill>
                <a:ea typeface="ヒラギノ角ゴ Pro W3" pitchFamily="1" charset="-128"/>
              </a:rPr>
              <a:t>que</a:t>
            </a:r>
          </a:p>
          <a:p>
            <a:pPr>
              <a:spcBef>
                <a:spcPts val="0"/>
              </a:spcBef>
              <a:buFont typeface="Monotype Sorts" pitchFamily="2" charset="2"/>
              <a:buNone/>
            </a:pPr>
            <a:r>
              <a:rPr lang="fr-FR" altLang="en-US" sz="2000" dirty="0">
                <a:solidFill>
                  <a:schemeClr val="tx2"/>
                </a:solidFill>
                <a:ea typeface="ヒラギノ角ゴ Pro W3" pitchFamily="1" charset="-128"/>
              </a:rPr>
              <a:t>Kiribati</a:t>
            </a:r>
          </a:p>
          <a:p>
            <a:pPr>
              <a:spcBef>
                <a:spcPts val="0"/>
              </a:spcBef>
              <a:buFont typeface="Monotype Sorts" pitchFamily="2" charset="2"/>
              <a:buNone/>
            </a:pPr>
            <a:r>
              <a:rPr lang="fr-FR" altLang="en-US" sz="2000" dirty="0">
                <a:solidFill>
                  <a:schemeClr val="tx2"/>
                </a:solidFill>
                <a:ea typeface="ヒラギノ角ゴ Pro W3" pitchFamily="1" charset="-128"/>
              </a:rPr>
              <a:t>Liban</a:t>
            </a:r>
          </a:p>
          <a:p>
            <a:pPr>
              <a:spcBef>
                <a:spcPts val="0"/>
              </a:spcBef>
              <a:buFont typeface="Monotype Sorts" pitchFamily="2" charset="2"/>
              <a:buNone/>
            </a:pPr>
            <a:r>
              <a:rPr lang="fr-FR" altLang="en-US" sz="2000" dirty="0">
                <a:solidFill>
                  <a:schemeClr val="tx2"/>
                </a:solidFill>
                <a:ea typeface="ヒラギノ角ゴ Pro W3" pitchFamily="1" charset="-128"/>
              </a:rPr>
              <a:t>Maldives</a:t>
            </a:r>
          </a:p>
          <a:p>
            <a:pPr>
              <a:spcBef>
                <a:spcPts val="0"/>
              </a:spcBef>
              <a:buFont typeface="Monotype Sorts" pitchFamily="2" charset="2"/>
              <a:buNone/>
            </a:pPr>
            <a:r>
              <a:rPr lang="fr-FR" altLang="en-US" sz="2000" dirty="0">
                <a:solidFill>
                  <a:schemeClr val="tx2"/>
                </a:solidFill>
                <a:ea typeface="ヒラギノ角ゴ Pro W3" pitchFamily="1" charset="-128"/>
              </a:rPr>
              <a:t>Iles Marshall</a:t>
            </a:r>
          </a:p>
          <a:p>
            <a:pPr>
              <a:spcBef>
                <a:spcPts val="0"/>
              </a:spcBef>
              <a:buFont typeface="Monotype Sorts" pitchFamily="2" charset="2"/>
              <a:buNone/>
            </a:pPr>
            <a:r>
              <a:rPr lang="fr-FR" altLang="en-US" sz="2000" dirty="0">
                <a:solidFill>
                  <a:schemeClr val="tx2"/>
                </a:solidFill>
                <a:ea typeface="ヒラギノ角ゴ Pro W3" pitchFamily="1" charset="-128"/>
              </a:rPr>
              <a:t>Maurice**</a:t>
            </a:r>
          </a:p>
          <a:p>
            <a:pPr>
              <a:spcBef>
                <a:spcPts val="0"/>
              </a:spcBef>
              <a:buFont typeface="Monotype Sorts" pitchFamily="2" charset="2"/>
              <a:buNone/>
            </a:pPr>
            <a:r>
              <a:rPr lang="fr-FR" altLang="en-US" sz="2000" dirty="0">
                <a:solidFill>
                  <a:schemeClr val="tx2"/>
                </a:solidFill>
                <a:ea typeface="ヒラギノ角ゴ Pro W3" pitchFamily="1" charset="-128"/>
              </a:rPr>
              <a:t>Micronésie</a:t>
            </a:r>
          </a:p>
          <a:p>
            <a:pPr>
              <a:spcBef>
                <a:spcPts val="0"/>
              </a:spcBef>
              <a:buFont typeface="Monotype Sorts" pitchFamily="2" charset="2"/>
              <a:buNone/>
            </a:pPr>
            <a:r>
              <a:rPr lang="fr-FR" altLang="en-US" sz="2000" dirty="0">
                <a:solidFill>
                  <a:schemeClr val="tx2"/>
                </a:solidFill>
                <a:ea typeface="ヒラギノ角ゴ Pro W3" pitchFamily="1" charset="-128"/>
              </a:rPr>
              <a:t>Myanmar</a:t>
            </a:r>
          </a:p>
          <a:p>
            <a:pPr>
              <a:spcBef>
                <a:spcPts val="0"/>
              </a:spcBef>
              <a:buFont typeface="Monotype Sorts" pitchFamily="2" charset="2"/>
              <a:buNone/>
            </a:pPr>
            <a:r>
              <a:rPr lang="fr-FR" altLang="en-US" sz="2000" dirty="0">
                <a:solidFill>
                  <a:schemeClr val="tx2"/>
                </a:solidFill>
                <a:ea typeface="ヒラギノ角ゴ Pro W3" pitchFamily="1" charset="-128"/>
              </a:rPr>
              <a:t>Nauru</a:t>
            </a:r>
          </a:p>
          <a:p>
            <a:pPr>
              <a:spcBef>
                <a:spcPts val="0"/>
              </a:spcBef>
              <a:buFont typeface="Monotype Sorts" pitchFamily="2" charset="2"/>
              <a:buNone/>
            </a:pPr>
            <a:r>
              <a:rPr lang="fr-FR" altLang="en-US" sz="2000" dirty="0">
                <a:solidFill>
                  <a:schemeClr val="tx2"/>
                </a:solidFill>
                <a:ea typeface="ヒラギノ角ゴ Pro W3" pitchFamily="1" charset="-128"/>
              </a:rPr>
              <a:t>Népal</a:t>
            </a:r>
          </a:p>
        </p:txBody>
      </p:sp>
      <p:sp>
        <p:nvSpPr>
          <p:cNvPr id="6" name="TextBox 5"/>
          <p:cNvSpPr txBox="1"/>
          <p:nvPr/>
        </p:nvSpPr>
        <p:spPr>
          <a:xfrm>
            <a:off x="1691680" y="5877272"/>
            <a:ext cx="4104456" cy="338554"/>
          </a:xfrm>
          <a:prstGeom prst="rect">
            <a:avLst/>
          </a:prstGeom>
          <a:noFill/>
        </p:spPr>
        <p:txBody>
          <a:bodyPr wrap="square" rtlCol="0">
            <a:spAutoFit/>
          </a:bodyPr>
          <a:lstStyle/>
          <a:p>
            <a:pPr>
              <a:buNone/>
            </a:pPr>
            <a:r>
              <a:rPr lang="en-US" sz="1600" i="1" dirty="0"/>
              <a:t>* aux </a:t>
            </a:r>
            <a:r>
              <a:rPr lang="en-US" sz="1600" i="1" dirty="0" err="1"/>
              <a:t>portes</a:t>
            </a:r>
            <a:r>
              <a:rPr lang="en-US" sz="1600" i="1" dirty="0"/>
              <a:t> de </a:t>
            </a:r>
            <a:r>
              <a:rPr lang="en-US" sz="1600" i="1" dirty="0" err="1"/>
              <a:t>l’accession</a:t>
            </a:r>
            <a:r>
              <a:rPr lang="en-US" sz="1600" i="1" dirty="0"/>
              <a:t> </a:t>
            </a:r>
          </a:p>
        </p:txBody>
      </p:sp>
      <p:sp>
        <p:nvSpPr>
          <p:cNvPr id="7" name="TextBox 6"/>
          <p:cNvSpPr txBox="1"/>
          <p:nvPr/>
        </p:nvSpPr>
        <p:spPr>
          <a:xfrm>
            <a:off x="1619672" y="6237312"/>
            <a:ext cx="4032448" cy="338554"/>
          </a:xfrm>
          <a:prstGeom prst="rect">
            <a:avLst/>
          </a:prstGeom>
          <a:noFill/>
        </p:spPr>
        <p:txBody>
          <a:bodyPr wrap="square" rtlCol="0">
            <a:spAutoFit/>
          </a:bodyPr>
          <a:lstStyle/>
          <a:p>
            <a:pPr algn="l">
              <a:buNone/>
            </a:pPr>
            <a:r>
              <a:rPr lang="en-US" sz="1600" i="1" dirty="0"/>
              <a:t>** Discussions en </a:t>
            </a:r>
            <a:r>
              <a:rPr lang="en-US" sz="1600" i="1" dirty="0" err="1"/>
              <a:t>cours</a:t>
            </a:r>
            <a:endParaRPr lang="en-US" sz="1600" i="1" dirty="0"/>
          </a:p>
        </p:txBody>
      </p:sp>
    </p:spTree>
    <p:extLst>
      <p:ext uri="{BB962C8B-B14F-4D97-AF65-F5344CB8AC3E}">
        <p14:creationId xmlns:p14="http://schemas.microsoft.com/office/powerpoint/2010/main" val="16765850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subTitle" idx="1"/>
          </p:nvPr>
        </p:nvSpPr>
        <p:spPr>
          <a:xfrm>
            <a:off x="1219200" y="3817938"/>
            <a:ext cx="7673975" cy="2417762"/>
          </a:xfrm>
        </p:spPr>
        <p:txBody>
          <a:bodyPr/>
          <a:lstStyle/>
          <a:p>
            <a:pPr eaLnBrk="1" hangingPunct="1">
              <a:lnSpc>
                <a:spcPct val="80000"/>
              </a:lnSpc>
              <a:tabLst>
                <a:tab pos="268288" algn="l"/>
              </a:tabLst>
            </a:pPr>
            <a:r>
              <a:rPr lang="en-US" altLang="fr-FR" sz="4000" b="1" dirty="0">
                <a:solidFill>
                  <a:srgbClr val="70869B"/>
                </a:solidFill>
              </a:rPr>
              <a:t>Statistiques du PCT </a:t>
            </a:r>
            <a:r>
              <a:rPr lang="en-US" altLang="fr-FR" sz="4000" b="1" dirty="0" err="1">
                <a:solidFill>
                  <a:srgbClr val="70869B"/>
                </a:solidFill>
              </a:rPr>
              <a:t>en</a:t>
            </a:r>
            <a:r>
              <a:rPr lang="en-US" altLang="fr-FR" sz="4000" b="1" dirty="0">
                <a:solidFill>
                  <a:srgbClr val="70869B"/>
                </a:solidFill>
              </a:rPr>
              <a:t> </a:t>
            </a:r>
            <a:r>
              <a:rPr lang="en-US" altLang="fr-FR" sz="4000" b="1" dirty="0" smtClean="0">
                <a:solidFill>
                  <a:srgbClr val="70869B"/>
                </a:solidFill>
              </a:rPr>
              <a:t>2019</a:t>
            </a:r>
            <a:endParaRPr lang="en-US" altLang="fr-FR" sz="4000" b="1" dirty="0">
              <a:solidFill>
                <a:srgbClr val="70869B"/>
              </a:solidFill>
            </a:endParaRPr>
          </a:p>
          <a:p>
            <a:pPr eaLnBrk="1" hangingPunct="1">
              <a:lnSpc>
                <a:spcPct val="80000"/>
              </a:lnSpc>
              <a:spcBef>
                <a:spcPct val="10000"/>
              </a:spcBef>
              <a:spcAft>
                <a:spcPct val="10000"/>
              </a:spcAft>
              <a:buClr>
                <a:srgbClr val="990033"/>
              </a:buClr>
              <a:buFont typeface="Wingdings" pitchFamily="2" charset="2"/>
              <a:buNone/>
              <a:tabLst>
                <a:tab pos="268288" algn="l"/>
              </a:tabLst>
            </a:pPr>
            <a:endParaRPr lang="fr-FR" altLang="fr-FR" sz="2600" dirty="0">
              <a:solidFill>
                <a:srgbClr val="70869B"/>
              </a:solidFill>
            </a:endParaRPr>
          </a:p>
        </p:txBody>
      </p:sp>
      <p:pic>
        <p:nvPicPr>
          <p:cNvPr id="13315" name="Picture 3"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34448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427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7544" y="188641"/>
            <a:ext cx="8568952" cy="792087"/>
          </a:xfrm>
        </p:spPr>
        <p:txBody>
          <a:bodyPr/>
          <a:lstStyle/>
          <a:p>
            <a:pPr algn="ctr"/>
            <a:r>
              <a:rPr lang="fr-CH" dirty="0" smtClean="0">
                <a:solidFill>
                  <a:srgbClr val="70869B"/>
                </a:solidFill>
              </a:rPr>
              <a:t>Nombre de dépôts PCT depuis 1978</a:t>
            </a:r>
            <a:endParaRPr lang="fr-CH" dirty="0">
              <a:solidFill>
                <a:srgbClr val="70869B"/>
              </a:solidFill>
            </a:endParaRPr>
          </a:p>
        </p:txBody>
      </p:sp>
      <p:graphicFrame>
        <p:nvGraphicFramePr>
          <p:cNvPr id="3" name="Object 3"/>
          <p:cNvGraphicFramePr>
            <a:graphicFrameLocks noGrp="1" noChangeAspect="1"/>
          </p:cNvGraphicFramePr>
          <p:nvPr>
            <p:ph type="chart" idx="1"/>
            <p:extLst/>
          </p:nvPr>
        </p:nvGraphicFramePr>
        <p:xfrm>
          <a:off x="107504" y="1412776"/>
          <a:ext cx="8928992" cy="460851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331640" y="1124744"/>
            <a:ext cx="7128792" cy="504056"/>
          </a:xfrm>
          <a:prstGeom prst="rect">
            <a:avLst/>
          </a:prstGeom>
          <a:noFill/>
        </p:spPr>
        <p:txBody>
          <a:bodyPr wrap="square" rtlCol="0">
            <a:normAutofit fontScale="85000" lnSpcReduction="10000"/>
          </a:bodyPr>
          <a:lstStyle/>
          <a:p>
            <a:pPr eaLnBrk="0" fontAlgn="base" hangingPunct="0">
              <a:spcBef>
                <a:spcPct val="0"/>
              </a:spcBef>
              <a:spcAft>
                <a:spcPct val="0"/>
              </a:spcAft>
            </a:pPr>
            <a:r>
              <a:rPr lang="fr-CH" sz="2200" dirty="0" smtClean="0">
                <a:solidFill>
                  <a:srgbClr val="9D0A2B"/>
                </a:solidFill>
              </a:rPr>
              <a:t>2019: 265,800 demandes internationales déposées  (</a:t>
            </a:r>
            <a:r>
              <a:rPr lang="en-150" sz="2200" dirty="0" smtClean="0">
                <a:solidFill>
                  <a:srgbClr val="9D0A2B"/>
                </a:solidFill>
                <a:sym typeface="Wingdings" panose="05000000000000000000" pitchFamily="2" charset="2"/>
              </a:rPr>
              <a:t></a:t>
            </a:r>
            <a:r>
              <a:rPr lang="fr-CH" sz="2200" dirty="0" smtClean="0">
                <a:solidFill>
                  <a:srgbClr val="9D0A2B"/>
                </a:solidFill>
                <a:sym typeface="Wingdings" panose="05000000000000000000" pitchFamily="2" charset="2"/>
              </a:rPr>
              <a:t> </a:t>
            </a:r>
            <a:r>
              <a:rPr lang="fr-CH" sz="2200" dirty="0" smtClean="0">
                <a:solidFill>
                  <a:srgbClr val="9D0A2B"/>
                </a:solidFill>
              </a:rPr>
              <a:t>5.2%)</a:t>
            </a:r>
          </a:p>
          <a:p>
            <a:pPr eaLnBrk="0" fontAlgn="base" hangingPunct="0">
              <a:spcBef>
                <a:spcPct val="0"/>
              </a:spcBef>
              <a:spcAft>
                <a:spcPct val="0"/>
              </a:spcAft>
            </a:pPr>
            <a:endParaRPr lang="en-GB" sz="675" dirty="0">
              <a:solidFill>
                <a:srgbClr val="000000"/>
              </a:solidFill>
            </a:endParaRPr>
          </a:p>
        </p:txBody>
      </p:sp>
    </p:spTree>
    <p:extLst>
      <p:ext uri="{BB962C8B-B14F-4D97-AF65-F5344CB8AC3E}">
        <p14:creationId xmlns:p14="http://schemas.microsoft.com/office/powerpoint/2010/main" val="5191803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Dépôt de </a:t>
            </a:r>
            <a:r>
              <a:rPr lang="en-US" altLang="en-US" dirty="0" err="1" smtClean="0"/>
              <a:t>demandes</a:t>
            </a:r>
            <a:r>
              <a:rPr lang="en-US" altLang="en-US" dirty="0" smtClean="0"/>
              <a:t> </a:t>
            </a:r>
            <a:r>
              <a:rPr lang="en-US" altLang="en-US" dirty="0"/>
              <a:t>PCT : </a:t>
            </a:r>
            <a:r>
              <a:rPr lang="en-US" altLang="en-US" dirty="0" err="1"/>
              <a:t>tendances</a:t>
            </a:r>
            <a:endParaRPr lang="en-US" alt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70899B">
                    <a:alpha val="39999"/>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70899B">
                    <a:alpha val="39999"/>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70899B">
                    <a:alpha val="39999"/>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TextBox 30"/>
          <p:cNvSpPr txBox="1"/>
          <p:nvPr/>
        </p:nvSpPr>
        <p:spPr>
          <a:xfrm>
            <a:off x="323528" y="6181226"/>
            <a:ext cx="3009157" cy="246221"/>
          </a:xfrm>
          <a:prstGeom prst="rect">
            <a:avLst/>
          </a:prstGeom>
          <a:noFill/>
        </p:spPr>
        <p:txBody>
          <a:bodyPr wrap="none" rtlCol="0">
            <a:spAutoFit/>
          </a:bodyPr>
          <a:lstStyle/>
          <a:p>
            <a:r>
              <a:rPr lang="en-US" sz="1000" dirty="0"/>
              <a:t>Source:  Economics and Statistics Division, WIPO</a:t>
            </a:r>
          </a:p>
        </p:txBody>
      </p:sp>
      <p:pic>
        <p:nvPicPr>
          <p:cNvPr id="2" name="Picture 1"/>
          <p:cNvPicPr>
            <a:picLocks noChangeAspect="1"/>
          </p:cNvPicPr>
          <p:nvPr/>
        </p:nvPicPr>
        <p:blipFill>
          <a:blip r:embed="rId3"/>
          <a:stretch>
            <a:fillRect/>
          </a:stretch>
        </p:blipFill>
        <p:spPr>
          <a:xfrm>
            <a:off x="51424" y="953809"/>
            <a:ext cx="9041152" cy="4950381"/>
          </a:xfrm>
          <a:prstGeom prst="rect">
            <a:avLst/>
          </a:prstGeom>
        </p:spPr>
      </p:pic>
      <p:pic>
        <p:nvPicPr>
          <p:cNvPr id="4" name="Picture 3"/>
          <p:cNvPicPr>
            <a:picLocks noChangeAspect="1"/>
          </p:cNvPicPr>
          <p:nvPr/>
        </p:nvPicPr>
        <p:blipFill>
          <a:blip r:embed="rId4"/>
          <a:stretch>
            <a:fillRect/>
          </a:stretch>
        </p:blipFill>
        <p:spPr>
          <a:xfrm>
            <a:off x="1115616" y="3684594"/>
            <a:ext cx="1225402" cy="536494"/>
          </a:xfrm>
          <a:prstGeom prst="rect">
            <a:avLst/>
          </a:prstGeom>
        </p:spPr>
      </p:pic>
      <p:pic>
        <p:nvPicPr>
          <p:cNvPr id="14" name="Picture 13"/>
          <p:cNvPicPr>
            <a:picLocks noChangeAspect="1"/>
          </p:cNvPicPr>
          <p:nvPr/>
        </p:nvPicPr>
        <p:blipFill>
          <a:blip r:embed="rId5"/>
          <a:stretch>
            <a:fillRect/>
          </a:stretch>
        </p:blipFill>
        <p:spPr>
          <a:xfrm>
            <a:off x="2410494" y="3252546"/>
            <a:ext cx="1225402" cy="536494"/>
          </a:xfrm>
          <a:prstGeom prst="rect">
            <a:avLst/>
          </a:prstGeom>
        </p:spPr>
      </p:pic>
      <p:pic>
        <p:nvPicPr>
          <p:cNvPr id="15" name="Picture 14"/>
          <p:cNvPicPr>
            <a:picLocks noChangeAspect="1"/>
          </p:cNvPicPr>
          <p:nvPr/>
        </p:nvPicPr>
        <p:blipFill>
          <a:blip r:embed="rId6"/>
          <a:stretch>
            <a:fillRect/>
          </a:stretch>
        </p:blipFill>
        <p:spPr>
          <a:xfrm>
            <a:off x="3707904" y="2964514"/>
            <a:ext cx="1225402" cy="536494"/>
          </a:xfrm>
          <a:prstGeom prst="rect">
            <a:avLst/>
          </a:prstGeom>
        </p:spPr>
      </p:pic>
      <p:pic>
        <p:nvPicPr>
          <p:cNvPr id="16" name="Picture 15"/>
          <p:cNvPicPr>
            <a:picLocks noChangeAspect="1"/>
          </p:cNvPicPr>
          <p:nvPr/>
        </p:nvPicPr>
        <p:blipFill>
          <a:blip r:embed="rId7"/>
          <a:stretch>
            <a:fillRect/>
          </a:stretch>
        </p:blipFill>
        <p:spPr>
          <a:xfrm>
            <a:off x="5002782" y="2244434"/>
            <a:ext cx="1225402" cy="536494"/>
          </a:xfrm>
          <a:prstGeom prst="rect">
            <a:avLst/>
          </a:prstGeom>
        </p:spPr>
      </p:pic>
      <p:pic>
        <p:nvPicPr>
          <p:cNvPr id="17" name="Picture 16"/>
          <p:cNvPicPr>
            <a:picLocks noChangeAspect="1"/>
          </p:cNvPicPr>
          <p:nvPr/>
        </p:nvPicPr>
        <p:blipFill>
          <a:blip r:embed="rId8"/>
          <a:stretch>
            <a:fillRect/>
          </a:stretch>
        </p:blipFill>
        <p:spPr>
          <a:xfrm>
            <a:off x="6298926" y="1950305"/>
            <a:ext cx="1225402" cy="542591"/>
          </a:xfrm>
          <a:prstGeom prst="rect">
            <a:avLst/>
          </a:prstGeom>
        </p:spPr>
      </p:pic>
      <p:pic>
        <p:nvPicPr>
          <p:cNvPr id="18" name="Picture 17"/>
          <p:cNvPicPr>
            <a:picLocks noChangeAspect="1"/>
          </p:cNvPicPr>
          <p:nvPr/>
        </p:nvPicPr>
        <p:blipFill>
          <a:blip r:embed="rId9"/>
          <a:stretch>
            <a:fillRect/>
          </a:stretch>
        </p:blipFill>
        <p:spPr>
          <a:xfrm>
            <a:off x="7595070" y="1556792"/>
            <a:ext cx="1225402" cy="536494"/>
          </a:xfrm>
          <a:prstGeom prst="rect">
            <a:avLst/>
          </a:prstGeom>
        </p:spPr>
      </p:pic>
    </p:spTree>
    <p:extLst>
      <p:ext uri="{BB962C8B-B14F-4D97-AF65-F5344CB8AC3E}">
        <p14:creationId xmlns:p14="http://schemas.microsoft.com/office/powerpoint/2010/main" val="2026521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PCT_presentations_FR">
  <a:themeElements>
    <a:clrScheme name="PCT_presentations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CT_presentations_F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CT_presentations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CT_presentations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CT_presentations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CT_presentations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CT_presentations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CT_presentations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CT_presentations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CT_presentations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CT_presentations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CT_presentations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CT_presentations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CT_presentations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PCT_presentations_FR</Template>
  <TotalTime>19488</TotalTime>
  <Words>5175</Words>
  <Application>Microsoft Office PowerPoint</Application>
  <PresentationFormat>On-screen Show (4:3)</PresentationFormat>
  <Paragraphs>604</Paragraphs>
  <Slides>50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Arial Black</vt:lpstr>
      <vt:lpstr>Calibri</vt:lpstr>
      <vt:lpstr>Monotype Sorts</vt:lpstr>
      <vt:lpstr>Symbol</vt:lpstr>
      <vt:lpstr>Wingdings</vt:lpstr>
      <vt:lpstr>Wingdings 2</vt:lpstr>
      <vt:lpstr>ヒラギノ角ゴ Pro W3</vt:lpstr>
      <vt:lpstr>PCT_presentations_FR</vt:lpstr>
      <vt:lpstr>PowerPoint Presentation</vt:lpstr>
      <vt:lpstr>Au menu de cette réunion…</vt:lpstr>
      <vt:lpstr>PowerPoint Presentation</vt:lpstr>
      <vt:lpstr>PowerPoint Presentation</vt:lpstr>
      <vt:lpstr>États membres du PCT (153)</vt:lpstr>
      <vt:lpstr>États non membres du PCT (40)</vt:lpstr>
      <vt:lpstr>PowerPoint Presentation</vt:lpstr>
      <vt:lpstr>Nombre de dépôts PCT depuis 1978</vt:lpstr>
      <vt:lpstr>Dépôt de demandes PCT : tendances</vt:lpstr>
      <vt:lpstr>PowerPoint Presentation</vt:lpstr>
      <vt:lpstr>Demandes PCT par région - 2019</vt:lpstr>
      <vt:lpstr>Les 15 principaux déposants en 2019</vt:lpstr>
      <vt:lpstr>Les 15 principaux déposants (Universités) en 2019</vt:lpstr>
      <vt:lpstr>Quels domaines technologiques ?</vt:lpstr>
      <vt:lpstr>Demandes PCT par support de dépôt - 2019</vt:lpstr>
      <vt:lpstr>Dépôts PCT en FR 2000 - 2018</vt:lpstr>
      <vt:lpstr>Administrations chargées de la recherche internationale (23)</vt:lpstr>
      <vt:lpstr>PowerPoint Presentation</vt:lpstr>
      <vt:lpstr>Bases de données mondiales, plateformes et services en ligne</vt:lpstr>
      <vt:lpstr>PowerPoint Presentation</vt:lpstr>
      <vt:lpstr>Modifications du règlement d’exécution au 1er juillet 2020 (1)</vt:lpstr>
      <vt:lpstr>Modifications du règlement d’exécution au 1er juillet 2020 (2)</vt:lpstr>
      <vt:lpstr>Modifications du règlement d’exécution au 1er juillet 2020 (3)</vt:lpstr>
      <vt:lpstr>Modifications du règlement d’exécution au 1er juillet 2020 (4)</vt:lpstr>
      <vt:lpstr>Modifications du règlement d’exécution au 1er juillet 2020 (5)</vt:lpstr>
      <vt:lpstr>Modifications du règlement d’exécution au 1er juillet 2020 (6)</vt:lpstr>
      <vt:lpstr>Modifications du règlement d’exécution au 1er juillet 2020; aide-mémoire (7)</vt:lpstr>
      <vt:lpstr>Modifications du règlement d’exécution au 1er juillet 2020; aide-mémoire (8)</vt:lpstr>
      <vt:lpstr>Modifications du règlement d’exécution PCT au 1er juillet 2020: aide-mémoire (9)</vt:lpstr>
      <vt:lpstr>Modifications du règlement d’exécution PCT au 1er juillet 2020: aide-mémoire (10)</vt:lpstr>
      <vt:lpstr>Modifications du règlement d’exécution du PCT en vigueur à partir du 1er juillet 2020: aide-mémoire (notifications) (11)</vt:lpstr>
      <vt:lpstr>PowerPoint Presentation</vt:lpstr>
      <vt:lpstr>Situation actuelle  pour les offices récepteurs (1)</vt:lpstr>
      <vt:lpstr>Situation actuelle  pour les offices récepteurs  (2)</vt:lpstr>
      <vt:lpstr>Communication de documents de/vers le Bureau international (1)</vt:lpstr>
      <vt:lpstr>Communication de documents de/vers le Bureau international (2)</vt:lpstr>
      <vt:lpstr>Mesures de sauvegarde spécifiques  applicables en vertu du PCT (1)</vt:lpstr>
      <vt:lpstr>Mesures de sauvegarde particulières dans le cadre du PCT (2)</vt:lpstr>
      <vt:lpstr>Mesures de sauvegarde spécifiques applicables en vertu du PCT (3)</vt:lpstr>
      <vt:lpstr>Mesures de sauvegarde particulières dans le cadre du PCT (4)</vt:lpstr>
      <vt:lpstr>Informations complémentaires</vt:lpstr>
      <vt:lpstr>Portail PI de l’OMPI - Intégration du ePCT</vt:lpstr>
      <vt:lpstr>PowerPoint Presentation</vt:lpstr>
      <vt:lpstr>Tableau de bord de l’OMPI sur la gestion des crises (1)</vt:lpstr>
      <vt:lpstr>Tableau de bord de l’OMPI sur la gestion des crises (2)</vt:lpstr>
      <vt:lpstr>COVID-19 Suivi de la politique en matière de PI (1)</vt:lpstr>
      <vt:lpstr>COVID-19 Suivi de la politique en matière de PI (2)</vt:lpstr>
      <vt:lpstr>Base de données PATENTSCOPE - Recherche d'innovations COVID-19 (1)</vt:lpstr>
      <vt:lpstr>Base de données PATENTSCOPE - Recherche d'innovations COVID-19 (2)</vt:lpstr>
      <vt:lpstr>Même en temps de crise, l’OMPI maintient son engagement de "diriger le développement d’un système international de propriété intellectuelle équilibré et efficace qui permette l’innovation et la créativité au profit de tous"</vt:lpstr>
    </vt:vector>
  </TitlesOfParts>
  <Company>WIPO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Arganoza</dc:creator>
  <cp:keywords>FOR OFFICIAL USE ONLY</cp:keywords>
  <cp:lastModifiedBy>JULLIARD Corinne</cp:lastModifiedBy>
  <cp:revision>2275</cp:revision>
  <cp:lastPrinted>2015-06-05T09:45:20Z</cp:lastPrinted>
  <dcterms:created xsi:type="dcterms:W3CDTF">2012-10-19T10:16:38Z</dcterms:created>
  <dcterms:modified xsi:type="dcterms:W3CDTF">2021-05-20T12:18:50Z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513ba4cc-58b7-469d-bd25-b4bb91fc628f</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ies>
</file>