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4" r:id="rId2"/>
    <p:sldId id="450" r:id="rId3"/>
    <p:sldId id="423" r:id="rId4"/>
    <p:sldId id="432" r:id="rId5"/>
    <p:sldId id="436" r:id="rId6"/>
    <p:sldId id="437" r:id="rId7"/>
    <p:sldId id="433" r:id="rId8"/>
    <p:sldId id="434" r:id="rId9"/>
    <p:sldId id="435" r:id="rId10"/>
    <p:sldId id="438" r:id="rId11"/>
    <p:sldId id="439" r:id="rId12"/>
    <p:sldId id="440" r:id="rId13"/>
    <p:sldId id="448" r:id="rId14"/>
    <p:sldId id="443" r:id="rId15"/>
    <p:sldId id="449" r:id="rId16"/>
    <p:sldId id="442" r:id="rId17"/>
    <p:sldId id="445" r:id="rId18"/>
    <p:sldId id="358" r:id="rId19"/>
    <p:sldId id="364" r:id="rId20"/>
    <p:sldId id="447" r:id="rId21"/>
    <p:sldId id="430" r:id="rId22"/>
    <p:sldId id="446" r:id="rId23"/>
    <p:sldId id="431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638D795-9D50-4180-BDDE-20293D9A2172}">
          <p14:sldIdLst>
            <p14:sldId id="314"/>
            <p14:sldId id="450"/>
            <p14:sldId id="423"/>
            <p14:sldId id="432"/>
            <p14:sldId id="436"/>
            <p14:sldId id="437"/>
            <p14:sldId id="433"/>
            <p14:sldId id="434"/>
            <p14:sldId id="435"/>
            <p14:sldId id="438"/>
            <p14:sldId id="439"/>
            <p14:sldId id="440"/>
          </p14:sldIdLst>
        </p14:section>
        <p14:section name="Untitled Section" id="{3A50E92B-F532-46B2-AE2B-4B06BC2277DD}">
          <p14:sldIdLst>
            <p14:sldId id="448"/>
            <p14:sldId id="443"/>
            <p14:sldId id="449"/>
            <p14:sldId id="442"/>
            <p14:sldId id="445"/>
            <p14:sldId id="358"/>
            <p14:sldId id="364"/>
            <p14:sldId id="447"/>
            <p14:sldId id="430"/>
            <p14:sldId id="446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INI Ann" initials="BA" lastIdx="53" clrIdx="0">
    <p:extLst>
      <p:ext uri="{19B8F6BF-5375-455C-9EA6-DF929625EA0E}">
        <p15:presenceInfo xmlns:p15="http://schemas.microsoft.com/office/powerpoint/2012/main" userId="S-1-5-21-3637208745-3825800285-422149103-1265" providerId="AD"/>
      </p:ext>
    </p:extLst>
  </p:cmAuthor>
  <p:cmAuthor id="2" name="PIRIOU Pascal" initials="PP" lastIdx="6" clrIdx="1">
    <p:extLst>
      <p:ext uri="{19B8F6BF-5375-455C-9EA6-DF929625EA0E}">
        <p15:presenceInfo xmlns:p15="http://schemas.microsoft.com/office/powerpoint/2012/main" userId="S-1-5-21-3637208745-3825800285-422149103-3322" providerId="AD"/>
      </p:ext>
    </p:extLst>
  </p:cmAuthor>
  <p:cmAuthor id="3" name="WARING Peter" initials="WP" lastIdx="17" clrIdx="2">
    <p:extLst>
      <p:ext uri="{19B8F6BF-5375-455C-9EA6-DF929625EA0E}">
        <p15:presenceInfo xmlns:p15="http://schemas.microsoft.com/office/powerpoint/2012/main" userId="S-1-5-21-3637208745-3825800285-422149103-3706" providerId="AD"/>
      </p:ext>
    </p:extLst>
  </p:cmAuthor>
  <p:cmAuthor id="4" name="LOMBARDI Tamira" initials="LT" lastIdx="10" clrIdx="3">
    <p:extLst>
      <p:ext uri="{19B8F6BF-5375-455C-9EA6-DF929625EA0E}">
        <p15:presenceInfo xmlns:p15="http://schemas.microsoft.com/office/powerpoint/2012/main" userId="S-1-5-21-3637208745-3825800285-422149103-3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332" autoAdjust="0"/>
  </p:normalViewPr>
  <p:slideViewPr>
    <p:cSldViewPr>
      <p:cViewPr varScale="1">
        <p:scale>
          <a:sx n="83" d="100"/>
          <a:sy n="83" d="100"/>
        </p:scale>
        <p:origin x="1291" y="82"/>
      </p:cViewPr>
      <p:guideLst>
        <p:guide orient="horz" pos="392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00"/>
    </p:cViewPr>
  </p:sorterViewPr>
  <p:notesViewPr>
    <p:cSldViewPr showGuides="1">
      <p:cViewPr varScale="1">
        <p:scale>
          <a:sx n="61" d="100"/>
          <a:sy n="61" d="100"/>
        </p:scale>
        <p:origin x="-1771" y="-96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2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5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4FE9B-D5D4-4B76-87EA-A08EA8B20C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8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>
                <a:solidFill>
                  <a:srgbClr val="9D0A2B"/>
                </a:solidFill>
              </a:rPr>
              <a:t>The International </a:t>
            </a:r>
            <a:br>
              <a:rPr lang="fr-CH" sz="1200" b="1">
                <a:solidFill>
                  <a:srgbClr val="9D0A2B"/>
                </a:solidFill>
              </a:rPr>
            </a:br>
            <a:r>
              <a:rPr lang="fr-CH" sz="1200" b="1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27113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/>
              <a:t>ePCT-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>
                <a:solidFill>
                  <a:srgbClr val="9D0A2B"/>
                </a:solidFill>
              </a:rPr>
              <a:t>The International </a:t>
            </a:r>
            <a:br>
              <a:rPr lang="fr-CH" sz="800" b="1">
                <a:solidFill>
                  <a:srgbClr val="9D0A2B"/>
                </a:solidFill>
              </a:rPr>
            </a:br>
            <a:r>
              <a:rPr lang="fr-CH" sz="800" b="1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ct.wipo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ctdemo.wipo.in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support.html" TargetMode="External"/><Relationship Id="rId2" Type="http://schemas.openxmlformats.org/officeDocument/2006/relationships/hyperlink" Target="http://www.wipo.int/pct/en/epct/pdf/pct_wipo_accounts_faq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wipo.int/pct/en/epct/learnmore.html?N=15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ct.wipo.int/DocConver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ct.eservices@wipo.i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export/sites/www/pct/en/texts/pdf/ai_an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xport/sites/www/pct/en/epct/pdf/ApplicationBody-Docx-xml-UserGuid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ctdemo.wipo.int/DocConverter/pages/recognizedHeaders.x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348880"/>
            <a:ext cx="7529513" cy="410445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b="1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ePCT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-Filing - </a:t>
            </a:r>
            <a:r>
              <a:rPr lang="en-US" sz="3200" b="1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Docx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smtClean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to prepare and upload a </a:t>
            </a:r>
            <a:r>
              <a:rPr lang="en-US" sz="3200" b="1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Docx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single specification</a:t>
            </a:r>
            <a:endParaRPr lang="en-US" sz="3200" b="1">
              <a:solidFill>
                <a:srgbClr val="70899B"/>
              </a:solidFill>
              <a:latin typeface="+mj-lt"/>
              <a:ea typeface="+mj-ea"/>
              <a:cs typeface="+mj-cs"/>
              <a:hlinkClick r:id="rId3"/>
            </a:endParaRPr>
          </a:p>
          <a:p>
            <a:r>
              <a:rPr lang="en-US" sz="2800" b="1" smtClean="0">
                <a:solidFill>
                  <a:srgbClr val="70899B"/>
                </a:solidFill>
                <a:hlinkClick r:id="rId3"/>
              </a:rPr>
              <a:t>https://pct.wipo.int</a:t>
            </a:r>
            <a:r>
              <a:rPr lang="en-US" sz="2800" b="1" smtClean="0">
                <a:solidFill>
                  <a:srgbClr val="70899B"/>
                </a:solidFill>
              </a:rPr>
              <a:t> </a:t>
            </a:r>
          </a:p>
          <a:p>
            <a:endParaRPr lang="en-US" sz="2800" b="1" smtClean="0">
              <a:solidFill>
                <a:srgbClr val="70899B"/>
              </a:solidFill>
            </a:endParaRPr>
          </a:p>
          <a:p>
            <a:r>
              <a:rPr lang="en-US" sz="1800" b="1" smtClean="0">
                <a:solidFill>
                  <a:srgbClr val="70899B"/>
                </a:solidFill>
              </a:rPr>
              <a:t>				</a:t>
            </a:r>
            <a:endParaRPr lang="en-US" sz="1800" b="1">
              <a:solidFill>
                <a:srgbClr val="70899B"/>
              </a:solidFill>
            </a:endParaRPr>
          </a:p>
        </p:txBody>
      </p:sp>
      <p:pic>
        <p:nvPicPr>
          <p:cNvPr id="3077" name="Picture 5" descr="Puce-3_p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538097"/>
            <a:ext cx="1780199" cy="1850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12" y="4575928"/>
            <a:ext cx="1584176" cy="17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</a:t>
            </a:r>
            <a:r>
              <a:rPr lang="fr-CH" err="1" smtClean="0"/>
              <a:t>other</a:t>
            </a:r>
            <a:r>
              <a:rPr lang="fr-CH" smtClean="0"/>
              <a:t> </a:t>
            </a:r>
            <a:r>
              <a:rPr lang="fr-CH" err="1" smtClean="0"/>
              <a:t>elements</a:t>
            </a:r>
            <a:r>
              <a:rPr lang="fr-CH" smtClean="0"/>
              <a:t> (1)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Tables (as image or created in the text </a:t>
            </a:r>
            <a:r>
              <a:rPr lang="en-US" smtClean="0"/>
              <a:t>editor)</a:t>
            </a:r>
          </a:p>
          <a:p>
            <a:r>
              <a:rPr lang="en-US" smtClean="0"/>
              <a:t>Mathematical </a:t>
            </a:r>
            <a:r>
              <a:rPr lang="en-US"/>
              <a:t>equations (as image or created in the text editor) </a:t>
            </a:r>
            <a:endParaRPr lang="en-US" smtClean="0"/>
          </a:p>
          <a:p>
            <a:r>
              <a:rPr lang="en-US" smtClean="0"/>
              <a:t>Chemical </a:t>
            </a:r>
            <a:r>
              <a:rPr lang="en-US"/>
              <a:t>formulae (as image only) </a:t>
            </a:r>
            <a:endParaRPr lang="en-US" smtClean="0"/>
          </a:p>
          <a:p>
            <a:r>
              <a:rPr lang="en-US" smtClean="0"/>
              <a:t>Captions </a:t>
            </a:r>
            <a:r>
              <a:rPr lang="en-US"/>
              <a:t>‘Math. ’, ‘Chem. ’, ‘Table ’ are optional. If used, each caption should be followed by a paragraph </a:t>
            </a:r>
            <a:r>
              <a:rPr lang="en-US" smtClean="0"/>
              <a:t>break (keyboard Enter key) </a:t>
            </a:r>
            <a:r>
              <a:rPr lang="en-US"/>
              <a:t>and the </a:t>
            </a:r>
            <a:r>
              <a:rPr lang="en-US" smtClean="0"/>
              <a:t>related </a:t>
            </a:r>
            <a:r>
              <a:rPr lang="en-US"/>
              <a:t>element</a:t>
            </a:r>
            <a:r>
              <a:rPr lang="en-US" smtClean="0"/>
              <a:t>:</a:t>
            </a:r>
          </a:p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97152"/>
            <a:ext cx="3744416" cy="12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</a:t>
            </a:r>
            <a:r>
              <a:rPr lang="fr-CH" err="1" smtClean="0"/>
              <a:t>other</a:t>
            </a:r>
            <a:r>
              <a:rPr lang="fr-CH" smtClean="0"/>
              <a:t> </a:t>
            </a:r>
            <a:r>
              <a:rPr lang="fr-CH" err="1" smtClean="0"/>
              <a:t>elements</a:t>
            </a:r>
            <a:r>
              <a:rPr lang="fr-CH" smtClean="0"/>
              <a:t> (2)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Image formats: jpg, </a:t>
            </a:r>
            <a:r>
              <a:rPr lang="en-GB" err="1"/>
              <a:t>png</a:t>
            </a:r>
            <a:r>
              <a:rPr lang="en-GB"/>
              <a:t>, </a:t>
            </a:r>
            <a:r>
              <a:rPr lang="en-GB" err="1"/>
              <a:t>tif</a:t>
            </a:r>
            <a:r>
              <a:rPr lang="en-GB"/>
              <a:t>, </a:t>
            </a:r>
            <a:r>
              <a:rPr lang="en-GB" err="1"/>
              <a:t>emf</a:t>
            </a:r>
            <a:r>
              <a:rPr lang="en-GB"/>
              <a:t>, </a:t>
            </a:r>
            <a:r>
              <a:rPr lang="en-GB" err="1"/>
              <a:t>wmf</a:t>
            </a:r>
            <a:r>
              <a:rPr lang="en-GB"/>
              <a:t>, </a:t>
            </a:r>
            <a:r>
              <a:rPr lang="en-GB" smtClean="0"/>
              <a:t>gif</a:t>
            </a:r>
          </a:p>
          <a:p>
            <a:r>
              <a:rPr lang="en-US"/>
              <a:t>Check </a:t>
            </a:r>
            <a:r>
              <a:rPr lang="en-US" smtClean="0"/>
              <a:t>thoroughly </a:t>
            </a:r>
            <a:r>
              <a:rPr lang="en-US"/>
              <a:t>the rendered PDF if the </a:t>
            </a:r>
            <a:r>
              <a:rPr lang="en-US" err="1"/>
              <a:t>Docx</a:t>
            </a:r>
            <a:r>
              <a:rPr lang="en-US"/>
              <a:t> contains symbols, tables, chemical formulae, mathematical equations and </a:t>
            </a:r>
            <a:r>
              <a:rPr lang="en-US" smtClean="0"/>
              <a:t>lists</a:t>
            </a:r>
          </a:p>
          <a:p>
            <a:r>
              <a:rPr lang="en-US" smtClean="0"/>
              <a:t>Elements not supported:</a:t>
            </a:r>
          </a:p>
          <a:p>
            <a:pPr lvl="1"/>
            <a:r>
              <a:rPr lang="en-US" smtClean="0"/>
              <a:t>Table in a table (can be inserted as image)</a:t>
            </a:r>
          </a:p>
          <a:p>
            <a:pPr lvl="1"/>
            <a:r>
              <a:rPr lang="en-US" smtClean="0"/>
              <a:t>Hyperlinks (removed during conversion with warning)</a:t>
            </a:r>
          </a:p>
          <a:p>
            <a:pPr lvl="1"/>
            <a:r>
              <a:rPr lang="en-US" smtClean="0"/>
              <a:t>MS Word shapes</a:t>
            </a:r>
          </a:p>
          <a:p>
            <a:pPr lvl="1"/>
            <a:r>
              <a:rPr lang="en-US" smtClean="0"/>
              <a:t>Comments/track changes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figures of the </a:t>
            </a:r>
            <a:r>
              <a:rPr lang="fr-CH" err="1" smtClean="0"/>
              <a:t>drawings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Drawings section, all figures </a:t>
            </a:r>
            <a:r>
              <a:rPr lang="en-US" b="1" u="sng"/>
              <a:t>must</a:t>
            </a:r>
            <a:r>
              <a:rPr lang="en-US"/>
              <a:t> have a caption before the figure, followed by a paragraph </a:t>
            </a:r>
            <a:r>
              <a:rPr lang="en-US" smtClean="0"/>
              <a:t>break     and </a:t>
            </a:r>
            <a:r>
              <a:rPr lang="en-US"/>
              <a:t>the image</a:t>
            </a:r>
            <a:r>
              <a:rPr lang="en-US" smtClean="0"/>
              <a:t>:</a:t>
            </a:r>
          </a:p>
          <a:p>
            <a:endParaRPr lang="en-US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204864"/>
            <a:ext cx="421794" cy="391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924944"/>
            <a:ext cx="3980952" cy="3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(1)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9" y="1415794"/>
            <a:ext cx="8229600" cy="4569371"/>
          </a:xfrm>
        </p:spPr>
        <p:txBody>
          <a:bodyPr/>
          <a:lstStyle/>
          <a:p>
            <a:r>
              <a:rPr lang="en-US" smtClean="0"/>
              <a:t>Select </a:t>
            </a:r>
            <a:r>
              <a:rPr lang="en-US" err="1" smtClean="0"/>
              <a:t>Docx</a:t>
            </a:r>
            <a:r>
              <a:rPr lang="en-US" smtClean="0"/>
              <a:t> format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221088"/>
            <a:ext cx="6192688" cy="19494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2610" y="1916833"/>
            <a:ext cx="7729790" cy="206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(2)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mtClean="0"/>
              <a:t>After upload check the output</a:t>
            </a:r>
          </a:p>
          <a:p>
            <a:r>
              <a:rPr lang="en-US" smtClean="0"/>
              <a:t>View </a:t>
            </a:r>
            <a:r>
              <a:rPr lang="en-US"/>
              <a:t>document as rendered at the IB </a:t>
            </a:r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Download </a:t>
            </a:r>
            <a:r>
              <a:rPr lang="en-US"/>
              <a:t>the generated XML file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/>
              <a:t>generated XML file is the legal copy </a:t>
            </a:r>
            <a:r>
              <a:rPr lang="en-US" smtClean="0"/>
              <a:t>after filing</a:t>
            </a:r>
          </a:p>
          <a:p>
            <a:r>
              <a:rPr lang="en-US" smtClean="0"/>
              <a:t>Original </a:t>
            </a:r>
            <a:r>
              <a:rPr lang="en-US" err="1" smtClean="0"/>
              <a:t>Docx</a:t>
            </a:r>
            <a:r>
              <a:rPr lang="en-US"/>
              <a:t> </a:t>
            </a:r>
            <a:r>
              <a:rPr lang="en-US" smtClean="0"/>
              <a:t>pre-conversion file included in the application body as filed (enables correction of any conversion issues)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107193" cy="15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(3)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41" y="1417638"/>
            <a:ext cx="8229600" cy="4352925"/>
          </a:xfrm>
        </p:spPr>
        <p:txBody>
          <a:bodyPr/>
          <a:lstStyle/>
          <a:p>
            <a:r>
              <a:rPr lang="fr-CH" smtClean="0"/>
              <a:t>Figure of the </a:t>
            </a:r>
            <a:r>
              <a:rPr lang="fr-CH" err="1" smtClean="0"/>
              <a:t>drawings</a:t>
            </a:r>
            <a:r>
              <a:rPr lang="fr-CH" smtClean="0"/>
              <a:t> </a:t>
            </a:r>
            <a:r>
              <a:rPr lang="fr-CH" err="1" smtClean="0"/>
              <a:t>which</a:t>
            </a:r>
            <a:r>
              <a:rPr lang="fr-CH" smtClean="0"/>
              <a:t> </a:t>
            </a:r>
            <a:r>
              <a:rPr lang="fr-CH" err="1" smtClean="0"/>
              <a:t>should</a:t>
            </a:r>
            <a:r>
              <a:rPr lang="fr-CH" smtClean="0"/>
              <a:t> </a:t>
            </a:r>
            <a:r>
              <a:rPr lang="fr-CH" err="1" smtClean="0"/>
              <a:t>accompany</a:t>
            </a:r>
            <a:r>
              <a:rPr lang="fr-CH" smtClean="0"/>
              <a:t> the abstract</a:t>
            </a:r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r>
              <a:rPr lang="fr-CH" err="1" smtClean="0"/>
              <a:t>Title</a:t>
            </a:r>
            <a:r>
              <a:rPr lang="fr-CH" smtClean="0"/>
              <a:t> of the invention and Abstract </a:t>
            </a:r>
            <a:r>
              <a:rPr lang="fr-CH" err="1" smtClean="0"/>
              <a:t>text</a:t>
            </a:r>
            <a:endParaRPr lang="fr-CH" smtClean="0"/>
          </a:p>
          <a:p>
            <a:endParaRPr lang="fr-CH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2537"/>
            <a:ext cx="7721810" cy="125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05064"/>
            <a:ext cx="6185489" cy="24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(4)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/>
              <a:t>Detailed conversion report after attaching the </a:t>
            </a:r>
            <a:r>
              <a:rPr lang="en-US" err="1"/>
              <a:t>Docx</a:t>
            </a:r>
            <a:r>
              <a:rPr lang="en-US"/>
              <a:t> </a:t>
            </a:r>
            <a:r>
              <a:rPr lang="en-US" smtClean="0"/>
              <a:t>file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Validation </a:t>
            </a:r>
            <a:r>
              <a:rPr lang="en-US"/>
              <a:t>levels: </a:t>
            </a:r>
            <a:endParaRPr lang="en-US" smtClean="0"/>
          </a:p>
          <a:p>
            <a:pPr lvl="1"/>
            <a:r>
              <a:rPr lang="en-US" smtClean="0"/>
              <a:t>Informational </a:t>
            </a:r>
            <a:r>
              <a:rPr lang="en-US"/>
              <a:t>(does not prevent filing) </a:t>
            </a:r>
            <a:endParaRPr lang="en-US" smtClean="0"/>
          </a:p>
          <a:p>
            <a:pPr lvl="1"/>
            <a:r>
              <a:rPr lang="en-US" smtClean="0"/>
              <a:t>Orange Warning </a:t>
            </a:r>
            <a:r>
              <a:rPr lang="en-US"/>
              <a:t>(does not prevent filing) </a:t>
            </a:r>
            <a:endParaRPr lang="en-US" smtClean="0"/>
          </a:p>
          <a:p>
            <a:pPr lvl="1"/>
            <a:r>
              <a:rPr lang="en-US" smtClean="0"/>
              <a:t>Red </a:t>
            </a:r>
            <a:r>
              <a:rPr lang="en-US"/>
              <a:t>error (prevents upload or filing)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843345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(5) 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err="1" smtClean="0"/>
              <a:t>After</a:t>
            </a:r>
            <a:r>
              <a:rPr lang="fr-CH" smtClean="0"/>
              <a:t> </a:t>
            </a:r>
            <a:r>
              <a:rPr lang="fr-CH" err="1" smtClean="0"/>
              <a:t>saving</a:t>
            </a:r>
            <a:r>
              <a:rPr lang="fr-CH" smtClean="0"/>
              <a:t> the file in </a:t>
            </a:r>
            <a:r>
              <a:rPr lang="fr-CH" err="1" smtClean="0"/>
              <a:t>ePCT</a:t>
            </a:r>
            <a:endParaRPr lang="fr-CH" smtClean="0"/>
          </a:p>
          <a:p>
            <a:pPr marL="0" indent="0">
              <a:buNone/>
            </a:pP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386187"/>
            <a:ext cx="8460432" cy="31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ePCT </a:t>
            </a:r>
            <a:r>
              <a:rPr lang="en-US" smtClean="0"/>
              <a:t>DEMO </a:t>
            </a:r>
            <a:r>
              <a:rPr lang="en-US"/>
              <a:t>mode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ePCT Demo </a:t>
            </a: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pct</a:t>
            </a:r>
            <a:r>
              <a:rPr lang="en-US" b="1" u="sng" smtClean="0">
                <a:solidFill>
                  <a:srgbClr val="C00000"/>
                </a:solidFill>
                <a:hlinkClick r:id="rId2"/>
              </a:rPr>
              <a:t>demo</a:t>
            </a:r>
            <a:r>
              <a:rPr lang="en-US" smtClean="0">
                <a:hlinkClick r:id="rId2"/>
              </a:rPr>
              <a:t>.wipo.int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Demo </a:t>
            </a:r>
            <a:r>
              <a:rPr lang="en-US"/>
              <a:t>environment in which you can practice and familiarize yourself with ePCT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/>
              <a:t>Do not use confidential or sensitive data in the ePCT demo environment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/>
              <a:t>BE CAREFUL NOT TO CONFUSE </a:t>
            </a:r>
            <a:r>
              <a:rPr lang="en-US" b="1" u="sng"/>
              <a:t>DEMO</a:t>
            </a:r>
            <a:r>
              <a:rPr lang="en-US" b="1"/>
              <a:t> MODE WITH </a:t>
            </a:r>
            <a:r>
              <a:rPr lang="en-US" b="1" u="sng"/>
              <a:t>PRODUCTION</a:t>
            </a:r>
            <a:r>
              <a:rPr lang="en-US" b="1"/>
              <a:t> MODE! 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6296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mtClean="0"/>
              <a:t>ePCT HELP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/>
              <a:t>Use the </a:t>
            </a:r>
            <a:r>
              <a:rPr lang="en-US" sz="2200" smtClean="0"/>
              <a:t>‘HELP’ </a:t>
            </a:r>
            <a:r>
              <a:rPr lang="en-US" sz="2200"/>
              <a:t>link in the </a:t>
            </a:r>
            <a:r>
              <a:rPr lang="en-US" sz="2200" smtClean="0"/>
              <a:t>navigation bar</a:t>
            </a:r>
            <a:r>
              <a:rPr lang="en-US" sz="2200" u="sng" smtClean="0">
                <a:hlinkClick r:id="rId2"/>
              </a:rPr>
              <a:t> </a:t>
            </a:r>
            <a:r>
              <a:rPr lang="en-US" sz="2200" u="sng">
                <a:hlinkClick r:id="rId3"/>
              </a:rPr>
              <a:t>https://www.wipo.int/pct/en/epct/support.html</a:t>
            </a:r>
            <a:r>
              <a:rPr lang="en-US" sz="2200" u="sng"/>
              <a:t>  </a:t>
            </a:r>
            <a:endParaRPr lang="en-US" sz="2200" u="sng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smtClean="0"/>
              <a:t>Specific FAQ article on Document conversion &amp; </a:t>
            </a:r>
            <a:r>
              <a:rPr lang="en-US" sz="2200"/>
              <a:t>validation tools </a:t>
            </a:r>
            <a:endParaRPr lang="en-US" sz="2200" smtClean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smtClean="0">
                <a:hlinkClick r:id="rId4"/>
              </a:rPr>
              <a:t>https</a:t>
            </a:r>
            <a:r>
              <a:rPr lang="en-US" sz="2200">
                <a:hlinkClick r:id="rId4"/>
              </a:rPr>
              <a:t>://</a:t>
            </a:r>
            <a:r>
              <a:rPr lang="en-US" sz="2200" smtClean="0">
                <a:hlinkClick r:id="rId4"/>
              </a:rPr>
              <a:t>www.wipo.int/pct/en/epct/learnmore.html?N=1595</a:t>
            </a:r>
            <a:r>
              <a:rPr lang="en-US" sz="2200" smtClean="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20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100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100" smtClean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861048"/>
            <a:ext cx="6359205" cy="13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Agenda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85"/>
            <a:ext cx="8229600" cy="4352925"/>
          </a:xfrm>
        </p:spPr>
        <p:txBody>
          <a:bodyPr/>
          <a:lstStyle/>
          <a:p>
            <a:r>
              <a:rPr lang="fr-CH" err="1" smtClean="0"/>
              <a:t>Advantages</a:t>
            </a:r>
            <a:r>
              <a:rPr lang="fr-CH" smtClean="0"/>
              <a:t> of Docx and how to check if </a:t>
            </a:r>
            <a:r>
              <a:rPr lang="fr-CH" err="1" smtClean="0"/>
              <a:t>your</a:t>
            </a:r>
            <a:r>
              <a:rPr lang="fr-CH" smtClean="0"/>
              <a:t> RO </a:t>
            </a:r>
            <a:r>
              <a:rPr lang="fr-CH" err="1" smtClean="0"/>
              <a:t>accepts</a:t>
            </a:r>
            <a:r>
              <a:rPr lang="fr-CH" smtClean="0"/>
              <a:t> </a:t>
            </a:r>
            <a:r>
              <a:rPr lang="fr-CH" err="1" smtClean="0"/>
              <a:t>ePCT-Filings</a:t>
            </a:r>
            <a:r>
              <a:rPr lang="fr-CH" smtClean="0"/>
              <a:t> and XML</a:t>
            </a:r>
          </a:p>
          <a:p>
            <a:r>
              <a:rPr lang="fr-CH" smtClean="0"/>
              <a:t>How to </a:t>
            </a:r>
            <a:r>
              <a:rPr lang="fr-CH" err="1" smtClean="0"/>
              <a:t>prepare</a:t>
            </a:r>
            <a:r>
              <a:rPr lang="fr-CH" smtClean="0"/>
              <a:t> </a:t>
            </a:r>
            <a:r>
              <a:rPr lang="fr-CH" err="1" smtClean="0"/>
              <a:t>your</a:t>
            </a:r>
            <a:r>
              <a:rPr lang="fr-CH" smtClean="0"/>
              <a:t> Docx to </a:t>
            </a:r>
            <a:r>
              <a:rPr lang="fr-CH" err="1" smtClean="0"/>
              <a:t>be</a:t>
            </a:r>
            <a:r>
              <a:rPr lang="fr-CH" smtClean="0"/>
              <a:t> in compliance </a:t>
            </a:r>
            <a:r>
              <a:rPr lang="fr-CH" err="1" smtClean="0"/>
              <a:t>with</a:t>
            </a:r>
            <a:r>
              <a:rPr lang="fr-CH" smtClean="0"/>
              <a:t> </a:t>
            </a:r>
            <a:r>
              <a:rPr lang="fr-CH" err="1" smtClean="0"/>
              <a:t>Annex</a:t>
            </a:r>
            <a:r>
              <a:rPr lang="fr-CH" smtClean="0"/>
              <a:t> F</a:t>
            </a:r>
          </a:p>
          <a:p>
            <a:r>
              <a:rPr lang="fr-CH" smtClean="0"/>
              <a:t>Attaching </a:t>
            </a:r>
            <a:r>
              <a:rPr lang="fr-CH" err="1" smtClean="0"/>
              <a:t>your</a:t>
            </a:r>
            <a:r>
              <a:rPr lang="fr-CH" smtClean="0"/>
              <a:t> Docx in </a:t>
            </a:r>
            <a:r>
              <a:rPr lang="fr-CH" err="1" smtClean="0"/>
              <a:t>ePCT-Filing</a:t>
            </a:r>
            <a:endParaRPr lang="fr-CH" smtClean="0"/>
          </a:p>
          <a:p>
            <a:r>
              <a:rPr lang="fr-CH" smtClean="0"/>
              <a:t>Help </a:t>
            </a:r>
            <a:r>
              <a:rPr lang="fr-CH" err="1" smtClean="0"/>
              <a:t>with</a:t>
            </a:r>
            <a:r>
              <a:rPr lang="fr-CH" smtClean="0"/>
              <a:t> </a:t>
            </a:r>
            <a:r>
              <a:rPr lang="fr-CH" err="1" smtClean="0"/>
              <a:t>your</a:t>
            </a:r>
            <a:r>
              <a:rPr lang="fr-CH" smtClean="0"/>
              <a:t> Docx and how use the </a:t>
            </a:r>
            <a:r>
              <a:rPr lang="fr-CH" err="1" smtClean="0"/>
              <a:t>Standalone</a:t>
            </a:r>
            <a:r>
              <a:rPr lang="fr-CH" smtClean="0"/>
              <a:t> Application Body </a:t>
            </a:r>
            <a:r>
              <a:rPr lang="fr-CH" err="1" smtClean="0"/>
              <a:t>Converter</a:t>
            </a:r>
            <a:endParaRPr lang="fr-CH" smtClean="0"/>
          </a:p>
          <a:p>
            <a:r>
              <a:rPr lang="fr-CH" smtClean="0"/>
              <a:t>PCT Operations Customer Support Section contact </a:t>
            </a:r>
            <a:r>
              <a:rPr lang="fr-CH" err="1" smtClean="0"/>
              <a:t>details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err="1" smtClean="0"/>
              <a:t>Standalone</a:t>
            </a:r>
            <a:r>
              <a:rPr lang="fr-CH" smtClean="0"/>
              <a:t> Application Body </a:t>
            </a:r>
            <a:r>
              <a:rPr lang="fr-CH" err="1" smtClean="0"/>
              <a:t>Converter</a:t>
            </a:r>
            <a:r>
              <a:rPr lang="fr-CH" smtClean="0"/>
              <a:t>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 </a:t>
            </a:r>
            <a:r>
              <a:rPr lang="en-US" b="1" smtClean="0"/>
              <a:t>Practice</a:t>
            </a:r>
            <a:r>
              <a:rPr lang="en-US" smtClean="0"/>
              <a:t> with standalone Application </a:t>
            </a:r>
            <a:r>
              <a:rPr lang="en-US"/>
              <a:t>Body </a:t>
            </a:r>
            <a:r>
              <a:rPr lang="en-US" smtClean="0"/>
              <a:t>Converter: </a:t>
            </a:r>
            <a:endParaRPr lang="en-US"/>
          </a:p>
          <a:p>
            <a:pPr lvl="1"/>
            <a:r>
              <a:rPr lang="en-US" smtClean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pct.wipo.int/DocConverter</a:t>
            </a:r>
            <a:endParaRPr lang="en-US" smtClean="0"/>
          </a:p>
          <a:p>
            <a:r>
              <a:rPr lang="en-US" b="1" smtClean="0"/>
              <a:t>Conversion only (no filing possible)</a:t>
            </a:r>
            <a:endParaRPr lang="en-US" b="1"/>
          </a:p>
          <a:p>
            <a:r>
              <a:rPr lang="en-US" smtClean="0"/>
              <a:t>Generates a conversion report </a:t>
            </a:r>
          </a:p>
          <a:p>
            <a:r>
              <a:rPr lang="en-US" smtClean="0"/>
              <a:t>Creates a .zip file containing:</a:t>
            </a:r>
            <a:endParaRPr lang="en-US"/>
          </a:p>
          <a:p>
            <a:pPr lvl="1"/>
            <a:r>
              <a:rPr lang="en-US"/>
              <a:t>t</a:t>
            </a:r>
            <a:r>
              <a:rPr lang="en-US" smtClean="0"/>
              <a:t>he </a:t>
            </a:r>
            <a:r>
              <a:rPr lang="en-US"/>
              <a:t>application body XML file </a:t>
            </a:r>
            <a:endParaRPr lang="en-US" smtClean="0"/>
          </a:p>
          <a:p>
            <a:pPr lvl="1"/>
            <a:r>
              <a:rPr lang="en-US" smtClean="0"/>
              <a:t>the </a:t>
            </a:r>
            <a:r>
              <a:rPr lang="en-US"/>
              <a:t>application body in PDF format (rendered from the XML)</a:t>
            </a:r>
          </a:p>
          <a:p>
            <a:pPr lvl="1"/>
            <a:r>
              <a:rPr lang="en-US"/>
              <a:t>the application body HTML file (along with images)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details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7715200" cy="453164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100" smtClean="0"/>
              <a:t>PCT Operations Customer Support Section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 smtClean="0"/>
              <a:t>Tel</a:t>
            </a:r>
            <a:r>
              <a:rPr lang="en-US" sz="2100"/>
              <a:t>:  +41-22-338-9523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/>
              <a:t>E-mail:  </a:t>
            </a:r>
            <a:r>
              <a:rPr lang="en-US" sz="2100">
                <a:hlinkClick r:id="rId2"/>
              </a:rPr>
              <a:t>pct.eservices@wipo.int</a:t>
            </a:r>
            <a:r>
              <a:rPr lang="en-US" sz="2100"/>
              <a:t> 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/>
              <a:t>Monday to Friday, 9am-6pm Geneva time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/>
              <a:t>Chat feature available 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10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10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5400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33239"/>
            <a:ext cx="7776864" cy="52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err="1" smtClean="0"/>
              <a:t>Thank</a:t>
            </a:r>
            <a:r>
              <a:rPr lang="fr-CH" smtClean="0"/>
              <a:t> </a:t>
            </a:r>
            <a:r>
              <a:rPr lang="fr-CH" err="1" smtClean="0"/>
              <a:t>you</a:t>
            </a:r>
            <a:r>
              <a:rPr lang="fr-CH" smtClean="0"/>
              <a:t>!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7664"/>
            <a:ext cx="8229600" cy="36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588" y="44624"/>
            <a:ext cx="8229600" cy="1143000"/>
          </a:xfrm>
        </p:spPr>
        <p:txBody>
          <a:bodyPr/>
          <a:lstStyle/>
          <a:p>
            <a:pPr eaLnBrk="1" hangingPunct="1"/>
            <a:r>
              <a:rPr lang="de-CH" smtClean="0"/>
              <a:t>Advantages of filing in Docx format (1)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6588" y="1215532"/>
            <a:ext cx="8229600" cy="4733748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Higher fee reduction than PDF (100 Swiss Francs</a:t>
            </a:r>
            <a:r>
              <a:rPr lang="en-US" smtClean="0"/>
              <a:t>)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err="1" smtClean="0"/>
              <a:t>Docx</a:t>
            </a:r>
            <a:r>
              <a:rPr lang="en-US" smtClean="0"/>
              <a:t> = - 300 CHF (or equivalents)</a:t>
            </a:r>
            <a:endParaRPr lang="en-US"/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More accurate detection </a:t>
            </a:r>
            <a:r>
              <a:rPr lang="en-US" smtClean="0"/>
              <a:t>of: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mtClean="0"/>
              <a:t> </a:t>
            </a:r>
            <a:r>
              <a:rPr lang="en-US"/>
              <a:t>P</a:t>
            </a:r>
            <a:r>
              <a:rPr lang="en-US" smtClean="0"/>
              <a:t>otential </a:t>
            </a:r>
            <a:r>
              <a:rPr lang="en-US"/>
              <a:t>conversion </a:t>
            </a:r>
            <a:r>
              <a:rPr lang="en-US" smtClean="0"/>
              <a:t>errors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mtClean="0"/>
              <a:t>Article 11 (Description, Claims) and 14 (Title and Abstract) defects</a:t>
            </a:r>
            <a:endParaRPr lang="en-US"/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Conversion to an Annex F-compliant XML and to PDF</a:t>
            </a:r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(Annex F: Standard for Filing and Processing in Electronic Form</a:t>
            </a:r>
            <a:r>
              <a:rPr lang="en-US" smtClean="0"/>
              <a:t>)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www.wipo.int/export/sites/www/pct/en/texts/pdf/ai_anf.pdf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Advantages of filing in Docx format </a:t>
            </a:r>
            <a:r>
              <a:rPr lang="de-CH" smtClean="0"/>
              <a:t>(2)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01" y="1556792"/>
            <a:ext cx="8229600" cy="4352925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 sz="2000" smtClean="0"/>
              <a:t>Enables full-text processing:</a:t>
            </a:r>
            <a:endParaRPr lang="en-US" sz="2000"/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Easier and more accurate text search of international applications after publication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Facilitates processing by the International Bureau during the international phase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Facilitates processing by </a:t>
            </a:r>
            <a:r>
              <a:rPr lang="en-US" sz="2000" smtClean="0"/>
              <a:t>designated </a:t>
            </a:r>
            <a:r>
              <a:rPr lang="en-US" sz="2000"/>
              <a:t>and elected Offices for national phase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Efficient text extraction by Search engines of the original text of the application </a:t>
            </a:r>
            <a:r>
              <a:rPr lang="en-US" sz="2000" smtClean="0"/>
              <a:t>as published </a:t>
            </a:r>
            <a:r>
              <a:rPr lang="en-US" sz="2000"/>
              <a:t>(no optical character recognition (OCR) errors</a:t>
            </a:r>
            <a:r>
              <a:rPr lang="en-US" sz="2000" smtClean="0"/>
              <a:t>)</a:t>
            </a:r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 sz="2000" smtClean="0"/>
              <a:t>When </a:t>
            </a:r>
            <a:r>
              <a:rPr lang="en-US" sz="2000" err="1" smtClean="0"/>
              <a:t>Docx</a:t>
            </a:r>
            <a:r>
              <a:rPr lang="en-US" sz="2000" smtClean="0"/>
              <a:t> is available for your applications, try it out, this is the future direction ! </a:t>
            </a:r>
            <a:endParaRPr lang="en-US" sz="20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Receiving Offices </a:t>
            </a:r>
            <a:r>
              <a:rPr lang="fr-CH" err="1" smtClean="0"/>
              <a:t>accepting</a:t>
            </a:r>
            <a:r>
              <a:rPr lang="fr-CH" smtClean="0"/>
              <a:t> Docx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52925"/>
          </a:xfrm>
        </p:spPr>
        <p:txBody>
          <a:bodyPr/>
          <a:lstStyle/>
          <a:p>
            <a:r>
              <a:rPr lang="fr-CH" smtClean="0"/>
              <a:t>Office Profiles</a:t>
            </a:r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r>
              <a:rPr lang="fr-CH" err="1" smtClean="0"/>
              <a:t>Filing</a:t>
            </a:r>
            <a:r>
              <a:rPr lang="fr-CH" smtClean="0"/>
              <a:t> </a:t>
            </a:r>
            <a:r>
              <a:rPr lang="fr-CH" err="1" smtClean="0"/>
              <a:t>Methods</a:t>
            </a:r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16832"/>
            <a:ext cx="1984568" cy="220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84" y="4557512"/>
            <a:ext cx="7879483" cy="13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Exceptions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1943794"/>
          </a:xfrm>
        </p:spPr>
        <p:txBody>
          <a:bodyPr/>
          <a:lstStyle/>
          <a:p>
            <a:r>
              <a:rPr lang="fr-CH" smtClean="0"/>
              <a:t>RO/KR </a:t>
            </a:r>
            <a:r>
              <a:rPr lang="fr-CH" err="1" smtClean="0"/>
              <a:t>only</a:t>
            </a:r>
            <a:r>
              <a:rPr lang="fr-CH" smtClean="0"/>
              <a:t> pure XML no Docx</a:t>
            </a:r>
          </a:p>
          <a:p>
            <a:endParaRPr lang="fr-CH" smtClean="0"/>
          </a:p>
          <a:p>
            <a:r>
              <a:rPr lang="fr-CH" smtClean="0"/>
              <a:t>        PCT Applications </a:t>
            </a:r>
            <a:r>
              <a:rPr lang="fr-CH" err="1" smtClean="0"/>
              <a:t>cannot</a:t>
            </a:r>
            <a:r>
              <a:rPr lang="fr-CH" smtClean="0"/>
              <a:t> </a:t>
            </a:r>
            <a:r>
              <a:rPr lang="fr-CH" err="1" smtClean="0"/>
              <a:t>be</a:t>
            </a:r>
            <a:r>
              <a:rPr lang="fr-CH" smtClean="0"/>
              <a:t> </a:t>
            </a:r>
            <a:r>
              <a:rPr lang="fr-CH" err="1" smtClean="0"/>
              <a:t>filed</a:t>
            </a:r>
            <a:r>
              <a:rPr lang="fr-CH" smtClean="0"/>
              <a:t> in XML/</a:t>
            </a:r>
            <a:r>
              <a:rPr lang="fr-CH" err="1" smtClean="0"/>
              <a:t>Docx</a:t>
            </a:r>
            <a:r>
              <a:rPr lang="fr-CH" smtClean="0"/>
              <a:t> </a:t>
            </a:r>
            <a:r>
              <a:rPr lang="fr-CH" err="1" smtClean="0"/>
              <a:t>with</a:t>
            </a:r>
            <a:r>
              <a:rPr lang="fr-CH" smtClean="0"/>
              <a:t> RO/US</a:t>
            </a:r>
          </a:p>
          <a:p>
            <a:pPr marL="0" indent="0">
              <a:buNone/>
            </a:pPr>
            <a:endParaRPr lang="fr-CH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9592" y="2564904"/>
            <a:ext cx="551889" cy="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single </a:t>
            </a:r>
            <a:r>
              <a:rPr lang="fr-CH" err="1" smtClean="0"/>
              <a:t>specification</a:t>
            </a:r>
            <a:r>
              <a:rPr lang="fr-CH" smtClean="0"/>
              <a:t>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r>
              <a:rPr lang="en-US"/>
              <a:t>Single specification only: Description, claims, abstract and drawings (if any) in one document </a:t>
            </a:r>
            <a:endParaRPr lang="en-US" smtClean="0"/>
          </a:p>
          <a:p>
            <a:r>
              <a:rPr lang="en-US" smtClean="0"/>
              <a:t>Template </a:t>
            </a:r>
            <a:r>
              <a:rPr lang="en-US"/>
              <a:t>files, sample files, user guide</a:t>
            </a:r>
            <a:r>
              <a:rPr lang="en-US" smtClean="0"/>
              <a:t>:</a:t>
            </a:r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8" y="2780928"/>
            <a:ext cx="8128392" cy="14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information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Sample files: pre-filled examples of a </a:t>
            </a:r>
            <a:r>
              <a:rPr lang="en-US" err="1"/>
              <a:t>Docx</a:t>
            </a:r>
            <a:r>
              <a:rPr lang="en-US"/>
              <a:t> application Body in all </a:t>
            </a:r>
            <a:r>
              <a:rPr lang="en-US" smtClean="0"/>
              <a:t>10 languages </a:t>
            </a:r>
            <a:r>
              <a:rPr lang="en-US"/>
              <a:t>of publication </a:t>
            </a:r>
          </a:p>
          <a:p>
            <a:r>
              <a:rPr lang="en-US"/>
              <a:t>Template files: </a:t>
            </a:r>
            <a:r>
              <a:rPr lang="en-US" err="1"/>
              <a:t>Docx</a:t>
            </a:r>
            <a:r>
              <a:rPr lang="en-US"/>
              <a:t> document including the standard </a:t>
            </a:r>
            <a:r>
              <a:rPr lang="en-US" smtClean="0"/>
              <a:t>Common Application Format (CAF) headings </a:t>
            </a:r>
            <a:r>
              <a:rPr lang="en-US"/>
              <a:t>(Technical field, Background Art..) in all publication languages </a:t>
            </a:r>
          </a:p>
          <a:p>
            <a:r>
              <a:rPr lang="en-US"/>
              <a:t>User guide: instructions, tips and best practice </a:t>
            </a:r>
            <a:r>
              <a:rPr lang="en-US" smtClean="0"/>
              <a:t>advice</a:t>
            </a:r>
          </a:p>
          <a:p>
            <a:pPr lvl="1"/>
            <a:r>
              <a:rPr lang="en-GB">
                <a:hlinkClick r:id="rId2"/>
              </a:rPr>
              <a:t>https://</a:t>
            </a:r>
            <a:r>
              <a:rPr lang="en-GB" smtClean="0">
                <a:hlinkClick r:id="rId2"/>
              </a:rPr>
              <a:t>www.wipo.int/export/sites/www/pct/en/epct/pdf/ApplicationBody-Docx-xml-UserGuide.pdf</a:t>
            </a:r>
            <a:r>
              <a:rPr lang="en-GB" smtClean="0"/>
              <a:t>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</a:t>
            </a:r>
            <a:r>
              <a:rPr lang="fr-CH" err="1" smtClean="0"/>
              <a:t>text</a:t>
            </a:r>
            <a:r>
              <a:rPr lang="fr-CH" smtClean="0"/>
              <a:t> </a:t>
            </a:r>
            <a:r>
              <a:rPr lang="fr-CH" err="1" smtClean="0"/>
              <a:t>elements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80" y="1322394"/>
            <a:ext cx="8229600" cy="4352925"/>
          </a:xfrm>
        </p:spPr>
        <p:txBody>
          <a:bodyPr/>
          <a:lstStyle/>
          <a:p>
            <a:r>
              <a:rPr lang="en-US"/>
              <a:t>Show markup signs (MS Word Home tab &gt; </a:t>
            </a:r>
            <a:r>
              <a:rPr lang="en-US" smtClean="0"/>
              <a:t>    ) </a:t>
            </a:r>
          </a:p>
          <a:p>
            <a:r>
              <a:rPr lang="en-US" smtClean="0"/>
              <a:t>Mandatory: 	</a:t>
            </a:r>
          </a:p>
          <a:p>
            <a:pPr lvl="1"/>
            <a:r>
              <a:rPr lang="en-US" smtClean="0"/>
              <a:t>Title of the invention, Description, Claims heading + 1 claim, Abstract heading</a:t>
            </a:r>
          </a:p>
          <a:p>
            <a:r>
              <a:rPr lang="en-US" smtClean="0"/>
              <a:t>Headings </a:t>
            </a:r>
            <a:r>
              <a:rPr lang="en-US"/>
              <a:t>(line in bold or underlined of less than 50 characters) </a:t>
            </a:r>
            <a:endParaRPr lang="en-US" smtClean="0"/>
          </a:p>
          <a:p>
            <a:r>
              <a:rPr lang="en-US" smtClean="0"/>
              <a:t>Common Application Format (CAF) headings in all publication languages: </a:t>
            </a:r>
            <a:r>
              <a:rPr lang="en-US" smtClean="0">
                <a:hlinkClick r:id="rId2"/>
              </a:rPr>
              <a:t>https://pctdemo.wipo.int/DocConverter/pages/recognizedHeaders.xhtml</a:t>
            </a:r>
            <a:r>
              <a:rPr lang="en-US" smtClean="0"/>
              <a:t> </a:t>
            </a:r>
          </a:p>
          <a:p>
            <a:r>
              <a:rPr lang="en-US" smtClean="0"/>
              <a:t>New paragraph     : keyboard </a:t>
            </a:r>
            <a:r>
              <a:rPr lang="en-US"/>
              <a:t>Enter </a:t>
            </a:r>
            <a:r>
              <a:rPr lang="en-US" smtClean="0"/>
              <a:t>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229852"/>
            <a:ext cx="323850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364166"/>
            <a:ext cx="3238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16642</TotalTime>
  <Words>904</Words>
  <Application>Microsoft Office PowerPoint</Application>
  <PresentationFormat>On-screen Show (4:3)</PresentationFormat>
  <Paragraphs>159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Microsoft Sans Serif</vt:lpstr>
      <vt:lpstr>Wingdings</vt:lpstr>
      <vt:lpstr>EN_2010_pct background png</vt:lpstr>
      <vt:lpstr>PowerPoint Presentation</vt:lpstr>
      <vt:lpstr>Agenda</vt:lpstr>
      <vt:lpstr>Advantages of filing in Docx format (1)</vt:lpstr>
      <vt:lpstr>Advantages of filing in Docx format (2)</vt:lpstr>
      <vt:lpstr>Receiving Offices accepting Docx</vt:lpstr>
      <vt:lpstr>Exceptions</vt:lpstr>
      <vt:lpstr>Docx single specification </vt:lpstr>
      <vt:lpstr>Docx information</vt:lpstr>
      <vt:lpstr>Docx Preparation: text elements</vt:lpstr>
      <vt:lpstr>Docx Preparation: other elements (1)</vt:lpstr>
      <vt:lpstr>Docx Preparation: other elements (2) </vt:lpstr>
      <vt:lpstr>Docx Preparation: figures of the drawings</vt:lpstr>
      <vt:lpstr>Attaching the Docx specification (1)</vt:lpstr>
      <vt:lpstr>Attaching the Docx specification (2) </vt:lpstr>
      <vt:lpstr>Attaching the Docx specification (3) </vt:lpstr>
      <vt:lpstr>Attaching the Docx specification (4)</vt:lpstr>
      <vt:lpstr>Attaching the Docx specification (5) </vt:lpstr>
      <vt:lpstr>ePCT DEMO mode</vt:lpstr>
      <vt:lpstr>ePCT HELP</vt:lpstr>
      <vt:lpstr>Standalone Application Body Converter </vt:lpstr>
      <vt:lpstr>Contact details</vt:lpstr>
      <vt:lpstr>PowerPoint Presentation</vt:lpstr>
      <vt:lpstr>Thank you!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FOR OFFICIAL USE ONLY</cp:keywords>
  <cp:lastModifiedBy>JULLIARD Corinne</cp:lastModifiedBy>
  <cp:revision>753</cp:revision>
  <cp:lastPrinted>2020-05-15T16:21:01Z</cp:lastPrinted>
  <dcterms:created xsi:type="dcterms:W3CDTF">2013-11-19T11:40:03Z</dcterms:created>
  <dcterms:modified xsi:type="dcterms:W3CDTF">2021-09-22T13:05:47Z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f9353c4d-67bb-4ed1-b704-e6737e37ef4c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