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14" r:id="rId2"/>
    <p:sldId id="452" r:id="rId3"/>
    <p:sldId id="422" r:id="rId4"/>
    <p:sldId id="432" r:id="rId5"/>
    <p:sldId id="433" r:id="rId6"/>
    <p:sldId id="434" r:id="rId7"/>
    <p:sldId id="436" r:id="rId8"/>
    <p:sldId id="435" r:id="rId9"/>
    <p:sldId id="423" r:id="rId10"/>
    <p:sldId id="437" r:id="rId11"/>
    <p:sldId id="438" r:id="rId12"/>
    <p:sldId id="446" r:id="rId13"/>
    <p:sldId id="447" r:id="rId14"/>
    <p:sldId id="455" r:id="rId15"/>
    <p:sldId id="456" r:id="rId16"/>
    <p:sldId id="457" r:id="rId17"/>
    <p:sldId id="458" r:id="rId18"/>
    <p:sldId id="459" r:id="rId19"/>
    <p:sldId id="460" r:id="rId20"/>
    <p:sldId id="448" r:id="rId21"/>
    <p:sldId id="449" r:id="rId22"/>
    <p:sldId id="443" r:id="rId23"/>
    <p:sldId id="445" r:id="rId24"/>
    <p:sldId id="450" r:id="rId25"/>
    <p:sldId id="454" r:id="rId26"/>
    <p:sldId id="451" r:id="rId27"/>
    <p:sldId id="440" r:id="rId28"/>
    <p:sldId id="441" r:id="rId29"/>
    <p:sldId id="442" r:id="rId30"/>
    <p:sldId id="431" r:id="rId31"/>
    <p:sldId id="365" r:id="rId32"/>
    <p:sldId id="420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DINI Ann" initials="BA" lastIdx="53" clrIdx="0">
    <p:extLst>
      <p:ext uri="{19B8F6BF-5375-455C-9EA6-DF929625EA0E}">
        <p15:presenceInfo xmlns:p15="http://schemas.microsoft.com/office/powerpoint/2012/main" userId="S-1-5-21-3637208745-3825800285-422149103-1265" providerId="AD"/>
      </p:ext>
    </p:extLst>
  </p:cmAuthor>
  <p:cmAuthor id="2" name="PIRIOU Pascal" initials="PP" lastIdx="2" clrIdx="1">
    <p:extLst>
      <p:ext uri="{19B8F6BF-5375-455C-9EA6-DF929625EA0E}">
        <p15:presenceInfo xmlns:p15="http://schemas.microsoft.com/office/powerpoint/2012/main" userId="S-1-5-21-3637208745-3825800285-422149103-33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99B"/>
    <a:srgbClr val="9D0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7" autoAdjust="0"/>
    <p:restoredTop sz="96395" autoAdjust="0"/>
  </p:normalViewPr>
  <p:slideViewPr>
    <p:cSldViewPr>
      <p:cViewPr varScale="1">
        <p:scale>
          <a:sx n="65" d="100"/>
          <a:sy n="65" d="100"/>
        </p:scale>
        <p:origin x="1144" y="40"/>
      </p:cViewPr>
      <p:guideLst>
        <p:guide orient="horz" pos="3929"/>
        <p:guide pos="295"/>
      </p:guideLst>
    </p:cSldViewPr>
  </p:slideViewPr>
  <p:outlineViewPr>
    <p:cViewPr>
      <p:scale>
        <a:sx n="33" d="100"/>
        <a:sy n="33" d="100"/>
      </p:scale>
      <p:origin x="0" y="-245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1771" y="-96"/>
      </p:cViewPr>
      <p:guideLst>
        <p:guide orient="horz" pos="3025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91" y="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2" y="4560572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9475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91" y="9119475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61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07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26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81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smtClean="0"/>
              <a:t>P2</a:t>
            </a:r>
            <a:r>
              <a:rPr lang="en-US" b="1" u="sng" baseline="0" smtClean="0"/>
              <a:t> END</a:t>
            </a:r>
            <a:endParaRPr lang="en-US" b="1" u="sn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6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86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69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54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74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7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82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14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44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55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29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25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43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smtClean="0"/>
              <a:t>P3</a:t>
            </a:r>
            <a:r>
              <a:rPr lang="en-US" b="1" u="sng" baseline="0" smtClean="0"/>
              <a:t> END</a:t>
            </a:r>
            <a:endParaRPr lang="en-US" b="1" u="sn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48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2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67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smtClean="0"/>
              <a:t>P4</a:t>
            </a:r>
            <a:r>
              <a:rPr lang="en-US" b="1" u="sng" baseline="0" smtClean="0"/>
              <a:t> END</a:t>
            </a:r>
            <a:endParaRPr lang="en-US" b="1" u="sng" smtClean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7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039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652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29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32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1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3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7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5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smtClean="0"/>
              <a:t>P1</a:t>
            </a:r>
            <a:r>
              <a:rPr lang="en-US" b="1" u="sng" baseline="0" smtClean="0"/>
              <a:t> END</a:t>
            </a:r>
            <a:endParaRPr lang="en-US" b="1" u="sng" smtClean="0"/>
          </a:p>
          <a:p>
            <a:endParaRPr lang="en-US" b="1" u="sn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50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9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>
                <a:solidFill>
                  <a:srgbClr val="70899B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84400" y="1818000"/>
            <a:ext cx="1695912" cy="403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1200" b="1" dirty="0">
                <a:solidFill>
                  <a:srgbClr val="9D0A2B"/>
                </a:solidFill>
              </a:rPr>
              <a:t>The International </a:t>
            </a:r>
            <a:br>
              <a:rPr lang="fr-CH" sz="1200" b="1" dirty="0">
                <a:solidFill>
                  <a:srgbClr val="9D0A2B"/>
                </a:solidFill>
              </a:rPr>
            </a:br>
            <a:r>
              <a:rPr lang="fr-CH" sz="1200" b="1" dirty="0">
                <a:solidFill>
                  <a:srgbClr val="9D0A2B"/>
                </a:solidFill>
              </a:rPr>
              <a:t>Patent System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89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1pPr>
            <a:lvl2pPr marL="742950" indent="-285750">
              <a:buClr>
                <a:srgbClr val="9D0A2B"/>
              </a:buClr>
              <a:buSzPct val="100000"/>
              <a:buFont typeface="Wingdings" pitchFamily="2" charset="2"/>
              <a:buChar char="q"/>
              <a:defRPr/>
            </a:lvl2pPr>
            <a:lvl3pPr marL="1143000" indent="-228600">
              <a:buClr>
                <a:srgbClr val="9D0A2B"/>
              </a:buClr>
              <a:buSzPct val="10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4pPr>
            <a:lvl5pPr marL="20574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27113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900" dirty="0"/>
              <a:t>ePCT-</a:t>
            </a:r>
            <a:fld id="{DA79EEDA-9492-4994-BB18-1005CD6866B1}" type="slidenum">
              <a:rPr lang="en-US" sz="900" smtClean="0"/>
              <a:pPr>
                <a:spcBef>
                  <a:spcPts val="0"/>
                </a:spcBef>
                <a:defRPr/>
              </a:pPr>
              <a:t>‹#›</a:t>
            </a:fld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2" y="6069657"/>
            <a:ext cx="1005927" cy="16765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614000" y="6202800"/>
            <a:ext cx="1422000" cy="302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800" b="1" dirty="0">
                <a:solidFill>
                  <a:srgbClr val="9D0A2B"/>
                </a:solidFill>
              </a:rPr>
              <a:t>The International </a:t>
            </a:r>
            <a:br>
              <a:rPr lang="fr-CH" sz="800" b="1" dirty="0">
                <a:solidFill>
                  <a:srgbClr val="9D0A2B"/>
                </a:solidFill>
              </a:rPr>
            </a:br>
            <a:r>
              <a:rPr lang="fr-CH" sz="800" b="1" dirty="0">
                <a:solidFill>
                  <a:srgbClr val="9D0A2B"/>
                </a:solidFill>
              </a:rPr>
              <a:t>Patent System</a:t>
            </a:r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c" descr="WIPO FOR OFFICIAL USE ONLY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GB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ct.wipo.i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54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ct.eservices@wipo.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69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93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938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936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51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69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ct/en/epct/pdf/pct_wipo_accounts_faq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po.int/pct/en/epct/support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ct.eservices@wipo.in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69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8923" y="2449515"/>
            <a:ext cx="7521279" cy="3437712"/>
          </a:xfrm>
          <a:noFill/>
        </p:spPr>
        <p:txBody>
          <a:bodyPr/>
          <a:lstStyle/>
          <a:p>
            <a:r>
              <a:rPr lang="en-US" sz="2800" b="1" dirty="0">
                <a:solidFill>
                  <a:srgbClr val="70899B"/>
                </a:solidFill>
              </a:rPr>
              <a:t>ePCT </a:t>
            </a:r>
            <a:r>
              <a:rPr lang="en-US" sz="2800" b="1">
                <a:solidFill>
                  <a:srgbClr val="70899B"/>
                </a:solidFill>
              </a:rPr>
              <a:t>– </a:t>
            </a:r>
            <a:r>
              <a:rPr lang="en-US" sz="2800" b="1" smtClean="0">
                <a:solidFill>
                  <a:srgbClr val="70899B"/>
                </a:solidFill>
              </a:rPr>
              <a:t>eHandshakes-Access Rights-eOwnership</a:t>
            </a:r>
            <a:endParaRPr lang="en-US" sz="2800" b="1" dirty="0" smtClean="0">
              <a:solidFill>
                <a:srgbClr val="70899B"/>
              </a:solidFill>
            </a:endParaRPr>
          </a:p>
          <a:p>
            <a:r>
              <a:rPr lang="en-US" sz="2800" b="1" dirty="0" smtClean="0">
                <a:solidFill>
                  <a:srgbClr val="70899B"/>
                </a:solidFill>
                <a:hlinkClick r:id="rId3"/>
              </a:rPr>
              <a:t>https://pct.wipo.int</a:t>
            </a:r>
            <a:r>
              <a:rPr lang="en-US" sz="2800" b="1" dirty="0" smtClean="0">
                <a:solidFill>
                  <a:srgbClr val="70899B"/>
                </a:solidFill>
              </a:rPr>
              <a:t> </a:t>
            </a:r>
          </a:p>
          <a:p>
            <a:endParaRPr lang="en-US" sz="2800" b="1" dirty="0" smtClean="0">
              <a:solidFill>
                <a:srgbClr val="70899B"/>
              </a:solidFill>
            </a:endParaRPr>
          </a:p>
          <a:p>
            <a:r>
              <a:rPr lang="en-US" sz="1800" b="1" dirty="0" smtClean="0">
                <a:solidFill>
                  <a:srgbClr val="70899B"/>
                </a:solidFill>
              </a:rPr>
              <a:t>				</a:t>
            </a:r>
            <a:endParaRPr lang="en-US" sz="1800" b="1" dirty="0">
              <a:solidFill>
                <a:srgbClr val="70899B"/>
              </a:solidFill>
            </a:endParaRPr>
          </a:p>
        </p:txBody>
      </p:sp>
      <p:pic>
        <p:nvPicPr>
          <p:cNvPr id="3077" name="Picture 5" descr="Puce-3_p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4951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4221090"/>
            <a:ext cx="1780199" cy="18507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4218608"/>
            <a:ext cx="1894479" cy="185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</p:spPr>
        <p:txBody>
          <a:bodyPr/>
          <a:lstStyle/>
          <a:p>
            <a:r>
              <a:rPr lang="fr-CH" dirty="0" smtClean="0"/>
              <a:t>Access </a:t>
            </a:r>
            <a:r>
              <a:rPr lang="fr-CH" dirty="0" err="1"/>
              <a:t>R</a:t>
            </a:r>
            <a:r>
              <a:rPr lang="fr-CH" dirty="0" err="1" smtClean="0"/>
              <a:t>ights</a:t>
            </a:r>
            <a:r>
              <a:rPr lang="fr-CH" dirty="0" smtClean="0"/>
              <a:t> Groups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88" y="1628800"/>
            <a:ext cx="8229600" cy="3776861"/>
          </a:xfrm>
        </p:spPr>
        <p:txBody>
          <a:bodyPr/>
          <a:lstStyle/>
          <a:p>
            <a:r>
              <a:rPr lang="en-US" smtClean="0"/>
              <a:t>Set </a:t>
            </a:r>
            <a:r>
              <a:rPr lang="en-US" dirty="0"/>
              <a:t>up access rights groups </a:t>
            </a:r>
            <a:r>
              <a:rPr lang="en-US" dirty="0" smtClean="0"/>
              <a:t>to share </a:t>
            </a:r>
            <a:r>
              <a:rPr lang="en-US" smtClean="0"/>
              <a:t>access rights </a:t>
            </a:r>
            <a:r>
              <a:rPr lang="fr-CH">
                <a:hlinkClick r:id="rId3"/>
              </a:rPr>
              <a:t>https://www.wipo.int/pct/en/epct/learnmore.html?N=542</a:t>
            </a:r>
            <a:r>
              <a:rPr lang="fr-CH"/>
              <a:t> </a:t>
            </a:r>
            <a:endParaRPr lang="en-US" dirty="0" smtClean="0"/>
          </a:p>
          <a:p>
            <a:pPr marL="806450" lvl="1" indent="-349250"/>
            <a:r>
              <a:rPr lang="en-US" smtClean="0"/>
              <a:t>at </a:t>
            </a:r>
            <a:r>
              <a:rPr lang="en-US" dirty="0"/>
              <a:t>the time of creating a New IA </a:t>
            </a:r>
            <a:endParaRPr lang="en-US" dirty="0" smtClean="0"/>
          </a:p>
          <a:p>
            <a:pPr marL="806450" lvl="1" indent="-349250"/>
            <a:r>
              <a:rPr lang="en-US" smtClean="0"/>
              <a:t>when </a:t>
            </a:r>
            <a:r>
              <a:rPr lang="en-US" dirty="0"/>
              <a:t>cloning an existing application </a:t>
            </a:r>
            <a:endParaRPr lang="en-US" dirty="0" smtClean="0"/>
          </a:p>
          <a:p>
            <a:pPr marL="809625" lvl="1" indent="-365125"/>
            <a:r>
              <a:rPr lang="en-US" smtClean="0"/>
              <a:t>when </a:t>
            </a:r>
            <a:r>
              <a:rPr lang="en-US" dirty="0" smtClean="0"/>
              <a:t>requesting </a:t>
            </a:r>
            <a:r>
              <a:rPr lang="en-US"/>
              <a:t>an </a:t>
            </a:r>
            <a:r>
              <a:rPr lang="en-US" smtClean="0"/>
              <a:t>eOwnership </a:t>
            </a:r>
            <a:r>
              <a:rPr lang="en-US"/>
              <a:t>code </a:t>
            </a:r>
            <a:r>
              <a:rPr lang="en-US" smtClean="0"/>
              <a:t>for </a:t>
            </a:r>
            <a:r>
              <a:rPr lang="en-US" dirty="0"/>
              <a:t>filing using PCT-SAFE, EPO </a:t>
            </a:r>
            <a:r>
              <a:rPr lang="en-US"/>
              <a:t>online </a:t>
            </a:r>
            <a:r>
              <a:rPr lang="en-US" smtClean="0"/>
              <a:t>filing software </a:t>
            </a:r>
            <a:r>
              <a:rPr lang="en-US" dirty="0"/>
              <a:t>or JPO </a:t>
            </a:r>
            <a:r>
              <a:rPr lang="en-US" dirty="0" smtClean="0"/>
              <a:t>PAS</a:t>
            </a:r>
          </a:p>
          <a:p>
            <a:pPr marL="806450" lvl="1" indent="-349250"/>
            <a:r>
              <a:rPr lang="en-US" smtClean="0"/>
              <a:t>when </a:t>
            </a:r>
            <a:r>
              <a:rPr lang="en-US" dirty="0" smtClean="0"/>
              <a:t>editing </a:t>
            </a:r>
            <a:r>
              <a:rPr lang="en-US" dirty="0"/>
              <a:t>access </a:t>
            </a:r>
            <a:r>
              <a:rPr lang="en-US"/>
              <a:t>rights </a:t>
            </a:r>
            <a:endParaRPr lang="en-US" dirty="0">
              <a:hlinkClick r:id="rId3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4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839"/>
            <a:ext cx="8075240" cy="946605"/>
          </a:xfrm>
        </p:spPr>
        <p:txBody>
          <a:bodyPr/>
          <a:lstStyle/>
          <a:p>
            <a:r>
              <a:rPr lang="fr-CH" dirty="0" smtClean="0"/>
              <a:t>Access </a:t>
            </a:r>
            <a:r>
              <a:rPr lang="fr-CH" dirty="0" err="1" smtClean="0"/>
              <a:t>Rights</a:t>
            </a:r>
            <a:r>
              <a:rPr lang="fr-CH" dirty="0" smtClean="0"/>
              <a:t> Groups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8" y="2641695"/>
            <a:ext cx="7804877" cy="3254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9" y="1444108"/>
            <a:ext cx="7804877" cy="11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8952" cy="922337"/>
          </a:xfrm>
        </p:spPr>
        <p:txBody>
          <a:bodyPr/>
          <a:lstStyle/>
          <a:p>
            <a:pPr eaLnBrk="1" hangingPunct="1"/>
            <a:r>
              <a:rPr lang="en-US" sz="3400" smtClean="0"/>
              <a:t>Managing </a:t>
            </a:r>
            <a:r>
              <a:rPr lang="en-US" sz="3400" dirty="0"/>
              <a:t>Access Rights 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10977"/>
            <a:ext cx="8498724" cy="5019725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/>
              <a:t>An eOwner can assign/modify/remove access rights via the Workbench (e.g. for multiple applications) or within individual applications via the ‘Access Rights</a:t>
            </a:r>
            <a:r>
              <a:rPr lang="en-US"/>
              <a:t>’ </a:t>
            </a:r>
            <a:r>
              <a:rPr lang="en-US" smtClean="0"/>
              <a:t>section</a:t>
            </a: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None/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9" y="2310758"/>
            <a:ext cx="8138684" cy="2611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19" y="5013177"/>
            <a:ext cx="5678073" cy="116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8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640960" cy="922337"/>
          </a:xfrm>
        </p:spPr>
        <p:txBody>
          <a:bodyPr/>
          <a:lstStyle/>
          <a:p>
            <a:pPr eaLnBrk="1" hangingPunct="1"/>
            <a:r>
              <a:rPr lang="en-US" sz="3400" smtClean="0"/>
              <a:t>Managing </a:t>
            </a:r>
            <a:r>
              <a:rPr lang="en-US" sz="3400" dirty="0"/>
              <a:t>Access Rights (2)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10976"/>
            <a:ext cx="8229600" cy="512633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Best </a:t>
            </a:r>
            <a:r>
              <a:rPr lang="en-US" dirty="0"/>
              <a:t>practice - always have </a:t>
            </a:r>
            <a:r>
              <a:rPr lang="en-US" b="1" dirty="0"/>
              <a:t>at least 2 eOwners </a:t>
            </a:r>
            <a:r>
              <a:rPr lang="en-US" dirty="0"/>
              <a:t>to facilitate access rights management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Access rights should be removed for ePCT users no longer requiring access (e.g., change of applicant, change of agent</a:t>
            </a:r>
            <a:r>
              <a:rPr lang="en-US"/>
              <a:t>, </a:t>
            </a:r>
            <a:r>
              <a:rPr lang="en-US" smtClean="0"/>
              <a:t>departure of employee, </a:t>
            </a:r>
            <a:r>
              <a:rPr lang="en-US" dirty="0"/>
              <a:t>etc.)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Full history of all access rights modifications available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717032"/>
            <a:ext cx="7236842" cy="233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26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07" y="537102"/>
            <a:ext cx="8435280" cy="1326748"/>
          </a:xfrm>
        </p:spPr>
        <p:txBody>
          <a:bodyPr/>
          <a:lstStyle/>
          <a:p>
            <a:pPr>
              <a:lnSpc>
                <a:spcPts val="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b="1"/>
              <a:t>Practical </a:t>
            </a:r>
            <a:r>
              <a:rPr lang="en-US" b="1" smtClean="0"/>
              <a:t>Advice</a:t>
            </a:r>
            <a:r>
              <a:rPr lang="fr-CH" sz="3400" smtClean="0"/>
              <a:t/>
            </a:r>
            <a:br>
              <a:rPr lang="fr-CH" sz="3400" smtClean="0"/>
            </a:br>
            <a:r>
              <a:rPr lang="fr-CH" sz="3400" smtClean="0"/>
              <a:t>Access rights group in a large </a:t>
            </a:r>
            <a:r>
              <a:rPr lang="fr-CH" sz="3400" err="1" smtClean="0"/>
              <a:t>law</a:t>
            </a:r>
            <a:r>
              <a:rPr lang="fr-CH" sz="3400" smtClean="0"/>
              <a:t> firm </a:t>
            </a:r>
            <a:r>
              <a:rPr lang="fr-CH" sz="3400" dirty="0" smtClean="0"/>
              <a:t>(1)  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20877"/>
          </a:xfrm>
        </p:spPr>
        <p:txBody>
          <a:bodyPr/>
          <a:lstStyle/>
          <a:p>
            <a:r>
              <a:rPr lang="fr-CH" smtClean="0"/>
              <a:t>Each </a:t>
            </a:r>
            <a:r>
              <a:rPr lang="fr-CH" dirty="0" smtClean="0"/>
              <a:t>user in a group </a:t>
            </a:r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create</a:t>
            </a:r>
            <a:r>
              <a:rPr lang="fr-CH" dirty="0" smtClean="0"/>
              <a:t> an </a:t>
            </a:r>
            <a:r>
              <a:rPr lang="fr-CH" err="1" smtClean="0"/>
              <a:t>access</a:t>
            </a:r>
            <a:r>
              <a:rPr lang="fr-CH" smtClean="0"/>
              <a:t> group </a:t>
            </a:r>
            <a:r>
              <a:rPr lang="fr-CH" dirty="0" smtClean="0"/>
              <a:t>in </a:t>
            </a:r>
            <a:r>
              <a:rPr lang="fr-CH" dirty="0" err="1" smtClean="0"/>
              <a:t>their</a:t>
            </a:r>
            <a:r>
              <a:rPr lang="fr-CH" dirty="0" smtClean="0"/>
              <a:t> </a:t>
            </a:r>
            <a:r>
              <a:rPr lang="fr-CH" dirty="0" err="1" smtClean="0"/>
              <a:t>account</a:t>
            </a:r>
            <a:r>
              <a:rPr lang="fr-CH" dirty="0" smtClean="0"/>
              <a:t> </a:t>
            </a:r>
            <a:r>
              <a:rPr lang="fr-CH" dirty="0" err="1" smtClean="0"/>
              <a:t>including</a:t>
            </a:r>
            <a:r>
              <a:rPr lang="fr-CH" dirty="0" smtClean="0"/>
              <a:t> the </a:t>
            </a:r>
            <a:r>
              <a:rPr lang="fr-CH" dirty="0" err="1" smtClean="0"/>
              <a:t>same</a:t>
            </a:r>
            <a:r>
              <a:rPr lang="fr-CH" dirty="0" smtClean="0"/>
              <a:t> </a:t>
            </a:r>
            <a:r>
              <a:rPr lang="fr-CH" dirty="0" err="1" smtClean="0"/>
              <a:t>eHandshake</a:t>
            </a:r>
            <a:r>
              <a:rPr lang="fr-CH" dirty="0" smtClean="0"/>
              <a:t> </a:t>
            </a:r>
            <a:r>
              <a:rPr lang="fr-CH" dirty="0" err="1" smtClean="0"/>
              <a:t>users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87624" y="4581128"/>
            <a:ext cx="18002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2771800" y="4797152"/>
            <a:ext cx="1216152" cy="484632"/>
          </a:xfrm>
          <a:prstGeom prst="leftRightArrow">
            <a:avLst>
              <a:gd name="adj1" fmla="val 50000"/>
              <a:gd name="adj2" fmla="val 897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Left-Right Arrow 6"/>
          <p:cNvSpPr/>
          <p:nvPr/>
        </p:nvSpPr>
        <p:spPr bwMode="auto">
          <a:xfrm>
            <a:off x="1619672" y="5013176"/>
            <a:ext cx="152000" cy="72008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Left-Right Arrow 7"/>
          <p:cNvSpPr/>
          <p:nvPr/>
        </p:nvSpPr>
        <p:spPr bwMode="auto">
          <a:xfrm>
            <a:off x="1619672" y="4941168"/>
            <a:ext cx="864096" cy="216024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Left-Right Arrow 8"/>
          <p:cNvSpPr/>
          <p:nvPr/>
        </p:nvSpPr>
        <p:spPr bwMode="auto">
          <a:xfrm>
            <a:off x="1979712" y="4941168"/>
            <a:ext cx="576064" cy="917079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835696" y="4725144"/>
            <a:ext cx="144016" cy="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ounded Rectangle 12"/>
          <p:cNvSpPr/>
          <p:nvPr/>
        </p:nvSpPr>
        <p:spPr bwMode="auto">
          <a:xfrm>
            <a:off x="1043608" y="4365104"/>
            <a:ext cx="2376264" cy="91668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83046"/>
            <a:ext cx="7272808" cy="122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fr-CH" sz="3400" smtClean="0"/>
              <a:t>Access rights group in a </a:t>
            </a:r>
            <a:r>
              <a:rPr lang="fr-CH" sz="3400" dirty="0" smtClean="0"/>
              <a:t>large </a:t>
            </a:r>
            <a:r>
              <a:rPr lang="fr-CH" sz="3400" err="1" smtClean="0"/>
              <a:t>law</a:t>
            </a:r>
            <a:r>
              <a:rPr lang="fr-CH" sz="3400" smtClean="0"/>
              <a:t> firm </a:t>
            </a:r>
            <a:r>
              <a:rPr lang="fr-CH" sz="3400" dirty="0" smtClean="0"/>
              <a:t>(2)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fr-CH" dirty="0" err="1" smtClean="0"/>
              <a:t>Each</a:t>
            </a:r>
            <a:r>
              <a:rPr lang="fr-CH" dirty="0" smtClean="0"/>
              <a:t> user </a:t>
            </a:r>
            <a:r>
              <a:rPr lang="fr-CH" dirty="0" err="1" smtClean="0"/>
              <a:t>should</a:t>
            </a:r>
            <a:r>
              <a:rPr lang="fr-CH" dirty="0" smtClean="0"/>
              <a:t> have an </a:t>
            </a:r>
            <a:r>
              <a:rPr lang="fr-CH" dirty="0" err="1" smtClean="0"/>
              <a:t>eHandshake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the </a:t>
            </a:r>
            <a:r>
              <a:rPr lang="fr-CH" dirty="0" err="1" smtClean="0"/>
              <a:t>docketing</a:t>
            </a:r>
            <a:r>
              <a:rPr lang="fr-CH" dirty="0" smtClean="0"/>
              <a:t> </a:t>
            </a:r>
            <a:r>
              <a:rPr lang="fr-CH" smtClean="0"/>
              <a:t>team/ case management </a:t>
            </a:r>
            <a:r>
              <a:rPr lang="fr-CH" dirty="0"/>
              <a:t>t</a:t>
            </a:r>
            <a:r>
              <a:rPr lang="fr-CH" smtClean="0"/>
              <a:t>eam</a:t>
            </a:r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636912"/>
            <a:ext cx="6552728" cy="29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fr-CH" sz="3400" err="1" smtClean="0"/>
              <a:t>ePCT</a:t>
            </a:r>
            <a:r>
              <a:rPr lang="fr-CH" sz="3400" smtClean="0"/>
              <a:t> notifications preferences setting (1</a:t>
            </a:r>
            <a:r>
              <a:rPr lang="fr-CH" sz="3400" dirty="0" smtClean="0"/>
              <a:t>)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fr-CH" smtClean="0"/>
              <a:t>Docketing </a:t>
            </a:r>
            <a:r>
              <a:rPr lang="fr-CH"/>
              <a:t>team/ case management </a:t>
            </a:r>
            <a:r>
              <a:rPr lang="fr-CH" smtClean="0"/>
              <a:t>team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eOwner</a:t>
            </a:r>
            <a:r>
              <a:rPr lang="fr-CH" dirty="0" smtClean="0"/>
              <a:t> of </a:t>
            </a:r>
            <a:r>
              <a:rPr lang="fr-CH" dirty="0" err="1" smtClean="0"/>
              <a:t>each</a:t>
            </a:r>
            <a:r>
              <a:rPr lang="fr-CH" dirty="0" smtClean="0"/>
              <a:t> application and </a:t>
            </a:r>
            <a:r>
              <a:rPr lang="fr-CH" dirty="0" err="1" smtClean="0"/>
              <a:t>receive</a:t>
            </a:r>
            <a:r>
              <a:rPr lang="fr-CH" dirty="0" smtClean="0"/>
              <a:t> all </a:t>
            </a:r>
            <a:r>
              <a:rPr lang="fr-CH" dirty="0" err="1" smtClean="0"/>
              <a:t>ePCT</a:t>
            </a:r>
            <a:r>
              <a:rPr lang="fr-CH" dirty="0" smtClean="0"/>
              <a:t> notification</a:t>
            </a:r>
          </a:p>
          <a:p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305" y="2204864"/>
            <a:ext cx="6679390" cy="377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fr-CH" sz="3400" err="1" smtClean="0"/>
              <a:t>ePCT</a:t>
            </a:r>
            <a:r>
              <a:rPr lang="fr-CH" sz="3400" smtClean="0"/>
              <a:t> notifications preferences </a:t>
            </a:r>
            <a:r>
              <a:rPr lang="fr-CH" sz="3400"/>
              <a:t>setting (</a:t>
            </a:r>
            <a:r>
              <a:rPr lang="fr-CH" sz="3400" dirty="0" smtClean="0"/>
              <a:t>2)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fr-CH" dirty="0" err="1"/>
              <a:t>Paralegals</a:t>
            </a:r>
            <a:r>
              <a:rPr lang="fr-CH" dirty="0"/>
              <a:t>/</a:t>
            </a:r>
            <a:r>
              <a:rPr lang="fr-CH" dirty="0" err="1"/>
              <a:t>secretaries</a:t>
            </a:r>
            <a:r>
              <a:rPr lang="fr-CH" dirty="0"/>
              <a:t> </a:t>
            </a:r>
            <a:r>
              <a:rPr lang="fr-CH" dirty="0" err="1"/>
              <a:t>who</a:t>
            </a:r>
            <a:r>
              <a:rPr lang="fr-CH" dirty="0"/>
              <a:t> </a:t>
            </a:r>
            <a:r>
              <a:rPr lang="fr-CH" dirty="0" err="1"/>
              <a:t>only</a:t>
            </a:r>
            <a:r>
              <a:rPr lang="fr-CH" dirty="0"/>
              <a:t> file but do not monitor applications</a:t>
            </a:r>
            <a:r>
              <a:rPr lang="fr-CH"/>
              <a:t>, </a:t>
            </a:r>
            <a:r>
              <a:rPr lang="fr-CH" smtClean="0"/>
              <a:t>untick </a:t>
            </a:r>
            <a:r>
              <a:rPr lang="fr-CH"/>
              <a:t>the </a:t>
            </a:r>
            <a:r>
              <a:rPr lang="fr-CH" smtClean="0"/>
              <a:t>unecessary notification options </a:t>
            </a:r>
            <a:r>
              <a:rPr lang="fr-CH" err="1"/>
              <a:t>from</a:t>
            </a:r>
            <a:r>
              <a:rPr lang="fr-CH"/>
              <a:t> </a:t>
            </a:r>
            <a:r>
              <a:rPr lang="zh-CN" altLang="en-US" smtClean="0"/>
              <a:t>‘</a:t>
            </a:r>
            <a:r>
              <a:rPr lang="fr-CH" smtClean="0"/>
              <a:t>Preferences</a:t>
            </a:r>
            <a:r>
              <a:rPr lang="zh-CN" altLang="en-US" smtClean="0"/>
              <a:t>’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412921"/>
            <a:ext cx="6391160" cy="36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fr-CH" sz="3400" dirty="0" err="1" smtClean="0"/>
              <a:t>What</a:t>
            </a:r>
            <a:r>
              <a:rPr lang="fr-CH" sz="3400" dirty="0" smtClean="0"/>
              <a:t> </a:t>
            </a:r>
            <a:r>
              <a:rPr lang="fr-CH" sz="3400" dirty="0" err="1" smtClean="0"/>
              <a:t>should</a:t>
            </a:r>
            <a:r>
              <a:rPr lang="fr-CH" sz="3400" dirty="0" smtClean="0"/>
              <a:t> I do if I </a:t>
            </a:r>
            <a:r>
              <a:rPr lang="fr-CH" sz="3400" dirty="0" err="1" smtClean="0"/>
              <a:t>leave</a:t>
            </a:r>
            <a:r>
              <a:rPr lang="fr-CH" sz="3400" dirty="0" smtClean="0"/>
              <a:t> the </a:t>
            </a:r>
            <a:r>
              <a:rPr lang="fr-CH" sz="3400" dirty="0" err="1" smtClean="0"/>
              <a:t>company</a:t>
            </a:r>
            <a:r>
              <a:rPr lang="fr-CH" sz="3400" dirty="0" smtClean="0"/>
              <a:t> (1) 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fr-CH" smtClean="0"/>
              <a:t>Scenario </a:t>
            </a:r>
            <a:r>
              <a:rPr lang="fr-CH" dirty="0" smtClean="0"/>
              <a:t>A: </a:t>
            </a:r>
            <a:r>
              <a:rPr lang="fr-CH" smtClean="0"/>
              <a:t>I move to another law </a:t>
            </a:r>
            <a:r>
              <a:rPr lang="fr-CH" dirty="0" err="1" smtClean="0"/>
              <a:t>firm</a:t>
            </a:r>
            <a:endParaRPr lang="fr-CH" dirty="0" smtClean="0"/>
          </a:p>
          <a:p>
            <a:pPr marL="806450" lvl="1" indent="-349250"/>
            <a:r>
              <a:rPr lang="fr-CH" dirty="0" smtClean="0"/>
              <a:t>Assign </a:t>
            </a:r>
            <a:r>
              <a:rPr lang="fr-CH" dirty="0" err="1" smtClean="0"/>
              <a:t>access</a:t>
            </a:r>
            <a:r>
              <a:rPr lang="fr-CH" dirty="0" smtClean="0"/>
              <a:t> </a:t>
            </a:r>
            <a:r>
              <a:rPr lang="fr-CH" dirty="0" err="1" smtClean="0"/>
              <a:t>rights</a:t>
            </a:r>
            <a:r>
              <a:rPr lang="fr-CH" dirty="0" smtClean="0"/>
              <a:t> to </a:t>
            </a:r>
            <a:r>
              <a:rPr lang="fr-CH" dirty="0" err="1" smtClean="0"/>
              <a:t>my</a:t>
            </a:r>
            <a:r>
              <a:rPr lang="fr-CH" dirty="0" smtClean="0"/>
              <a:t> </a:t>
            </a:r>
            <a:r>
              <a:rPr lang="fr-CH" dirty="0" err="1" smtClean="0"/>
              <a:t>eHandshake</a:t>
            </a:r>
            <a:r>
              <a:rPr lang="fr-CH" dirty="0" smtClean="0"/>
              <a:t> </a:t>
            </a:r>
            <a:r>
              <a:rPr lang="fr-CH" dirty="0" err="1" smtClean="0"/>
              <a:t>colleague</a:t>
            </a:r>
            <a:r>
              <a:rPr lang="fr-CH" dirty="0" smtClean="0"/>
              <a:t>(s) if </a:t>
            </a:r>
            <a:r>
              <a:rPr lang="fr-CH" dirty="0" err="1" smtClean="0"/>
              <a:t>I’m</a:t>
            </a:r>
            <a:r>
              <a:rPr lang="fr-CH" dirty="0" smtClean="0"/>
              <a:t> the sole </a:t>
            </a:r>
            <a:r>
              <a:rPr lang="fr-CH" dirty="0" err="1" smtClean="0"/>
              <a:t>eOwner</a:t>
            </a:r>
            <a:endParaRPr lang="fr-CH" dirty="0" smtClean="0"/>
          </a:p>
          <a:p>
            <a:pPr marL="806450" lvl="1" indent="-349250"/>
            <a:r>
              <a:rPr lang="fr-CH" dirty="0" err="1" smtClean="0"/>
              <a:t>Remove</a:t>
            </a:r>
            <a:r>
              <a:rPr lang="fr-CH" dirty="0" smtClean="0"/>
              <a:t> </a:t>
            </a:r>
            <a:r>
              <a:rPr lang="fr-CH" dirty="0" err="1" smtClean="0"/>
              <a:t>my</a:t>
            </a:r>
            <a:r>
              <a:rPr lang="fr-CH" dirty="0" smtClean="0"/>
              <a:t> </a:t>
            </a:r>
            <a:r>
              <a:rPr lang="fr-CH" dirty="0" err="1" smtClean="0"/>
              <a:t>access</a:t>
            </a:r>
            <a:r>
              <a:rPr lang="fr-CH" dirty="0" smtClean="0"/>
              <a:t> </a:t>
            </a:r>
            <a:r>
              <a:rPr lang="fr-CH" dirty="0" err="1" smtClean="0"/>
              <a:t>rights</a:t>
            </a:r>
            <a:r>
              <a:rPr lang="fr-CH" dirty="0" smtClean="0"/>
              <a:t> of all </a:t>
            </a:r>
            <a:r>
              <a:rPr lang="fr-CH" dirty="0" err="1" smtClean="0"/>
              <a:t>my</a:t>
            </a:r>
            <a:r>
              <a:rPr lang="fr-CH" dirty="0" smtClean="0"/>
              <a:t> PCT applications</a:t>
            </a:r>
          </a:p>
          <a:p>
            <a:pPr marL="806450" lvl="1" indent="-349250"/>
            <a:r>
              <a:rPr lang="fr-CH" dirty="0" err="1" smtClean="0"/>
              <a:t>Delete</a:t>
            </a:r>
            <a:r>
              <a:rPr lang="fr-CH" dirty="0" smtClean="0"/>
              <a:t> </a:t>
            </a:r>
            <a:r>
              <a:rPr lang="fr-CH" dirty="0" err="1" smtClean="0"/>
              <a:t>my</a:t>
            </a:r>
            <a:r>
              <a:rPr lang="fr-CH" dirty="0" smtClean="0"/>
              <a:t> </a:t>
            </a:r>
            <a:r>
              <a:rPr lang="fr-CH" dirty="0" err="1" smtClean="0"/>
              <a:t>eHandshake</a:t>
            </a:r>
            <a:r>
              <a:rPr lang="fr-CH" dirty="0" smtClean="0"/>
              <a:t>(s)</a:t>
            </a:r>
          </a:p>
          <a:p>
            <a:pPr marL="806450" lvl="1" indent="-349250"/>
            <a:r>
              <a:rPr lang="fr-CH" dirty="0" smtClean="0"/>
              <a:t>Update </a:t>
            </a:r>
            <a:r>
              <a:rPr lang="fr-CH" dirty="0" err="1" smtClean="0"/>
              <a:t>my</a:t>
            </a:r>
            <a:r>
              <a:rPr lang="fr-CH" dirty="0" smtClean="0"/>
              <a:t> </a:t>
            </a:r>
            <a:r>
              <a:rPr lang="fr-CH" smtClean="0"/>
              <a:t>WIPO </a:t>
            </a:r>
            <a:r>
              <a:rPr lang="fr-CH" dirty="0" err="1"/>
              <a:t>a</a:t>
            </a:r>
            <a:r>
              <a:rPr lang="fr-CH" smtClean="0"/>
              <a:t>ccount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my</a:t>
            </a:r>
            <a:r>
              <a:rPr lang="fr-CH" dirty="0" smtClean="0"/>
              <a:t> new contact </a:t>
            </a:r>
            <a:r>
              <a:rPr lang="fr-CH" dirty="0" err="1" smtClean="0"/>
              <a:t>details</a:t>
            </a:r>
            <a:r>
              <a:rPr lang="fr-CH" smtClean="0"/>
              <a:t>, including email </a:t>
            </a:r>
            <a:r>
              <a:rPr lang="fr-CH" dirty="0" err="1" smtClean="0"/>
              <a:t>address</a:t>
            </a:r>
            <a:r>
              <a:rPr lang="fr-CH" dirty="0" smtClean="0"/>
              <a:t>, </a:t>
            </a:r>
            <a:r>
              <a:rPr lang="fr-CH" dirty="0" err="1" smtClean="0"/>
              <a:t>name</a:t>
            </a:r>
            <a:r>
              <a:rPr lang="fr-CH" dirty="0" smtClean="0"/>
              <a:t> of the </a:t>
            </a:r>
            <a:r>
              <a:rPr lang="fr-CH" smtClean="0"/>
              <a:t>new company, etc</a:t>
            </a:r>
            <a:endParaRPr lang="fr-CH" dirty="0" smtClean="0"/>
          </a:p>
          <a:p>
            <a:pPr marL="806450" lvl="1" indent="-349250"/>
            <a:r>
              <a:rPr lang="fr-CH" dirty="0" smtClean="0"/>
              <a:t>No </a:t>
            </a:r>
            <a:r>
              <a:rPr lang="fr-CH" dirty="0" err="1" smtClean="0"/>
              <a:t>need</a:t>
            </a:r>
            <a:r>
              <a:rPr lang="fr-CH" dirty="0" smtClean="0"/>
              <a:t> to </a:t>
            </a:r>
            <a:r>
              <a:rPr lang="fr-CH" dirty="0" err="1" smtClean="0"/>
              <a:t>create</a:t>
            </a:r>
            <a:r>
              <a:rPr lang="fr-CH" dirty="0" smtClean="0"/>
              <a:t> a </a:t>
            </a:r>
            <a:r>
              <a:rPr lang="fr-CH" smtClean="0"/>
              <a:t>new WIPO account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5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fr-CH" sz="3400" dirty="0" err="1" smtClean="0"/>
              <a:t>What</a:t>
            </a:r>
            <a:r>
              <a:rPr lang="fr-CH" sz="3400" dirty="0" smtClean="0"/>
              <a:t> </a:t>
            </a:r>
            <a:r>
              <a:rPr lang="fr-CH" sz="3400" dirty="0" err="1" smtClean="0"/>
              <a:t>should</a:t>
            </a:r>
            <a:r>
              <a:rPr lang="fr-CH" sz="3400" dirty="0" smtClean="0"/>
              <a:t> I do if I </a:t>
            </a:r>
            <a:r>
              <a:rPr lang="fr-CH" sz="3400" dirty="0" err="1" smtClean="0"/>
              <a:t>leave</a:t>
            </a:r>
            <a:r>
              <a:rPr lang="fr-CH" sz="3400" dirty="0" smtClean="0"/>
              <a:t> the </a:t>
            </a:r>
            <a:r>
              <a:rPr lang="fr-CH" sz="3400" dirty="0" err="1" smtClean="0"/>
              <a:t>company</a:t>
            </a:r>
            <a:r>
              <a:rPr lang="fr-CH" sz="3400" dirty="0" smtClean="0"/>
              <a:t> (2) 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fr-CH" smtClean="0"/>
              <a:t>Scenario </a:t>
            </a:r>
            <a:r>
              <a:rPr lang="fr-CH" dirty="0" smtClean="0"/>
              <a:t>B: I </a:t>
            </a:r>
            <a:r>
              <a:rPr lang="fr-CH" smtClean="0"/>
              <a:t>retire </a:t>
            </a:r>
            <a:endParaRPr lang="fr-CH" dirty="0" smtClean="0">
              <a:sym typeface="Wingdings" panose="05000000000000000000" pitchFamily="2" charset="2"/>
            </a:endParaRPr>
          </a:p>
          <a:p>
            <a:pPr marL="806450" lvl="1" indent="-349250"/>
            <a:r>
              <a:rPr lang="fr-CH" dirty="0"/>
              <a:t>Assign </a:t>
            </a:r>
            <a:r>
              <a:rPr lang="fr-CH" dirty="0" err="1"/>
              <a:t>access</a:t>
            </a:r>
            <a:r>
              <a:rPr lang="fr-CH" dirty="0"/>
              <a:t> </a:t>
            </a:r>
            <a:r>
              <a:rPr lang="fr-CH" dirty="0" err="1"/>
              <a:t>rights</a:t>
            </a:r>
            <a:r>
              <a:rPr lang="fr-CH" dirty="0"/>
              <a:t> to </a:t>
            </a:r>
            <a:r>
              <a:rPr lang="fr-CH" dirty="0" err="1"/>
              <a:t>my</a:t>
            </a:r>
            <a:r>
              <a:rPr lang="fr-CH" dirty="0"/>
              <a:t> </a:t>
            </a:r>
            <a:r>
              <a:rPr lang="fr-CH" dirty="0" err="1"/>
              <a:t>eHandshake</a:t>
            </a:r>
            <a:r>
              <a:rPr lang="fr-CH" dirty="0"/>
              <a:t> </a:t>
            </a:r>
            <a:r>
              <a:rPr lang="fr-CH" dirty="0" err="1"/>
              <a:t>colleague</a:t>
            </a:r>
            <a:r>
              <a:rPr lang="fr-CH" dirty="0"/>
              <a:t>(s) if </a:t>
            </a:r>
            <a:r>
              <a:rPr lang="fr-CH" dirty="0" err="1"/>
              <a:t>I’m</a:t>
            </a:r>
            <a:r>
              <a:rPr lang="fr-CH" dirty="0"/>
              <a:t> the sole </a:t>
            </a:r>
            <a:r>
              <a:rPr lang="fr-CH" dirty="0" err="1"/>
              <a:t>eOwner</a:t>
            </a:r>
            <a:endParaRPr lang="fr-CH" dirty="0"/>
          </a:p>
          <a:p>
            <a:pPr marL="806450" lvl="1" indent="-349250"/>
            <a:r>
              <a:rPr lang="fr-CH" dirty="0" err="1"/>
              <a:t>Remove</a:t>
            </a:r>
            <a:r>
              <a:rPr lang="fr-CH" dirty="0"/>
              <a:t> </a:t>
            </a:r>
            <a:r>
              <a:rPr lang="fr-CH" dirty="0" err="1"/>
              <a:t>my</a:t>
            </a:r>
            <a:r>
              <a:rPr lang="fr-CH" dirty="0"/>
              <a:t> </a:t>
            </a:r>
            <a:r>
              <a:rPr lang="fr-CH" dirty="0" err="1"/>
              <a:t>access</a:t>
            </a:r>
            <a:r>
              <a:rPr lang="fr-CH" dirty="0"/>
              <a:t> </a:t>
            </a:r>
            <a:r>
              <a:rPr lang="fr-CH" dirty="0" err="1"/>
              <a:t>rights</a:t>
            </a:r>
            <a:r>
              <a:rPr lang="fr-CH" dirty="0"/>
              <a:t> of all </a:t>
            </a:r>
            <a:r>
              <a:rPr lang="fr-CH" dirty="0" err="1"/>
              <a:t>my</a:t>
            </a:r>
            <a:r>
              <a:rPr lang="fr-CH" dirty="0"/>
              <a:t> PCT applications</a:t>
            </a:r>
          </a:p>
          <a:p>
            <a:pPr marL="806450" lvl="1" indent="-349250"/>
            <a:r>
              <a:rPr lang="fr-CH" dirty="0" err="1"/>
              <a:t>Delete</a:t>
            </a:r>
            <a:r>
              <a:rPr lang="fr-CH" dirty="0"/>
              <a:t> </a:t>
            </a:r>
            <a:r>
              <a:rPr lang="fr-CH" dirty="0" err="1"/>
              <a:t>my</a:t>
            </a:r>
            <a:r>
              <a:rPr lang="fr-CH" dirty="0"/>
              <a:t> </a:t>
            </a:r>
            <a:r>
              <a:rPr lang="fr-CH" dirty="0" err="1"/>
              <a:t>eHandshake</a:t>
            </a:r>
            <a:r>
              <a:rPr lang="fr-CH" dirty="0"/>
              <a:t>(s)</a:t>
            </a:r>
          </a:p>
          <a:p>
            <a:pPr marL="806450" lvl="1" indent="-349250"/>
            <a:r>
              <a:rPr lang="fr-CH" dirty="0" smtClean="0">
                <a:sym typeface="Wingdings" panose="05000000000000000000" pitchFamily="2" charset="2"/>
              </a:rPr>
              <a:t>Contact PCT Operations Customer Support Section </a:t>
            </a:r>
            <a:r>
              <a:rPr lang="fr-CH" dirty="0" smtClean="0">
                <a:sym typeface="Wingdings" panose="05000000000000000000" pitchFamily="2" charset="2"/>
                <a:hlinkClick r:id="rId3"/>
              </a:rPr>
              <a:t>pct.eservices@wipo.int</a:t>
            </a:r>
            <a:r>
              <a:rPr lang="fr-CH" dirty="0" smtClean="0">
                <a:sym typeface="Wingdings" panose="05000000000000000000" pitchFamily="2" charset="2"/>
              </a:rPr>
              <a:t> to </a:t>
            </a:r>
            <a:r>
              <a:rPr lang="fr-CH" dirty="0" err="1" smtClean="0">
                <a:sym typeface="Wingdings" panose="05000000000000000000" pitchFamily="2" charset="2"/>
              </a:rPr>
              <a:t>deactivate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my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smtClean="0">
                <a:sym typeface="Wingdings" panose="05000000000000000000" pitchFamily="2" charset="2"/>
              </a:rPr>
              <a:t>WIPO account</a:t>
            </a:r>
            <a:endParaRPr lang="fr-CH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62880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76672"/>
            <a:ext cx="8579296" cy="763513"/>
          </a:xfrm>
        </p:spPr>
        <p:txBody>
          <a:bodyPr/>
          <a:lstStyle/>
          <a:p>
            <a:pPr eaLnBrk="1" hangingPunct="1"/>
            <a:r>
              <a:rPr lang="en-US" smtClean="0"/>
              <a:t>Contents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340767"/>
            <a:ext cx="8229600" cy="4758383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mtClean="0"/>
              <a:t>eHandshakes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/>
              <a:t>Access </a:t>
            </a:r>
            <a:r>
              <a:rPr lang="en-US" smtClean="0"/>
              <a:t>Rights</a:t>
            </a:r>
          </a:p>
          <a:p>
            <a:pPr marL="806450" lvl="1" indent="-349250">
              <a:spcBef>
                <a:spcPts val="0"/>
              </a:spcBef>
              <a:spcAft>
                <a:spcPts val="800"/>
              </a:spcAft>
            </a:pPr>
            <a:r>
              <a:rPr lang="en-US" smtClean="0"/>
              <a:t>Access </a:t>
            </a:r>
            <a:r>
              <a:rPr lang="en-US"/>
              <a:t>Rights </a:t>
            </a:r>
            <a:r>
              <a:rPr lang="en-US" smtClean="0"/>
              <a:t>Groups</a:t>
            </a:r>
          </a:p>
          <a:p>
            <a:pPr marL="806450" lvl="1" indent="-349250">
              <a:spcBef>
                <a:spcPts val="0"/>
              </a:spcBef>
              <a:spcAft>
                <a:spcPts val="800"/>
              </a:spcAft>
            </a:pPr>
            <a:r>
              <a:rPr lang="en-GB" smtClean="0"/>
              <a:t>Managing </a:t>
            </a:r>
            <a:r>
              <a:rPr lang="en-GB"/>
              <a:t>Access </a:t>
            </a:r>
            <a:r>
              <a:rPr lang="en-GB" smtClean="0"/>
              <a:t>Rights</a:t>
            </a:r>
          </a:p>
          <a:p>
            <a:pPr marL="806450" lvl="1" indent="-349250">
              <a:spcBef>
                <a:spcPts val="0"/>
              </a:spcBef>
              <a:spcAft>
                <a:spcPts val="800"/>
              </a:spcAft>
            </a:pPr>
            <a:r>
              <a:rPr lang="en-US" smtClean="0"/>
              <a:t>Practical Advice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smtClean="0"/>
              <a:t>eOwnership - Request </a:t>
            </a:r>
            <a:r>
              <a:rPr lang="en-GB"/>
              <a:t>Access </a:t>
            </a:r>
            <a:r>
              <a:rPr lang="en-GB" smtClean="0"/>
              <a:t>Rights</a:t>
            </a:r>
          </a:p>
          <a:p>
            <a:pPr marL="806450" lvl="1" indent="-349250">
              <a:spcBef>
                <a:spcPts val="0"/>
              </a:spcBef>
              <a:spcAft>
                <a:spcPts val="800"/>
              </a:spcAft>
            </a:pPr>
            <a:r>
              <a:rPr lang="en-US" smtClean="0"/>
              <a:t>Before Publication</a:t>
            </a:r>
          </a:p>
          <a:p>
            <a:pPr marL="806450" lvl="1" indent="-349250">
              <a:spcBef>
                <a:spcPts val="0"/>
              </a:spcBef>
              <a:spcAft>
                <a:spcPts val="800"/>
              </a:spcAft>
            </a:pPr>
            <a:r>
              <a:rPr lang="en-US" smtClean="0"/>
              <a:t>For </a:t>
            </a:r>
            <a:r>
              <a:rPr lang="en-US"/>
              <a:t>Published Applications</a:t>
            </a:r>
            <a:endParaRPr lang="en-US" smtClean="0"/>
          </a:p>
          <a:p>
            <a:pPr marL="806450" lvl="1" indent="-349250">
              <a:spcBef>
                <a:spcPts val="0"/>
              </a:spcBef>
              <a:spcAft>
                <a:spcPts val="800"/>
              </a:spcAft>
            </a:pPr>
            <a:r>
              <a:rPr lang="en-US" smtClean="0"/>
              <a:t>As </a:t>
            </a:r>
            <a:r>
              <a:rPr lang="en-US"/>
              <a:t>Part of the Filing Process</a:t>
            </a:r>
            <a:endParaRPr lang="en-GB" smtClean="0"/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71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9272"/>
            <a:ext cx="8352928" cy="936104"/>
          </a:xfrm>
        </p:spPr>
        <p:txBody>
          <a:bodyPr/>
          <a:lstStyle/>
          <a:p>
            <a:r>
              <a:rPr lang="en-US" smtClean="0"/>
              <a:t>Taking eOwnership of Applications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/>
              <a:t>Process is automatic when </a:t>
            </a:r>
            <a:r>
              <a:rPr lang="en-US" b="1"/>
              <a:t>using </a:t>
            </a:r>
            <a:r>
              <a:rPr lang="en-US" b="1" smtClean="0"/>
              <a:t>ePCT-Filing</a:t>
            </a:r>
            <a:endParaRPr lang="en-GB" u="sn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Access </a:t>
            </a:r>
            <a:r>
              <a:rPr lang="en-US" dirty="0"/>
              <a:t>rights can be assigned </a:t>
            </a:r>
            <a:r>
              <a:rPr lang="en-US"/>
              <a:t>to </a:t>
            </a:r>
            <a:r>
              <a:rPr lang="en-US" smtClean="0"/>
              <a:t>eHandshake contacts, </a:t>
            </a:r>
            <a:r>
              <a:rPr lang="en-US" dirty="0"/>
              <a:t>including prior </a:t>
            </a:r>
            <a:r>
              <a:rPr lang="en-US"/>
              <a:t>to </a:t>
            </a:r>
            <a:r>
              <a:rPr lang="en-US" smtClean="0"/>
              <a:t>filing</a:t>
            </a:r>
            <a:endParaRPr lang="en-US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Default access rights can be set up and </a:t>
            </a:r>
            <a:r>
              <a:rPr lang="en-US"/>
              <a:t>automatically </a:t>
            </a:r>
            <a:r>
              <a:rPr lang="en-US" smtClean="0"/>
              <a:t>applied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mtClean="0"/>
              <a:t>If </a:t>
            </a:r>
            <a:r>
              <a:rPr lang="en-US" dirty="0"/>
              <a:t>ePCT-Filing is not used, additional steps are required to take </a:t>
            </a:r>
            <a:r>
              <a:rPr lang="en-US"/>
              <a:t>eOwnership </a:t>
            </a:r>
            <a:r>
              <a:rPr lang="en-US" smtClean="0"/>
              <a:t>so to </a:t>
            </a:r>
            <a:r>
              <a:rPr lang="en-US" dirty="0"/>
              <a:t>gain </a:t>
            </a:r>
            <a:r>
              <a:rPr lang="en-US"/>
              <a:t>access </a:t>
            </a:r>
            <a:r>
              <a:rPr lang="en-US" smtClean="0"/>
              <a:t>rights </a:t>
            </a:r>
            <a:r>
              <a:rPr lang="en-GB" u="sng" smtClean="0">
                <a:hlinkClick r:id="rId3"/>
              </a:rPr>
              <a:t>https</a:t>
            </a:r>
            <a:r>
              <a:rPr lang="en-GB" u="sng">
                <a:hlinkClick r:id="rId3"/>
              </a:rPr>
              <a:t>://www.wipo.int/pct/en/epct/learnmore.html?N=693</a:t>
            </a:r>
            <a:r>
              <a:rPr lang="en-GB" u="sng"/>
              <a:t> </a:t>
            </a:r>
            <a:endParaRPr lang="en-US" dirty="0"/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endParaRPr lang="fr-CH" dirty="0"/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endParaRPr lang="en-US" dirty="0"/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5187"/>
            <a:ext cx="8712968" cy="867549"/>
          </a:xfrm>
        </p:spPr>
        <p:txBody>
          <a:bodyPr/>
          <a:lstStyle/>
          <a:p>
            <a:r>
              <a:rPr lang="en-US" sz="3300"/>
              <a:t>Taking </a:t>
            </a:r>
            <a:r>
              <a:rPr lang="en-US" sz="3300" smtClean="0"/>
              <a:t>eOwnership - Request Access </a:t>
            </a:r>
            <a:r>
              <a:rPr lang="en-US" sz="3300"/>
              <a:t>R</a:t>
            </a:r>
            <a:r>
              <a:rPr lang="en-US" sz="3300" smtClean="0"/>
              <a:t>ights</a:t>
            </a:r>
            <a:endParaRPr lang="en-US" sz="33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52736"/>
            <a:ext cx="8229600" cy="5400600"/>
          </a:xfrm>
        </p:spPr>
        <p:txBody>
          <a:bodyPr/>
          <a:lstStyle/>
          <a:p>
            <a:r>
              <a:rPr lang="en-US" dirty="0" smtClean="0"/>
              <a:t>Search </a:t>
            </a:r>
            <a:r>
              <a:rPr lang="en-US" dirty="0"/>
              <a:t>for application outside of your Workbench and select </a:t>
            </a:r>
            <a:r>
              <a:rPr lang="en-US"/>
              <a:t>reason </a:t>
            </a:r>
            <a:r>
              <a:rPr lang="en-US" smtClean="0"/>
              <a:t>‘Request </a:t>
            </a:r>
            <a:r>
              <a:rPr lang="en-US"/>
              <a:t>A</a:t>
            </a:r>
            <a:r>
              <a:rPr lang="en-US" smtClean="0"/>
              <a:t>ccess </a:t>
            </a:r>
            <a:r>
              <a:rPr lang="en-US"/>
              <a:t>R</a:t>
            </a:r>
            <a:r>
              <a:rPr lang="en-US" smtClean="0"/>
              <a:t>ights’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pPr marL="0" indent="0">
              <a:buNone/>
            </a:pPr>
            <a:endParaRPr lang="en-US" smtClean="0"/>
          </a:p>
          <a:p>
            <a:r>
              <a:rPr lang="en-US"/>
              <a:t>E-mail notification </a:t>
            </a:r>
            <a:r>
              <a:rPr lang="en-US" smtClean="0"/>
              <a:t>is sent once </a:t>
            </a:r>
            <a:r>
              <a:rPr lang="en-US"/>
              <a:t>the request for access rights has been processed by the </a:t>
            </a:r>
            <a:r>
              <a:rPr lang="en-US" smtClean="0"/>
              <a:t>IB</a:t>
            </a:r>
          </a:p>
          <a:p>
            <a:r>
              <a:rPr lang="en-US" smtClean="0"/>
              <a:t>If Form</a:t>
            </a:r>
            <a:r>
              <a:rPr lang="en-US"/>
              <a:t> PCT/IB/345 with the </a:t>
            </a:r>
            <a:r>
              <a:rPr lang="en-US" smtClean="0"/>
              <a:t>eOwnership code is issued, the code can only be used by the account holder who submitted the request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6638"/>
            <a:ext cx="6120680" cy="25987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9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324756" cy="1271612"/>
          </a:xfrm>
        </p:spPr>
        <p:txBody>
          <a:bodyPr/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/>
              <a:t>Confirming </a:t>
            </a:r>
            <a:r>
              <a:rPr lang="en-US" smtClean="0"/>
              <a:t>eOwnership</a:t>
            </a:r>
            <a:r>
              <a:rPr lang="en-US" sz="3100" smtClean="0"/>
              <a:t/>
            </a:r>
            <a:br>
              <a:rPr lang="en-US" sz="3100" smtClean="0"/>
            </a:br>
            <a:r>
              <a:rPr lang="en-US" sz="2800"/>
              <a:t>b</a:t>
            </a:r>
            <a:r>
              <a:rPr lang="en-US" sz="2800" smtClean="0"/>
              <a:t>efore publication: </a:t>
            </a:r>
            <a:r>
              <a:rPr lang="en-US" sz="2600" smtClean="0"/>
              <a:t>e-filing using an ePCT supported digital certificate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1610" y="1628800"/>
            <a:ext cx="8400690" cy="4496941"/>
          </a:xfrm>
        </p:spPr>
        <p:txBody>
          <a:bodyPr/>
          <a:lstStyle/>
          <a:p>
            <a:r>
              <a:rPr lang="en-US" dirty="0"/>
              <a:t>Unpublished e-filed applications using </a:t>
            </a:r>
            <a:r>
              <a:rPr lang="en-US"/>
              <a:t>a </a:t>
            </a:r>
            <a:r>
              <a:rPr lang="en-US" smtClean="0"/>
              <a:t>digital </a:t>
            </a:r>
            <a:r>
              <a:rPr lang="en-US"/>
              <a:t>certificate supported </a:t>
            </a:r>
            <a:r>
              <a:rPr lang="en-US" smtClean="0"/>
              <a:t>by ePCT (WIPO </a:t>
            </a:r>
            <a:r>
              <a:rPr lang="en-US"/>
              <a:t>digital certificates, EPO smart cards and certificates issued by </a:t>
            </a:r>
            <a:r>
              <a:rPr lang="en-US" smtClean="0"/>
              <a:t>JPO SECOM)</a:t>
            </a:r>
            <a:r>
              <a:rPr lang="en-GB" u="sng" smtClean="0">
                <a:hlinkClick r:id="rId3"/>
              </a:rPr>
              <a:t> </a:t>
            </a:r>
            <a:r>
              <a:rPr lang="en-GB" u="sng">
                <a:hlinkClick r:id="rId3"/>
              </a:rPr>
              <a:t>https://</a:t>
            </a:r>
            <a:r>
              <a:rPr lang="en-GB" u="sng" smtClean="0">
                <a:hlinkClick r:id="rId3"/>
              </a:rPr>
              <a:t>www.wipo.int/pct/en/epct/learnmore.html?N=933</a:t>
            </a:r>
            <a:endParaRPr lang="en-US" dirty="0"/>
          </a:p>
          <a:p>
            <a:pPr marL="806450" lvl="1" indent="-349250"/>
            <a:r>
              <a:rPr lang="en-US" dirty="0"/>
              <a:t>Digital certificate used to file must </a:t>
            </a:r>
            <a:r>
              <a:rPr lang="en-US"/>
              <a:t>match </a:t>
            </a:r>
            <a:r>
              <a:rPr lang="en-US" smtClean="0"/>
              <a:t>the digital certificate </a:t>
            </a:r>
            <a:r>
              <a:rPr lang="en-US" dirty="0"/>
              <a:t>uploaded </a:t>
            </a:r>
            <a:r>
              <a:rPr lang="en-US"/>
              <a:t>to </a:t>
            </a:r>
            <a:r>
              <a:rPr lang="en-US" smtClean="0"/>
              <a:t>the user’s WIPO </a:t>
            </a:r>
            <a:r>
              <a:rPr lang="en-US" dirty="0"/>
              <a:t>account </a:t>
            </a:r>
          </a:p>
          <a:p>
            <a:pPr marL="806450" lvl="1" indent="-349250" eaLnBrk="1" hangingPunct="1"/>
            <a:r>
              <a:rPr lang="en-US" dirty="0"/>
              <a:t>Enter the confirmation code in the </a:t>
            </a:r>
            <a:r>
              <a:rPr lang="en-US"/>
              <a:t>bottom </a:t>
            </a:r>
            <a:r>
              <a:rPr lang="en-US" smtClean="0"/>
              <a:t>right-hand corner of </a:t>
            </a:r>
            <a:r>
              <a:rPr lang="en-US" dirty="0"/>
              <a:t>Form PCT/IB/301</a:t>
            </a:r>
          </a:p>
          <a:p>
            <a:pPr marL="806450" lvl="1" indent="-349250"/>
            <a:r>
              <a:rPr lang="en-US" dirty="0"/>
              <a:t>eOwnership </a:t>
            </a:r>
            <a:r>
              <a:rPr lang="en-US"/>
              <a:t>automatically </a:t>
            </a:r>
            <a:r>
              <a:rPr lang="en-US" smtClean="0"/>
              <a:t>assigned</a:t>
            </a:r>
            <a:endParaRPr lang="en-GB" dirty="0"/>
          </a:p>
          <a:p>
            <a:pPr lvl="1" eaLnBrk="1" hangingPunct="1"/>
            <a:endParaRPr lang="en-US" sz="2200" dirty="0"/>
          </a:p>
          <a:p>
            <a:pPr marL="457200" lvl="1" indent="0" eaLnBrk="1" hangingPunct="1">
              <a:buNone/>
            </a:pPr>
            <a:endParaRPr lang="en-US" sz="2200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621" y="5197859"/>
            <a:ext cx="6800602" cy="8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51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748463" cy="1440160"/>
          </a:xfrm>
        </p:spPr>
        <p:txBody>
          <a:bodyPr/>
          <a:lstStyle/>
          <a:p>
            <a:r>
              <a:rPr lang="en-US" smtClean="0"/>
              <a:t>Requesting eOwnership (1)</a:t>
            </a:r>
            <a:br>
              <a:rPr lang="en-US" smtClean="0"/>
            </a:br>
            <a:r>
              <a:rPr lang="en-US" sz="2800"/>
              <a:t>b</a:t>
            </a:r>
            <a:r>
              <a:rPr lang="en-US" sz="2800" smtClean="0"/>
              <a:t>efore </a:t>
            </a:r>
            <a:r>
              <a:rPr lang="en-US" sz="2800"/>
              <a:t>publication: </a:t>
            </a:r>
            <a:r>
              <a:rPr lang="en-US" sz="2800" smtClean="0"/>
              <a:t>paper </a:t>
            </a:r>
            <a:r>
              <a:rPr lang="en-US" sz="2800"/>
              <a:t>filing or </a:t>
            </a:r>
            <a:r>
              <a:rPr lang="en-US" sz="2800" smtClean="0"/>
              <a:t>e-filing with a digital </a:t>
            </a:r>
            <a:r>
              <a:rPr lang="en-US" sz="2800"/>
              <a:t>certificate </a:t>
            </a:r>
            <a:r>
              <a:rPr lang="en-US" sz="2800" smtClean="0"/>
              <a:t>not supported by ePCT</a:t>
            </a:r>
            <a:endParaRPr lang="en-US" sz="28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44824"/>
            <a:ext cx="8280920" cy="4680520"/>
          </a:xfrm>
        </p:spPr>
        <p:txBody>
          <a:bodyPr/>
          <a:lstStyle/>
          <a:p>
            <a:r>
              <a:rPr lang="en-US" dirty="0"/>
              <a:t>Enter confirmation code indicated on Form </a:t>
            </a:r>
            <a:r>
              <a:rPr lang="en-US" dirty="0" smtClean="0"/>
              <a:t>PCT/IB/301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smtClean="0"/>
          </a:p>
          <a:p>
            <a:r>
              <a:rPr lang="en-US" smtClean="0"/>
              <a:t>Fill in an online </a:t>
            </a:r>
            <a:r>
              <a:rPr lang="en-US" dirty="0"/>
              <a:t>form to submit a request to </a:t>
            </a:r>
            <a:r>
              <a:rPr lang="en-US"/>
              <a:t>the </a:t>
            </a:r>
            <a:r>
              <a:rPr lang="en-US" smtClean="0"/>
              <a:t>IB</a:t>
            </a:r>
          </a:p>
          <a:p>
            <a:r>
              <a:rPr lang="en-US" smtClean="0"/>
              <a:t>eOwnership </a:t>
            </a:r>
            <a:r>
              <a:rPr lang="en-US"/>
              <a:t>granted automatically if approved, or Form </a:t>
            </a:r>
            <a:r>
              <a:rPr lang="en-US" smtClean="0"/>
              <a:t>PCT/IB/345 sending </a:t>
            </a:r>
            <a:r>
              <a:rPr lang="en-US"/>
              <a:t>the eOwnership </a:t>
            </a:r>
            <a:r>
              <a:rPr lang="en-US" smtClean="0"/>
              <a:t>code to </a:t>
            </a:r>
            <a:r>
              <a:rPr lang="en-GB"/>
              <a:t>the address for </a:t>
            </a:r>
            <a:r>
              <a:rPr lang="en-GB" smtClean="0"/>
              <a:t>service if refused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767715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77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7383" y="287965"/>
            <a:ext cx="8105057" cy="1296144"/>
          </a:xfrm>
        </p:spPr>
        <p:txBody>
          <a:bodyPr/>
          <a:lstStyle/>
          <a:p>
            <a:r>
              <a:rPr lang="en-US"/>
              <a:t>Requesting eOwnership </a:t>
            </a:r>
            <a:r>
              <a:rPr lang="en-US" smtClean="0"/>
              <a:t>(2)</a:t>
            </a:r>
            <a:r>
              <a:rPr lang="en-US" sz="3200"/>
              <a:t/>
            </a:r>
            <a:br>
              <a:rPr lang="en-US" sz="3200"/>
            </a:br>
            <a:r>
              <a:rPr lang="en-US" sz="2800"/>
              <a:t>before </a:t>
            </a:r>
            <a:r>
              <a:rPr lang="en-US" sz="2800" smtClean="0"/>
              <a:t>publication:</a:t>
            </a:r>
            <a:r>
              <a:rPr lang="en-US" sz="2800"/>
              <a:t> </a:t>
            </a:r>
            <a:r>
              <a:rPr lang="en-US" sz="2800" smtClean="0"/>
              <a:t>with </a:t>
            </a:r>
            <a:r>
              <a:rPr lang="en-US" sz="2800"/>
              <a:t>a Rule 92bis change </a:t>
            </a:r>
            <a:r>
              <a:rPr lang="en-US" sz="2800" smtClean="0"/>
              <a:t>request filed in the application</a:t>
            </a:r>
            <a:endParaRPr lang="en-US" sz="28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280920" cy="4752528"/>
          </a:xfrm>
        </p:spPr>
        <p:txBody>
          <a:bodyPr/>
          <a:lstStyle/>
          <a:p>
            <a:r>
              <a:rPr lang="en-US" dirty="0"/>
              <a:t>Enter confirmation code indicated on </a:t>
            </a:r>
            <a:r>
              <a:rPr lang="en-US"/>
              <a:t>Form </a:t>
            </a:r>
            <a:r>
              <a:rPr lang="en-US" smtClean="0"/>
              <a:t>PCT/IB/301</a:t>
            </a:r>
          </a:p>
          <a:p>
            <a:r>
              <a:rPr lang="en-US"/>
              <a:t>Fill in an online form to </a:t>
            </a:r>
            <a:r>
              <a:rPr lang="en-US" smtClean="0"/>
              <a:t>‘</a:t>
            </a:r>
            <a:r>
              <a:rPr lang="en-GB" smtClean="0"/>
              <a:t>Request </a:t>
            </a:r>
            <a:r>
              <a:rPr lang="en-GB"/>
              <a:t>confirmation </a:t>
            </a:r>
            <a:r>
              <a:rPr lang="en-GB" smtClean="0"/>
              <a:t>code’</a:t>
            </a:r>
            <a:r>
              <a:rPr lang="en-US" smtClean="0"/>
              <a:t> from the </a:t>
            </a:r>
            <a:r>
              <a:rPr lang="en-US"/>
              <a:t>IB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r>
              <a:rPr lang="en-US"/>
              <a:t>Form PCT/IB/345 with the eOwnership </a:t>
            </a:r>
            <a:r>
              <a:rPr lang="en-US" smtClean="0"/>
              <a:t>code will </a:t>
            </a:r>
            <a:r>
              <a:rPr lang="en-US"/>
              <a:t>be sent to the address for </a:t>
            </a:r>
            <a:r>
              <a:rPr lang="en-US" smtClean="0"/>
              <a:t>service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2" y="3068960"/>
            <a:ext cx="739851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35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7383" y="287965"/>
            <a:ext cx="8105057" cy="1296144"/>
          </a:xfrm>
        </p:spPr>
        <p:txBody>
          <a:bodyPr/>
          <a:lstStyle/>
          <a:p>
            <a:r>
              <a:rPr lang="en-US"/>
              <a:t>Requesting eOwnership </a:t>
            </a:r>
            <a:r>
              <a:rPr lang="en-US" smtClean="0"/>
              <a:t>(3)</a:t>
            </a:r>
            <a:r>
              <a:rPr lang="en-US" sz="3200"/>
              <a:t/>
            </a:r>
            <a:br>
              <a:rPr lang="en-US" sz="3200"/>
            </a:br>
            <a:r>
              <a:rPr lang="en-US" sz="2800"/>
              <a:t>before </a:t>
            </a:r>
            <a:r>
              <a:rPr lang="en-US" sz="2800" smtClean="0"/>
              <a:t>publication:</a:t>
            </a:r>
            <a:r>
              <a:rPr lang="en-US" sz="2800"/>
              <a:t> </a:t>
            </a:r>
            <a:r>
              <a:rPr lang="en-US" sz="2800" smtClean="0"/>
              <a:t>no PCT/IB/301</a:t>
            </a:r>
            <a:endParaRPr lang="en-US" sz="28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496944" cy="4752528"/>
          </a:xfrm>
        </p:spPr>
        <p:txBody>
          <a:bodyPr/>
          <a:lstStyle/>
          <a:p>
            <a:r>
              <a:rPr lang="en-US"/>
              <a:t>N</a:t>
            </a:r>
            <a:r>
              <a:rPr lang="en-US" smtClean="0"/>
              <a:t>o Form PCT/IB/301 (e.g. new agent): send ePCT message to the IB to request a copy of the form</a:t>
            </a:r>
          </a:p>
          <a:p>
            <a:pPr marL="361950" indent="0">
              <a:buNone/>
            </a:pPr>
            <a:r>
              <a:rPr lang="en-GB" smtClean="0">
                <a:hlinkClick r:id="rId3"/>
              </a:rPr>
              <a:t>https</a:t>
            </a:r>
            <a:r>
              <a:rPr lang="en-GB">
                <a:hlinkClick r:id="rId3"/>
              </a:rPr>
              <a:t>://www.wipo.int/pct/en/epct/learnmore.html?N=938</a:t>
            </a:r>
            <a:r>
              <a:rPr lang="en-GB"/>
              <a:t> </a:t>
            </a:r>
            <a:endParaRPr lang="en-US"/>
          </a:p>
          <a:p>
            <a:pPr marL="806450" lvl="1" indent="-349250"/>
            <a:r>
              <a:rPr lang="fr-CH" smtClean="0"/>
              <a:t>Click ‘Search </a:t>
            </a:r>
            <a:r>
              <a:rPr lang="fr-CH"/>
              <a:t>IA outside my </a:t>
            </a:r>
            <a:r>
              <a:rPr lang="fr-CH" smtClean="0"/>
              <a:t>Workbench’, </a:t>
            </a:r>
            <a:r>
              <a:rPr lang="fr-CH"/>
              <a:t>enter PCT application number + International </a:t>
            </a:r>
            <a:r>
              <a:rPr lang="fr-CH" smtClean="0"/>
              <a:t>filing date, then </a:t>
            </a:r>
            <a:r>
              <a:rPr lang="fr-CH"/>
              <a:t>select the reason </a:t>
            </a:r>
            <a:r>
              <a:rPr lang="fr-CH" smtClean="0"/>
              <a:t>‘View contents’ to go to the application page</a:t>
            </a:r>
            <a:endParaRPr lang="fr-CH"/>
          </a:p>
          <a:p>
            <a:pPr marL="806450" lvl="1" indent="-349250"/>
            <a:r>
              <a:rPr lang="fr-CH"/>
              <a:t>Click </a:t>
            </a:r>
            <a:r>
              <a:rPr lang="fr-CH" smtClean="0"/>
              <a:t>‘send </a:t>
            </a:r>
            <a:r>
              <a:rPr lang="fr-CH"/>
              <a:t>ePCT </a:t>
            </a:r>
            <a:r>
              <a:rPr lang="fr-CH" smtClean="0"/>
              <a:t>message’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3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7383" y="548680"/>
            <a:ext cx="8105057" cy="1296144"/>
          </a:xfrm>
        </p:spPr>
        <p:txBody>
          <a:bodyPr/>
          <a:lstStyle/>
          <a:p>
            <a:r>
              <a:rPr lang="en-US"/>
              <a:t>Requesting eOwnership for </a:t>
            </a:r>
            <a:r>
              <a:rPr lang="en-US" smtClean="0"/>
              <a:t>Published Applications</a:t>
            </a:r>
            <a:endParaRPr lang="en-US" sz="28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060848"/>
            <a:ext cx="8280920" cy="4464496"/>
          </a:xfrm>
        </p:spPr>
        <p:txBody>
          <a:bodyPr/>
          <a:lstStyle/>
          <a:p>
            <a:r>
              <a:rPr lang="en-US" smtClean="0"/>
              <a:t>Confirmation </a:t>
            </a:r>
            <a:r>
              <a:rPr lang="en-US"/>
              <a:t>code </a:t>
            </a:r>
            <a:r>
              <a:rPr lang="en-US" smtClean="0"/>
              <a:t>on </a:t>
            </a:r>
            <a:r>
              <a:rPr lang="en-US"/>
              <a:t>Form </a:t>
            </a:r>
            <a:r>
              <a:rPr lang="en-US" smtClean="0"/>
              <a:t>PCT/IB/301 is no longer valid after the publication</a:t>
            </a:r>
          </a:p>
          <a:p>
            <a:r>
              <a:rPr lang="en-US"/>
              <a:t>Fill in an online form to </a:t>
            </a:r>
            <a:r>
              <a:rPr lang="en-US" smtClean="0"/>
              <a:t>‘</a:t>
            </a:r>
            <a:r>
              <a:rPr lang="en-GB" smtClean="0"/>
              <a:t>Request </a:t>
            </a:r>
            <a:r>
              <a:rPr lang="en-GB"/>
              <a:t>confirmation </a:t>
            </a:r>
            <a:r>
              <a:rPr lang="en-GB" smtClean="0"/>
              <a:t>code’</a:t>
            </a:r>
            <a:r>
              <a:rPr lang="en-US" smtClean="0"/>
              <a:t> from the IB</a:t>
            </a:r>
          </a:p>
          <a:p>
            <a:r>
              <a:rPr lang="en-US"/>
              <a:t>Form PCT/IB/345 with the eOwnership </a:t>
            </a:r>
            <a:r>
              <a:rPr lang="en-US" smtClean="0"/>
              <a:t>code will </a:t>
            </a:r>
            <a:r>
              <a:rPr lang="en-US"/>
              <a:t>be sent to the address for </a:t>
            </a:r>
            <a:r>
              <a:rPr lang="en-US" smtClean="0"/>
              <a:t>service </a:t>
            </a:r>
            <a:r>
              <a:rPr lang="en-GB" smtClean="0">
                <a:hlinkClick r:id="rId3"/>
              </a:rPr>
              <a:t>https</a:t>
            </a:r>
            <a:r>
              <a:rPr lang="en-GB">
                <a:hlinkClick r:id="rId3"/>
              </a:rPr>
              <a:t>://</a:t>
            </a:r>
            <a:r>
              <a:rPr lang="en-GB" smtClean="0">
                <a:hlinkClick r:id="rId3"/>
              </a:rPr>
              <a:t>www.wipo.int/pct/en/epct/learnmore.html?N=936</a:t>
            </a:r>
            <a:endParaRPr lang="en-US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10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8229600" cy="998984"/>
          </a:xfrm>
        </p:spPr>
        <p:txBody>
          <a:bodyPr/>
          <a:lstStyle/>
          <a:p>
            <a:r>
              <a:rPr lang="en-US"/>
              <a:t>Requesting eOwnership </a:t>
            </a:r>
            <a:r>
              <a:rPr lang="en-US" smtClean="0"/>
              <a:t>as Part </a:t>
            </a:r>
            <a:r>
              <a:rPr lang="en-US"/>
              <a:t>of the </a:t>
            </a:r>
            <a:r>
              <a:rPr lang="en-US" smtClean="0"/>
              <a:t>Filing Process</a:t>
            </a:r>
            <a:br>
              <a:rPr lang="en-US" smtClean="0"/>
            </a:br>
            <a:endParaRPr lang="en-US" sz="3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35696"/>
            <a:ext cx="8229600" cy="4652069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/>
              <a:t>Filing using compatible e-filing </a:t>
            </a:r>
            <a:r>
              <a:rPr lang="en-US" smtClean="0"/>
              <a:t>software, including PCT-SAFE</a:t>
            </a:r>
            <a:r>
              <a:rPr lang="en-US"/>
              <a:t>, EPO online filing software </a:t>
            </a:r>
            <a:r>
              <a:rPr lang="en-US" smtClean="0"/>
              <a:t>and </a:t>
            </a:r>
            <a:r>
              <a:rPr lang="en-US"/>
              <a:t>JPO PAS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mtClean="0"/>
              <a:t>Generate </a:t>
            </a:r>
            <a:r>
              <a:rPr lang="en-US" dirty="0"/>
              <a:t>a one-time eOwnership code in ePCT and paste it into the relevant signature field along with your </a:t>
            </a:r>
            <a:r>
              <a:rPr lang="en-US"/>
              <a:t>Customer </a:t>
            </a:r>
            <a:r>
              <a:rPr lang="en-US" smtClean="0"/>
              <a:t>ID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mtClean="0"/>
              <a:t>When </a:t>
            </a:r>
            <a:r>
              <a:rPr lang="en-US" dirty="0"/>
              <a:t>the Record Copy is received at </a:t>
            </a:r>
            <a:r>
              <a:rPr lang="en-US"/>
              <a:t>the </a:t>
            </a:r>
            <a:r>
              <a:rPr lang="en-US" smtClean="0"/>
              <a:t>IB, </a:t>
            </a:r>
            <a:r>
              <a:rPr lang="en-US" dirty="0"/>
              <a:t>access rights will be automatically </a:t>
            </a:r>
            <a:r>
              <a:rPr lang="en-US"/>
              <a:t>assigned to the </a:t>
            </a:r>
            <a:r>
              <a:rPr lang="en-US" smtClean="0"/>
              <a:t>account </a:t>
            </a:r>
            <a:r>
              <a:rPr lang="en-US"/>
              <a:t>holder corresponding to the </a:t>
            </a:r>
            <a:r>
              <a:rPr lang="en-GB" smtClean="0"/>
              <a:t>eOwnership code and </a:t>
            </a:r>
            <a:r>
              <a:rPr lang="en-US" smtClean="0"/>
              <a:t>Customer ID  </a:t>
            </a:r>
            <a:r>
              <a:rPr lang="en-GB" u="sng" dirty="0">
                <a:hlinkClick r:id="rId3"/>
              </a:rPr>
              <a:t>https://www.wipo.int/pct/en/epct/learnmore.html?N=518</a:t>
            </a:r>
            <a:r>
              <a:rPr lang="en-GB" u="sng" dirty="0"/>
              <a:t> 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endParaRPr lang="en-US" strike="dblStrike" dirty="0"/>
          </a:p>
        </p:txBody>
      </p:sp>
    </p:spTree>
    <p:extLst>
      <p:ext uri="{BB962C8B-B14F-4D97-AF65-F5344CB8AC3E}">
        <p14:creationId xmlns:p14="http://schemas.microsoft.com/office/powerpoint/2010/main" val="2934227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Generating eOwnership </a:t>
            </a:r>
            <a:r>
              <a:rPr lang="en-US"/>
              <a:t>C</a:t>
            </a:r>
            <a:r>
              <a:rPr lang="en-US" smtClean="0"/>
              <a:t>ode</a:t>
            </a:r>
            <a:endParaRPr lang="en-US" dirty="0">
              <a:solidFill>
                <a:srgbClr val="70899B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7638"/>
            <a:ext cx="7632000" cy="400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69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952" y="332656"/>
            <a:ext cx="8229600" cy="1080120"/>
          </a:xfrm>
        </p:spPr>
        <p:txBody>
          <a:bodyPr/>
          <a:lstStyle/>
          <a:p>
            <a:r>
              <a:rPr lang="en-US" smtClean="0"/>
              <a:t>Example - PCT-SAFE Filing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8" y="1556792"/>
            <a:ext cx="822216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375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1668" y="385217"/>
            <a:ext cx="8579296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eHandshakes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528217"/>
            <a:ext cx="8229600" cy="4570933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/>
              <a:t>First step in sharing access rights </a:t>
            </a:r>
            <a:r>
              <a:rPr lang="en-US" smtClean="0"/>
              <a:t>to </a:t>
            </a:r>
            <a:r>
              <a:rPr lang="en-US"/>
              <a:t>PCT applications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/>
              <a:t>Association and trusted recognition between different WIPO User Accounts with strong </a:t>
            </a:r>
            <a:r>
              <a:rPr lang="en-US" smtClean="0"/>
              <a:t>authentication, </a:t>
            </a:r>
            <a:r>
              <a:rPr lang="en-US"/>
              <a:t>before access rights can be shared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/>
              <a:t>eHandshakes do not directly result in shared access rights which have to be specifically assigned (default access rights options can be </a:t>
            </a:r>
            <a:r>
              <a:rPr lang="en-US" smtClean="0"/>
              <a:t>pre-defined) </a:t>
            </a:r>
            <a:r>
              <a:rPr lang="en-GB" u="sng" smtClean="0">
                <a:hlinkClick r:id="rId3"/>
              </a:rPr>
              <a:t>https</a:t>
            </a:r>
            <a:r>
              <a:rPr lang="en-GB" u="sng">
                <a:hlinkClick r:id="rId3"/>
              </a:rPr>
              <a:t>://</a:t>
            </a:r>
            <a:r>
              <a:rPr lang="en-GB" u="sng" smtClean="0">
                <a:hlinkClick r:id="rId3"/>
              </a:rPr>
              <a:t>www.wipo.int/pct/en/epct/learnmore.html?N=695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68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98984"/>
          </a:xfrm>
        </p:spPr>
        <p:txBody>
          <a:bodyPr/>
          <a:lstStyle/>
          <a:p>
            <a:r>
              <a:rPr lang="en-US" smtClean="0"/>
              <a:t>ePCT HELP (</a:t>
            </a:r>
            <a:r>
              <a:rPr lang="en-US" dirty="0"/>
              <a:t>1)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7859216" cy="4824536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Use the </a:t>
            </a:r>
            <a:r>
              <a:rPr lang="en-US" dirty="0" smtClean="0"/>
              <a:t>‘HELP’ </a:t>
            </a:r>
            <a:r>
              <a:rPr lang="en-US" dirty="0"/>
              <a:t>link in </a:t>
            </a:r>
            <a:r>
              <a:rPr lang="en-US"/>
              <a:t>the </a:t>
            </a:r>
            <a:r>
              <a:rPr lang="en-US" smtClean="0"/>
              <a:t>navigation </a:t>
            </a:r>
            <a:r>
              <a:rPr lang="en-US"/>
              <a:t>bar</a:t>
            </a:r>
            <a:r>
              <a:rPr lang="en-US" u="sng" smtClean="0">
                <a:hlinkClick r:id="rId3"/>
              </a:rPr>
              <a:t> </a:t>
            </a:r>
            <a:r>
              <a:rPr lang="en-US" u="sng" dirty="0">
                <a:hlinkClick r:id="rId4"/>
              </a:rPr>
              <a:t>https</a:t>
            </a:r>
            <a:r>
              <a:rPr lang="en-US" u="sng">
                <a:hlinkClick r:id="rId4"/>
              </a:rPr>
              <a:t>://</a:t>
            </a:r>
            <a:r>
              <a:rPr lang="en-US" u="sng" smtClean="0">
                <a:hlinkClick r:id="rId4"/>
              </a:rPr>
              <a:t>www.wipo.int/pct/en/epct/support.html</a:t>
            </a:r>
            <a:endParaRPr lang="en-US" u="sn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FAQs and user documentation  </a:t>
            </a:r>
          </a:p>
          <a:p>
            <a:pPr marL="806450" lvl="1" indent="-34925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Database of </a:t>
            </a:r>
            <a:r>
              <a:rPr lang="en-US"/>
              <a:t>help </a:t>
            </a:r>
            <a:r>
              <a:rPr lang="en-US" smtClean="0"/>
              <a:t>information </a:t>
            </a:r>
            <a:r>
              <a:rPr lang="en-US" dirty="0"/>
              <a:t>(use ‘Search’ feature to pinpoint a topic)</a:t>
            </a:r>
          </a:p>
          <a:p>
            <a:pPr marL="806450" lvl="1" indent="-349250">
              <a:spcBef>
                <a:spcPts val="600"/>
              </a:spcBef>
              <a:spcAft>
                <a:spcPts val="600"/>
              </a:spcAft>
            </a:pPr>
            <a:r>
              <a:rPr lang="en-US"/>
              <a:t>Useful </a:t>
            </a:r>
            <a:r>
              <a:rPr lang="en-US" smtClean="0"/>
              <a:t>‘How </a:t>
            </a:r>
            <a:r>
              <a:rPr lang="en-US" dirty="0" smtClean="0"/>
              <a:t>t</a:t>
            </a:r>
            <a:r>
              <a:rPr lang="en-US" smtClean="0"/>
              <a:t>o</a:t>
            </a:r>
            <a:r>
              <a:rPr lang="en-US" dirty="0" smtClean="0"/>
              <a:t>’ </a:t>
            </a:r>
            <a:r>
              <a:rPr lang="en-US" dirty="0"/>
              <a:t>videos</a:t>
            </a:r>
            <a:endParaRPr lang="en-US" u="sng" dirty="0"/>
          </a:p>
          <a:p>
            <a:pPr marL="806450" lvl="1" indent="-34925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Live </a:t>
            </a:r>
            <a:r>
              <a:rPr lang="en-US" dirty="0"/>
              <a:t>Chat (during business hours) available via FAQ answers </a:t>
            </a:r>
          </a:p>
          <a:p>
            <a:pPr marL="806450" lvl="1" indent="-349250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ePCT Webinars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57861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147248" cy="1012974"/>
          </a:xfrm>
        </p:spPr>
        <p:txBody>
          <a:bodyPr/>
          <a:lstStyle/>
          <a:p>
            <a:r>
              <a:rPr lang="en-US" smtClean="0"/>
              <a:t>ePCT HELP (</a:t>
            </a:r>
            <a:r>
              <a:rPr lang="en-US" dirty="0"/>
              <a:t>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3"/>
            <a:ext cx="7704856" cy="4392488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PCT Customer Support Section</a:t>
            </a:r>
            <a:endParaRPr lang="en-US" dirty="0"/>
          </a:p>
          <a:p>
            <a:pPr marL="806450" lvl="1" indent="-349250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Tel:  +41-22-338-9523</a:t>
            </a:r>
          </a:p>
          <a:p>
            <a:pPr marL="806450" lvl="1" indent="-349250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E-mail:  </a:t>
            </a:r>
            <a:r>
              <a:rPr lang="en-US" dirty="0">
                <a:hlinkClick r:id="rId3"/>
              </a:rPr>
              <a:t>pct.eservices@wipo.int</a:t>
            </a:r>
            <a:r>
              <a:rPr lang="en-US" dirty="0"/>
              <a:t>  </a:t>
            </a:r>
          </a:p>
          <a:p>
            <a:pPr marL="806450" lvl="1" indent="-349250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Monday to Friday, 9am-6pm Geneva time</a:t>
            </a:r>
          </a:p>
          <a:p>
            <a:pPr marL="806450" lvl="1" indent="-349250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Chat </a:t>
            </a:r>
            <a:r>
              <a:rPr lang="en-US"/>
              <a:t>feature </a:t>
            </a:r>
            <a:r>
              <a:rPr lang="en-US" smtClean="0"/>
              <a:t>available</a:t>
            </a:r>
            <a:endParaRPr lang="en-US" sz="2100" dirty="0"/>
          </a:p>
          <a:p>
            <a:pPr lvl="1">
              <a:spcBef>
                <a:spcPts val="800"/>
              </a:spcBef>
              <a:spcAft>
                <a:spcPts val="800"/>
              </a:spcAft>
            </a:pPr>
            <a:endParaRPr lang="en-US" sz="2100" dirty="0"/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245465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4646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Thank you!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" y="1448352"/>
            <a:ext cx="8820000" cy="38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62886"/>
            <a:ext cx="8579296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eHandshakes</a:t>
            </a:r>
            <a:r>
              <a:rPr lang="en-US" dirty="0" smtClean="0"/>
              <a:t> </a:t>
            </a:r>
            <a:r>
              <a:rPr lang="en-US" dirty="0"/>
              <a:t>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528217"/>
            <a:ext cx="8579296" cy="4570933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/>
              <a:t>eHandshakes are managed within your WIPO </a:t>
            </a:r>
            <a:r>
              <a:rPr lang="en-US" smtClean="0"/>
              <a:t>account: select </a:t>
            </a:r>
            <a:r>
              <a:rPr lang="en-US"/>
              <a:t>‘My WIPO Account’ from the dropdown menu after clicking on your name in the navigation </a:t>
            </a:r>
            <a:r>
              <a:rPr lang="en-US" smtClean="0"/>
              <a:t>bar</a:t>
            </a:r>
            <a:endParaRPr lang="en-GB" dirty="0"/>
          </a:p>
          <a:p>
            <a:pPr marL="0" indent="0" eaLnBrk="1" hangingPunct="1">
              <a:spcBef>
                <a:spcPts val="800"/>
              </a:spcBef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364088" y="4149080"/>
            <a:ext cx="100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580112" y="437991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>
            <a:off x="5364088" y="4221087"/>
            <a:ext cx="1296144" cy="461665"/>
          </a:xfrm>
          <a:prstGeom prst="round1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04" y="2861586"/>
            <a:ext cx="7651500" cy="110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04" y="4167716"/>
            <a:ext cx="2880320" cy="1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35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75004"/>
            <a:ext cx="8686800" cy="954360"/>
          </a:xfrm>
        </p:spPr>
        <p:txBody>
          <a:bodyPr/>
          <a:lstStyle/>
          <a:p>
            <a:pPr eaLnBrk="1" hangingPunct="1"/>
            <a:r>
              <a:rPr lang="en-US" dirty="0" err="1" smtClean="0"/>
              <a:t>eHandshakes</a:t>
            </a:r>
            <a:r>
              <a:rPr lang="en-US" dirty="0" smtClean="0"/>
              <a:t> </a:t>
            </a:r>
            <a:r>
              <a:rPr lang="en-US" dirty="0"/>
              <a:t>(3)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229600" cy="5328592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Request new eHandshake </a:t>
            </a:r>
          </a:p>
          <a:p>
            <a:pPr marL="806450" lvl="1" indent="-349250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mtClean="0"/>
              <a:t>If </a:t>
            </a:r>
            <a:r>
              <a:rPr lang="en-US" dirty="0"/>
              <a:t>you have the associate’s customer ID, enter it in the corresponding field</a:t>
            </a:r>
          </a:p>
          <a:p>
            <a:pPr marL="457200" lvl="1" indent="0" eaLnBrk="1" hangingPunct="1">
              <a:spcBef>
                <a:spcPct val="25000"/>
              </a:spcBef>
              <a:spcAft>
                <a:spcPct val="25000"/>
              </a:spcAft>
              <a:buNone/>
            </a:pPr>
            <a:endParaRPr lang="en-US" dirty="0"/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  <a:buFont typeface="Wingdings" pitchFamily="2" charset="2"/>
              <a:buNone/>
            </a:pPr>
            <a:endParaRPr lang="fr-CH" dirty="0"/>
          </a:p>
          <a:p>
            <a:pPr marL="806450" lvl="1" indent="-349250" eaLnBrk="1" hangingPunct="1">
              <a:spcBef>
                <a:spcPts val="1800"/>
              </a:spcBef>
              <a:spcAft>
                <a:spcPct val="25000"/>
              </a:spcAft>
            </a:pPr>
            <a:r>
              <a:rPr lang="en-US" dirty="0"/>
              <a:t>If you do not have the associate’s customer ID, send yours by e-mail so that the associate can initiate the process</a:t>
            </a:r>
          </a:p>
          <a:p>
            <a:pPr marL="457200" lvl="1" indent="0" eaLnBrk="1" hangingPunct="1">
              <a:spcBef>
                <a:spcPct val="25000"/>
              </a:spcBef>
              <a:spcAft>
                <a:spcPct val="25000"/>
              </a:spcAft>
              <a:buNone/>
            </a:pPr>
            <a:endParaRPr lang="en-US" dirty="0"/>
          </a:p>
          <a:p>
            <a:pPr marL="457200" lvl="1" indent="0" eaLnBrk="1" hangingPunct="1">
              <a:spcBef>
                <a:spcPct val="25000"/>
              </a:spcBef>
              <a:spcAft>
                <a:spcPct val="25000"/>
              </a:spcAft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67" y="2705006"/>
            <a:ext cx="5256584" cy="1258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590" y="5301208"/>
            <a:ext cx="5810726" cy="7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08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73732"/>
            <a:ext cx="8579296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eHandshakes</a:t>
            </a:r>
            <a:r>
              <a:rPr lang="en-US" dirty="0" smtClean="0"/>
              <a:t> (4)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280920" cy="4570933"/>
          </a:xfrm>
        </p:spPr>
        <p:txBody>
          <a:bodyPr/>
          <a:lstStyle/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Shortcut link to eHandshake screen available when editing access rights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364088" y="4149080"/>
            <a:ext cx="100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580112" y="437991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>
            <a:off x="5364088" y="4221087"/>
            <a:ext cx="1296144" cy="461665"/>
          </a:xfrm>
          <a:prstGeom prst="round1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99" y="2486514"/>
            <a:ext cx="7602226" cy="17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6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CH" dirty="0" err="1" smtClean="0"/>
              <a:t>eHandshakes</a:t>
            </a:r>
            <a:r>
              <a:rPr lang="fr-CH" dirty="0" smtClean="0"/>
              <a:t> (5)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15" y="1124744"/>
            <a:ext cx="8229600" cy="5040560"/>
          </a:xfrm>
        </p:spPr>
        <p:txBody>
          <a:bodyPr/>
          <a:lstStyle/>
          <a:p>
            <a:r>
              <a:rPr lang="en-US" dirty="0"/>
              <a:t>It is possible, i</a:t>
            </a:r>
            <a:r>
              <a:rPr lang="en-US" dirty="0" smtClean="0"/>
              <a:t>n </a:t>
            </a:r>
            <a:r>
              <a:rPr lang="en-US" dirty="0"/>
              <a:t>a single operation, to remove all access rights for </a:t>
            </a:r>
            <a:r>
              <a:rPr lang="en-US"/>
              <a:t>a given eHandshake user</a:t>
            </a:r>
            <a:r>
              <a:rPr lang="en-US" dirty="0"/>
              <a:t>, including:  </a:t>
            </a:r>
          </a:p>
          <a:p>
            <a:pPr marL="806450" lvl="1" indent="-349250"/>
            <a:r>
              <a:rPr lang="en-US" smtClean="0"/>
              <a:t>IAs</a:t>
            </a:r>
            <a:r>
              <a:rPr lang="en-US" dirty="0"/>
              <a:t>, drafts</a:t>
            </a:r>
          </a:p>
          <a:p>
            <a:pPr marL="806450" lvl="1" indent="-349250"/>
            <a:r>
              <a:rPr lang="en-US" smtClean="0"/>
              <a:t>Address </a:t>
            </a:r>
            <a:r>
              <a:rPr lang="en-US" dirty="0"/>
              <a:t>Books</a:t>
            </a:r>
          </a:p>
          <a:p>
            <a:pPr marL="806450" lvl="1" indent="-349250"/>
            <a:r>
              <a:rPr lang="en-US" smtClean="0"/>
              <a:t>Access </a:t>
            </a:r>
            <a:r>
              <a:rPr lang="en-US" dirty="0"/>
              <a:t>Rights </a:t>
            </a:r>
            <a:r>
              <a:rPr lang="en-US" dirty="0" smtClean="0"/>
              <a:t>Groups</a:t>
            </a:r>
          </a:p>
          <a:p>
            <a:r>
              <a:rPr lang="en-US" dirty="0"/>
              <a:t>U</a:t>
            </a:r>
            <a:r>
              <a:rPr lang="en-US" dirty="0" smtClean="0"/>
              <a:t>seful when a </a:t>
            </a:r>
            <a:r>
              <a:rPr lang="en-US" dirty="0"/>
              <a:t>person leaves a company </a:t>
            </a:r>
            <a:r>
              <a:rPr lang="en-US"/>
              <a:t>or </a:t>
            </a:r>
            <a:r>
              <a:rPr lang="en-US" smtClean="0"/>
              <a:t>a law </a:t>
            </a:r>
            <a:r>
              <a:rPr lang="en-US" dirty="0" smtClean="0"/>
              <a:t>firm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ePCT</a:t>
            </a:r>
            <a:r>
              <a:rPr lang="en-US" dirty="0" smtClean="0"/>
              <a:t> access rights have to be removed, </a:t>
            </a:r>
            <a:r>
              <a:rPr lang="en-US" dirty="0"/>
              <a:t>r</a:t>
            </a:r>
            <a:r>
              <a:rPr lang="en-US" dirty="0" smtClean="0"/>
              <a:t>emove access rights before deleting an </a:t>
            </a:r>
            <a:r>
              <a:rPr lang="en-US" dirty="0" err="1" smtClean="0"/>
              <a:t>eHandshake</a:t>
            </a:r>
            <a:r>
              <a:rPr lang="en-US" dirty="0" smtClean="0"/>
              <a:t> user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68" y="4509120"/>
            <a:ext cx="7258494" cy="15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eHandshakes</a:t>
            </a:r>
            <a:r>
              <a:rPr lang="fr-CH" dirty="0" smtClean="0"/>
              <a:t> (6)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77" y="1484784"/>
            <a:ext cx="8229600" cy="4352925"/>
          </a:xfrm>
        </p:spPr>
        <p:txBody>
          <a:bodyPr/>
          <a:lstStyle/>
          <a:p>
            <a:r>
              <a:rPr lang="en-US"/>
              <a:t>On ‘My </a:t>
            </a:r>
            <a:r>
              <a:rPr lang="en-US" smtClean="0"/>
              <a:t>eHandshakes</a:t>
            </a:r>
            <a:r>
              <a:rPr lang="en-US"/>
              <a:t>’ list, find the </a:t>
            </a:r>
            <a:r>
              <a:rPr lang="en-US" smtClean="0"/>
              <a:t>eHandshake contact concerned, then hover your mouse next to ‘Remove all ePCT rights’, click </a:t>
            </a:r>
            <a:r>
              <a:rPr lang="en-US" dirty="0"/>
              <a:t>on the ‘delete</a:t>
            </a:r>
            <a:r>
              <a:rPr lang="en-US"/>
              <a:t>’ </a:t>
            </a:r>
            <a:r>
              <a:rPr lang="en-US" smtClean="0"/>
              <a:t>icon appeared to delete the eHandshake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e-mail notification informs that person that an </a:t>
            </a:r>
            <a:r>
              <a:rPr lang="en-US" err="1"/>
              <a:t>eHandshake</a:t>
            </a:r>
            <a:r>
              <a:rPr lang="en-US"/>
              <a:t> </a:t>
            </a:r>
            <a:r>
              <a:rPr lang="en-US" smtClean="0"/>
              <a:t>has </a:t>
            </a:r>
            <a:r>
              <a:rPr lang="en-US" dirty="0"/>
              <a:t>been </a:t>
            </a:r>
            <a:r>
              <a:rPr lang="en-US" dirty="0" smtClean="0"/>
              <a:t>deleted</a:t>
            </a:r>
            <a:r>
              <a:rPr lang="en-US" dirty="0"/>
              <a:t/>
            </a:r>
            <a:br>
              <a:rPr lang="en-US" dirty="0"/>
            </a:br>
            <a:endParaRPr lang="fr-CH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933056"/>
            <a:ext cx="7686061" cy="14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974" y="116632"/>
            <a:ext cx="8229600" cy="922337"/>
          </a:xfrm>
        </p:spPr>
        <p:txBody>
          <a:bodyPr/>
          <a:lstStyle/>
          <a:p>
            <a:pPr eaLnBrk="1" hangingPunct="1"/>
            <a:r>
              <a:rPr lang="en-US" dirty="0"/>
              <a:t>Types of Access Rights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30974" y="1038968"/>
            <a:ext cx="8317490" cy="5190813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eOwner</a:t>
            </a:r>
          </a:p>
          <a:p>
            <a:pPr marL="806450" lvl="1" indent="-358775"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Complete </a:t>
            </a:r>
            <a:r>
              <a:rPr lang="en-US"/>
              <a:t>control over </a:t>
            </a:r>
            <a:r>
              <a:rPr lang="en-US" smtClean="0"/>
              <a:t>the application </a:t>
            </a:r>
            <a:r>
              <a:rPr lang="en-US"/>
              <a:t>in ePCT</a:t>
            </a:r>
          </a:p>
          <a:p>
            <a:pPr marL="806450" lvl="1" indent="-349250"/>
            <a:r>
              <a:rPr lang="en-US" smtClean="0"/>
              <a:t>Can </a:t>
            </a:r>
            <a:r>
              <a:rPr lang="en-US"/>
              <a:t>be the applicant, agent or another individual (e.g., paralegal, assistant, secretary) who actually filed the PCT application, or an individual to whom access rights were granted by an existing eOwner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eEditor</a:t>
            </a:r>
          </a:p>
          <a:p>
            <a:pPr marL="806450" lvl="1" indent="-358775"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Can take </a:t>
            </a:r>
            <a:r>
              <a:rPr lang="en-US"/>
              <a:t>all actions </a:t>
            </a:r>
            <a:r>
              <a:rPr lang="en-US" smtClean="0"/>
              <a:t>except </a:t>
            </a:r>
            <a:r>
              <a:rPr lang="en-US"/>
              <a:t>manage access rights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eViewer</a:t>
            </a:r>
          </a:p>
          <a:p>
            <a:pPr marL="446088" lvl="1" indent="360363"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‘</a:t>
            </a:r>
            <a:r>
              <a:rPr lang="en-US"/>
              <a:t>View’ and ‘Download' </a:t>
            </a:r>
            <a:endParaRPr lang="en-US" smtClean="0"/>
          </a:p>
          <a:p>
            <a:pPr marL="363538" indent="82550">
              <a:spcBef>
                <a:spcPts val="500"/>
              </a:spcBef>
              <a:spcAft>
                <a:spcPts val="500"/>
              </a:spcAft>
              <a:buNone/>
            </a:pPr>
            <a:r>
              <a:rPr lang="en-GB" smtClean="0">
                <a:ea typeface="+mn-ea"/>
                <a:hlinkClick r:id="rId3"/>
              </a:rPr>
              <a:t>https</a:t>
            </a:r>
            <a:r>
              <a:rPr lang="en-GB" u="sng">
                <a:hlinkClick r:id="rId3"/>
              </a:rPr>
              <a:t>://www.wipo.int/pct/en/epct/learnmore.html?N=694</a:t>
            </a:r>
            <a:r>
              <a:rPr lang="en-GB" u="sng"/>
              <a:t> </a:t>
            </a:r>
            <a:endParaRPr lang="en-GB"/>
          </a:p>
          <a:p>
            <a:pPr lvl="1">
              <a:spcBef>
                <a:spcPts val="500"/>
              </a:spcBef>
              <a:spcAft>
                <a:spcPts val="500"/>
              </a:spcAft>
            </a:pPr>
            <a:endParaRPr lang="en-US"/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43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_2010_pct background png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9453</TotalTime>
  <Words>1393</Words>
  <Application>Microsoft Office PowerPoint</Application>
  <PresentationFormat>On-screen Show (4:3)</PresentationFormat>
  <Paragraphs>215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Microsoft Sans Serif</vt:lpstr>
      <vt:lpstr>Wingdings</vt:lpstr>
      <vt:lpstr>EN_2010_pct background png</vt:lpstr>
      <vt:lpstr>PowerPoint Presentation</vt:lpstr>
      <vt:lpstr>Contents</vt:lpstr>
      <vt:lpstr>eHandshakes (1)</vt:lpstr>
      <vt:lpstr>eHandshakes (2)</vt:lpstr>
      <vt:lpstr>eHandshakes (3)</vt:lpstr>
      <vt:lpstr>eHandshakes (4)</vt:lpstr>
      <vt:lpstr>eHandshakes (5)</vt:lpstr>
      <vt:lpstr>eHandshakes (6)</vt:lpstr>
      <vt:lpstr>Types of Access Rights</vt:lpstr>
      <vt:lpstr>Access Rights Groups (1)</vt:lpstr>
      <vt:lpstr>Access Rights Groups (2)</vt:lpstr>
      <vt:lpstr>Managing Access Rights (1)</vt:lpstr>
      <vt:lpstr>Managing Access Rights (2)</vt:lpstr>
      <vt:lpstr>Practical Advice Access rights group in a large law firm (1)  </vt:lpstr>
      <vt:lpstr>Access rights group in a large law firm (2)</vt:lpstr>
      <vt:lpstr>ePCT notifications preferences setting (1)</vt:lpstr>
      <vt:lpstr>ePCT notifications preferences setting (2)</vt:lpstr>
      <vt:lpstr>What should I do if I leave the company (1) </vt:lpstr>
      <vt:lpstr>What should I do if I leave the company (2) </vt:lpstr>
      <vt:lpstr>Taking eOwnership of Applications</vt:lpstr>
      <vt:lpstr>Taking eOwnership - Request Access Rights</vt:lpstr>
      <vt:lpstr> Confirming eOwnership before publication: e-filing using an ePCT supported digital certificate  </vt:lpstr>
      <vt:lpstr>Requesting eOwnership (1) before publication: paper filing or e-filing with a digital certificate not supported by ePCT</vt:lpstr>
      <vt:lpstr>Requesting eOwnership (2) before publication: with a Rule 92bis change request filed in the application</vt:lpstr>
      <vt:lpstr>Requesting eOwnership (3) before publication: no PCT/IB/301</vt:lpstr>
      <vt:lpstr>Requesting eOwnership for Published Applications</vt:lpstr>
      <vt:lpstr>Requesting eOwnership as Part of the Filing Process </vt:lpstr>
      <vt:lpstr>Generating eOwnership Code</vt:lpstr>
      <vt:lpstr>Example - PCT-SAFE Filing</vt:lpstr>
      <vt:lpstr>ePCT HELP (1)</vt:lpstr>
      <vt:lpstr>ePCT HELP (2)</vt:lpstr>
      <vt:lpstr>Thank you!  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ARGANOZA Rosalina</dc:creator>
  <cp:keywords>FOR OFFICIAL USE ONLY</cp:keywords>
  <cp:lastModifiedBy>RODRIGUEZ Geraldine</cp:lastModifiedBy>
  <cp:revision>771</cp:revision>
  <cp:lastPrinted>2020-05-15T16:21:01Z</cp:lastPrinted>
  <dcterms:created xsi:type="dcterms:W3CDTF">2013-11-19T11:40:03Z</dcterms:created>
  <dcterms:modified xsi:type="dcterms:W3CDTF">2021-09-08T13:51:50Z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60ce566b-9507-4b18-a3bb-507cc58d9530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