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92" r:id="rId2"/>
    <p:sldId id="291" r:id="rId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929">
          <p15:clr>
            <a:srgbClr val="A4A3A4"/>
          </p15:clr>
        </p15:guide>
        <p15:guide id="2" pos="510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9D0A2B"/>
    <a:srgbClr val="7089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33" autoAdjust="0"/>
    <p:restoredTop sz="94660"/>
  </p:normalViewPr>
  <p:slideViewPr>
    <p:cSldViewPr>
      <p:cViewPr varScale="1">
        <p:scale>
          <a:sx n="83" d="100"/>
          <a:sy n="83" d="100"/>
        </p:scale>
        <p:origin x="1723" y="67"/>
      </p:cViewPr>
      <p:guideLst>
        <p:guide orient="horz" pos="3929"/>
        <p:guide pos="510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-2094" y="-90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4750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CA84FE9B-D5D4-4B76-87EA-A08EA8B20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7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108084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>
                <a:solidFill>
                  <a:srgbClr val="70899B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684400" y="1818000"/>
            <a:ext cx="1695912" cy="403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1200" b="1" dirty="0" smtClean="0">
                <a:solidFill>
                  <a:srgbClr val="9D0A2B"/>
                </a:solidFill>
              </a:rPr>
              <a:t>The International </a:t>
            </a:r>
            <a:br>
              <a:rPr lang="fr-CH" sz="1200" b="1" dirty="0" smtClean="0">
                <a:solidFill>
                  <a:srgbClr val="9D0A2B"/>
                </a:solidFill>
              </a:rPr>
            </a:br>
            <a:r>
              <a:rPr lang="fr-CH" sz="1200" b="1" dirty="0" smtClean="0">
                <a:solidFill>
                  <a:srgbClr val="9D0A2B"/>
                </a:solidFill>
              </a:rPr>
              <a:t>Patent System</a:t>
            </a:r>
            <a:endParaRPr lang="fr-CH" sz="1200" b="1" dirty="0">
              <a:solidFill>
                <a:srgbClr val="9D0A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961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3305F-35F4-4D38-853F-6972B7651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1C06C-5FA2-4438-B070-4F16D45DB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8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899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1pPr>
            <a:lvl2pPr marL="742950" indent="-285750">
              <a:buClr>
                <a:srgbClr val="9D0A2B"/>
              </a:buClr>
              <a:buSzPct val="100000"/>
              <a:buFont typeface="Wingdings" pitchFamily="2" charset="2"/>
              <a:buChar char="q"/>
              <a:defRPr/>
            </a:lvl2pPr>
            <a:lvl3pPr marL="1143000" indent="-228600">
              <a:buClr>
                <a:srgbClr val="9D0A2B"/>
              </a:buClr>
              <a:buSzPct val="100000"/>
              <a:buFont typeface="Wingdings" pitchFamily="2" charset="2"/>
              <a:buChar char="§"/>
              <a:defRPr/>
            </a:lvl3pPr>
            <a:lvl4pPr marL="16002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4pPr>
            <a:lvl5pPr marL="20574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6366399"/>
            <a:ext cx="982961" cy="4847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850" dirty="0" smtClean="0"/>
              <a:t>July 2019 </a:t>
            </a:r>
            <a:r>
              <a:rPr lang="en-US" sz="850" baseline="0" dirty="0" smtClean="0"/>
              <a:t> </a:t>
            </a:r>
          </a:p>
          <a:p>
            <a:pPr>
              <a:spcBef>
                <a:spcPts val="0"/>
              </a:spcBef>
              <a:defRPr/>
            </a:pPr>
            <a:r>
              <a:rPr lang="en-US" sz="850" baseline="0" dirty="0" smtClean="0"/>
              <a:t>rule changes-</a:t>
            </a:r>
            <a:fld id="{DA79EEDA-9492-4994-BB18-1005CD6866B1}" type="slidenum">
              <a:rPr lang="en-US" sz="850" smtClean="0"/>
              <a:pPr>
                <a:spcBef>
                  <a:spcPts val="0"/>
                </a:spcBef>
                <a:defRPr/>
              </a:pPr>
              <a:t>‹#›</a:t>
            </a:fld>
            <a:endParaRPr lang="en-US" sz="850" dirty="0" smtClean="0"/>
          </a:p>
          <a:p>
            <a:pPr>
              <a:spcBef>
                <a:spcPts val="0"/>
              </a:spcBef>
              <a:defRPr/>
            </a:pPr>
            <a:r>
              <a:rPr lang="en-US" sz="850" dirty="0" smtClean="0"/>
              <a:t>12.06.2019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72" y="6069657"/>
            <a:ext cx="1005927" cy="16765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7614000" y="6202800"/>
            <a:ext cx="1422000" cy="302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800" b="1" dirty="0" smtClean="0">
                <a:solidFill>
                  <a:srgbClr val="9D0A2B"/>
                </a:solidFill>
              </a:rPr>
              <a:t>The International </a:t>
            </a:r>
            <a:br>
              <a:rPr lang="fr-CH" sz="800" b="1" dirty="0" smtClean="0">
                <a:solidFill>
                  <a:srgbClr val="9D0A2B"/>
                </a:solidFill>
              </a:rPr>
            </a:br>
            <a:r>
              <a:rPr lang="fr-CH" sz="800" b="1" dirty="0" smtClean="0">
                <a:solidFill>
                  <a:srgbClr val="9D0A2B"/>
                </a:solidFill>
              </a:rPr>
              <a:t>Patent System</a:t>
            </a:r>
            <a:endParaRPr lang="fr-CH" sz="800" b="1" dirty="0">
              <a:solidFill>
                <a:srgbClr val="9D0A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34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B5F7D-D5B1-4D98-B310-16D211F23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0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17826-A1A8-4B20-83BB-6B4226365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8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46D48-0F63-43E9-B47C-935DCDFAA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5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760F4-0BB2-41F5-A823-565642484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D60C8-7BA5-467F-BCD3-E871B6D03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6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813F8-B5E0-463F-B52D-A76CAE180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4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7A5B0-4E40-4836-BF8A-4DD351994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6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F3150A8-B334-48D8-BDDC-A2E01CBB8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15964" y="3927052"/>
            <a:ext cx="7632500" cy="1907798"/>
          </a:xfrm>
          <a:noFill/>
        </p:spPr>
        <p:txBody>
          <a:bodyPr/>
          <a:lstStyle/>
          <a:p>
            <a:r>
              <a:rPr lang="en-US" sz="3400" b="1" dirty="0" err="1" smtClean="0">
                <a:solidFill>
                  <a:srgbClr val="70899B"/>
                </a:solidFill>
              </a:rPr>
              <a:t>Änderungen</a:t>
            </a:r>
            <a:r>
              <a:rPr lang="en-US" sz="3400" b="1" dirty="0" smtClean="0">
                <a:solidFill>
                  <a:srgbClr val="70899B"/>
                </a:solidFill>
              </a:rPr>
              <a:t> der </a:t>
            </a:r>
            <a:r>
              <a:rPr lang="en-US" sz="3400" b="1" dirty="0" err="1" smtClean="0">
                <a:solidFill>
                  <a:srgbClr val="70899B"/>
                </a:solidFill>
              </a:rPr>
              <a:t>Ausführungsordnung</a:t>
            </a:r>
            <a:r>
              <a:rPr lang="en-US" sz="3400" b="1" dirty="0" smtClean="0">
                <a:solidFill>
                  <a:srgbClr val="70899B"/>
                </a:solidFill>
              </a:rPr>
              <a:t> </a:t>
            </a:r>
            <a:r>
              <a:rPr lang="en-US" sz="3400" b="1" dirty="0" err="1" smtClean="0">
                <a:solidFill>
                  <a:srgbClr val="70899B"/>
                </a:solidFill>
              </a:rPr>
              <a:t>mit</a:t>
            </a:r>
            <a:r>
              <a:rPr lang="en-US" sz="3400" b="1" dirty="0" smtClean="0">
                <a:solidFill>
                  <a:srgbClr val="70899B"/>
                </a:solidFill>
              </a:rPr>
              <a:t> </a:t>
            </a:r>
            <a:r>
              <a:rPr lang="en-US" sz="3400" b="1" dirty="0" err="1" smtClean="0">
                <a:solidFill>
                  <a:srgbClr val="70899B"/>
                </a:solidFill>
              </a:rPr>
              <a:t>Wirkung</a:t>
            </a:r>
            <a:r>
              <a:rPr lang="en-US" sz="3400" b="1" dirty="0" smtClean="0">
                <a:solidFill>
                  <a:srgbClr val="70899B"/>
                </a:solidFill>
              </a:rPr>
              <a:t> ab 1. </a:t>
            </a:r>
            <a:r>
              <a:rPr lang="en-US" sz="3400" b="1" dirty="0" err="1" smtClean="0">
                <a:solidFill>
                  <a:srgbClr val="70899B"/>
                </a:solidFill>
              </a:rPr>
              <a:t>Juli</a:t>
            </a:r>
            <a:r>
              <a:rPr lang="en-US" sz="3400" b="1" dirty="0" smtClean="0">
                <a:solidFill>
                  <a:srgbClr val="70899B"/>
                </a:solidFill>
              </a:rPr>
              <a:t> </a:t>
            </a:r>
            <a:r>
              <a:rPr lang="en-US" sz="3600" b="1" dirty="0" smtClean="0">
                <a:solidFill>
                  <a:srgbClr val="70899B"/>
                </a:solidFill>
              </a:rPr>
              <a:t>2019 </a:t>
            </a:r>
            <a:endParaRPr lang="en-US" sz="3600" dirty="0" smtClean="0">
              <a:solidFill>
                <a:srgbClr val="70899B"/>
              </a:solidFill>
            </a:endParaRPr>
          </a:p>
        </p:txBody>
      </p:sp>
      <p:pic>
        <p:nvPicPr>
          <p:cNvPr id="3075" name="Picture 8" descr="Puce-3_p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577" y="3553989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9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686800" cy="864096"/>
          </a:xfrm>
        </p:spPr>
        <p:txBody>
          <a:bodyPr/>
          <a:lstStyle/>
          <a:p>
            <a:r>
              <a:rPr lang="en-US" dirty="0" err="1" smtClean="0"/>
              <a:t>Änderungen</a:t>
            </a:r>
            <a:r>
              <a:rPr lang="en-US" dirty="0" smtClean="0"/>
              <a:t> der </a:t>
            </a:r>
            <a:r>
              <a:rPr lang="en-US" dirty="0" err="1" smtClean="0"/>
              <a:t>Ausführungsordnung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780" y="1178904"/>
            <a:ext cx="8229600" cy="5337470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spcAft>
                <a:spcPts val="600"/>
              </a:spcAft>
              <a:buSzPct val="150000"/>
              <a:buFont typeface="Arial" pitchFamily="34" charset="0"/>
              <a:buChar char="■"/>
            </a:pPr>
            <a:r>
              <a:rPr lang="de-CH" sz="2200" dirty="0" smtClean="0"/>
              <a:t>Änderung der Regel 69.1 a)</a:t>
            </a:r>
            <a:endParaRPr lang="de-CH" altLang="en-US" sz="2200" dirty="0" smtClean="0"/>
          </a:p>
          <a:p>
            <a:pPr marL="808038" lvl="1" indent="-350838">
              <a:spcBef>
                <a:spcPts val="600"/>
              </a:spcBef>
              <a:spcAft>
                <a:spcPts val="600"/>
              </a:spcAft>
            </a:pPr>
            <a:r>
              <a:rPr lang="de-CH" sz="2200" dirty="0"/>
              <a:t>Ermöglicht der IPEA die internationale vorläufige Prüfung zu beginnen sobald sie:</a:t>
            </a:r>
          </a:p>
          <a:p>
            <a:pPr marL="1208088" lvl="2" indent="-350838">
              <a:spcBef>
                <a:spcPts val="600"/>
              </a:spcBef>
              <a:spcAft>
                <a:spcPts val="600"/>
              </a:spcAft>
            </a:pPr>
            <a:r>
              <a:rPr lang="de-CH" altLang="en-US" sz="2200" dirty="0"/>
              <a:t>den Prüfungsantrag, die jeweiligen Gebühren, den internationalen Recherchenbericht und den schriftlichen Bescheid der ISA erhalten </a:t>
            </a:r>
            <a:r>
              <a:rPr lang="de-CH" altLang="en-US" sz="2200" dirty="0" smtClean="0"/>
              <a:t>hat</a:t>
            </a:r>
            <a:endParaRPr lang="de-CH" altLang="en-US" sz="2200" dirty="0"/>
          </a:p>
          <a:p>
            <a:pPr marL="1208088" lvl="2" indent="-350838">
              <a:spcBef>
                <a:spcPts val="600"/>
              </a:spcBef>
              <a:spcAft>
                <a:spcPts val="600"/>
              </a:spcAft>
            </a:pPr>
            <a:r>
              <a:rPr lang="de-CH" altLang="en-US" sz="2200" dirty="0"/>
              <a:t>es sei denn der Anmelder beantragt ausdrücklich, den Beginn der Prüfung bis zum Ablauf der anwendbaren Frist zur Einreichung des Antrags auf Kapitel II (</a:t>
            </a:r>
            <a:r>
              <a:rPr lang="de-CH" altLang="en-US" sz="2200" dirty="0" smtClean="0"/>
              <a:t>Regel 54</a:t>
            </a:r>
            <a:r>
              <a:rPr lang="de-CH" altLang="en-US" sz="2200" i="1" dirty="0" smtClean="0"/>
              <a:t>bis</a:t>
            </a:r>
            <a:r>
              <a:rPr lang="de-CH" altLang="en-US" sz="2200" dirty="0" smtClean="0"/>
              <a:t>.1 </a:t>
            </a:r>
            <a:r>
              <a:rPr lang="de-CH" altLang="en-US" sz="2200" dirty="0"/>
              <a:t>a)) </a:t>
            </a:r>
            <a:r>
              <a:rPr lang="de-CH" altLang="en-US" sz="2200" dirty="0" smtClean="0"/>
              <a:t>aufzuschieben </a:t>
            </a:r>
            <a:r>
              <a:rPr lang="de-CH" altLang="en-US" sz="2200" dirty="0"/>
              <a:t>(im Gegensatz zum Beginn der Prüfung erst nachdem diese Frist abgelaufen ist)</a:t>
            </a:r>
          </a:p>
          <a:p>
            <a:pPr marL="808038" lvl="1" indent="-350838">
              <a:spcBef>
                <a:spcPts val="600"/>
              </a:spcBef>
              <a:spcAft>
                <a:spcPts val="600"/>
              </a:spcAft>
            </a:pPr>
            <a:r>
              <a:rPr lang="de-CH" altLang="en-US" sz="2200" dirty="0"/>
              <a:t>Die Änderungen finden Anwendung auf Anträge die am oder nach dem 1. Juli 2019 gestellt werden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79104" y="0"/>
            <a:ext cx="54260" cy="202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endParaRPr lang="en-US" sz="2800" b="1" u="sng" kern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867959"/>
      </p:ext>
    </p:extLst>
  </p:cSld>
  <p:clrMapOvr>
    <a:masterClrMapping/>
  </p:clrMapOvr>
</p:sld>
</file>

<file path=ppt/theme/theme1.xml><?xml version="1.0" encoding="utf-8"?>
<a:theme xmlns:a="http://schemas.openxmlformats.org/drawingml/2006/main" name="EN_2010_pct background png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EN_2010_pct background png</Template>
  <TotalTime>140</TotalTime>
  <Words>76</Words>
  <Application>Microsoft Office PowerPoint</Application>
  <PresentationFormat>On-screen Show (4:3)</PresentationFormat>
  <Paragraphs>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Wingdings</vt:lpstr>
      <vt:lpstr>EN_2010_pct background png</vt:lpstr>
      <vt:lpstr>PowerPoint Presentation</vt:lpstr>
      <vt:lpstr>Änderungen der Ausführungsordnung</vt:lpstr>
    </vt:vector>
  </TitlesOfParts>
  <Company>World Intellectual Property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ARGANOZA Rosalina</dc:creator>
  <cp:lastModifiedBy>JULLIARD Corinne</cp:lastModifiedBy>
  <cp:revision>143</cp:revision>
  <cp:lastPrinted>2015-05-01T14:20:17Z</cp:lastPrinted>
  <dcterms:created xsi:type="dcterms:W3CDTF">2013-11-19T11:19:13Z</dcterms:created>
  <dcterms:modified xsi:type="dcterms:W3CDTF">2019-06-14T08:54:04Z</dcterms:modified>
</cp:coreProperties>
</file>