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91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94660"/>
  </p:normalViewPr>
  <p:slideViewPr>
    <p:cSldViewPr>
      <p:cViewPr>
        <p:scale>
          <a:sx n="107" d="100"/>
          <a:sy n="107" d="100"/>
        </p:scale>
        <p:origin x="-1962" y="-426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66399"/>
            <a:ext cx="982961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850" dirty="0" smtClean="0"/>
              <a:t>July 2018 </a:t>
            </a:r>
            <a:r>
              <a:rPr lang="en-US" sz="850" baseline="0" dirty="0" smtClean="0"/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sz="850" baseline="0" dirty="0" smtClean="0"/>
              <a:t>rule changes-</a:t>
            </a:r>
            <a:fld id="{DA79EEDA-9492-4994-BB18-1005CD6866B1}" type="slidenum">
              <a:rPr lang="en-US" sz="85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850" dirty="0" smtClean="0"/>
          </a:p>
          <a:p>
            <a:pPr>
              <a:spcBef>
                <a:spcPts val="0"/>
              </a:spcBef>
              <a:defRPr/>
            </a:pPr>
            <a:r>
              <a:rPr lang="en-US" sz="850" dirty="0" smtClean="0"/>
              <a:t>16.05.2018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3927052"/>
            <a:ext cx="7632500" cy="1907798"/>
          </a:xfrm>
          <a:noFill/>
        </p:spPr>
        <p:txBody>
          <a:bodyPr/>
          <a:lstStyle/>
          <a:p>
            <a:r>
              <a:rPr lang="en-US" sz="3400" b="1" dirty="0" err="1" smtClean="0">
                <a:solidFill>
                  <a:srgbClr val="70899B"/>
                </a:solidFill>
              </a:rPr>
              <a:t>Änderungen</a:t>
            </a:r>
            <a:r>
              <a:rPr lang="en-US" sz="3400" b="1" dirty="0" smtClean="0">
                <a:solidFill>
                  <a:srgbClr val="70899B"/>
                </a:solidFill>
              </a:rPr>
              <a:t> der </a:t>
            </a:r>
            <a:r>
              <a:rPr lang="en-US" sz="3400" b="1" dirty="0" err="1" smtClean="0">
                <a:solidFill>
                  <a:srgbClr val="70899B"/>
                </a:solidFill>
              </a:rPr>
              <a:t>Ausführungsordnung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mit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Wirkung</a:t>
            </a:r>
            <a:r>
              <a:rPr lang="en-US" sz="3400" b="1" dirty="0" smtClean="0">
                <a:solidFill>
                  <a:srgbClr val="70899B"/>
                </a:solidFill>
              </a:rPr>
              <a:t> ab 1. </a:t>
            </a:r>
            <a:r>
              <a:rPr lang="en-US" sz="3400" b="1" dirty="0" err="1" smtClean="0">
                <a:solidFill>
                  <a:srgbClr val="70899B"/>
                </a:solidFill>
              </a:rPr>
              <a:t>Juli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600" b="1" dirty="0" smtClean="0">
                <a:solidFill>
                  <a:srgbClr val="70899B"/>
                </a:solidFill>
              </a:rPr>
              <a:t>2018 </a:t>
            </a:r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553989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86800" cy="864096"/>
          </a:xfrm>
        </p:spPr>
        <p:txBody>
          <a:bodyPr/>
          <a:lstStyle/>
          <a:p>
            <a:r>
              <a:rPr lang="en-US" dirty="0" err="1" smtClean="0"/>
              <a:t>Änderungen</a:t>
            </a:r>
            <a:r>
              <a:rPr lang="en-US" dirty="0" smtClean="0"/>
              <a:t> der </a:t>
            </a:r>
            <a:r>
              <a:rPr lang="en-US" dirty="0" err="1" smtClean="0"/>
              <a:t>Ausführungsordnung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80" y="1206614"/>
            <a:ext cx="8229600" cy="533747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SzPct val="150000"/>
              <a:buFont typeface="Arial" pitchFamily="34" charset="0"/>
              <a:buChar char="■"/>
            </a:pPr>
            <a:r>
              <a:rPr lang="en-GB" dirty="0" err="1"/>
              <a:t>Änderung</a:t>
            </a:r>
            <a:r>
              <a:rPr lang="en-GB" dirty="0"/>
              <a:t> </a:t>
            </a:r>
            <a:r>
              <a:rPr lang="en-GB" dirty="0" smtClean="0"/>
              <a:t>des </a:t>
            </a:r>
            <a:r>
              <a:rPr lang="en-GB" dirty="0" err="1" smtClean="0"/>
              <a:t>Gebührenverzeichnisses</a:t>
            </a:r>
            <a:endParaRPr lang="en-GB" altLang="en-US" dirty="0" smtClean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Klarstellung, dass die 90% Gebührenermäßigung nur für diejenigen PCT-Anmelder gedacht ist, die eine PCT-Anmeldung für sich selber und nicht für </a:t>
            </a:r>
            <a:r>
              <a:rPr lang="de-DE" smtClean="0"/>
              <a:t>eine andere Person </a:t>
            </a:r>
            <a:r>
              <a:rPr lang="de-DE" dirty="0" smtClean="0"/>
              <a:t>oder Firma einreichen, </a:t>
            </a:r>
            <a:r>
              <a:rPr lang="de-DE" smtClean="0"/>
              <a:t>die nicht </a:t>
            </a:r>
            <a:r>
              <a:rPr lang="de-DE" dirty="0"/>
              <a:t>zur </a:t>
            </a:r>
            <a:r>
              <a:rPr lang="de-DE" dirty="0" smtClean="0"/>
              <a:t>Gebührenermäßigung berechtigt ist (z. B. der Direktor oder Angestellte einer Firma, der die PCT-Anmeldung zugunsten der Firma einreicht)</a:t>
            </a:r>
            <a:endParaRPr lang="en-US" alt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Änderung </a:t>
            </a:r>
            <a:r>
              <a:rPr lang="de-DE" dirty="0"/>
              <a:t>der </a:t>
            </a:r>
            <a:r>
              <a:rPr lang="de-DE" dirty="0" smtClean="0"/>
              <a:t>Regeln 4.1 b) ii</a:t>
            </a:r>
            <a:r>
              <a:rPr lang="de-DE" dirty="0"/>
              <a:t>) und </a:t>
            </a:r>
            <a:r>
              <a:rPr lang="de-DE" dirty="0" smtClean="0"/>
              <a:t>41.2 b)</a:t>
            </a:r>
            <a:endParaRPr lang="en-GB" altLang="en-US" dirty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Berichtigung von Rechtsverweisen in Bezug auf Vorschriften, </a:t>
            </a:r>
            <a:r>
              <a:rPr lang="de-DE" dirty="0"/>
              <a:t>die am 1. Juli 2017 in Kraft traten, </a:t>
            </a:r>
            <a:r>
              <a:rPr lang="de-DE" dirty="0" smtClean="0"/>
              <a:t>und sich auf </a:t>
            </a:r>
            <a:r>
              <a:rPr lang="de-DE" dirty="0"/>
              <a:t>Angaben zu einer früheren Recherche und/oder </a:t>
            </a:r>
            <a:r>
              <a:rPr lang="de-DE" dirty="0" smtClean="0"/>
              <a:t>Klassifizierungsergebnisse beziehen</a:t>
            </a:r>
            <a:endParaRPr lang="en-US" dirty="0"/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endParaRPr lang="fr-CH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9104" y="0"/>
            <a:ext cx="54260" cy="20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endParaRPr lang="en-US" sz="2800" b="1" u="sng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67959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0</TotalTime>
  <Words>113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EN_2010_pct background png</vt:lpstr>
      <vt:lpstr>PowerPoint Presentation</vt:lpstr>
      <vt:lpstr>Änderungen der Ausführungsordnung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131</cp:revision>
  <cp:lastPrinted>2015-05-01T14:20:17Z</cp:lastPrinted>
  <dcterms:created xsi:type="dcterms:W3CDTF">2013-11-19T11:19:13Z</dcterms:created>
  <dcterms:modified xsi:type="dcterms:W3CDTF">2018-07-02T13:44:01Z</dcterms:modified>
</cp:coreProperties>
</file>