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theme/themeOverride9.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1"/>
  </p:notesMasterIdLst>
  <p:sldIdLst>
    <p:sldId id="290" r:id="rId2"/>
    <p:sldId id="292" r:id="rId3"/>
    <p:sldId id="317" r:id="rId4"/>
    <p:sldId id="314" r:id="rId5"/>
    <p:sldId id="316" r:id="rId6"/>
    <p:sldId id="318" r:id="rId7"/>
    <p:sldId id="319" r:id="rId8"/>
    <p:sldId id="320" r:id="rId9"/>
    <p:sldId id="321" r:id="rId10"/>
    <p:sldId id="322" r:id="rId11"/>
    <p:sldId id="329" r:id="rId12"/>
    <p:sldId id="323" r:id="rId13"/>
    <p:sldId id="324" r:id="rId14"/>
    <p:sldId id="325" r:id="rId15"/>
    <p:sldId id="326" r:id="rId16"/>
    <p:sldId id="327" r:id="rId17"/>
    <p:sldId id="330" r:id="rId18"/>
    <p:sldId id="331" r:id="rId19"/>
    <p:sldId id="355" r:id="rId20"/>
    <p:sldId id="333" r:id="rId21"/>
    <p:sldId id="344" r:id="rId22"/>
    <p:sldId id="334" r:id="rId23"/>
    <p:sldId id="335" r:id="rId24"/>
    <p:sldId id="345" r:id="rId25"/>
    <p:sldId id="336" r:id="rId26"/>
    <p:sldId id="337" r:id="rId27"/>
    <p:sldId id="346" r:id="rId28"/>
    <p:sldId id="338" r:id="rId29"/>
    <p:sldId id="341" r:id="rId30"/>
    <p:sldId id="339" r:id="rId31"/>
    <p:sldId id="340" r:id="rId32"/>
    <p:sldId id="342" r:id="rId33"/>
    <p:sldId id="296" r:id="rId34"/>
    <p:sldId id="347" r:id="rId35"/>
    <p:sldId id="328" r:id="rId36"/>
    <p:sldId id="332" r:id="rId37"/>
    <p:sldId id="295" r:id="rId38"/>
    <p:sldId id="307" r:id="rId39"/>
    <p:sldId id="348" r:id="rId40"/>
    <p:sldId id="353" r:id="rId41"/>
    <p:sldId id="354" r:id="rId42"/>
    <p:sldId id="349" r:id="rId43"/>
    <p:sldId id="357" r:id="rId44"/>
    <p:sldId id="358" r:id="rId45"/>
    <p:sldId id="350" r:id="rId46"/>
    <p:sldId id="352" r:id="rId47"/>
    <p:sldId id="305" r:id="rId48"/>
    <p:sldId id="343" r:id="rId49"/>
    <p:sldId id="306" r:id="rId50"/>
  </p:sldIdLst>
  <p:sldSz cx="9525000" cy="7010400"/>
  <p:notesSz cx="6858000" cy="9144000"/>
  <p:defaultTextStyle>
    <a:defPPr>
      <a:defRPr lang="en-US"/>
    </a:defPPr>
    <a:lvl1pPr algn="l" rtl="0" eaLnBrk="0" fontAlgn="base" hangingPunct="0">
      <a:spcBef>
        <a:spcPct val="5000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5000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5000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5000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5000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0000"/>
    <a:srgbClr val="FF0000"/>
    <a:srgbClr val="00FF99"/>
    <a:srgbClr val="969696"/>
    <a:srgbClr val="DDDDDD"/>
    <a:srgbClr val="1C1C1C"/>
    <a:srgbClr val="666699"/>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35" autoAdjust="0"/>
    <p:restoredTop sz="90929"/>
  </p:normalViewPr>
  <p:slideViewPr>
    <p:cSldViewPr>
      <p:cViewPr>
        <p:scale>
          <a:sx n="75" d="100"/>
          <a:sy n="75" d="100"/>
        </p:scale>
        <p:origin x="-1578" y="48"/>
      </p:cViewPr>
      <p:guideLst>
        <p:guide orient="horz" pos="2208"/>
        <p:guide pos="30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D88B7-3C38-4295-905E-1C9EA301C185}"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n-MY"/>
        </a:p>
      </dgm:t>
    </dgm:pt>
    <dgm:pt modelId="{D2998E55-BBA2-46C9-9DCC-46580CE372B1}">
      <dgm:prSet/>
      <dgm:spPr/>
      <dgm:t>
        <a:bodyPr/>
        <a:lstStyle/>
        <a:p>
          <a:pPr rtl="0"/>
          <a:r>
            <a:rPr lang="en-US" b="1" dirty="0" smtClean="0"/>
            <a:t>Granting patent and patent examination process</a:t>
          </a:r>
          <a:endParaRPr lang="en-MY" b="1" dirty="0"/>
        </a:p>
      </dgm:t>
    </dgm:pt>
    <dgm:pt modelId="{FB24F615-98BC-4E6C-BDC6-840E6C226775}" type="parTrans" cxnId="{C3384ED7-EA95-4A2B-960A-DC46BA53F240}">
      <dgm:prSet/>
      <dgm:spPr/>
      <dgm:t>
        <a:bodyPr/>
        <a:lstStyle/>
        <a:p>
          <a:endParaRPr lang="en-MY"/>
        </a:p>
      </dgm:t>
    </dgm:pt>
    <dgm:pt modelId="{477C3804-81FF-4A09-B4A0-EB6B371CC698}" type="sibTrans" cxnId="{C3384ED7-EA95-4A2B-960A-DC46BA53F240}">
      <dgm:prSet/>
      <dgm:spPr/>
      <dgm:t>
        <a:bodyPr/>
        <a:lstStyle/>
        <a:p>
          <a:endParaRPr lang="en-MY"/>
        </a:p>
      </dgm:t>
    </dgm:pt>
    <dgm:pt modelId="{D99093B2-E45B-4E6B-8461-644A2EB35439}">
      <dgm:prSet/>
      <dgm:spPr/>
      <dgm:t>
        <a:bodyPr/>
        <a:lstStyle/>
        <a:p>
          <a:pPr rtl="0"/>
          <a:r>
            <a:rPr lang="en-US" b="1" dirty="0" smtClean="0"/>
            <a:t>Registering trademarks and ID</a:t>
          </a:r>
          <a:endParaRPr lang="en-MY" b="1" dirty="0"/>
        </a:p>
      </dgm:t>
    </dgm:pt>
    <dgm:pt modelId="{641682DC-43C6-40DE-8643-05C2BE2E76D8}" type="parTrans" cxnId="{50E7D6FE-A1BF-4B9A-8DB8-446D79AF2C74}">
      <dgm:prSet/>
      <dgm:spPr/>
      <dgm:t>
        <a:bodyPr/>
        <a:lstStyle/>
        <a:p>
          <a:endParaRPr lang="en-MY"/>
        </a:p>
      </dgm:t>
    </dgm:pt>
    <dgm:pt modelId="{4582A840-EA70-4328-BACE-7AA069455CA9}" type="sibTrans" cxnId="{50E7D6FE-A1BF-4B9A-8DB8-446D79AF2C74}">
      <dgm:prSet/>
      <dgm:spPr/>
      <dgm:t>
        <a:bodyPr/>
        <a:lstStyle/>
        <a:p>
          <a:endParaRPr lang="en-MY"/>
        </a:p>
      </dgm:t>
    </dgm:pt>
    <dgm:pt modelId="{2535FDFD-EAB2-4776-B943-DB31DC6273B1}">
      <dgm:prSet/>
      <dgm:spPr/>
      <dgm:t>
        <a:bodyPr/>
        <a:lstStyle/>
        <a:p>
          <a:pPr rtl="0"/>
          <a:r>
            <a:rPr lang="en-US" b="1" dirty="0" smtClean="0"/>
            <a:t>Copyright protection</a:t>
          </a:r>
          <a:endParaRPr lang="en-MY" b="1" dirty="0"/>
        </a:p>
      </dgm:t>
    </dgm:pt>
    <dgm:pt modelId="{067EBD08-40EC-4039-9013-7B7E128FE00F}" type="parTrans" cxnId="{71907F35-F2D0-4E8C-8D33-FB060910A818}">
      <dgm:prSet/>
      <dgm:spPr/>
      <dgm:t>
        <a:bodyPr/>
        <a:lstStyle/>
        <a:p>
          <a:endParaRPr lang="en-MY"/>
        </a:p>
      </dgm:t>
    </dgm:pt>
    <dgm:pt modelId="{988C6E70-39E0-424D-B24A-31EBC298FA04}" type="sibTrans" cxnId="{71907F35-F2D0-4E8C-8D33-FB060910A818}">
      <dgm:prSet/>
      <dgm:spPr/>
      <dgm:t>
        <a:bodyPr/>
        <a:lstStyle/>
        <a:p>
          <a:endParaRPr lang="en-MY"/>
        </a:p>
      </dgm:t>
    </dgm:pt>
    <dgm:pt modelId="{169C5961-3FCE-4802-8820-EF42FA6B5AB0}">
      <dgm:prSet/>
      <dgm:spPr/>
      <dgm:t>
        <a:bodyPr/>
        <a:lstStyle/>
        <a:p>
          <a:pPr rtl="0"/>
          <a:r>
            <a:rPr lang="en-US" b="1" dirty="0" smtClean="0"/>
            <a:t> provide voluntary notifications, dissemination of knowledge to the appropriate copyright users, compliance issues</a:t>
          </a:r>
          <a:endParaRPr lang="en-MY" b="1" dirty="0"/>
        </a:p>
      </dgm:t>
    </dgm:pt>
    <dgm:pt modelId="{5087917C-2BA7-4FDC-9DFF-76814DFABF04}" type="parTrans" cxnId="{EC5F2394-9382-4D50-9AB9-AE43AE46821D}">
      <dgm:prSet/>
      <dgm:spPr/>
      <dgm:t>
        <a:bodyPr/>
        <a:lstStyle/>
        <a:p>
          <a:endParaRPr lang="en-MY"/>
        </a:p>
      </dgm:t>
    </dgm:pt>
    <dgm:pt modelId="{8AB1D2DC-4A32-4626-9B44-DD22DED54E92}" type="sibTrans" cxnId="{EC5F2394-9382-4D50-9AB9-AE43AE46821D}">
      <dgm:prSet/>
      <dgm:spPr/>
      <dgm:t>
        <a:bodyPr/>
        <a:lstStyle/>
        <a:p>
          <a:endParaRPr lang="en-MY"/>
        </a:p>
      </dgm:t>
    </dgm:pt>
    <dgm:pt modelId="{B2E22DFC-84D2-4442-A889-441C1D191E97}">
      <dgm:prSet/>
      <dgm:spPr/>
      <dgm:t>
        <a:bodyPr/>
        <a:lstStyle/>
        <a:p>
          <a:pPr rtl="0"/>
          <a:r>
            <a:rPr lang="en-US" b="1" dirty="0" smtClean="0"/>
            <a:t>Technology enabled filings and processing of applications</a:t>
          </a:r>
          <a:endParaRPr lang="en-MY" b="1" dirty="0"/>
        </a:p>
      </dgm:t>
    </dgm:pt>
    <dgm:pt modelId="{3925996B-4131-462F-B9A9-68A4CD3E6FF5}" type="parTrans" cxnId="{0871AE0F-EB6E-42C6-B5E6-55D0284165F6}">
      <dgm:prSet/>
      <dgm:spPr/>
      <dgm:t>
        <a:bodyPr/>
        <a:lstStyle/>
        <a:p>
          <a:endParaRPr lang="en-MY"/>
        </a:p>
      </dgm:t>
    </dgm:pt>
    <dgm:pt modelId="{23A064AA-310B-4D6B-874D-82C24159171A}" type="sibTrans" cxnId="{0871AE0F-EB6E-42C6-B5E6-55D0284165F6}">
      <dgm:prSet/>
      <dgm:spPr/>
      <dgm:t>
        <a:bodyPr/>
        <a:lstStyle/>
        <a:p>
          <a:endParaRPr lang="en-MY"/>
        </a:p>
      </dgm:t>
    </dgm:pt>
    <dgm:pt modelId="{2DBCD510-7C43-480C-BEBB-9FA3BC68546B}">
      <dgm:prSet custT="1"/>
      <dgm:spPr/>
      <dgm:t>
        <a:bodyPr/>
        <a:lstStyle/>
        <a:p>
          <a:pPr rtl="0"/>
          <a:r>
            <a:rPr lang="en-US" sz="1000" b="1" dirty="0" smtClean="0"/>
            <a:t>Better enhancement of technology enabled filings </a:t>
          </a:r>
          <a:endParaRPr lang="en-MY" sz="1000" b="1" dirty="0"/>
        </a:p>
      </dgm:t>
    </dgm:pt>
    <dgm:pt modelId="{F440E998-F1AB-4D0B-ACFD-6D730B16E83E}" type="parTrans" cxnId="{DAF2529E-D91F-4F08-85D3-18BF9DB17A89}">
      <dgm:prSet/>
      <dgm:spPr/>
      <dgm:t>
        <a:bodyPr/>
        <a:lstStyle/>
        <a:p>
          <a:endParaRPr lang="en-MY"/>
        </a:p>
      </dgm:t>
    </dgm:pt>
    <dgm:pt modelId="{67F521BD-7E07-4DC6-8330-418D9E4A4D71}" type="sibTrans" cxnId="{DAF2529E-D91F-4F08-85D3-18BF9DB17A89}">
      <dgm:prSet/>
      <dgm:spPr/>
      <dgm:t>
        <a:bodyPr/>
        <a:lstStyle/>
        <a:p>
          <a:endParaRPr lang="en-MY"/>
        </a:p>
      </dgm:t>
    </dgm:pt>
    <dgm:pt modelId="{702D26F6-F1A7-4C23-9F6E-34A26D51B319}">
      <dgm:prSet custT="1"/>
      <dgm:spPr/>
      <dgm:t>
        <a:bodyPr/>
        <a:lstStyle/>
        <a:p>
          <a:r>
            <a:rPr lang="en-US" sz="800" b="1" dirty="0" smtClean="0"/>
            <a:t> </a:t>
          </a:r>
          <a:r>
            <a:rPr lang="en-US" sz="900" b="1" dirty="0" smtClean="0"/>
            <a:t>efficient pendency performance</a:t>
          </a:r>
          <a:endParaRPr lang="en-MY" sz="800" dirty="0"/>
        </a:p>
      </dgm:t>
    </dgm:pt>
    <dgm:pt modelId="{CCAA5DB2-A645-4F4A-AD41-5D7779C92BE2}" type="parTrans" cxnId="{DEFD9D7C-6BF9-4849-9E86-01F8D765F697}">
      <dgm:prSet/>
      <dgm:spPr/>
      <dgm:t>
        <a:bodyPr/>
        <a:lstStyle/>
        <a:p>
          <a:endParaRPr lang="en-MY"/>
        </a:p>
      </dgm:t>
    </dgm:pt>
    <dgm:pt modelId="{CE91F07A-6E80-4A90-A2E0-3A64B0469DB9}" type="sibTrans" cxnId="{DEFD9D7C-6BF9-4849-9E86-01F8D765F697}">
      <dgm:prSet/>
      <dgm:spPr/>
      <dgm:t>
        <a:bodyPr/>
        <a:lstStyle/>
        <a:p>
          <a:endParaRPr lang="en-MY"/>
        </a:p>
      </dgm:t>
    </dgm:pt>
    <dgm:pt modelId="{33C2D4DE-6053-48A2-A8B3-A20EE8E1F9EB}">
      <dgm:prSet custT="1"/>
      <dgm:spPr/>
      <dgm:t>
        <a:bodyPr/>
        <a:lstStyle/>
        <a:p>
          <a:r>
            <a:rPr lang="en-US" sz="900" b="1" dirty="0" smtClean="0"/>
            <a:t>efficient pendency performance</a:t>
          </a:r>
          <a:endParaRPr lang="en-MY" sz="800" dirty="0"/>
        </a:p>
      </dgm:t>
    </dgm:pt>
    <dgm:pt modelId="{61390264-6A96-4249-B4CA-892EB0CEC299}" type="parTrans" cxnId="{3D5F0B41-B1E8-4928-8FE6-6EDE8124E454}">
      <dgm:prSet/>
      <dgm:spPr/>
      <dgm:t>
        <a:bodyPr/>
        <a:lstStyle/>
        <a:p>
          <a:endParaRPr lang="en-MY"/>
        </a:p>
      </dgm:t>
    </dgm:pt>
    <dgm:pt modelId="{4B4FDE35-9A45-4F9D-A14F-8DBA466BE2CD}" type="sibTrans" cxnId="{3D5F0B41-B1E8-4928-8FE6-6EDE8124E454}">
      <dgm:prSet/>
      <dgm:spPr/>
      <dgm:t>
        <a:bodyPr/>
        <a:lstStyle/>
        <a:p>
          <a:endParaRPr lang="en-MY"/>
        </a:p>
      </dgm:t>
    </dgm:pt>
    <dgm:pt modelId="{A01F843A-4A48-4D12-9A67-C95F81D9D749}">
      <dgm:prSet/>
      <dgm:spPr/>
      <dgm:t>
        <a:bodyPr/>
        <a:lstStyle/>
        <a:p>
          <a:pPr rtl="0"/>
          <a:r>
            <a:rPr lang="en-US" b="1" dirty="0" smtClean="0"/>
            <a:t>IP awareness campaign</a:t>
          </a:r>
          <a:endParaRPr lang="en-MY" b="1" dirty="0"/>
        </a:p>
      </dgm:t>
    </dgm:pt>
    <dgm:pt modelId="{C13C6507-A374-4F13-AAA8-4CA2CCD161DC}" type="parTrans" cxnId="{CB91B06A-12DF-433A-BC39-89654CE6DD40}">
      <dgm:prSet/>
      <dgm:spPr/>
      <dgm:t>
        <a:bodyPr/>
        <a:lstStyle/>
        <a:p>
          <a:endParaRPr lang="en-MY"/>
        </a:p>
      </dgm:t>
    </dgm:pt>
    <dgm:pt modelId="{F72C5DCB-87CB-4562-8D4C-96EA506E2A27}" type="sibTrans" cxnId="{CB91B06A-12DF-433A-BC39-89654CE6DD40}">
      <dgm:prSet/>
      <dgm:spPr/>
      <dgm:t>
        <a:bodyPr/>
        <a:lstStyle/>
        <a:p>
          <a:endParaRPr lang="en-MY"/>
        </a:p>
      </dgm:t>
    </dgm:pt>
    <dgm:pt modelId="{6E684574-062E-4366-B926-C8D0295FCDF7}">
      <dgm:prSet custT="1"/>
      <dgm:spPr/>
      <dgm:t>
        <a:bodyPr/>
        <a:lstStyle/>
        <a:p>
          <a:r>
            <a:rPr lang="en-US" sz="1000" b="1" dirty="0" smtClean="0"/>
            <a:t>to continue the IP awareness campaign and focus on SME etc</a:t>
          </a:r>
        </a:p>
      </dgm:t>
    </dgm:pt>
    <dgm:pt modelId="{39811762-AD0F-4328-B9CB-67424FC0BF58}" type="parTrans" cxnId="{0E52D6C2-7145-482E-87D3-692A15C1FFF0}">
      <dgm:prSet/>
      <dgm:spPr/>
      <dgm:t>
        <a:bodyPr/>
        <a:lstStyle/>
        <a:p>
          <a:endParaRPr lang="en-MY"/>
        </a:p>
      </dgm:t>
    </dgm:pt>
    <dgm:pt modelId="{33681267-C038-498D-A11A-1F10FF0060AB}" type="sibTrans" cxnId="{0E52D6C2-7145-482E-87D3-692A15C1FFF0}">
      <dgm:prSet/>
      <dgm:spPr/>
      <dgm:t>
        <a:bodyPr/>
        <a:lstStyle/>
        <a:p>
          <a:endParaRPr lang="en-MY"/>
        </a:p>
      </dgm:t>
    </dgm:pt>
    <dgm:pt modelId="{5BEF649E-CE4A-4C86-A63D-BC25EBB52DA8}">
      <dgm:prSet custT="1"/>
      <dgm:spPr/>
      <dgm:t>
        <a:bodyPr/>
        <a:lstStyle/>
        <a:p>
          <a:r>
            <a:rPr lang="en-US" sz="1000" b="1" dirty="0" smtClean="0"/>
            <a:t>Introducing IP monetization</a:t>
          </a:r>
          <a:endParaRPr lang="en-MY" sz="1000" b="1" dirty="0"/>
        </a:p>
      </dgm:t>
    </dgm:pt>
    <dgm:pt modelId="{5A6EECB5-07E3-46B9-9D22-FDCF459375AC}" type="parTrans" cxnId="{CAEB0DDA-4542-4200-B82C-CDCB89E3E7E6}">
      <dgm:prSet/>
      <dgm:spPr/>
      <dgm:t>
        <a:bodyPr/>
        <a:lstStyle/>
        <a:p>
          <a:endParaRPr lang="en-MY"/>
        </a:p>
      </dgm:t>
    </dgm:pt>
    <dgm:pt modelId="{B34715DB-8138-41A8-8A53-1142B52C8493}" type="sibTrans" cxnId="{CAEB0DDA-4542-4200-B82C-CDCB89E3E7E6}">
      <dgm:prSet/>
      <dgm:spPr/>
      <dgm:t>
        <a:bodyPr/>
        <a:lstStyle/>
        <a:p>
          <a:endParaRPr lang="en-MY"/>
        </a:p>
      </dgm:t>
    </dgm:pt>
    <dgm:pt modelId="{E2E59106-C425-4E97-A518-8BE58440B0AE}" type="pres">
      <dgm:prSet presAssocID="{972D88B7-3C38-4295-905E-1C9EA301C185}" presName="Name0" presStyleCnt="0">
        <dgm:presLayoutVars>
          <dgm:chPref val="3"/>
          <dgm:dir/>
          <dgm:animLvl val="lvl"/>
          <dgm:resizeHandles/>
        </dgm:presLayoutVars>
      </dgm:prSet>
      <dgm:spPr/>
      <dgm:t>
        <a:bodyPr/>
        <a:lstStyle/>
        <a:p>
          <a:endParaRPr lang="en-MY"/>
        </a:p>
      </dgm:t>
    </dgm:pt>
    <dgm:pt modelId="{D80A25FA-8FE0-453B-A7ED-A50501C6C1BA}" type="pres">
      <dgm:prSet presAssocID="{D2998E55-BBA2-46C9-9DCC-46580CE372B1}" presName="horFlow" presStyleCnt="0"/>
      <dgm:spPr/>
      <dgm:t>
        <a:bodyPr/>
        <a:lstStyle/>
        <a:p>
          <a:endParaRPr lang="en-MY"/>
        </a:p>
      </dgm:t>
    </dgm:pt>
    <dgm:pt modelId="{35A4FF4D-EE03-4AF5-A30F-446515FBBFD6}" type="pres">
      <dgm:prSet presAssocID="{D2998E55-BBA2-46C9-9DCC-46580CE372B1}" presName="bigChev" presStyleLbl="node1" presStyleIdx="0" presStyleCnt="5" custLinFactNeighborX="987" custLinFactNeighborY="-9445"/>
      <dgm:spPr/>
      <dgm:t>
        <a:bodyPr/>
        <a:lstStyle/>
        <a:p>
          <a:endParaRPr lang="en-MY"/>
        </a:p>
      </dgm:t>
    </dgm:pt>
    <dgm:pt modelId="{55CCA865-D4B2-48DD-8A84-906C49983A19}" type="pres">
      <dgm:prSet presAssocID="{61390264-6A96-4249-B4CA-892EB0CEC299}" presName="parTrans" presStyleCnt="0"/>
      <dgm:spPr/>
    </dgm:pt>
    <dgm:pt modelId="{2EB847BD-9BE4-4813-B817-0C88D664F5E3}" type="pres">
      <dgm:prSet presAssocID="{33C2D4DE-6053-48A2-A8B3-A20EE8E1F9EB}" presName="node" presStyleLbl="alignAccFollowNode1" presStyleIdx="0" presStyleCnt="6">
        <dgm:presLayoutVars>
          <dgm:bulletEnabled val="1"/>
        </dgm:presLayoutVars>
      </dgm:prSet>
      <dgm:spPr/>
      <dgm:t>
        <a:bodyPr/>
        <a:lstStyle/>
        <a:p>
          <a:endParaRPr lang="en-MY"/>
        </a:p>
      </dgm:t>
    </dgm:pt>
    <dgm:pt modelId="{A573129A-7889-4902-A0F0-EA36F2DBD898}" type="pres">
      <dgm:prSet presAssocID="{D2998E55-BBA2-46C9-9DCC-46580CE372B1}" presName="vSp" presStyleCnt="0"/>
      <dgm:spPr/>
      <dgm:t>
        <a:bodyPr/>
        <a:lstStyle/>
        <a:p>
          <a:endParaRPr lang="en-MY"/>
        </a:p>
      </dgm:t>
    </dgm:pt>
    <dgm:pt modelId="{9AB48463-91C7-4C06-854F-5BEBF2F6862A}" type="pres">
      <dgm:prSet presAssocID="{D99093B2-E45B-4E6B-8461-644A2EB35439}" presName="horFlow" presStyleCnt="0"/>
      <dgm:spPr/>
      <dgm:t>
        <a:bodyPr/>
        <a:lstStyle/>
        <a:p>
          <a:endParaRPr lang="en-MY"/>
        </a:p>
      </dgm:t>
    </dgm:pt>
    <dgm:pt modelId="{7AF2AF18-DB60-423A-9B39-774C16EA59EF}" type="pres">
      <dgm:prSet presAssocID="{D99093B2-E45B-4E6B-8461-644A2EB35439}" presName="bigChev" presStyleLbl="node1" presStyleIdx="1" presStyleCnt="5" custLinFactNeighborX="987" custLinFactNeighborY="-912"/>
      <dgm:spPr/>
      <dgm:t>
        <a:bodyPr/>
        <a:lstStyle/>
        <a:p>
          <a:endParaRPr lang="en-MY"/>
        </a:p>
      </dgm:t>
    </dgm:pt>
    <dgm:pt modelId="{B8B71D5F-C9F0-4AD6-892E-7EE7CEF89515}" type="pres">
      <dgm:prSet presAssocID="{CCAA5DB2-A645-4F4A-AD41-5D7779C92BE2}" presName="parTrans" presStyleCnt="0"/>
      <dgm:spPr/>
    </dgm:pt>
    <dgm:pt modelId="{59D7CF17-35D1-48F8-BC78-01BB2ED0F58C}" type="pres">
      <dgm:prSet presAssocID="{702D26F6-F1A7-4C23-9F6E-34A26D51B319}" presName="node" presStyleLbl="alignAccFollowNode1" presStyleIdx="1" presStyleCnt="6">
        <dgm:presLayoutVars>
          <dgm:bulletEnabled val="1"/>
        </dgm:presLayoutVars>
      </dgm:prSet>
      <dgm:spPr/>
      <dgm:t>
        <a:bodyPr/>
        <a:lstStyle/>
        <a:p>
          <a:endParaRPr lang="en-MY"/>
        </a:p>
      </dgm:t>
    </dgm:pt>
    <dgm:pt modelId="{3EB68E13-2D78-4122-9B53-8E40D4BB79CA}" type="pres">
      <dgm:prSet presAssocID="{D99093B2-E45B-4E6B-8461-644A2EB35439}" presName="vSp" presStyleCnt="0"/>
      <dgm:spPr/>
      <dgm:t>
        <a:bodyPr/>
        <a:lstStyle/>
        <a:p>
          <a:endParaRPr lang="en-MY"/>
        </a:p>
      </dgm:t>
    </dgm:pt>
    <dgm:pt modelId="{024DE321-45DB-42D9-A452-9A26669A59F0}" type="pres">
      <dgm:prSet presAssocID="{2535FDFD-EAB2-4776-B943-DB31DC6273B1}" presName="horFlow" presStyleCnt="0"/>
      <dgm:spPr/>
      <dgm:t>
        <a:bodyPr/>
        <a:lstStyle/>
        <a:p>
          <a:endParaRPr lang="en-MY"/>
        </a:p>
      </dgm:t>
    </dgm:pt>
    <dgm:pt modelId="{AD2E7AA6-9A6C-4DD6-8C0A-1E1D0F45192C}" type="pres">
      <dgm:prSet presAssocID="{2535FDFD-EAB2-4776-B943-DB31DC6273B1}" presName="bigChev" presStyleLbl="node1" presStyleIdx="2" presStyleCnt="5"/>
      <dgm:spPr/>
      <dgm:t>
        <a:bodyPr/>
        <a:lstStyle/>
        <a:p>
          <a:endParaRPr lang="en-MY"/>
        </a:p>
      </dgm:t>
    </dgm:pt>
    <dgm:pt modelId="{E58839C4-B0B0-4CD5-88A4-F9EC577C6E17}" type="pres">
      <dgm:prSet presAssocID="{5087917C-2BA7-4FDC-9DFF-76814DFABF04}" presName="parTrans" presStyleCnt="0"/>
      <dgm:spPr/>
    </dgm:pt>
    <dgm:pt modelId="{282181EE-F239-46E9-9586-7734D9AC37B5}" type="pres">
      <dgm:prSet presAssocID="{169C5961-3FCE-4802-8820-EF42FA6B5AB0}" presName="node" presStyleLbl="alignAccFollowNode1" presStyleIdx="2" presStyleCnt="6">
        <dgm:presLayoutVars>
          <dgm:bulletEnabled val="1"/>
        </dgm:presLayoutVars>
      </dgm:prSet>
      <dgm:spPr/>
      <dgm:t>
        <a:bodyPr/>
        <a:lstStyle/>
        <a:p>
          <a:endParaRPr lang="en-MY"/>
        </a:p>
      </dgm:t>
    </dgm:pt>
    <dgm:pt modelId="{E5DE75B2-40E1-4517-B751-AEB48F953C3C}" type="pres">
      <dgm:prSet presAssocID="{2535FDFD-EAB2-4776-B943-DB31DC6273B1}" presName="vSp" presStyleCnt="0"/>
      <dgm:spPr/>
      <dgm:t>
        <a:bodyPr/>
        <a:lstStyle/>
        <a:p>
          <a:endParaRPr lang="en-MY"/>
        </a:p>
      </dgm:t>
    </dgm:pt>
    <dgm:pt modelId="{6FBB4245-2F2A-40AB-8393-576E0FA65AB3}" type="pres">
      <dgm:prSet presAssocID="{B2E22DFC-84D2-4442-A889-441C1D191E97}" presName="horFlow" presStyleCnt="0"/>
      <dgm:spPr/>
      <dgm:t>
        <a:bodyPr/>
        <a:lstStyle/>
        <a:p>
          <a:endParaRPr lang="en-MY"/>
        </a:p>
      </dgm:t>
    </dgm:pt>
    <dgm:pt modelId="{ACC2DA0C-5E49-46F5-BD12-0E50E5351EF3}" type="pres">
      <dgm:prSet presAssocID="{B2E22DFC-84D2-4442-A889-441C1D191E97}" presName="bigChev" presStyleLbl="node1" presStyleIdx="3" presStyleCnt="5"/>
      <dgm:spPr/>
      <dgm:t>
        <a:bodyPr/>
        <a:lstStyle/>
        <a:p>
          <a:endParaRPr lang="en-MY"/>
        </a:p>
      </dgm:t>
    </dgm:pt>
    <dgm:pt modelId="{142E70A3-869F-4A59-B59C-4FED27A9FD88}" type="pres">
      <dgm:prSet presAssocID="{F440E998-F1AB-4D0B-ACFD-6D730B16E83E}" presName="parTrans" presStyleCnt="0"/>
      <dgm:spPr/>
    </dgm:pt>
    <dgm:pt modelId="{FC378AEE-99C5-4E5E-B9FE-0E636409A651}" type="pres">
      <dgm:prSet presAssocID="{2DBCD510-7C43-480C-BEBB-9FA3BC68546B}" presName="node" presStyleLbl="alignAccFollowNode1" presStyleIdx="3" presStyleCnt="6">
        <dgm:presLayoutVars>
          <dgm:bulletEnabled val="1"/>
        </dgm:presLayoutVars>
      </dgm:prSet>
      <dgm:spPr/>
      <dgm:t>
        <a:bodyPr/>
        <a:lstStyle/>
        <a:p>
          <a:endParaRPr lang="en-MY"/>
        </a:p>
      </dgm:t>
    </dgm:pt>
    <dgm:pt modelId="{2FAEB843-39E1-4696-9757-71B20693E439}" type="pres">
      <dgm:prSet presAssocID="{B2E22DFC-84D2-4442-A889-441C1D191E97}" presName="vSp" presStyleCnt="0"/>
      <dgm:spPr/>
      <dgm:t>
        <a:bodyPr/>
        <a:lstStyle/>
        <a:p>
          <a:endParaRPr lang="en-MY"/>
        </a:p>
      </dgm:t>
    </dgm:pt>
    <dgm:pt modelId="{0674372F-DBBB-45DC-9727-9C595721A30F}" type="pres">
      <dgm:prSet presAssocID="{A01F843A-4A48-4D12-9A67-C95F81D9D749}" presName="horFlow" presStyleCnt="0"/>
      <dgm:spPr/>
    </dgm:pt>
    <dgm:pt modelId="{2087C7D8-2063-4CF5-991A-9696F1D38A49}" type="pres">
      <dgm:prSet presAssocID="{A01F843A-4A48-4D12-9A67-C95F81D9D749}" presName="bigChev" presStyleLbl="node1" presStyleIdx="4" presStyleCnt="5"/>
      <dgm:spPr/>
      <dgm:t>
        <a:bodyPr/>
        <a:lstStyle/>
        <a:p>
          <a:endParaRPr lang="en-MY"/>
        </a:p>
      </dgm:t>
    </dgm:pt>
    <dgm:pt modelId="{8011C096-99BB-4350-B1A4-745CDD31FF6C}" type="pres">
      <dgm:prSet presAssocID="{39811762-AD0F-4328-B9CB-67424FC0BF58}" presName="parTrans" presStyleCnt="0"/>
      <dgm:spPr/>
    </dgm:pt>
    <dgm:pt modelId="{9D50D6CB-8C43-497B-8738-227FD474281D}" type="pres">
      <dgm:prSet presAssocID="{6E684574-062E-4366-B926-C8D0295FCDF7}" presName="node" presStyleLbl="alignAccFollowNode1" presStyleIdx="4" presStyleCnt="6">
        <dgm:presLayoutVars>
          <dgm:bulletEnabled val="1"/>
        </dgm:presLayoutVars>
      </dgm:prSet>
      <dgm:spPr/>
      <dgm:t>
        <a:bodyPr/>
        <a:lstStyle/>
        <a:p>
          <a:endParaRPr lang="en-MY"/>
        </a:p>
      </dgm:t>
    </dgm:pt>
    <dgm:pt modelId="{BBCA148E-00F9-4F87-BE8A-C725ABFA7784}" type="pres">
      <dgm:prSet presAssocID="{33681267-C038-498D-A11A-1F10FF0060AB}" presName="sibTrans" presStyleCnt="0"/>
      <dgm:spPr/>
    </dgm:pt>
    <dgm:pt modelId="{6929448A-51F2-41B7-9C16-C3722F56EFFF}" type="pres">
      <dgm:prSet presAssocID="{5BEF649E-CE4A-4C86-A63D-BC25EBB52DA8}" presName="node" presStyleLbl="alignAccFollowNode1" presStyleIdx="5" presStyleCnt="6">
        <dgm:presLayoutVars>
          <dgm:bulletEnabled val="1"/>
        </dgm:presLayoutVars>
      </dgm:prSet>
      <dgm:spPr/>
      <dgm:t>
        <a:bodyPr/>
        <a:lstStyle/>
        <a:p>
          <a:endParaRPr lang="en-MY"/>
        </a:p>
      </dgm:t>
    </dgm:pt>
  </dgm:ptLst>
  <dgm:cxnLst>
    <dgm:cxn modelId="{18031C72-27AD-4EDA-8ADF-5663B0D33D41}" type="presOf" srcId="{6E684574-062E-4366-B926-C8D0295FCDF7}" destId="{9D50D6CB-8C43-497B-8738-227FD474281D}" srcOrd="0" destOrd="0" presId="urn:microsoft.com/office/officeart/2005/8/layout/lProcess3"/>
    <dgm:cxn modelId="{BE269844-59FB-4C47-ABA1-81EEA2E10FD5}" type="presOf" srcId="{5BEF649E-CE4A-4C86-A63D-BC25EBB52DA8}" destId="{6929448A-51F2-41B7-9C16-C3722F56EFFF}" srcOrd="0" destOrd="0" presId="urn:microsoft.com/office/officeart/2005/8/layout/lProcess3"/>
    <dgm:cxn modelId="{33E7C14A-778F-4CC2-99A7-6DE2F86DA974}" type="presOf" srcId="{2535FDFD-EAB2-4776-B943-DB31DC6273B1}" destId="{AD2E7AA6-9A6C-4DD6-8C0A-1E1D0F45192C}" srcOrd="0" destOrd="0" presId="urn:microsoft.com/office/officeart/2005/8/layout/lProcess3"/>
    <dgm:cxn modelId="{0E52D6C2-7145-482E-87D3-692A15C1FFF0}" srcId="{A01F843A-4A48-4D12-9A67-C95F81D9D749}" destId="{6E684574-062E-4366-B926-C8D0295FCDF7}" srcOrd="0" destOrd="0" parTransId="{39811762-AD0F-4328-B9CB-67424FC0BF58}" sibTransId="{33681267-C038-498D-A11A-1F10FF0060AB}"/>
    <dgm:cxn modelId="{0871AE0F-EB6E-42C6-B5E6-55D0284165F6}" srcId="{972D88B7-3C38-4295-905E-1C9EA301C185}" destId="{B2E22DFC-84D2-4442-A889-441C1D191E97}" srcOrd="3" destOrd="0" parTransId="{3925996B-4131-462F-B9A9-68A4CD3E6FF5}" sibTransId="{23A064AA-310B-4D6B-874D-82C24159171A}"/>
    <dgm:cxn modelId="{3D5F0B41-B1E8-4928-8FE6-6EDE8124E454}" srcId="{D2998E55-BBA2-46C9-9DCC-46580CE372B1}" destId="{33C2D4DE-6053-48A2-A8B3-A20EE8E1F9EB}" srcOrd="0" destOrd="0" parTransId="{61390264-6A96-4249-B4CA-892EB0CEC299}" sibTransId="{4B4FDE35-9A45-4F9D-A14F-8DBA466BE2CD}"/>
    <dgm:cxn modelId="{CAEB0DDA-4542-4200-B82C-CDCB89E3E7E6}" srcId="{A01F843A-4A48-4D12-9A67-C95F81D9D749}" destId="{5BEF649E-CE4A-4C86-A63D-BC25EBB52DA8}" srcOrd="1" destOrd="0" parTransId="{5A6EECB5-07E3-46B9-9D22-FDCF459375AC}" sibTransId="{B34715DB-8138-41A8-8A53-1142B52C8493}"/>
    <dgm:cxn modelId="{ABF347FA-5AAF-4B51-BF27-03430C550D7F}" type="presOf" srcId="{A01F843A-4A48-4D12-9A67-C95F81D9D749}" destId="{2087C7D8-2063-4CF5-991A-9696F1D38A49}" srcOrd="0" destOrd="0" presId="urn:microsoft.com/office/officeart/2005/8/layout/lProcess3"/>
    <dgm:cxn modelId="{97FCD4C5-A2F1-46C8-97F7-94FF95E062AC}" type="presOf" srcId="{D99093B2-E45B-4E6B-8461-644A2EB35439}" destId="{7AF2AF18-DB60-423A-9B39-774C16EA59EF}" srcOrd="0" destOrd="0" presId="urn:microsoft.com/office/officeart/2005/8/layout/lProcess3"/>
    <dgm:cxn modelId="{71907F35-F2D0-4E8C-8D33-FB060910A818}" srcId="{972D88B7-3C38-4295-905E-1C9EA301C185}" destId="{2535FDFD-EAB2-4776-B943-DB31DC6273B1}" srcOrd="2" destOrd="0" parTransId="{067EBD08-40EC-4039-9013-7B7E128FE00F}" sibTransId="{988C6E70-39E0-424D-B24A-31EBC298FA04}"/>
    <dgm:cxn modelId="{DEFD9D7C-6BF9-4849-9E86-01F8D765F697}" srcId="{D99093B2-E45B-4E6B-8461-644A2EB35439}" destId="{702D26F6-F1A7-4C23-9F6E-34A26D51B319}" srcOrd="0" destOrd="0" parTransId="{CCAA5DB2-A645-4F4A-AD41-5D7779C92BE2}" sibTransId="{CE91F07A-6E80-4A90-A2E0-3A64B0469DB9}"/>
    <dgm:cxn modelId="{8A89445E-05AC-44C8-9F0B-74EE3828484B}" type="presOf" srcId="{2DBCD510-7C43-480C-BEBB-9FA3BC68546B}" destId="{FC378AEE-99C5-4E5E-B9FE-0E636409A651}" srcOrd="0" destOrd="0" presId="urn:microsoft.com/office/officeart/2005/8/layout/lProcess3"/>
    <dgm:cxn modelId="{01DD98AF-FCC3-4E68-AB27-F76F432DEE98}" type="presOf" srcId="{B2E22DFC-84D2-4442-A889-441C1D191E97}" destId="{ACC2DA0C-5E49-46F5-BD12-0E50E5351EF3}" srcOrd="0" destOrd="0" presId="urn:microsoft.com/office/officeart/2005/8/layout/lProcess3"/>
    <dgm:cxn modelId="{22389665-3475-4117-8EEB-FF4B05D6D4FF}" type="presOf" srcId="{169C5961-3FCE-4802-8820-EF42FA6B5AB0}" destId="{282181EE-F239-46E9-9586-7734D9AC37B5}" srcOrd="0" destOrd="0" presId="urn:microsoft.com/office/officeart/2005/8/layout/lProcess3"/>
    <dgm:cxn modelId="{50E7D6FE-A1BF-4B9A-8DB8-446D79AF2C74}" srcId="{972D88B7-3C38-4295-905E-1C9EA301C185}" destId="{D99093B2-E45B-4E6B-8461-644A2EB35439}" srcOrd="1" destOrd="0" parTransId="{641682DC-43C6-40DE-8643-05C2BE2E76D8}" sibTransId="{4582A840-EA70-4328-BACE-7AA069455CA9}"/>
    <dgm:cxn modelId="{C572BB87-EE1E-4140-9B7B-D0647D174895}" type="presOf" srcId="{33C2D4DE-6053-48A2-A8B3-A20EE8E1F9EB}" destId="{2EB847BD-9BE4-4813-B817-0C88D664F5E3}" srcOrd="0" destOrd="0" presId="urn:microsoft.com/office/officeart/2005/8/layout/lProcess3"/>
    <dgm:cxn modelId="{C3384ED7-EA95-4A2B-960A-DC46BA53F240}" srcId="{972D88B7-3C38-4295-905E-1C9EA301C185}" destId="{D2998E55-BBA2-46C9-9DCC-46580CE372B1}" srcOrd="0" destOrd="0" parTransId="{FB24F615-98BC-4E6C-BDC6-840E6C226775}" sibTransId="{477C3804-81FF-4A09-B4A0-EB6B371CC698}"/>
    <dgm:cxn modelId="{EC5F2394-9382-4D50-9AB9-AE43AE46821D}" srcId="{2535FDFD-EAB2-4776-B943-DB31DC6273B1}" destId="{169C5961-3FCE-4802-8820-EF42FA6B5AB0}" srcOrd="0" destOrd="0" parTransId="{5087917C-2BA7-4FDC-9DFF-76814DFABF04}" sibTransId="{8AB1D2DC-4A32-4626-9B44-DD22DED54E92}"/>
    <dgm:cxn modelId="{DAF2529E-D91F-4F08-85D3-18BF9DB17A89}" srcId="{B2E22DFC-84D2-4442-A889-441C1D191E97}" destId="{2DBCD510-7C43-480C-BEBB-9FA3BC68546B}" srcOrd="0" destOrd="0" parTransId="{F440E998-F1AB-4D0B-ACFD-6D730B16E83E}" sibTransId="{67F521BD-7E07-4DC6-8330-418D9E4A4D71}"/>
    <dgm:cxn modelId="{76E4D1AB-279E-4734-832E-F24E12DCC334}" type="presOf" srcId="{702D26F6-F1A7-4C23-9F6E-34A26D51B319}" destId="{59D7CF17-35D1-48F8-BC78-01BB2ED0F58C}" srcOrd="0" destOrd="0" presId="urn:microsoft.com/office/officeart/2005/8/layout/lProcess3"/>
    <dgm:cxn modelId="{B04F64E7-EB0F-4661-A1A2-523AD3986729}" type="presOf" srcId="{972D88B7-3C38-4295-905E-1C9EA301C185}" destId="{E2E59106-C425-4E97-A518-8BE58440B0AE}" srcOrd="0" destOrd="0" presId="urn:microsoft.com/office/officeart/2005/8/layout/lProcess3"/>
    <dgm:cxn modelId="{926A5C8E-BFF8-4A4D-BA3F-A32D0DD4E472}" type="presOf" srcId="{D2998E55-BBA2-46C9-9DCC-46580CE372B1}" destId="{35A4FF4D-EE03-4AF5-A30F-446515FBBFD6}" srcOrd="0" destOrd="0" presId="urn:microsoft.com/office/officeart/2005/8/layout/lProcess3"/>
    <dgm:cxn modelId="{CB91B06A-12DF-433A-BC39-89654CE6DD40}" srcId="{972D88B7-3C38-4295-905E-1C9EA301C185}" destId="{A01F843A-4A48-4D12-9A67-C95F81D9D749}" srcOrd="4" destOrd="0" parTransId="{C13C6507-A374-4F13-AAA8-4CA2CCD161DC}" sibTransId="{F72C5DCB-87CB-4562-8D4C-96EA506E2A27}"/>
    <dgm:cxn modelId="{2FEA6E53-C7C2-4FC4-81F0-E709E133AC9F}" type="presParOf" srcId="{E2E59106-C425-4E97-A518-8BE58440B0AE}" destId="{D80A25FA-8FE0-453B-A7ED-A50501C6C1BA}" srcOrd="0" destOrd="0" presId="urn:microsoft.com/office/officeart/2005/8/layout/lProcess3"/>
    <dgm:cxn modelId="{AC9945A2-5AAB-49D8-95A8-033CA6181940}" type="presParOf" srcId="{D80A25FA-8FE0-453B-A7ED-A50501C6C1BA}" destId="{35A4FF4D-EE03-4AF5-A30F-446515FBBFD6}" srcOrd="0" destOrd="0" presId="urn:microsoft.com/office/officeart/2005/8/layout/lProcess3"/>
    <dgm:cxn modelId="{277B805D-61A3-486C-A9C6-48DDD3DE9E4F}" type="presParOf" srcId="{D80A25FA-8FE0-453B-A7ED-A50501C6C1BA}" destId="{55CCA865-D4B2-48DD-8A84-906C49983A19}" srcOrd="1" destOrd="0" presId="urn:microsoft.com/office/officeart/2005/8/layout/lProcess3"/>
    <dgm:cxn modelId="{F0D524CC-1C08-4D44-8CA2-288D540286BF}" type="presParOf" srcId="{D80A25FA-8FE0-453B-A7ED-A50501C6C1BA}" destId="{2EB847BD-9BE4-4813-B817-0C88D664F5E3}" srcOrd="2" destOrd="0" presId="urn:microsoft.com/office/officeart/2005/8/layout/lProcess3"/>
    <dgm:cxn modelId="{5A80A384-51E6-4FC8-A2EB-2364382F73D6}" type="presParOf" srcId="{E2E59106-C425-4E97-A518-8BE58440B0AE}" destId="{A573129A-7889-4902-A0F0-EA36F2DBD898}" srcOrd="1" destOrd="0" presId="urn:microsoft.com/office/officeart/2005/8/layout/lProcess3"/>
    <dgm:cxn modelId="{C36E5CE8-9071-4A15-9D59-EDBF4E0995A6}" type="presParOf" srcId="{E2E59106-C425-4E97-A518-8BE58440B0AE}" destId="{9AB48463-91C7-4C06-854F-5BEBF2F6862A}" srcOrd="2" destOrd="0" presId="urn:microsoft.com/office/officeart/2005/8/layout/lProcess3"/>
    <dgm:cxn modelId="{2B29098F-6895-45EE-A90F-1A54B20CD2DC}" type="presParOf" srcId="{9AB48463-91C7-4C06-854F-5BEBF2F6862A}" destId="{7AF2AF18-DB60-423A-9B39-774C16EA59EF}" srcOrd="0" destOrd="0" presId="urn:microsoft.com/office/officeart/2005/8/layout/lProcess3"/>
    <dgm:cxn modelId="{3DD783A5-267B-4B7F-8D02-16AB0563EFB6}" type="presParOf" srcId="{9AB48463-91C7-4C06-854F-5BEBF2F6862A}" destId="{B8B71D5F-C9F0-4AD6-892E-7EE7CEF89515}" srcOrd="1" destOrd="0" presId="urn:microsoft.com/office/officeart/2005/8/layout/lProcess3"/>
    <dgm:cxn modelId="{C54CA12D-6DDF-44A4-AA18-EA35E5F1FDC0}" type="presParOf" srcId="{9AB48463-91C7-4C06-854F-5BEBF2F6862A}" destId="{59D7CF17-35D1-48F8-BC78-01BB2ED0F58C}" srcOrd="2" destOrd="0" presId="urn:microsoft.com/office/officeart/2005/8/layout/lProcess3"/>
    <dgm:cxn modelId="{58F1F96D-2A0A-4137-B7FE-A8C2AA6BA617}" type="presParOf" srcId="{E2E59106-C425-4E97-A518-8BE58440B0AE}" destId="{3EB68E13-2D78-4122-9B53-8E40D4BB79CA}" srcOrd="3" destOrd="0" presId="urn:microsoft.com/office/officeart/2005/8/layout/lProcess3"/>
    <dgm:cxn modelId="{21FEF295-78EF-49E2-AA28-9FAB376C58AA}" type="presParOf" srcId="{E2E59106-C425-4E97-A518-8BE58440B0AE}" destId="{024DE321-45DB-42D9-A452-9A26669A59F0}" srcOrd="4" destOrd="0" presId="urn:microsoft.com/office/officeart/2005/8/layout/lProcess3"/>
    <dgm:cxn modelId="{7BBCA398-EF72-4074-8550-DD84AEBC1693}" type="presParOf" srcId="{024DE321-45DB-42D9-A452-9A26669A59F0}" destId="{AD2E7AA6-9A6C-4DD6-8C0A-1E1D0F45192C}" srcOrd="0" destOrd="0" presId="urn:microsoft.com/office/officeart/2005/8/layout/lProcess3"/>
    <dgm:cxn modelId="{A7864D5B-B399-4983-9E5C-3D2E1935FF82}" type="presParOf" srcId="{024DE321-45DB-42D9-A452-9A26669A59F0}" destId="{E58839C4-B0B0-4CD5-88A4-F9EC577C6E17}" srcOrd="1" destOrd="0" presId="urn:microsoft.com/office/officeart/2005/8/layout/lProcess3"/>
    <dgm:cxn modelId="{E2725D48-0932-49E2-BCED-3FD4ADE96366}" type="presParOf" srcId="{024DE321-45DB-42D9-A452-9A26669A59F0}" destId="{282181EE-F239-46E9-9586-7734D9AC37B5}" srcOrd="2" destOrd="0" presId="urn:microsoft.com/office/officeart/2005/8/layout/lProcess3"/>
    <dgm:cxn modelId="{A4D55433-878A-42B9-B6F5-EB9A105B60D5}" type="presParOf" srcId="{E2E59106-C425-4E97-A518-8BE58440B0AE}" destId="{E5DE75B2-40E1-4517-B751-AEB48F953C3C}" srcOrd="5" destOrd="0" presId="urn:microsoft.com/office/officeart/2005/8/layout/lProcess3"/>
    <dgm:cxn modelId="{4B57E898-12D9-4C43-90DC-28D30ADD9F89}" type="presParOf" srcId="{E2E59106-C425-4E97-A518-8BE58440B0AE}" destId="{6FBB4245-2F2A-40AB-8393-576E0FA65AB3}" srcOrd="6" destOrd="0" presId="urn:microsoft.com/office/officeart/2005/8/layout/lProcess3"/>
    <dgm:cxn modelId="{F8C336DA-0869-4C00-9535-58CF827E56E1}" type="presParOf" srcId="{6FBB4245-2F2A-40AB-8393-576E0FA65AB3}" destId="{ACC2DA0C-5E49-46F5-BD12-0E50E5351EF3}" srcOrd="0" destOrd="0" presId="urn:microsoft.com/office/officeart/2005/8/layout/lProcess3"/>
    <dgm:cxn modelId="{EB1302F5-4125-4F7D-AC59-1C9072339D95}" type="presParOf" srcId="{6FBB4245-2F2A-40AB-8393-576E0FA65AB3}" destId="{142E70A3-869F-4A59-B59C-4FED27A9FD88}" srcOrd="1" destOrd="0" presId="urn:microsoft.com/office/officeart/2005/8/layout/lProcess3"/>
    <dgm:cxn modelId="{318257DC-270E-430A-A927-8403AFBF69B4}" type="presParOf" srcId="{6FBB4245-2F2A-40AB-8393-576E0FA65AB3}" destId="{FC378AEE-99C5-4E5E-B9FE-0E636409A651}" srcOrd="2" destOrd="0" presId="urn:microsoft.com/office/officeart/2005/8/layout/lProcess3"/>
    <dgm:cxn modelId="{ABACA2A2-4E75-4597-8016-AC2F6F8908DC}" type="presParOf" srcId="{E2E59106-C425-4E97-A518-8BE58440B0AE}" destId="{2FAEB843-39E1-4696-9757-71B20693E439}" srcOrd="7" destOrd="0" presId="urn:microsoft.com/office/officeart/2005/8/layout/lProcess3"/>
    <dgm:cxn modelId="{5A4D2A1A-0CBB-4B25-8356-992C8720D697}" type="presParOf" srcId="{E2E59106-C425-4E97-A518-8BE58440B0AE}" destId="{0674372F-DBBB-45DC-9727-9C595721A30F}" srcOrd="8" destOrd="0" presId="urn:microsoft.com/office/officeart/2005/8/layout/lProcess3"/>
    <dgm:cxn modelId="{2C78C07C-6450-4894-ADA9-426D3D253876}" type="presParOf" srcId="{0674372F-DBBB-45DC-9727-9C595721A30F}" destId="{2087C7D8-2063-4CF5-991A-9696F1D38A49}" srcOrd="0" destOrd="0" presId="urn:microsoft.com/office/officeart/2005/8/layout/lProcess3"/>
    <dgm:cxn modelId="{2A47FCA9-A535-46E5-8C9D-AD878E2C0FDC}" type="presParOf" srcId="{0674372F-DBBB-45DC-9727-9C595721A30F}" destId="{8011C096-99BB-4350-B1A4-745CDD31FF6C}" srcOrd="1" destOrd="0" presId="urn:microsoft.com/office/officeart/2005/8/layout/lProcess3"/>
    <dgm:cxn modelId="{3DBD566C-6513-4897-97A7-7A5F55D49D23}" type="presParOf" srcId="{0674372F-DBBB-45DC-9727-9C595721A30F}" destId="{9D50D6CB-8C43-497B-8738-227FD474281D}" srcOrd="2" destOrd="0" presId="urn:microsoft.com/office/officeart/2005/8/layout/lProcess3"/>
    <dgm:cxn modelId="{8759048A-0F4F-4649-B4C8-49411F979DA5}" type="presParOf" srcId="{0674372F-DBBB-45DC-9727-9C595721A30F}" destId="{BBCA148E-00F9-4F87-BE8A-C725ABFA7784}" srcOrd="3" destOrd="0" presId="urn:microsoft.com/office/officeart/2005/8/layout/lProcess3"/>
    <dgm:cxn modelId="{5A20126C-7776-4E8C-942B-DCB2C48E7FF9}" type="presParOf" srcId="{0674372F-DBBB-45DC-9727-9C595721A30F}" destId="{6929448A-51F2-41B7-9C16-C3722F56EFFF}" srcOrd="4"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A4FF4D-EE03-4AF5-A30F-446515FBBFD6}">
      <dsp:nvSpPr>
        <dsp:cNvPr id="0" name=""/>
        <dsp:cNvSpPr/>
      </dsp:nvSpPr>
      <dsp:spPr>
        <a:xfrm>
          <a:off x="1249851" y="0"/>
          <a:ext cx="2281550" cy="912620"/>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b="1" kern="1200" dirty="0" smtClean="0"/>
            <a:t>Granting patent and patent examination process</a:t>
          </a:r>
          <a:endParaRPr lang="en-MY" sz="1500" b="1" kern="1200" dirty="0"/>
        </a:p>
      </dsp:txBody>
      <dsp:txXfrm>
        <a:off x="1249851" y="0"/>
        <a:ext cx="2281550" cy="912620"/>
      </dsp:txXfrm>
    </dsp:sp>
    <dsp:sp modelId="{2EB847BD-9BE4-4813-B817-0C88D664F5E3}">
      <dsp:nvSpPr>
        <dsp:cNvPr id="0" name=""/>
        <dsp:cNvSpPr/>
      </dsp:nvSpPr>
      <dsp:spPr>
        <a:xfrm>
          <a:off x="3231873" y="79644"/>
          <a:ext cx="1893687" cy="757474"/>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b="1" kern="1200" dirty="0" smtClean="0"/>
            <a:t>efficient pendency performance</a:t>
          </a:r>
          <a:endParaRPr lang="en-MY" sz="800" kern="1200" dirty="0"/>
        </a:p>
      </dsp:txBody>
      <dsp:txXfrm>
        <a:off x="3231873" y="79644"/>
        <a:ext cx="1893687" cy="757474"/>
      </dsp:txXfrm>
    </dsp:sp>
    <dsp:sp modelId="{7AF2AF18-DB60-423A-9B39-774C16EA59EF}">
      <dsp:nvSpPr>
        <dsp:cNvPr id="0" name=""/>
        <dsp:cNvSpPr/>
      </dsp:nvSpPr>
      <dsp:spPr>
        <a:xfrm>
          <a:off x="1249851" y="1034136"/>
          <a:ext cx="2281550" cy="912620"/>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b="1" kern="1200" dirty="0" smtClean="0"/>
            <a:t>Registering trademarks and ID</a:t>
          </a:r>
          <a:endParaRPr lang="en-MY" sz="1500" b="1" kern="1200" dirty="0"/>
        </a:p>
      </dsp:txBody>
      <dsp:txXfrm>
        <a:off x="1249851" y="1034136"/>
        <a:ext cx="2281550" cy="912620"/>
      </dsp:txXfrm>
    </dsp:sp>
    <dsp:sp modelId="{59D7CF17-35D1-48F8-BC78-01BB2ED0F58C}">
      <dsp:nvSpPr>
        <dsp:cNvPr id="0" name=""/>
        <dsp:cNvSpPr/>
      </dsp:nvSpPr>
      <dsp:spPr>
        <a:xfrm>
          <a:off x="3231873" y="1120031"/>
          <a:ext cx="1893687" cy="757474"/>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b="1" kern="1200" dirty="0" smtClean="0"/>
            <a:t> </a:t>
          </a:r>
          <a:r>
            <a:rPr lang="en-US" sz="900" b="1" kern="1200" dirty="0" smtClean="0"/>
            <a:t>efficient pendency performance</a:t>
          </a:r>
          <a:endParaRPr lang="en-MY" sz="800" kern="1200" dirty="0"/>
        </a:p>
      </dsp:txBody>
      <dsp:txXfrm>
        <a:off x="3231873" y="1120031"/>
        <a:ext cx="1893687" cy="757474"/>
      </dsp:txXfrm>
    </dsp:sp>
    <dsp:sp modelId="{AD2E7AA6-9A6C-4DD6-8C0A-1E1D0F45192C}">
      <dsp:nvSpPr>
        <dsp:cNvPr id="0" name=""/>
        <dsp:cNvSpPr/>
      </dsp:nvSpPr>
      <dsp:spPr>
        <a:xfrm>
          <a:off x="1246923" y="2082846"/>
          <a:ext cx="2281550" cy="912620"/>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b="1" kern="1200" dirty="0" smtClean="0"/>
            <a:t>Copyright protection</a:t>
          </a:r>
          <a:endParaRPr lang="en-MY" sz="1500" b="1" kern="1200" dirty="0"/>
        </a:p>
      </dsp:txBody>
      <dsp:txXfrm>
        <a:off x="1246923" y="2082846"/>
        <a:ext cx="2281550" cy="912620"/>
      </dsp:txXfrm>
    </dsp:sp>
    <dsp:sp modelId="{282181EE-F239-46E9-9586-7734D9AC37B5}">
      <dsp:nvSpPr>
        <dsp:cNvPr id="0" name=""/>
        <dsp:cNvSpPr/>
      </dsp:nvSpPr>
      <dsp:spPr>
        <a:xfrm>
          <a:off x="3231873" y="2160419"/>
          <a:ext cx="1893687" cy="757474"/>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rtl="0">
            <a:lnSpc>
              <a:spcPct val="90000"/>
            </a:lnSpc>
            <a:spcBef>
              <a:spcPct val="0"/>
            </a:spcBef>
            <a:spcAft>
              <a:spcPct val="35000"/>
            </a:spcAft>
          </a:pPr>
          <a:r>
            <a:rPr lang="en-US" sz="800" b="1" kern="1200" dirty="0" smtClean="0"/>
            <a:t> provide voluntary notifications, dissemination of knowledge to the appropriate copyright users, compliance issues</a:t>
          </a:r>
          <a:endParaRPr lang="en-MY" sz="800" b="1" kern="1200" dirty="0"/>
        </a:p>
      </dsp:txBody>
      <dsp:txXfrm>
        <a:off x="3231873" y="2160419"/>
        <a:ext cx="1893687" cy="757474"/>
      </dsp:txXfrm>
    </dsp:sp>
    <dsp:sp modelId="{ACC2DA0C-5E49-46F5-BD12-0E50E5351EF3}">
      <dsp:nvSpPr>
        <dsp:cNvPr id="0" name=""/>
        <dsp:cNvSpPr/>
      </dsp:nvSpPr>
      <dsp:spPr>
        <a:xfrm>
          <a:off x="1246923" y="3123233"/>
          <a:ext cx="2281550" cy="912620"/>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b="1" kern="1200" dirty="0" smtClean="0"/>
            <a:t>Technology enabled filings and processing of applications</a:t>
          </a:r>
          <a:endParaRPr lang="en-MY" sz="1500" b="1" kern="1200" dirty="0"/>
        </a:p>
      </dsp:txBody>
      <dsp:txXfrm>
        <a:off x="1246923" y="3123233"/>
        <a:ext cx="2281550" cy="912620"/>
      </dsp:txXfrm>
    </dsp:sp>
    <dsp:sp modelId="{FC378AEE-99C5-4E5E-B9FE-0E636409A651}">
      <dsp:nvSpPr>
        <dsp:cNvPr id="0" name=""/>
        <dsp:cNvSpPr/>
      </dsp:nvSpPr>
      <dsp:spPr>
        <a:xfrm>
          <a:off x="3231873" y="3200806"/>
          <a:ext cx="1893687" cy="757474"/>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dirty="0" smtClean="0"/>
            <a:t>Better enhancement of technology enabled filings </a:t>
          </a:r>
          <a:endParaRPr lang="en-MY" sz="1000" b="1" kern="1200" dirty="0"/>
        </a:p>
      </dsp:txBody>
      <dsp:txXfrm>
        <a:off x="3231873" y="3200806"/>
        <a:ext cx="1893687" cy="757474"/>
      </dsp:txXfrm>
    </dsp:sp>
    <dsp:sp modelId="{2087C7D8-2063-4CF5-991A-9696F1D38A49}">
      <dsp:nvSpPr>
        <dsp:cNvPr id="0" name=""/>
        <dsp:cNvSpPr/>
      </dsp:nvSpPr>
      <dsp:spPr>
        <a:xfrm>
          <a:off x="1246923" y="4163620"/>
          <a:ext cx="2281550" cy="912620"/>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b="1" kern="1200" dirty="0" smtClean="0"/>
            <a:t>IP awareness campaign</a:t>
          </a:r>
          <a:endParaRPr lang="en-MY" sz="1500" b="1" kern="1200" dirty="0"/>
        </a:p>
      </dsp:txBody>
      <dsp:txXfrm>
        <a:off x="1246923" y="4163620"/>
        <a:ext cx="2281550" cy="912620"/>
      </dsp:txXfrm>
    </dsp:sp>
    <dsp:sp modelId="{9D50D6CB-8C43-497B-8738-227FD474281D}">
      <dsp:nvSpPr>
        <dsp:cNvPr id="0" name=""/>
        <dsp:cNvSpPr/>
      </dsp:nvSpPr>
      <dsp:spPr>
        <a:xfrm>
          <a:off x="3231873" y="4241193"/>
          <a:ext cx="1893687" cy="757474"/>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b="1" kern="1200" dirty="0" smtClean="0"/>
            <a:t>to continue the IP awareness campaign and focus on SME etc</a:t>
          </a:r>
        </a:p>
      </dsp:txBody>
      <dsp:txXfrm>
        <a:off x="3231873" y="4241193"/>
        <a:ext cx="1893687" cy="757474"/>
      </dsp:txXfrm>
    </dsp:sp>
    <dsp:sp modelId="{6929448A-51F2-41B7-9C16-C3722F56EFFF}">
      <dsp:nvSpPr>
        <dsp:cNvPr id="0" name=""/>
        <dsp:cNvSpPr/>
      </dsp:nvSpPr>
      <dsp:spPr>
        <a:xfrm>
          <a:off x="4860444" y="4241193"/>
          <a:ext cx="1893687" cy="757474"/>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b="1" kern="1200" dirty="0" smtClean="0"/>
            <a:t>Introducing IP monetization</a:t>
          </a:r>
          <a:endParaRPr lang="en-MY" sz="1000" b="1" kern="1200" dirty="0"/>
        </a:p>
      </dsp:txBody>
      <dsp:txXfrm>
        <a:off x="4860444" y="4241193"/>
        <a:ext cx="1893687" cy="75747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D4831-2FF5-43B1-A9A0-E0B90DF9532C}" type="datetimeFigureOut">
              <a:rPr lang="en-US" smtClean="0"/>
              <a:pPr/>
              <a:t>2/22/2011</a:t>
            </a:fld>
            <a:endParaRPr lang="en-MY"/>
          </a:p>
        </p:txBody>
      </p:sp>
      <p:sp>
        <p:nvSpPr>
          <p:cNvPr id="4" name="Slide Image Placeholder 3"/>
          <p:cNvSpPr>
            <a:spLocks noGrp="1" noRot="1" noChangeAspect="1"/>
          </p:cNvSpPr>
          <p:nvPr>
            <p:ph type="sldImg" idx="2"/>
          </p:nvPr>
        </p:nvSpPr>
        <p:spPr>
          <a:xfrm>
            <a:off x="1100138" y="685800"/>
            <a:ext cx="4657725"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36A1B-59F0-410B-9E52-E98655EAB12A}" type="slidenum">
              <a:rPr lang="en-MY" smtClean="0"/>
              <a:pPr/>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MY"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BD89FF-8E42-4EA0-8E8D-422C264A3DEC}" type="slidenum">
              <a:rPr lang="en-MY" smtClean="0"/>
              <a:pPr fontAlgn="base">
                <a:spcBef>
                  <a:spcPct val="0"/>
                </a:spcBef>
                <a:spcAft>
                  <a:spcPct val="0"/>
                </a:spcAft>
                <a:defRPr/>
              </a:pPr>
              <a:t>40</a:t>
            </a:fld>
            <a:endParaRPr lang="en-MY"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ChangeArrowheads="1"/>
          </p:cNvSpPr>
          <p:nvPr/>
        </p:nvSpPr>
        <p:spPr bwMode="invGray">
          <a:xfrm>
            <a:off x="9175750" y="0"/>
            <a:ext cx="349250" cy="70104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MY"/>
          </a:p>
        </p:txBody>
      </p:sp>
      <p:sp>
        <p:nvSpPr>
          <p:cNvPr id="4099" name="Freeform 3"/>
          <p:cNvSpPr>
            <a:spLocks/>
          </p:cNvSpPr>
          <p:nvPr/>
        </p:nvSpPr>
        <p:spPr bwMode="white">
          <a:xfrm>
            <a:off x="-9525" y="4589463"/>
            <a:ext cx="5992813" cy="2420937"/>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MY"/>
          </a:p>
        </p:txBody>
      </p:sp>
      <p:sp>
        <p:nvSpPr>
          <p:cNvPr id="4100" name="Freeform 4"/>
          <p:cNvSpPr>
            <a:spLocks/>
          </p:cNvSpPr>
          <p:nvPr/>
        </p:nvSpPr>
        <p:spPr bwMode="white">
          <a:xfrm>
            <a:off x="0" y="3902075"/>
            <a:ext cx="8505825" cy="3087688"/>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4101" name="Freeform 5"/>
          <p:cNvSpPr>
            <a:spLocks/>
          </p:cNvSpPr>
          <p:nvPr/>
        </p:nvSpPr>
        <p:spPr bwMode="white">
          <a:xfrm>
            <a:off x="0" y="3216275"/>
            <a:ext cx="9525000" cy="377348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4102" name="Freeform 6"/>
          <p:cNvSpPr>
            <a:spLocks/>
          </p:cNvSpPr>
          <p:nvPr/>
        </p:nvSpPr>
        <p:spPr bwMode="white">
          <a:xfrm>
            <a:off x="0" y="2514600"/>
            <a:ext cx="9525000" cy="2552700"/>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4103" name="Freeform 7"/>
          <p:cNvSpPr>
            <a:spLocks/>
          </p:cNvSpPr>
          <p:nvPr/>
        </p:nvSpPr>
        <p:spPr bwMode="white">
          <a:xfrm>
            <a:off x="0" y="1833563"/>
            <a:ext cx="9525000" cy="157480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4104" name="Freeform 8"/>
          <p:cNvSpPr>
            <a:spLocks/>
          </p:cNvSpPr>
          <p:nvPr/>
        </p:nvSpPr>
        <p:spPr bwMode="white">
          <a:xfrm>
            <a:off x="0" y="-20638"/>
            <a:ext cx="9525000" cy="1719263"/>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4105" name="Freeform 9"/>
          <p:cNvSpPr>
            <a:spLocks/>
          </p:cNvSpPr>
          <p:nvPr/>
        </p:nvSpPr>
        <p:spPr bwMode="white">
          <a:xfrm>
            <a:off x="0" y="-20638"/>
            <a:ext cx="8737600" cy="1092201"/>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4106" name="Freeform 10"/>
          <p:cNvSpPr>
            <a:spLocks/>
          </p:cNvSpPr>
          <p:nvPr/>
        </p:nvSpPr>
        <p:spPr bwMode="white">
          <a:xfrm>
            <a:off x="0" y="-20638"/>
            <a:ext cx="4768850" cy="463551"/>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MY"/>
          </a:p>
        </p:txBody>
      </p:sp>
      <p:sp>
        <p:nvSpPr>
          <p:cNvPr id="4107" name="Rectangle 11"/>
          <p:cNvSpPr>
            <a:spLocks noGrp="1" noChangeArrowheads="1"/>
          </p:cNvSpPr>
          <p:nvPr>
            <p:ph type="ctrTitle"/>
          </p:nvPr>
        </p:nvSpPr>
        <p:spPr>
          <a:xfrm>
            <a:off x="714375" y="2336800"/>
            <a:ext cx="8096250" cy="11684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428750" y="3971925"/>
            <a:ext cx="6667500" cy="1792288"/>
          </a:xfrm>
        </p:spPr>
        <p:txBody>
          <a:bodyPr/>
          <a:lstStyle>
            <a:lvl1pPr marL="0" indent="0" algn="ctr">
              <a:buFontTx/>
              <a:buNone/>
              <a:defRPr/>
            </a:lvl1pPr>
          </a:lstStyle>
          <a:p>
            <a:r>
              <a:rPr lang="en-US"/>
              <a:t>Click to edit Master subtitle style</a:t>
            </a:r>
          </a:p>
        </p:txBody>
      </p:sp>
      <p:sp>
        <p:nvSpPr>
          <p:cNvPr id="4109" name="Rectangle 13"/>
          <p:cNvSpPr>
            <a:spLocks noGrp="1" noChangeArrowheads="1"/>
          </p:cNvSpPr>
          <p:nvPr>
            <p:ph type="dt" sz="half" idx="2"/>
          </p:nvPr>
        </p:nvSpPr>
        <p:spPr/>
        <p:txBody>
          <a:bodyPr/>
          <a:lstStyle>
            <a:lvl1pPr>
              <a:defRPr/>
            </a:lvl1pPr>
          </a:lstStyle>
          <a:p>
            <a:endParaRPr lang="en-US"/>
          </a:p>
        </p:txBody>
      </p:sp>
      <p:sp>
        <p:nvSpPr>
          <p:cNvPr id="4110" name="Rectangle 14"/>
          <p:cNvSpPr>
            <a:spLocks noGrp="1" noChangeArrowheads="1"/>
          </p:cNvSpPr>
          <p:nvPr>
            <p:ph type="ftr" sz="quarter" idx="3"/>
          </p:nvPr>
        </p:nvSpPr>
        <p:spPr/>
        <p:txBody>
          <a:bodyPr/>
          <a:lstStyle>
            <a:lvl1pPr>
              <a:defRPr/>
            </a:lvl1pPr>
          </a:lstStyle>
          <a:p>
            <a:endParaRPr lang="en-US"/>
          </a:p>
        </p:txBody>
      </p:sp>
      <p:sp>
        <p:nvSpPr>
          <p:cNvPr id="4111" name="Rectangle 15"/>
          <p:cNvSpPr>
            <a:spLocks noGrp="1" noChangeArrowheads="1"/>
          </p:cNvSpPr>
          <p:nvPr>
            <p:ph type="sldNum" sz="quarter" idx="4"/>
          </p:nvPr>
        </p:nvSpPr>
        <p:spPr/>
        <p:txBody>
          <a:bodyPr/>
          <a:lstStyle>
            <a:lvl1pPr>
              <a:defRPr/>
            </a:lvl1pPr>
          </a:lstStyle>
          <a:p>
            <a:fld id="{1B647BAE-82A3-4B7A-8C1A-1F0D1DEDBB55}"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0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E9D8AE-78E4-4030-B9EC-520A80BA6A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623888"/>
            <a:ext cx="2024062" cy="560705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714375" y="623888"/>
            <a:ext cx="5919788" cy="5607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BBBE80-45AD-47C1-9502-15B2E76E011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6250" y="280741"/>
            <a:ext cx="8572500" cy="1168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76250" y="1635760"/>
            <a:ext cx="4206875" cy="462654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841875" y="1635760"/>
            <a:ext cx="4206875" cy="46265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76F621-C776-4334-97DC-BA32777554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905141-17B0-443D-92A3-268B3BD987D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2475" y="4505325"/>
            <a:ext cx="8096250" cy="1392238"/>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52475" y="2971800"/>
            <a:ext cx="8096250" cy="1533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E4D398-1EE6-4C28-9C83-F048E9DF6C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714375" y="2025650"/>
            <a:ext cx="3971925"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838700" y="2025650"/>
            <a:ext cx="3971925"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2F66D8-4122-41DD-B92A-5DCDBA7C608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50" y="280988"/>
            <a:ext cx="8572500" cy="11684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76250" y="1568450"/>
            <a:ext cx="4208463" cy="654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6250" y="2222500"/>
            <a:ext cx="4208463" cy="40401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838700" y="1568450"/>
            <a:ext cx="4210050" cy="654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38700" y="2222500"/>
            <a:ext cx="4210050" cy="40401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F19CADC-CBC6-487A-90B3-70C1546100E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896DFB8-B033-4DA0-AC69-46634E79876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DA81789-47E8-4344-B035-91E3BDDF3CF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250" y="279400"/>
            <a:ext cx="3133725" cy="11874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724275" y="279400"/>
            <a:ext cx="5324475" cy="5983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76250" y="1466850"/>
            <a:ext cx="3133725" cy="4795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BF99F9-B0FB-41D7-8146-2AF16B99FE8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66900" y="4906963"/>
            <a:ext cx="5715000" cy="579437"/>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866900" y="627063"/>
            <a:ext cx="5715000" cy="4205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866900" y="5486400"/>
            <a:ext cx="5715000" cy="822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558822-FBDF-4494-8C2D-FDCD849D87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9175750" y="0"/>
            <a:ext cx="349250" cy="70104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MY"/>
          </a:p>
        </p:txBody>
      </p:sp>
      <p:sp>
        <p:nvSpPr>
          <p:cNvPr id="3075" name="Freeform 3"/>
          <p:cNvSpPr>
            <a:spLocks/>
          </p:cNvSpPr>
          <p:nvPr/>
        </p:nvSpPr>
        <p:spPr bwMode="white">
          <a:xfrm>
            <a:off x="-9525" y="4589463"/>
            <a:ext cx="5992813" cy="2420937"/>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MY"/>
          </a:p>
        </p:txBody>
      </p:sp>
      <p:sp>
        <p:nvSpPr>
          <p:cNvPr id="3076" name="Freeform 4"/>
          <p:cNvSpPr>
            <a:spLocks/>
          </p:cNvSpPr>
          <p:nvPr/>
        </p:nvSpPr>
        <p:spPr bwMode="white">
          <a:xfrm>
            <a:off x="0" y="3902075"/>
            <a:ext cx="8505825" cy="3087688"/>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3077" name="Freeform 5"/>
          <p:cNvSpPr>
            <a:spLocks/>
          </p:cNvSpPr>
          <p:nvPr/>
        </p:nvSpPr>
        <p:spPr bwMode="white">
          <a:xfrm>
            <a:off x="0" y="3216275"/>
            <a:ext cx="9525000" cy="377348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3078" name="Freeform 6"/>
          <p:cNvSpPr>
            <a:spLocks/>
          </p:cNvSpPr>
          <p:nvPr/>
        </p:nvSpPr>
        <p:spPr bwMode="white">
          <a:xfrm>
            <a:off x="0" y="2514600"/>
            <a:ext cx="9525000" cy="2552700"/>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3079" name="Freeform 7"/>
          <p:cNvSpPr>
            <a:spLocks/>
          </p:cNvSpPr>
          <p:nvPr/>
        </p:nvSpPr>
        <p:spPr bwMode="white">
          <a:xfrm>
            <a:off x="0" y="1833563"/>
            <a:ext cx="9525000" cy="157480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3080" name="Freeform 8"/>
          <p:cNvSpPr>
            <a:spLocks/>
          </p:cNvSpPr>
          <p:nvPr/>
        </p:nvSpPr>
        <p:spPr bwMode="white">
          <a:xfrm>
            <a:off x="0" y="-20638"/>
            <a:ext cx="9525000" cy="1719263"/>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3081" name="Freeform 9"/>
          <p:cNvSpPr>
            <a:spLocks/>
          </p:cNvSpPr>
          <p:nvPr/>
        </p:nvSpPr>
        <p:spPr bwMode="white">
          <a:xfrm>
            <a:off x="0" y="-20638"/>
            <a:ext cx="8737600" cy="1092201"/>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MY"/>
          </a:p>
        </p:txBody>
      </p:sp>
      <p:sp>
        <p:nvSpPr>
          <p:cNvPr id="3082" name="Freeform 10"/>
          <p:cNvSpPr>
            <a:spLocks/>
          </p:cNvSpPr>
          <p:nvPr/>
        </p:nvSpPr>
        <p:spPr bwMode="white">
          <a:xfrm>
            <a:off x="0" y="-20638"/>
            <a:ext cx="4768850" cy="463551"/>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MY"/>
          </a:p>
        </p:txBody>
      </p:sp>
      <p:sp>
        <p:nvSpPr>
          <p:cNvPr id="3083" name="Rectangle 11"/>
          <p:cNvSpPr>
            <a:spLocks noGrp="1" noChangeArrowheads="1"/>
          </p:cNvSpPr>
          <p:nvPr>
            <p:ph type="title"/>
          </p:nvPr>
        </p:nvSpPr>
        <p:spPr bwMode="auto">
          <a:xfrm>
            <a:off x="714375" y="623888"/>
            <a:ext cx="8096250" cy="1168400"/>
          </a:xfrm>
          <a:prstGeom prst="rect">
            <a:avLst/>
          </a:prstGeom>
          <a:noFill/>
          <a:ln w="9525">
            <a:noFill/>
            <a:miter lim="800000"/>
            <a:headEnd/>
            <a:tailEnd/>
          </a:ln>
          <a:effectLst/>
        </p:spPr>
        <p:txBody>
          <a:bodyPr vert="horz" wrap="square" lIns="93616" tIns="46808" rIns="93616" bIns="46808" numCol="1" anchor="ctr" anchorCtr="0" compatLnSpc="1">
            <a:prstTxWarp prst="textNoShape">
              <a:avLst/>
            </a:prstTxWarp>
          </a:bodyPr>
          <a:lstStyle/>
          <a:p>
            <a:pPr lvl="0"/>
            <a:r>
              <a:rPr lang="en-US" smtClean="0"/>
              <a:t>Click to edit Master title style</a:t>
            </a:r>
          </a:p>
        </p:txBody>
      </p:sp>
      <p:sp>
        <p:nvSpPr>
          <p:cNvPr id="3084" name="Rectangle 12"/>
          <p:cNvSpPr>
            <a:spLocks noGrp="1" noChangeArrowheads="1"/>
          </p:cNvSpPr>
          <p:nvPr>
            <p:ph type="body" idx="1"/>
          </p:nvPr>
        </p:nvSpPr>
        <p:spPr bwMode="auto">
          <a:xfrm>
            <a:off x="714375" y="2025650"/>
            <a:ext cx="8096250" cy="4205288"/>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5" name="Rectangle 13"/>
          <p:cNvSpPr>
            <a:spLocks noGrp="1" noChangeArrowheads="1"/>
          </p:cNvSpPr>
          <p:nvPr>
            <p:ph type="dt" sz="half" idx="2"/>
          </p:nvPr>
        </p:nvSpPr>
        <p:spPr bwMode="auto">
          <a:xfrm>
            <a:off x="714375" y="6386513"/>
            <a:ext cx="1984375" cy="468312"/>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defTabSz="936625">
              <a:spcBef>
                <a:spcPct val="0"/>
              </a:spcBef>
              <a:defRPr sz="1400" b="0"/>
            </a:lvl1pPr>
          </a:lstStyle>
          <a:p>
            <a:endParaRPr lang="en-US"/>
          </a:p>
        </p:txBody>
      </p:sp>
      <p:sp>
        <p:nvSpPr>
          <p:cNvPr id="3086" name="Rectangle 14"/>
          <p:cNvSpPr>
            <a:spLocks noGrp="1" noChangeArrowheads="1"/>
          </p:cNvSpPr>
          <p:nvPr>
            <p:ph type="ftr" sz="quarter" idx="3"/>
          </p:nvPr>
        </p:nvSpPr>
        <p:spPr bwMode="auto">
          <a:xfrm>
            <a:off x="3254375" y="6386513"/>
            <a:ext cx="3016250" cy="468312"/>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ctr" defTabSz="936625">
              <a:spcBef>
                <a:spcPct val="0"/>
              </a:spcBef>
              <a:defRPr sz="1400" b="0"/>
            </a:lvl1pPr>
          </a:lstStyle>
          <a:p>
            <a:endParaRPr lang="en-US"/>
          </a:p>
        </p:txBody>
      </p:sp>
      <p:sp>
        <p:nvSpPr>
          <p:cNvPr id="3087" name="Rectangle 15"/>
          <p:cNvSpPr>
            <a:spLocks noGrp="1" noChangeArrowheads="1"/>
          </p:cNvSpPr>
          <p:nvPr>
            <p:ph type="sldNum" sz="quarter" idx="4"/>
          </p:nvPr>
        </p:nvSpPr>
        <p:spPr bwMode="auto">
          <a:xfrm>
            <a:off x="6826250" y="6386513"/>
            <a:ext cx="1984375" cy="468312"/>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r" defTabSz="936625">
              <a:spcBef>
                <a:spcPct val="0"/>
              </a:spcBef>
              <a:defRPr sz="1400" b="0"/>
            </a:lvl1pPr>
          </a:lstStyle>
          <a:p>
            <a:fld id="{1430925E-69DD-44D8-8287-CC988B10E42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defTabSz="936625" rtl="0" eaLnBrk="0" fontAlgn="base" hangingPunct="0">
        <a:spcBef>
          <a:spcPct val="0"/>
        </a:spcBef>
        <a:spcAft>
          <a:spcPct val="0"/>
        </a:spcAft>
        <a:defRPr sz="4500">
          <a:solidFill>
            <a:schemeClr val="tx2"/>
          </a:solidFill>
          <a:latin typeface="+mj-lt"/>
          <a:ea typeface="+mj-ea"/>
          <a:cs typeface="+mj-cs"/>
        </a:defRPr>
      </a:lvl1pPr>
      <a:lvl2pPr algn="ctr" defTabSz="936625" rtl="0" eaLnBrk="0" fontAlgn="base" hangingPunct="0">
        <a:spcBef>
          <a:spcPct val="0"/>
        </a:spcBef>
        <a:spcAft>
          <a:spcPct val="0"/>
        </a:spcAft>
        <a:defRPr sz="4500">
          <a:solidFill>
            <a:schemeClr val="tx2"/>
          </a:solidFill>
          <a:latin typeface="Times New Roman" pitchFamily="18" charset="0"/>
        </a:defRPr>
      </a:lvl2pPr>
      <a:lvl3pPr algn="ctr" defTabSz="936625" rtl="0" eaLnBrk="0" fontAlgn="base" hangingPunct="0">
        <a:spcBef>
          <a:spcPct val="0"/>
        </a:spcBef>
        <a:spcAft>
          <a:spcPct val="0"/>
        </a:spcAft>
        <a:defRPr sz="4500">
          <a:solidFill>
            <a:schemeClr val="tx2"/>
          </a:solidFill>
          <a:latin typeface="Times New Roman" pitchFamily="18" charset="0"/>
        </a:defRPr>
      </a:lvl3pPr>
      <a:lvl4pPr algn="ctr" defTabSz="936625" rtl="0" eaLnBrk="0" fontAlgn="base" hangingPunct="0">
        <a:spcBef>
          <a:spcPct val="0"/>
        </a:spcBef>
        <a:spcAft>
          <a:spcPct val="0"/>
        </a:spcAft>
        <a:defRPr sz="4500">
          <a:solidFill>
            <a:schemeClr val="tx2"/>
          </a:solidFill>
          <a:latin typeface="Times New Roman" pitchFamily="18" charset="0"/>
        </a:defRPr>
      </a:lvl4pPr>
      <a:lvl5pPr algn="ctr" defTabSz="936625" rtl="0" eaLnBrk="0" fontAlgn="base" hangingPunct="0">
        <a:spcBef>
          <a:spcPct val="0"/>
        </a:spcBef>
        <a:spcAft>
          <a:spcPct val="0"/>
        </a:spcAft>
        <a:defRPr sz="4500">
          <a:solidFill>
            <a:schemeClr val="tx2"/>
          </a:solidFill>
          <a:latin typeface="Times New Roman" pitchFamily="18" charset="0"/>
        </a:defRPr>
      </a:lvl5pPr>
      <a:lvl6pPr marL="457200" algn="ctr" defTabSz="936625" rtl="0" eaLnBrk="0" fontAlgn="base" hangingPunct="0">
        <a:spcBef>
          <a:spcPct val="0"/>
        </a:spcBef>
        <a:spcAft>
          <a:spcPct val="0"/>
        </a:spcAft>
        <a:defRPr sz="4500">
          <a:solidFill>
            <a:schemeClr val="tx2"/>
          </a:solidFill>
          <a:latin typeface="Times New Roman" pitchFamily="18" charset="0"/>
        </a:defRPr>
      </a:lvl6pPr>
      <a:lvl7pPr marL="914400" algn="ctr" defTabSz="936625" rtl="0" eaLnBrk="0" fontAlgn="base" hangingPunct="0">
        <a:spcBef>
          <a:spcPct val="0"/>
        </a:spcBef>
        <a:spcAft>
          <a:spcPct val="0"/>
        </a:spcAft>
        <a:defRPr sz="4500">
          <a:solidFill>
            <a:schemeClr val="tx2"/>
          </a:solidFill>
          <a:latin typeface="Times New Roman" pitchFamily="18" charset="0"/>
        </a:defRPr>
      </a:lvl7pPr>
      <a:lvl8pPr marL="1371600" algn="ctr" defTabSz="936625" rtl="0" eaLnBrk="0" fontAlgn="base" hangingPunct="0">
        <a:spcBef>
          <a:spcPct val="0"/>
        </a:spcBef>
        <a:spcAft>
          <a:spcPct val="0"/>
        </a:spcAft>
        <a:defRPr sz="4500">
          <a:solidFill>
            <a:schemeClr val="tx2"/>
          </a:solidFill>
          <a:latin typeface="Times New Roman" pitchFamily="18" charset="0"/>
        </a:defRPr>
      </a:lvl8pPr>
      <a:lvl9pPr marL="1828800" algn="ctr" defTabSz="936625" rtl="0" eaLnBrk="0" fontAlgn="base" hangingPunct="0">
        <a:spcBef>
          <a:spcPct val="0"/>
        </a:spcBef>
        <a:spcAft>
          <a:spcPct val="0"/>
        </a:spcAft>
        <a:defRPr sz="4500">
          <a:solidFill>
            <a:schemeClr val="tx2"/>
          </a:solidFill>
          <a:latin typeface="Times New Roman" pitchFamily="18" charset="0"/>
        </a:defRPr>
      </a:lvl9pPr>
    </p:titleStyle>
    <p:bodyStyle>
      <a:lvl1pPr marL="350838" indent="-350838" algn="l" defTabSz="936625" rtl="0" eaLnBrk="0" fontAlgn="base" hangingPunct="0">
        <a:spcBef>
          <a:spcPct val="20000"/>
        </a:spcBef>
        <a:spcAft>
          <a:spcPct val="0"/>
        </a:spcAft>
        <a:buChar char="•"/>
        <a:defRPr sz="3300">
          <a:solidFill>
            <a:schemeClr val="tx1"/>
          </a:solidFill>
          <a:latin typeface="+mn-lt"/>
          <a:ea typeface="+mn-ea"/>
          <a:cs typeface="+mn-cs"/>
        </a:defRPr>
      </a:lvl1pPr>
      <a:lvl2pPr marL="760413" indent="-292100" algn="l" defTabSz="936625" rtl="0" eaLnBrk="0" fontAlgn="base" hangingPunct="0">
        <a:spcBef>
          <a:spcPct val="20000"/>
        </a:spcBef>
        <a:spcAft>
          <a:spcPct val="0"/>
        </a:spcAft>
        <a:buChar char="–"/>
        <a:defRPr sz="2900">
          <a:solidFill>
            <a:schemeClr val="tx1"/>
          </a:solidFill>
          <a:latin typeface="+mn-lt"/>
        </a:defRPr>
      </a:lvl2pPr>
      <a:lvl3pPr marL="1169988" indent="-233363" algn="l" defTabSz="936625" rtl="0" eaLnBrk="0" fontAlgn="base" hangingPunct="0">
        <a:spcBef>
          <a:spcPct val="20000"/>
        </a:spcBef>
        <a:spcAft>
          <a:spcPct val="0"/>
        </a:spcAft>
        <a:buChar char="•"/>
        <a:defRPr sz="2500">
          <a:solidFill>
            <a:schemeClr val="tx1"/>
          </a:solidFill>
          <a:latin typeface="+mn-lt"/>
        </a:defRPr>
      </a:lvl3pPr>
      <a:lvl4pPr marL="1638300" indent="-233363" algn="l" defTabSz="936625" rtl="0" eaLnBrk="0" fontAlgn="base" hangingPunct="0">
        <a:spcBef>
          <a:spcPct val="20000"/>
        </a:spcBef>
        <a:spcAft>
          <a:spcPct val="0"/>
        </a:spcAft>
        <a:buChar char="–"/>
        <a:defRPr sz="2000">
          <a:solidFill>
            <a:schemeClr val="tx1"/>
          </a:solidFill>
          <a:latin typeface="+mn-lt"/>
        </a:defRPr>
      </a:lvl4pPr>
      <a:lvl5pPr marL="2106613" indent="-234950" algn="l" defTabSz="936625" rtl="0" eaLnBrk="0" fontAlgn="base" hangingPunct="0">
        <a:spcBef>
          <a:spcPct val="20000"/>
        </a:spcBef>
        <a:spcAft>
          <a:spcPct val="0"/>
        </a:spcAft>
        <a:buChar char="»"/>
        <a:defRPr sz="2000">
          <a:solidFill>
            <a:schemeClr val="tx1"/>
          </a:solidFill>
          <a:latin typeface="+mn-lt"/>
        </a:defRPr>
      </a:lvl5pPr>
      <a:lvl6pPr marL="2563813" indent="-234950" algn="l" defTabSz="936625" rtl="0" eaLnBrk="0" fontAlgn="base" hangingPunct="0">
        <a:spcBef>
          <a:spcPct val="20000"/>
        </a:spcBef>
        <a:spcAft>
          <a:spcPct val="0"/>
        </a:spcAft>
        <a:buChar char="»"/>
        <a:defRPr sz="2000">
          <a:solidFill>
            <a:schemeClr val="tx1"/>
          </a:solidFill>
          <a:latin typeface="+mn-lt"/>
        </a:defRPr>
      </a:lvl6pPr>
      <a:lvl7pPr marL="3021013" indent="-234950" algn="l" defTabSz="936625" rtl="0" eaLnBrk="0" fontAlgn="base" hangingPunct="0">
        <a:spcBef>
          <a:spcPct val="20000"/>
        </a:spcBef>
        <a:spcAft>
          <a:spcPct val="0"/>
        </a:spcAft>
        <a:buChar char="»"/>
        <a:defRPr sz="2000">
          <a:solidFill>
            <a:schemeClr val="tx1"/>
          </a:solidFill>
          <a:latin typeface="+mn-lt"/>
        </a:defRPr>
      </a:lvl7pPr>
      <a:lvl8pPr marL="3478213" indent="-234950" algn="l" defTabSz="936625" rtl="0" eaLnBrk="0" fontAlgn="base" hangingPunct="0">
        <a:spcBef>
          <a:spcPct val="20000"/>
        </a:spcBef>
        <a:spcAft>
          <a:spcPct val="0"/>
        </a:spcAft>
        <a:buChar char="»"/>
        <a:defRPr sz="2000">
          <a:solidFill>
            <a:schemeClr val="tx1"/>
          </a:solidFill>
          <a:latin typeface="+mn-lt"/>
        </a:defRPr>
      </a:lvl8pPr>
      <a:lvl9pPr marL="3935413" indent="-234950" algn="l" defTabSz="936625"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oleObject" Target="../embeddings/oleObject1.bin"/><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oleObject" Target="../embeddings/oleObject16.bin"/><Relationship Id="rId7" Type="http://schemas.openxmlformats.org/officeDocument/2006/relationships/diagramData" Target="../diagrams/data1.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gif"/><Relationship Id="rId11" Type="http://schemas.microsoft.com/office/2007/relationships/diagramDrawing" Target="../diagrams/drawing1.xml"/><Relationship Id="rId5" Type="http://schemas.openxmlformats.org/officeDocument/2006/relationships/image" Target="../media/image3.gif"/><Relationship Id="rId10" Type="http://schemas.openxmlformats.org/officeDocument/2006/relationships/diagramColors" Target="../diagrams/colors1.xml"/><Relationship Id="rId4" Type="http://schemas.openxmlformats.org/officeDocument/2006/relationships/image" Target="../media/image2.jpeg"/><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1.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 Id="rId9" Type="http://schemas.openxmlformats.org/officeDocument/2006/relationships/image" Target="../media/image8.wmf"/></Relationships>
</file>

<file path=ppt/slides/_rels/slide1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3.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 Id="rId9" Type="http://schemas.openxmlformats.org/officeDocument/2006/relationships/image" Target="../media/image9.wmf"/></Relationships>
</file>

<file path=ppt/slides/_rels/slide1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5.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oleObject" Target="../embeddings/oleObject27.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oleObject" Target="../embeddings/oleObject29.bin"/><Relationship Id="rId7" Type="http://schemas.openxmlformats.org/officeDocument/2006/relationships/hyperlink" Target="http://rds.yahoo.com/_ylt=A2KJke7BOmJN83kATlKJzbkF;_ylu=X3oDMTBpc2VvdmQ2BHBvcwM3BHNlYwNzcgR2dGlkAw--/SIG=1lf44lo8t/EXP=1298312001/**http:/images.search.yahoo.com/images/view?back=http://images.search.yahoo.com/search/images?p=legislation&amp;ei=UTF-8&amp;vm=r&amp;fr=yfp-t-892-s&amp;fr2=tab-web&amp;w=768&amp;h=576&amp;imgurl=libraryonline.leedsmet.ac.uk/sys.files/subject_guides/official_volumes.jpg&amp;rurl=http://libraryonline.leedsmet.ac.uk/pages/subject_guides/law/types_of_information/uk_legislation&amp;size=455KB&amp;name=...+|+What+types...&amp;p=legislation&amp;oid=5e6cbdf1dc8333510a10446623a87de0&amp;fr2=tab-web&amp;no=7&amp;tt=957000&amp;sigr=1300ab1bb&amp;sigi=12avlsjne&amp;sigb=1339gmna4&amp;.crumb=UM8iCn9wG6x" TargetMode="Externa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gif"/><Relationship Id="rId5" Type="http://schemas.openxmlformats.org/officeDocument/2006/relationships/image" Target="../media/image3.gif"/><Relationship Id="rId10" Type="http://schemas.openxmlformats.org/officeDocument/2006/relationships/image" Target="../media/image12.jpeg"/><Relationship Id="rId4" Type="http://schemas.openxmlformats.org/officeDocument/2006/relationships/image" Target="../media/image2.jpeg"/><Relationship Id="rId9" Type="http://schemas.openxmlformats.org/officeDocument/2006/relationships/hyperlink" Target="http://rds.yahoo.com/_ylt=A2KJkIZMO2JNPnUA94yJzbkF;_ylu=X3oDMTBqNmJ0Zzk0BHBvcwM3NgRzZWMDc3IEdnRpZAM-/SIG=1p1kmlkn1/EXP=1298312140/**http:/images.search.yahoo.com/images/view?back=http://images.search.yahoo.com/search/images?p=intellectual+property&amp;b=64&amp;ni=21&amp;ei=UTF-8&amp;vm=r&amp;rd=r1&amp;meta=vc=my&amp;xargs=0&amp;pstart=1&amp;fr=yfp-t-892-s&amp;fr2=tab-web&amp;w=600&amp;h=600&amp;imgurl=svr07.sitecube.com/builder/resources/image_gallery/education/education_n03.jpg&amp;rurl=http://www.globallegalresearch.com/html/intellectual-property-research-b7.html&amp;size=41KB&amp;name=Intellectual+Pro...&amp;p=intellectual+property&amp;oid=9745d25b343b3a16a75835d50c280b8e&amp;fr2=tab-web&amp;no=76&amp;tt=844000&amp;b=64&amp;ni=21&amp;sigr=12e3k42l2&amp;sigi=12e57lbaq&amp;sigb=14svbnc1f&amp;.crumb=UM8iCn9wG6x"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vmlDrawing" Target="../drawings/vmlDrawing2.vml"/><Relationship Id="rId1" Type="http://schemas.openxmlformats.org/officeDocument/2006/relationships/themeOverride" Target="../theme/themeOverride2.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oleObject" Target="../embeddings/oleObject32.bin"/><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gif"/><Relationship Id="rId5" Type="http://schemas.openxmlformats.org/officeDocument/2006/relationships/image" Target="../media/image3.gif"/><Relationship Id="rId10" Type="http://schemas.openxmlformats.org/officeDocument/2006/relationships/image" Target="../media/image16.jpeg"/><Relationship Id="rId4" Type="http://schemas.openxmlformats.org/officeDocument/2006/relationships/image" Target="../media/image2.jpeg"/><Relationship Id="rId9" Type="http://schemas.openxmlformats.org/officeDocument/2006/relationships/hyperlink" Target="http://www.leading-minds.com/images/Kaplan%20KL/ntv7%20logo.jpg" TargetMode="Externa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oleObject" Target="../embeddings/oleObject35.bin"/><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oleObject" Target="../embeddings/oleObject38.bin"/><Relationship Id="rId7" Type="http://schemas.openxmlformats.org/officeDocument/2006/relationships/hyperlink" Target="http://images.google.com.my/imgres?imgurl=http://battellemedia.com/archives/old%20book%206.gif&amp;imgrefurl=http://battellemedia.com/archives/cat_mediatech_business_models.php&amp;h=285&amp;w=295&amp;sz=32&amp;tbnid=gq7zDYTS88MJ:&amp;tbnh=107&amp;tbnw=111&amp;hl=en&amp;start=3&amp;prev=/images?q=book&amp;svnum=10&amp;hl=en&amp;lr=" TargetMode="Externa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4.gif"/><Relationship Id="rId5" Type="http://schemas.openxmlformats.org/officeDocument/2006/relationships/image" Target="../media/image3.gif"/><Relationship Id="rId10" Type="http://schemas.openxmlformats.org/officeDocument/2006/relationships/image" Target="../media/image20.jpeg"/><Relationship Id="rId4" Type="http://schemas.openxmlformats.org/officeDocument/2006/relationships/image" Target="../media/image2.jpeg"/><Relationship Id="rId9" Type="http://schemas.openxmlformats.org/officeDocument/2006/relationships/hyperlink" Target="http://images.google.com.my/imgres?imgurl=http://www.francesandcompany.com/asicrystal/desktop4/PF29%20Film%20Strip%20Photo%20Frame.jpg&amp;imgrefurl=http://www.francesandcompany.com/asicrystal/desktop4/desktop4.htm&amp;h=220&amp;w=280&amp;sz=15&amp;tbnid=_piiCjs7rU0J:&amp;tbnh=85&amp;tbnw=109&amp;hl=en&amp;start=3&amp;prev=/images?q=film&amp;svnum=10&amp;hl=en&amp;lr=" TargetMode="Externa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vmlDrawing" Target="../drawings/vmlDrawing31.vml"/><Relationship Id="rId1" Type="http://schemas.openxmlformats.org/officeDocument/2006/relationships/themeOverride" Target="../theme/themeOverride3.xml"/><Relationship Id="rId6" Type="http://schemas.openxmlformats.org/officeDocument/2006/relationships/image" Target="../media/image3.gif"/><Relationship Id="rId5" Type="http://schemas.openxmlformats.org/officeDocument/2006/relationships/image" Target="../media/image2.jpeg"/><Relationship Id="rId10" Type="http://schemas.openxmlformats.org/officeDocument/2006/relationships/image" Target="../media/image25.jpeg"/><Relationship Id="rId4" Type="http://schemas.openxmlformats.org/officeDocument/2006/relationships/oleObject" Target="../embeddings/oleObject44.bin"/><Relationship Id="rId9" Type="http://schemas.openxmlformats.org/officeDocument/2006/relationships/image" Target="../media/image24.gif"/></Relationships>
</file>

<file path=ppt/slides/_rels/slide34.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vmlDrawing" Target="../drawings/vmlDrawing32.vml"/><Relationship Id="rId1" Type="http://schemas.openxmlformats.org/officeDocument/2006/relationships/themeOverride" Target="../theme/themeOverride4.xml"/><Relationship Id="rId6" Type="http://schemas.openxmlformats.org/officeDocument/2006/relationships/image" Target="../media/image3.gif"/><Relationship Id="rId5" Type="http://schemas.openxmlformats.org/officeDocument/2006/relationships/image" Target="../media/image2.jpeg"/><Relationship Id="rId10" Type="http://schemas.openxmlformats.org/officeDocument/2006/relationships/image" Target="../media/image25.jpeg"/><Relationship Id="rId4" Type="http://schemas.openxmlformats.org/officeDocument/2006/relationships/oleObject" Target="../embeddings/oleObject45.bin"/><Relationship Id="rId9" Type="http://schemas.openxmlformats.org/officeDocument/2006/relationships/image" Target="../media/image24.gi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47.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vmlDrawing" Target="../drawings/vmlDrawing35.vml"/><Relationship Id="rId1" Type="http://schemas.openxmlformats.org/officeDocument/2006/relationships/themeOverride" Target="../theme/themeOverride5.xml"/><Relationship Id="rId6" Type="http://schemas.openxmlformats.org/officeDocument/2006/relationships/image" Target="../media/image3.gif"/><Relationship Id="rId11" Type="http://schemas.openxmlformats.org/officeDocument/2006/relationships/image" Target="../media/image31.gif"/><Relationship Id="rId5" Type="http://schemas.openxmlformats.org/officeDocument/2006/relationships/image" Target="../media/image2.jpeg"/><Relationship Id="rId10" Type="http://schemas.openxmlformats.org/officeDocument/2006/relationships/image" Target="../media/image30.jpeg"/><Relationship Id="rId4" Type="http://schemas.openxmlformats.org/officeDocument/2006/relationships/oleObject" Target="../embeddings/oleObject49.bin"/><Relationship Id="rId9" Type="http://schemas.openxmlformats.org/officeDocument/2006/relationships/image" Target="../media/image29.jpeg"/></Relationships>
</file>

<file path=ppt/slides/_rels/slide3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7.xml"/><Relationship Id="rId7" Type="http://schemas.openxmlformats.org/officeDocument/2006/relationships/image" Target="../media/image31.gif"/><Relationship Id="rId2" Type="http://schemas.openxmlformats.org/officeDocument/2006/relationships/vmlDrawing" Target="../drawings/vmlDrawing36.vml"/><Relationship Id="rId1" Type="http://schemas.openxmlformats.org/officeDocument/2006/relationships/themeOverride" Target="../theme/themeOverride6.xml"/><Relationship Id="rId6" Type="http://schemas.openxmlformats.org/officeDocument/2006/relationships/image" Target="../media/image3.gif"/><Relationship Id="rId11" Type="http://schemas.openxmlformats.org/officeDocument/2006/relationships/image" Target="../media/image30.jpeg"/><Relationship Id="rId5" Type="http://schemas.openxmlformats.org/officeDocument/2006/relationships/image" Target="../media/image2.jpeg"/><Relationship Id="rId10" Type="http://schemas.openxmlformats.org/officeDocument/2006/relationships/image" Target="../media/image29.jpeg"/><Relationship Id="rId4" Type="http://schemas.openxmlformats.org/officeDocument/2006/relationships/oleObject" Target="../embeddings/oleObject50.bin"/><Relationship Id="rId9" Type="http://schemas.openxmlformats.org/officeDocument/2006/relationships/image" Target="../media/image28.jpeg"/></Relationships>
</file>

<file path=ppt/slides/_rels/slide39.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7.xml"/><Relationship Id="rId7" Type="http://schemas.openxmlformats.org/officeDocument/2006/relationships/image" Target="../media/image31.gif"/><Relationship Id="rId2" Type="http://schemas.openxmlformats.org/officeDocument/2006/relationships/vmlDrawing" Target="../drawings/vmlDrawing37.vml"/><Relationship Id="rId1" Type="http://schemas.openxmlformats.org/officeDocument/2006/relationships/themeOverride" Target="../theme/themeOverride7.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oleObject" Target="../embeddings/oleObject51.bin"/><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oleObject" Target="../embeddings/oleObject53.bin"/><Relationship Id="rId4" Type="http://schemas.openxmlformats.org/officeDocument/2006/relationships/image" Target="../media/image38.wmf"/></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oleObject" Target="../embeddings/oleObject54.bin"/><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vmlDrawing" Target="../drawings/vmlDrawing41.vml"/><Relationship Id="rId6" Type="http://schemas.openxmlformats.org/officeDocument/2006/relationships/oleObject" Target="../embeddings/oleObject55.bin"/><Relationship Id="rId5" Type="http://schemas.openxmlformats.org/officeDocument/2006/relationships/image" Target="../media/image44.png"/><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vmlDrawing" Target="../drawings/vmlDrawing42.vml"/><Relationship Id="rId1" Type="http://schemas.openxmlformats.org/officeDocument/2006/relationships/themeOverride" Target="../theme/themeOverride8.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oleObject" Target="../embeddings/oleObject56.bin"/><Relationship Id="rId9" Type="http://schemas.openxmlformats.org/officeDocument/2006/relationships/image" Target="../media/image49.png"/></Relationships>
</file>

<file path=ppt/slides/_rels/slide48.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57.bin"/><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 Id="rId9" Type="http://schemas.openxmlformats.org/officeDocument/2006/relationships/image" Target="../media/image52.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vmlDrawing" Target="../drawings/vmlDrawing44.vml"/><Relationship Id="rId1" Type="http://schemas.openxmlformats.org/officeDocument/2006/relationships/themeOverride" Target="../theme/themeOverride9.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oleObject" Target="../embeddings/oleObject58.bin"/><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9"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40985" name="Bitmap Image" r:id="rId4"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0987"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5"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6"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7" cstate="print"/>
          <a:srcRect/>
          <a:stretch>
            <a:fillRect/>
          </a:stretch>
        </p:blipFill>
        <p:spPr bwMode="auto">
          <a:xfrm>
            <a:off x="261906" y="147614"/>
            <a:ext cx="228600" cy="228600"/>
          </a:xfrm>
          <a:prstGeom prst="rect">
            <a:avLst/>
          </a:prstGeom>
          <a:noFill/>
        </p:spPr>
      </p:pic>
      <p:sp>
        <p:nvSpPr>
          <p:cNvPr id="40993" name="Rectangle 33"/>
          <p:cNvSpPr>
            <a:spLocks noChangeArrowheads="1"/>
          </p:cNvSpPr>
          <p:nvPr/>
        </p:nvSpPr>
        <p:spPr bwMode="auto">
          <a:xfrm>
            <a:off x="1333476" y="2219316"/>
            <a:ext cx="6629400" cy="2071702"/>
          </a:xfrm>
          <a:prstGeom prst="rect">
            <a:avLst/>
          </a:prstGeom>
          <a:solidFill>
            <a:schemeClr val="accent1"/>
          </a:solidFill>
          <a:ln w="9525">
            <a:noFill/>
            <a:miter lim="800000"/>
            <a:headEnd/>
            <a:tailEnd/>
          </a:ln>
          <a:effectLst/>
        </p:spPr>
        <p:txBody>
          <a:bodyPr wrap="none" anchor="ctr"/>
          <a:lstStyle/>
          <a:p>
            <a:endParaRPr lang="en-MY"/>
          </a:p>
        </p:txBody>
      </p:sp>
      <p:sp>
        <p:nvSpPr>
          <p:cNvPr id="40996" name="WordArt 36"/>
          <p:cNvSpPr>
            <a:spLocks noChangeArrowheads="1" noChangeShapeType="1" noTextEdit="1"/>
          </p:cNvSpPr>
          <p:nvPr/>
        </p:nvSpPr>
        <p:spPr bwMode="auto">
          <a:xfrm>
            <a:off x="1476352" y="2219316"/>
            <a:ext cx="6429420" cy="1785950"/>
          </a:xfrm>
          <a:prstGeom prst="rect">
            <a:avLst/>
          </a:prstGeom>
        </p:spPr>
        <p:txBody>
          <a:bodyPr wrap="none" fromWordArt="1" anchor="ctr">
            <a:prstTxWarp prst="textPlain">
              <a:avLst>
                <a:gd name="adj" fmla="val 49112"/>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a:p>
            <a:pPr algn="ctr"/>
            <a:r>
              <a:rPr lang="en-US" sz="5400" kern="10" dirty="0" smtClean="0">
                <a:ln w="9525">
                  <a:noFill/>
                  <a:round/>
                  <a:headEnd/>
                  <a:tailEnd/>
                </a:ln>
                <a:effectLst>
                  <a:outerShdw dist="35921" dir="2700000" algn="ctr" rotWithShape="0">
                    <a:srgbClr val="C0C0C0"/>
                  </a:outerShdw>
                </a:effectLst>
                <a:latin typeface="Gungsuh" pitchFamily="18" charset="-127"/>
                <a:ea typeface="Gungsuh" pitchFamily="18" charset="-127"/>
              </a:rPr>
              <a:t>IP LAW AND ADMINISTRATION IN MALAYSIA  </a:t>
            </a:r>
          </a:p>
          <a:p>
            <a:pPr algn="ctr"/>
            <a:r>
              <a:rPr lang="en-US" sz="1000" kern="10" dirty="0" smtClean="0">
                <a:ln w="9525">
                  <a:noFill/>
                  <a:round/>
                  <a:headEnd/>
                  <a:tailEnd/>
                </a:ln>
                <a:effectLst>
                  <a:outerShdw dist="35921" dir="2700000" algn="ctr" rotWithShape="0">
                    <a:srgbClr val="C0C0C0"/>
                  </a:outerShdw>
                </a:effectLst>
                <a:latin typeface="Impact"/>
              </a:rPr>
              <a:t>  </a:t>
            </a:r>
            <a:r>
              <a:rPr lang="en-US" sz="3600" kern="10" dirty="0" smtClean="0">
                <a:ln w="9525">
                  <a:noFill/>
                  <a:round/>
                  <a:headEnd/>
                  <a:tailEnd/>
                </a:ln>
                <a:effectLst>
                  <a:outerShdw dist="35921" dir="2700000" algn="ctr" rotWithShape="0">
                    <a:srgbClr val="C0C0C0"/>
                  </a:outerShdw>
                </a:effectLst>
                <a:latin typeface="Impact"/>
              </a:rPr>
              <a:t>    </a:t>
            </a:r>
            <a:endParaRPr lang="en-MY" sz="3600" kern="10" dirty="0">
              <a:ln w="9525">
                <a:noFill/>
                <a:round/>
                <a:headEnd/>
                <a:tailEnd/>
              </a:ln>
              <a:effectLst>
                <a:outerShdw dist="35921" dir="2700000" algn="ctr" rotWithShape="0">
                  <a:srgbClr val="C0C0C0"/>
                </a:outerShdw>
              </a:effectLst>
              <a:latin typeface="Impact"/>
            </a:endParaRPr>
          </a:p>
        </p:txBody>
      </p:sp>
      <p:sp>
        <p:nvSpPr>
          <p:cNvPr id="40998" name="Text Box 38"/>
          <p:cNvSpPr txBox="1">
            <a:spLocks noChangeArrowheads="1"/>
          </p:cNvSpPr>
          <p:nvPr/>
        </p:nvSpPr>
        <p:spPr bwMode="auto">
          <a:xfrm>
            <a:off x="990600" y="5486400"/>
            <a:ext cx="5410200" cy="779463"/>
          </a:xfrm>
          <a:prstGeom prst="rect">
            <a:avLst/>
          </a:prstGeom>
          <a:noFill/>
          <a:ln w="9525">
            <a:noFill/>
            <a:miter lim="800000"/>
            <a:headEnd/>
            <a:tailEnd/>
          </a:ln>
          <a:effectLst/>
        </p:spPr>
        <p:txBody>
          <a:bodyPr>
            <a:spAutoFit/>
          </a:bodyPr>
          <a:lstStyle/>
          <a:p>
            <a:r>
              <a:rPr lang="en-US" sz="1800" dirty="0" smtClean="0">
                <a:latin typeface="Tahoma" pitchFamily="34" charset="0"/>
              </a:rPr>
              <a:t>RASHIDAH RIDHA SHEIKH KHALID</a:t>
            </a:r>
            <a:endParaRPr lang="en-US" sz="1800" dirty="0">
              <a:latin typeface="Tahoma" pitchFamily="34" charset="0"/>
            </a:endParaRPr>
          </a:p>
          <a:p>
            <a:r>
              <a:rPr lang="en-US" sz="1800" dirty="0" smtClean="0">
                <a:latin typeface="Tahoma" pitchFamily="34" charset="0"/>
              </a:rPr>
              <a:t>LEGAL OFFICER</a:t>
            </a:r>
            <a:endParaRPr lang="en-US" sz="1800" dirty="0">
              <a:latin typeface="Tahoma" pitchFamily="34" charset="0"/>
            </a:endParaRPr>
          </a:p>
        </p:txBody>
      </p:sp>
      <p:sp>
        <p:nvSpPr>
          <p:cNvPr id="41000" name="Text Box 40"/>
          <p:cNvSpPr txBox="1">
            <a:spLocks noChangeArrowheads="1"/>
          </p:cNvSpPr>
          <p:nvPr/>
        </p:nvSpPr>
        <p:spPr bwMode="auto">
          <a:xfrm>
            <a:off x="6629400" y="5791200"/>
            <a:ext cx="2286000" cy="336550"/>
          </a:xfrm>
          <a:prstGeom prst="rect">
            <a:avLst/>
          </a:prstGeom>
          <a:noFill/>
          <a:ln w="9525">
            <a:noFill/>
            <a:miter lim="800000"/>
            <a:headEnd/>
            <a:tailEnd/>
          </a:ln>
          <a:effectLst/>
        </p:spPr>
        <p:txBody>
          <a:bodyPr>
            <a:spAutoFit/>
          </a:bodyPr>
          <a:lstStyle/>
          <a:p>
            <a:r>
              <a:rPr lang="en-US" sz="1600" dirty="0" smtClean="0">
                <a:latin typeface="Tahoma" pitchFamily="34" charset="0"/>
              </a:rPr>
              <a:t>22 FEBRUARY 2011</a:t>
            </a:r>
            <a:endParaRPr lang="en-US" sz="1600" dirty="0">
              <a:latin typeface="Tahoma" pitchFamily="34" charset="0"/>
            </a:endParaRPr>
          </a:p>
        </p:txBody>
      </p:sp>
      <p:grpSp>
        <p:nvGrpSpPr>
          <p:cNvPr id="20"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40986" name="Bitmap Image" r:id="rId8"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28"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5"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6"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33" name="Picture 4" descr="logoMyIPO.gif"/>
          <p:cNvPicPr>
            <a:picLocks noChangeAspect="1"/>
          </p:cNvPicPr>
          <p:nvPr/>
        </p:nvPicPr>
        <p:blipFill>
          <a:blip r:embed="rId9" cstate="print"/>
          <a:srcRect/>
          <a:stretch>
            <a:fillRect/>
          </a:stretch>
        </p:blipFill>
        <p:spPr bwMode="auto">
          <a:xfrm>
            <a:off x="3833806" y="1147746"/>
            <a:ext cx="1698625" cy="917575"/>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101378"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101379"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US" sz="2400" b="1" smtClean="0"/>
              <a:t>Brief history of Intellectual Property Corporation of Malaysia (MyIPO)</a:t>
            </a:r>
            <a:r>
              <a:rPr lang="en-US" sz="4800" b="1" smtClean="0"/>
              <a:t> </a:t>
            </a:r>
            <a:r>
              <a:rPr lang="en-MY" sz="4800" smtClean="0"/>
              <a:t/>
            </a:r>
            <a:br>
              <a:rPr lang="en-MY" sz="4800" smtClean="0"/>
            </a:br>
            <a:endParaRPr lang="en-MY" dirty="0"/>
          </a:p>
        </p:txBody>
      </p:sp>
      <p:sp>
        <p:nvSpPr>
          <p:cNvPr id="37" name="Content Placeholder 36"/>
          <p:cNvSpPr>
            <a:spLocks noGrp="1"/>
          </p:cNvSpPr>
          <p:nvPr>
            <p:ph idx="1"/>
          </p:nvPr>
        </p:nvSpPr>
        <p:spPr>
          <a:xfrm>
            <a:off x="714375" y="1362060"/>
            <a:ext cx="8096250" cy="4868878"/>
          </a:xfrm>
        </p:spPr>
        <p:txBody>
          <a:bodyPr/>
          <a:lstStyle/>
          <a:p>
            <a:pPr>
              <a:buNone/>
            </a:pPr>
            <a:r>
              <a:rPr lang="en-MY" sz="2000" smtClean="0"/>
              <a:t> </a:t>
            </a:r>
          </a:p>
          <a:p>
            <a:pPr algn="just"/>
            <a:r>
              <a:rPr lang="en-US" sz="2400" smtClean="0"/>
              <a:t>With the rapid global trend, IP landscape has taken a new leap and there is calling to the IP office to cater to all these new changes that is taking place. </a:t>
            </a:r>
          </a:p>
          <a:p>
            <a:pPr>
              <a:buNone/>
            </a:pPr>
            <a:endParaRPr lang="en-US" sz="2400" smtClean="0"/>
          </a:p>
          <a:p>
            <a:pPr algn="just"/>
            <a:r>
              <a:rPr lang="en-US" sz="2400" smtClean="0"/>
              <a:t>The role of the IP office is no longer confine to just providing protection of  IP, but the IP dissemination role of MyIPO now central to a more effective mode of delivery to national economy and societies whom have not tap the IP rights to the fullest. </a:t>
            </a:r>
            <a:endParaRPr lang="en-MY" sz="2400" dirty="0"/>
          </a:p>
        </p:txBody>
      </p:sp>
      <p:pic>
        <p:nvPicPr>
          <p:cNvPr id="38" name="Picture 28" descr="C:\My Documents\My Pictures\myipo.jpeg"/>
          <p:cNvPicPr>
            <a:picLocks noChangeAspect="1" noChangeArrowheads="1"/>
          </p:cNvPicPr>
          <p:nvPr/>
        </p:nvPicPr>
        <p:blipFill>
          <a:blip r:embed="rId4" cstate="print"/>
          <a:srcRect/>
          <a:stretch>
            <a:fillRect/>
          </a:stretch>
        </p:blipFill>
        <p:spPr bwMode="auto">
          <a:xfrm>
            <a:off x="6191260" y="1147746"/>
            <a:ext cx="660400" cy="3937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08546"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471488"/>
            <a:ext cx="7543800" cy="707886"/>
          </a:xfrm>
          <a:prstGeom prst="rect">
            <a:avLst/>
          </a:prstGeom>
          <a:noFill/>
          <a:ln w="9525">
            <a:noFill/>
            <a:miter lim="800000"/>
            <a:headEnd/>
            <a:tailEnd/>
          </a:ln>
          <a:effectLst/>
        </p:spPr>
        <p:txBody>
          <a:bodyPr wrap="square">
            <a:spAutoFit/>
          </a:bodyPr>
          <a:lstStyle/>
          <a:p>
            <a:pPr algn="ctr">
              <a:spcBef>
                <a:spcPct val="0"/>
              </a:spcBef>
            </a:pPr>
            <a:r>
              <a:rPr lang="en-US" sz="1800" dirty="0" smtClean="0">
                <a:solidFill>
                  <a:schemeClr val="accent1"/>
                </a:solidFill>
                <a:latin typeface="Tahoma" pitchFamily="34" charset="0"/>
                <a:cs typeface="Tahoma" pitchFamily="34" charset="0"/>
              </a:rPr>
              <a:t> </a:t>
            </a:r>
            <a:r>
              <a:rPr lang="en-US" sz="2000" i="1" dirty="0" smtClean="0">
                <a:solidFill>
                  <a:schemeClr val="accent1"/>
                </a:solidFill>
                <a:latin typeface="Cambria Math" pitchFamily="18" charset="0"/>
                <a:ea typeface="Cambria Math" pitchFamily="18" charset="0"/>
                <a:cs typeface="Tahoma" pitchFamily="34" charset="0"/>
              </a:rPr>
              <a:t>IP ADMINISTRATION : THE ROLE OF </a:t>
            </a:r>
            <a:r>
              <a:rPr lang="en-US" sz="2000" i="1" dirty="0" err="1" smtClean="0">
                <a:solidFill>
                  <a:schemeClr val="accent1"/>
                </a:solidFill>
                <a:latin typeface="Cambria Math" pitchFamily="18" charset="0"/>
                <a:ea typeface="Cambria Math" pitchFamily="18" charset="0"/>
                <a:cs typeface="Tahoma" pitchFamily="34" charset="0"/>
              </a:rPr>
              <a:t>MyIPO</a:t>
            </a:r>
            <a:r>
              <a:rPr lang="en-US" sz="2000" i="1" dirty="0" smtClean="0">
                <a:solidFill>
                  <a:schemeClr val="accent1"/>
                </a:solidFill>
                <a:latin typeface="Cambria Math" pitchFamily="18" charset="0"/>
                <a:ea typeface="Cambria Math" pitchFamily="18" charset="0"/>
                <a:cs typeface="Tahoma" pitchFamily="34" charset="0"/>
              </a:rPr>
              <a:t>  AT PRESENT</a:t>
            </a:r>
          </a:p>
          <a:p>
            <a:pPr>
              <a:spcBef>
                <a:spcPct val="0"/>
              </a:spcBef>
            </a:pPr>
            <a:endParaRPr lang="en-US" sz="2000" i="1" dirty="0">
              <a:solidFill>
                <a:schemeClr val="accent1"/>
              </a:solidFill>
              <a:latin typeface="Cambria Math" pitchFamily="18" charset="0"/>
              <a:ea typeface="Cambria Math" pitchFamily="18"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aphicFrame>
        <p:nvGraphicFramePr>
          <p:cNvPr id="18" name="Diagram 17"/>
          <p:cNvGraphicFramePr/>
          <p:nvPr/>
        </p:nvGraphicFramePr>
        <p:xfrm>
          <a:off x="761972" y="1290622"/>
          <a:ext cx="8001055" cy="50783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102402"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102403"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MY" sz="4000" b="1" dirty="0" smtClean="0"/>
              <a:t>National Intellectual Property Policy (NIPP)</a:t>
            </a:r>
            <a:r>
              <a:rPr lang="en-MY" sz="4000" dirty="0" smtClean="0"/>
              <a:t/>
            </a:r>
            <a:br>
              <a:rPr lang="en-MY" sz="4000" dirty="0" smtClean="0"/>
            </a:br>
            <a:endParaRPr lang="en-MY" sz="4000" dirty="0"/>
          </a:p>
        </p:txBody>
      </p:sp>
      <p:sp>
        <p:nvSpPr>
          <p:cNvPr id="37" name="Content Placeholder 36"/>
          <p:cNvSpPr>
            <a:spLocks noGrp="1"/>
          </p:cNvSpPr>
          <p:nvPr>
            <p:ph idx="1"/>
          </p:nvPr>
        </p:nvSpPr>
        <p:spPr>
          <a:xfrm>
            <a:off x="714375" y="1362060"/>
            <a:ext cx="8096250" cy="4868878"/>
          </a:xfrm>
        </p:spPr>
        <p:txBody>
          <a:bodyPr/>
          <a:lstStyle/>
          <a:p>
            <a:pPr>
              <a:buNone/>
            </a:pPr>
            <a:r>
              <a:rPr lang="en-MY" sz="2000" dirty="0" smtClean="0"/>
              <a:t> </a:t>
            </a:r>
          </a:p>
          <a:p>
            <a:r>
              <a:rPr lang="en-US" sz="2400" dirty="0" smtClean="0"/>
              <a:t>April 2007 Government initiative for the National Intellectual Property Policy</a:t>
            </a:r>
            <a:endParaRPr lang="en-MY" sz="2400" dirty="0" smtClean="0"/>
          </a:p>
          <a:p>
            <a:pPr>
              <a:buNone/>
            </a:pPr>
            <a:r>
              <a:rPr lang="en-US" sz="2400" dirty="0" smtClean="0"/>
              <a:t> </a:t>
            </a:r>
            <a:endParaRPr lang="en-MY" sz="2400" dirty="0" smtClean="0"/>
          </a:p>
          <a:p>
            <a:pPr>
              <a:buNone/>
            </a:pPr>
            <a:r>
              <a:rPr lang="en-US" sz="1400" b="1" dirty="0" smtClean="0"/>
              <a:t>“POLICY STATEMENT”</a:t>
            </a:r>
            <a:r>
              <a:rPr lang="en-US" sz="1400" dirty="0" smtClean="0"/>
              <a:t> </a:t>
            </a:r>
            <a:endParaRPr lang="en-MY" sz="1400" dirty="0" smtClean="0"/>
          </a:p>
          <a:p>
            <a:pPr algn="just"/>
            <a:r>
              <a:rPr lang="en-US" sz="1400" dirty="0" smtClean="0"/>
              <a:t>The main purpose of the National Intellectual Policy (NIPP) is to harness intellectual property (IP) as a new engine of growth for the enhancement of economic and social prosperity. </a:t>
            </a:r>
            <a:endParaRPr lang="en-MY" sz="1400" dirty="0" smtClean="0"/>
          </a:p>
          <a:p>
            <a:pPr algn="just">
              <a:buNone/>
            </a:pPr>
            <a:endParaRPr lang="en-MY" sz="1400" dirty="0" smtClean="0"/>
          </a:p>
          <a:p>
            <a:pPr algn="just"/>
            <a:r>
              <a:rPr lang="en-US" sz="1400" dirty="0" smtClean="0"/>
              <a:t>The NIPP focuses on maximizing the contribution of IP in accelerating the socio-economic and technological development through the creation of an environment that encourages continuous creation of IP, provides a high standard IP protection system, promotes exploitation of commercially potential IP, fosters development of the supporting industries and builds human resource capability to successfully implement the policy. </a:t>
            </a:r>
            <a:endParaRPr lang="en-MY" sz="1400" dirty="0" smtClean="0"/>
          </a:p>
          <a:p>
            <a:pPr algn="just">
              <a:buNone/>
            </a:pPr>
            <a:r>
              <a:rPr lang="en-US" sz="1400" dirty="0" smtClean="0"/>
              <a:t> </a:t>
            </a:r>
            <a:endParaRPr lang="en-MY" sz="1400" dirty="0" smtClean="0"/>
          </a:p>
          <a:p>
            <a:pPr algn="just"/>
            <a:r>
              <a:rPr lang="en-US" sz="1400" dirty="0" smtClean="0"/>
              <a:t>The importance of IP to economic growth has long been recognized. In the current knowledge-based economy, IP is a valuable economic asset as well as a critical business tool that provides competitiveness. Managing and harnessing IP strategically is the gateway to enhance Malaysia’s long-term competitiveness in the Knowledge economy.</a:t>
            </a:r>
            <a:endParaRPr lang="en-MY"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103426"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103427"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MY" sz="4000" b="1" dirty="0" smtClean="0"/>
              <a:t>National Intellectual Property Policy (NIPP)</a:t>
            </a:r>
            <a:r>
              <a:rPr lang="en-MY" sz="4000" dirty="0" smtClean="0"/>
              <a:t/>
            </a:r>
            <a:br>
              <a:rPr lang="en-MY" sz="4000" dirty="0" smtClean="0"/>
            </a:br>
            <a:endParaRPr lang="en-MY" sz="4000" dirty="0"/>
          </a:p>
        </p:txBody>
      </p:sp>
      <p:sp>
        <p:nvSpPr>
          <p:cNvPr id="37" name="Content Placeholder 36"/>
          <p:cNvSpPr>
            <a:spLocks noGrp="1"/>
          </p:cNvSpPr>
          <p:nvPr>
            <p:ph idx="1"/>
          </p:nvPr>
        </p:nvSpPr>
        <p:spPr>
          <a:xfrm>
            <a:off x="714375" y="1362060"/>
            <a:ext cx="8096250" cy="4868878"/>
          </a:xfrm>
        </p:spPr>
        <p:txBody>
          <a:bodyPr/>
          <a:lstStyle/>
          <a:p>
            <a:pPr>
              <a:buNone/>
            </a:pPr>
            <a:r>
              <a:rPr lang="en-MY" sz="2000" dirty="0" smtClean="0"/>
              <a:t> </a:t>
            </a:r>
          </a:p>
          <a:p>
            <a:pPr lvl="0"/>
            <a:r>
              <a:rPr lang="en-US" sz="2800" dirty="0" smtClean="0"/>
              <a:t>Objectives of the NIPP</a:t>
            </a:r>
            <a:endParaRPr lang="en-MY" sz="2800" dirty="0" smtClean="0"/>
          </a:p>
          <a:p>
            <a:pPr lvl="1">
              <a:buFont typeface="Wingdings" pitchFamily="2" charset="2"/>
              <a:buChar char="q"/>
            </a:pPr>
            <a:r>
              <a:rPr lang="en-US" sz="2000" dirty="0" smtClean="0"/>
              <a:t>Highest Standard of IP Protection</a:t>
            </a:r>
            <a:endParaRPr lang="en-MY" sz="2000" dirty="0" smtClean="0"/>
          </a:p>
          <a:p>
            <a:pPr lvl="1">
              <a:buFont typeface="Wingdings" pitchFamily="2" charset="2"/>
              <a:buChar char="q"/>
            </a:pPr>
            <a:r>
              <a:rPr lang="en-US" sz="2000" dirty="0" smtClean="0"/>
              <a:t>Promotion of IP-generated Activities</a:t>
            </a:r>
            <a:endParaRPr lang="en-MY" sz="2000" dirty="0" smtClean="0"/>
          </a:p>
          <a:p>
            <a:pPr lvl="1">
              <a:buFont typeface="Wingdings" pitchFamily="2" charset="2"/>
              <a:buChar char="q"/>
            </a:pPr>
            <a:r>
              <a:rPr lang="en-US" sz="2000" dirty="0" smtClean="0"/>
              <a:t>Promotion of Commercial Exploitation of IP</a:t>
            </a:r>
            <a:endParaRPr lang="en-MY" sz="2000" dirty="0" smtClean="0"/>
          </a:p>
          <a:p>
            <a:pPr lvl="1">
              <a:buFont typeface="Wingdings" pitchFamily="2" charset="2"/>
              <a:buChar char="q"/>
            </a:pPr>
            <a:r>
              <a:rPr lang="en-US" sz="2000" dirty="0" smtClean="0"/>
              <a:t>Development of IP Management Capabilities</a:t>
            </a:r>
            <a:endParaRPr lang="en-MY" sz="2000" dirty="0" smtClean="0"/>
          </a:p>
          <a:p>
            <a:pPr lvl="1">
              <a:buFont typeface="Wingdings" pitchFamily="2" charset="2"/>
              <a:buChar char="q"/>
            </a:pPr>
            <a:r>
              <a:rPr lang="en-US" sz="2000" dirty="0" smtClean="0"/>
              <a:t>Development of Infrastructure for IP Transaction</a:t>
            </a:r>
            <a:endParaRPr lang="en-MY" sz="2000" dirty="0" smtClean="0"/>
          </a:p>
          <a:p>
            <a:pPr lvl="1">
              <a:buFont typeface="Wingdings" pitchFamily="2" charset="2"/>
              <a:buChar char="q"/>
            </a:pPr>
            <a:r>
              <a:rPr lang="en-US" sz="2000" dirty="0" smtClean="0"/>
              <a:t>Protection of National IP Interest </a:t>
            </a:r>
            <a:endParaRPr lang="en-MY" sz="2000" dirty="0" smtClean="0"/>
          </a:p>
          <a:p>
            <a:pPr lvl="1">
              <a:buFont typeface="Wingdings" pitchFamily="2" charset="2"/>
              <a:buChar char="q"/>
            </a:pPr>
            <a:r>
              <a:rPr lang="en-US" sz="2000" dirty="0" smtClean="0"/>
              <a:t>Human Resource Development and Public Awareness</a:t>
            </a:r>
            <a:endParaRPr lang="en-MY" sz="2000" dirty="0" smtClean="0"/>
          </a:p>
          <a:p>
            <a:endParaRPr lang="en-US" sz="2800" dirty="0" smtClean="0"/>
          </a:p>
          <a:p>
            <a:r>
              <a:rPr lang="en-US" sz="2800" dirty="0" smtClean="0"/>
              <a:t>Promotion of Foreign Investment &amp; Technology Transfer</a:t>
            </a:r>
            <a:endParaRPr lang="en-MY"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104450"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104451"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MY" sz="4000" b="1" dirty="0" smtClean="0"/>
              <a:t>IP COURTS IN MALAYSIA</a:t>
            </a:r>
            <a:r>
              <a:rPr lang="en-MY" sz="4000" dirty="0" smtClean="0"/>
              <a:t/>
            </a:r>
            <a:br>
              <a:rPr lang="en-MY" sz="4000" dirty="0" smtClean="0"/>
            </a:br>
            <a:endParaRPr lang="en-MY" sz="4000" dirty="0"/>
          </a:p>
        </p:txBody>
      </p:sp>
      <p:sp>
        <p:nvSpPr>
          <p:cNvPr id="37" name="Content Placeholder 36"/>
          <p:cNvSpPr>
            <a:spLocks noGrp="1"/>
          </p:cNvSpPr>
          <p:nvPr>
            <p:ph idx="1"/>
          </p:nvPr>
        </p:nvSpPr>
        <p:spPr>
          <a:xfrm>
            <a:off x="714375" y="1362060"/>
            <a:ext cx="8096250" cy="4868878"/>
          </a:xfrm>
        </p:spPr>
        <p:txBody>
          <a:bodyPr/>
          <a:lstStyle/>
          <a:p>
            <a:pPr>
              <a:buNone/>
            </a:pPr>
            <a:r>
              <a:rPr lang="en-MY" sz="2000" dirty="0" smtClean="0"/>
              <a:t> </a:t>
            </a:r>
          </a:p>
          <a:p>
            <a:r>
              <a:rPr lang="en-US" sz="2400" b="1" dirty="0" smtClean="0"/>
              <a:t>Establishment of IP Court in Malaysia</a:t>
            </a:r>
            <a:endParaRPr lang="en-MY" sz="2400" dirty="0" smtClean="0"/>
          </a:p>
          <a:p>
            <a:pPr>
              <a:buNone/>
            </a:pPr>
            <a:endParaRPr lang="en-MY" sz="2400" dirty="0" smtClean="0"/>
          </a:p>
          <a:p>
            <a:pPr lvl="0"/>
            <a:r>
              <a:rPr lang="en-US" sz="2400" dirty="0" smtClean="0"/>
              <a:t>Malaysia launched the IP Court in July 2007</a:t>
            </a:r>
            <a:endParaRPr lang="en-MY" sz="2400" dirty="0" smtClean="0"/>
          </a:p>
          <a:p>
            <a:pPr lvl="1" algn="just"/>
            <a:r>
              <a:rPr lang="en-US" sz="2400" dirty="0" smtClean="0"/>
              <a:t>Reason : The concern for the high rising number of piracy of copyrighted materials and counterfeiting of goods in Malaysia</a:t>
            </a:r>
            <a:endParaRPr lang="en-MY" sz="2400" dirty="0" smtClean="0"/>
          </a:p>
          <a:p>
            <a:pPr lvl="1"/>
            <a:r>
              <a:rPr lang="en-US" sz="2400" dirty="0" smtClean="0"/>
              <a:t>15 Sessions Courts known as “Sessions Court (Intellectual Property)” in each state and one in </a:t>
            </a:r>
            <a:r>
              <a:rPr lang="en-US" sz="2400" dirty="0" err="1" smtClean="0"/>
              <a:t>Putrajaya</a:t>
            </a:r>
            <a:r>
              <a:rPr lang="en-US" sz="2400" dirty="0" smtClean="0"/>
              <a:t> </a:t>
            </a:r>
            <a:endParaRPr lang="en-MY" sz="2400" dirty="0" smtClean="0"/>
          </a:p>
          <a:p>
            <a:r>
              <a:rPr lang="en-US" sz="2400" dirty="0" smtClean="0"/>
              <a:t>6 High Courts “High Court (Intellectual Property)”                in </a:t>
            </a:r>
            <a:r>
              <a:rPr lang="ms-MY" sz="2400" dirty="0" smtClean="0"/>
              <a:t>Kuala Lumpur, Selangor, Johor, Perak, Sabah                 </a:t>
            </a:r>
            <a:r>
              <a:rPr lang="en-US" sz="2400" dirty="0" smtClean="0"/>
              <a:t>and</a:t>
            </a:r>
            <a:r>
              <a:rPr lang="ms-MY" sz="2400" dirty="0" smtClean="0"/>
              <a:t> Sarawak </a:t>
            </a:r>
            <a:endParaRPr lang="en-MY" sz="2400" dirty="0"/>
          </a:p>
        </p:txBody>
      </p:sp>
      <p:pic>
        <p:nvPicPr>
          <p:cNvPr id="104453" name="Picture 5" descr="C:\Users\rashidah\AppData\Local\Microsoft\Windows\Temporary Internet Files\Content.IE5\GEQ8RG7K\MC900048176[1].wmf"/>
          <p:cNvPicPr>
            <a:picLocks noChangeAspect="1" noChangeArrowheads="1"/>
          </p:cNvPicPr>
          <p:nvPr/>
        </p:nvPicPr>
        <p:blipFill>
          <a:blip r:embed="rId8" cstate="print"/>
          <a:srcRect/>
          <a:stretch>
            <a:fillRect/>
          </a:stretch>
        </p:blipFill>
        <p:spPr bwMode="auto">
          <a:xfrm>
            <a:off x="7477144" y="4791084"/>
            <a:ext cx="1365199" cy="1369771"/>
          </a:xfrm>
          <a:prstGeom prst="rect">
            <a:avLst/>
          </a:prstGeom>
          <a:noFill/>
        </p:spPr>
      </p:pic>
      <p:pic>
        <p:nvPicPr>
          <p:cNvPr id="104454" name="Picture 6" descr="C:\Users\rashidah\AppData\Local\Microsoft\Windows\Temporary Internet Files\Content.IE5\JTHW5XJW\MC900211973[1].wmf"/>
          <p:cNvPicPr>
            <a:picLocks noChangeAspect="1" noChangeArrowheads="1"/>
          </p:cNvPicPr>
          <p:nvPr/>
        </p:nvPicPr>
        <p:blipFill>
          <a:blip r:embed="rId9" cstate="print"/>
          <a:srcRect/>
          <a:stretch>
            <a:fillRect/>
          </a:stretch>
        </p:blipFill>
        <p:spPr bwMode="auto">
          <a:xfrm>
            <a:off x="6477012" y="1504936"/>
            <a:ext cx="1810512" cy="914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105474"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105475"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MY" sz="4000" b="1" dirty="0" smtClean="0"/>
              <a:t>IP COURTS IN MALAYSIA</a:t>
            </a:r>
            <a:r>
              <a:rPr lang="en-MY" sz="4000" dirty="0" smtClean="0"/>
              <a:t/>
            </a:r>
            <a:br>
              <a:rPr lang="en-MY" sz="4000" dirty="0" smtClean="0"/>
            </a:br>
            <a:endParaRPr lang="en-MY" sz="4000" dirty="0"/>
          </a:p>
        </p:txBody>
      </p:sp>
      <p:sp>
        <p:nvSpPr>
          <p:cNvPr id="37" name="Content Placeholder 36"/>
          <p:cNvSpPr>
            <a:spLocks noGrp="1"/>
          </p:cNvSpPr>
          <p:nvPr>
            <p:ph idx="1"/>
          </p:nvPr>
        </p:nvSpPr>
        <p:spPr>
          <a:xfrm>
            <a:off x="714375" y="1362060"/>
            <a:ext cx="8096250" cy="4868878"/>
          </a:xfrm>
        </p:spPr>
        <p:txBody>
          <a:bodyPr/>
          <a:lstStyle/>
          <a:p>
            <a:pPr>
              <a:buNone/>
            </a:pPr>
            <a:r>
              <a:rPr lang="en-MY" sz="2000" dirty="0" smtClean="0"/>
              <a:t> </a:t>
            </a:r>
          </a:p>
          <a:p>
            <a:pPr algn="just"/>
            <a:r>
              <a:rPr lang="en-US" sz="2400" dirty="0" smtClean="0"/>
              <a:t>On 6 June 2007, the Government of Malaysia approved the establishment of 15 Sessions Courts and 6 High Courts for purposes of hearing only IP cases. These IP Courts was officially established on 17 July 2007. The Sessions Court (IP) hears only criminal IP matters, whereas the High Court (IP) hears civil cases on IP, appeals from the decisions of the respective Registrars and criminal IP appeals from the decisions of the Sessions Court (IP). With the establishment of IP Courts in Malaysia, IP cases can now be heard and disposed off in an expedient and expeditious manner.</a:t>
            </a:r>
            <a:endParaRPr lang="en-MY" sz="2400" dirty="0"/>
          </a:p>
        </p:txBody>
      </p:sp>
      <p:pic>
        <p:nvPicPr>
          <p:cNvPr id="104454" name="Picture 6" descr="C:\Users\rashidah\AppData\Local\Microsoft\Windows\Temporary Internet Files\Content.IE5\JTHW5XJW\MC900211973[1].wmf"/>
          <p:cNvPicPr>
            <a:picLocks noChangeAspect="1" noChangeArrowheads="1"/>
          </p:cNvPicPr>
          <p:nvPr/>
        </p:nvPicPr>
        <p:blipFill>
          <a:blip r:embed="rId8" cstate="print"/>
          <a:srcRect/>
          <a:stretch>
            <a:fillRect/>
          </a:stretch>
        </p:blipFill>
        <p:spPr bwMode="auto">
          <a:xfrm>
            <a:off x="7119954" y="5434026"/>
            <a:ext cx="1810512" cy="914400"/>
          </a:xfrm>
          <a:prstGeom prst="rect">
            <a:avLst/>
          </a:prstGeom>
          <a:noFill/>
        </p:spPr>
      </p:pic>
      <p:pic>
        <p:nvPicPr>
          <p:cNvPr id="105476" name="Picture 4" descr="C:\Users\rashidah\AppData\Local\Microsoft\Windows\Temporary Internet Files\Content.IE5\92WN5EXA\MC900290674[1].wmf"/>
          <p:cNvPicPr>
            <a:picLocks noChangeAspect="1" noChangeArrowheads="1"/>
          </p:cNvPicPr>
          <p:nvPr/>
        </p:nvPicPr>
        <p:blipFill>
          <a:blip r:embed="rId9" cstate="print"/>
          <a:srcRect/>
          <a:stretch>
            <a:fillRect/>
          </a:stretch>
        </p:blipFill>
        <p:spPr bwMode="auto">
          <a:xfrm>
            <a:off x="220771" y="647680"/>
            <a:ext cx="1365256" cy="121444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106498"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106499"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MY" sz="4000" b="1" dirty="0" smtClean="0"/>
              <a:t>IP COURTS IN MALAYSIA</a:t>
            </a:r>
            <a:r>
              <a:rPr lang="en-MY" sz="4000" dirty="0" smtClean="0"/>
              <a:t/>
            </a:r>
            <a:br>
              <a:rPr lang="en-MY" sz="4000" dirty="0" smtClean="0"/>
            </a:br>
            <a:endParaRPr lang="en-MY" sz="4000" dirty="0"/>
          </a:p>
        </p:txBody>
      </p:sp>
      <p:sp>
        <p:nvSpPr>
          <p:cNvPr id="37" name="Content Placeholder 36"/>
          <p:cNvSpPr>
            <a:spLocks noGrp="1"/>
          </p:cNvSpPr>
          <p:nvPr>
            <p:ph idx="1"/>
          </p:nvPr>
        </p:nvSpPr>
        <p:spPr>
          <a:xfrm>
            <a:off x="714375" y="1362060"/>
            <a:ext cx="8096250" cy="4868878"/>
          </a:xfrm>
        </p:spPr>
        <p:txBody>
          <a:bodyPr/>
          <a:lstStyle/>
          <a:p>
            <a:pPr>
              <a:buNone/>
            </a:pPr>
            <a:r>
              <a:rPr lang="en-MY" sz="2000" dirty="0" smtClean="0"/>
              <a:t> </a:t>
            </a:r>
          </a:p>
          <a:p>
            <a:pPr lvl="0" algn="just">
              <a:buFont typeface="Wingdings" pitchFamily="2" charset="2"/>
              <a:buChar char="Ø"/>
            </a:pPr>
            <a:r>
              <a:rPr lang="en-US" sz="2400" dirty="0" smtClean="0"/>
              <a:t>Malaysia’s seriousness and commitment in protecting IP rights of IP owners</a:t>
            </a:r>
            <a:endParaRPr lang="en-MY" sz="2400" dirty="0" smtClean="0"/>
          </a:p>
          <a:p>
            <a:pPr lvl="0" algn="just">
              <a:buFont typeface="Wingdings" pitchFamily="2" charset="2"/>
              <a:buChar char="Ø"/>
            </a:pPr>
            <a:r>
              <a:rPr lang="en-US" sz="2400" dirty="0" smtClean="0"/>
              <a:t>Establishment of IP Court would further enhance the Malaysian economic growth and social development as a whole</a:t>
            </a:r>
            <a:endParaRPr lang="en-MY" sz="2400" dirty="0" smtClean="0"/>
          </a:p>
          <a:p>
            <a:pPr lvl="0" algn="just">
              <a:buFont typeface="Wingdings" pitchFamily="2" charset="2"/>
              <a:buChar char="Ø"/>
            </a:pPr>
            <a:r>
              <a:rPr lang="en-US" sz="2400" dirty="0" smtClean="0"/>
              <a:t>Public in general would be more appreciative of the importance of IP</a:t>
            </a:r>
            <a:endParaRPr lang="en-MY" sz="2400" dirty="0" smtClean="0"/>
          </a:p>
          <a:p>
            <a:pPr lvl="0" algn="just">
              <a:buFont typeface="Wingdings" pitchFamily="2" charset="2"/>
              <a:buChar char="Ø"/>
            </a:pPr>
            <a:r>
              <a:rPr lang="en-US" sz="2400" dirty="0" smtClean="0"/>
              <a:t>Owners of the IPs, would be encouraged to be more innovative and creative in wanting to create more IPs and thereafter, proceed to commercialize their IPs as a means of wealth creation</a:t>
            </a:r>
            <a:endParaRPr lang="en-MY" sz="2400" dirty="0"/>
          </a:p>
        </p:txBody>
      </p:sp>
      <p:pic>
        <p:nvPicPr>
          <p:cNvPr id="106500" name="Picture 4" descr="C:\Users\rashidah\AppData\Local\Microsoft\Windows\Temporary Internet Files\Content.IE5\92WN5EXA\MC900290674[1].wmf"/>
          <p:cNvPicPr>
            <a:picLocks noChangeAspect="1" noChangeArrowheads="1"/>
          </p:cNvPicPr>
          <p:nvPr/>
        </p:nvPicPr>
        <p:blipFill>
          <a:blip r:embed="rId8" cstate="print"/>
          <a:srcRect/>
          <a:stretch>
            <a:fillRect/>
          </a:stretch>
        </p:blipFill>
        <p:spPr bwMode="auto">
          <a:xfrm>
            <a:off x="261906" y="504804"/>
            <a:ext cx="1405411" cy="12858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109570"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109571"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119031" y="290490"/>
            <a:ext cx="7143799" cy="1857388"/>
          </a:xfrm>
        </p:spPr>
        <p:txBody>
          <a:bodyPr/>
          <a:lstStyle/>
          <a:p>
            <a:pPr lvl="0"/>
            <a:r>
              <a:rPr lang="en-US" sz="2800" b="1" dirty="0" smtClean="0"/>
              <a:t>IP ADMINSTRATION: TAX INCENTIVES</a:t>
            </a:r>
            <a:r>
              <a:rPr lang="en-MY" sz="2800" dirty="0" smtClean="0"/>
              <a:t/>
            </a:r>
            <a:br>
              <a:rPr lang="en-MY" sz="2800" dirty="0" smtClean="0"/>
            </a:br>
            <a:endParaRPr lang="en-MY" sz="2800" dirty="0"/>
          </a:p>
        </p:txBody>
      </p:sp>
      <p:sp>
        <p:nvSpPr>
          <p:cNvPr id="37" name="Content Placeholder 36"/>
          <p:cNvSpPr>
            <a:spLocks noGrp="1"/>
          </p:cNvSpPr>
          <p:nvPr>
            <p:ph idx="1"/>
          </p:nvPr>
        </p:nvSpPr>
        <p:spPr>
          <a:xfrm>
            <a:off x="190468" y="1076308"/>
            <a:ext cx="8620157" cy="5154630"/>
          </a:xfrm>
        </p:spPr>
        <p:txBody>
          <a:bodyPr/>
          <a:lstStyle/>
          <a:p>
            <a:pPr>
              <a:buNone/>
            </a:pPr>
            <a:r>
              <a:rPr lang="en-US" sz="2000" dirty="0" smtClean="0"/>
              <a:t> </a:t>
            </a:r>
            <a:endParaRPr lang="en-MY" sz="2000" dirty="0" smtClean="0"/>
          </a:p>
          <a:p>
            <a:pPr algn="just"/>
            <a:r>
              <a:rPr lang="en-US" sz="2400" dirty="0" smtClean="0"/>
              <a:t> In some countries, activities related to innovation                 </a:t>
            </a:r>
            <a:r>
              <a:rPr lang="en-US" sz="2400" dirty="0" err="1" smtClean="0"/>
              <a:t>innovation</a:t>
            </a:r>
            <a:r>
              <a:rPr lang="en-US" sz="2400" dirty="0" smtClean="0"/>
              <a:t> and/or R&amp;D can lead to tax incentives, especially with regard to corporate income taxes. For instance, companies may have the freedom to amortize expenses related to these activities or to deduct part of them from the tax base. Intellectual property tax advantages also exist when revenue is obtained from copyright, patents, designs, trade secrets or layouts, since this income is tax-exempt in many cases. </a:t>
            </a:r>
            <a:endParaRPr lang="en-MY" sz="2400" dirty="0" smtClean="0"/>
          </a:p>
          <a:p>
            <a:pPr algn="just">
              <a:buNone/>
            </a:pPr>
            <a:endParaRPr lang="en-MY" sz="2400" dirty="0" smtClean="0"/>
          </a:p>
          <a:p>
            <a:pPr algn="just"/>
            <a:r>
              <a:rPr lang="en-US" sz="2400" dirty="0" smtClean="0"/>
              <a:t>In Malaysia, there is an initiative by the Income Tax Department of the Ministry of Finance to allow such advantages to take place in Malaysia for software transactions.</a:t>
            </a:r>
            <a:endParaRPr lang="en-MY" sz="2400" dirty="0"/>
          </a:p>
        </p:txBody>
      </p:sp>
      <p:pic>
        <p:nvPicPr>
          <p:cNvPr id="109572" name="Picture 4" descr="C:\Users\rashidah\AppData\Local\Microsoft\Windows\Temporary Internet Files\Content.IE5\92WN5EXA\MP900316868[1].jpg"/>
          <p:cNvPicPr>
            <a:picLocks noChangeAspect="1" noChangeArrowheads="1"/>
          </p:cNvPicPr>
          <p:nvPr/>
        </p:nvPicPr>
        <p:blipFill>
          <a:blip r:embed="rId8" cstate="print"/>
          <a:srcRect/>
          <a:stretch>
            <a:fillRect/>
          </a:stretch>
        </p:blipFill>
        <p:spPr bwMode="auto">
          <a:xfrm>
            <a:off x="7262830" y="647680"/>
            <a:ext cx="1714512" cy="11401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10594"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33344" y="2576506"/>
            <a:ext cx="7543800" cy="2077492"/>
          </a:xfrm>
          <a:prstGeom prst="rect">
            <a:avLst/>
          </a:prstGeom>
          <a:noFill/>
          <a:ln w="9525">
            <a:noFill/>
            <a:miter lim="800000"/>
            <a:headEnd/>
            <a:tailEnd/>
          </a:ln>
          <a:effectLst/>
        </p:spPr>
        <p:txBody>
          <a:bodyPr wrap="square">
            <a:spAutoFit/>
          </a:bodyPr>
          <a:lstStyle/>
          <a:p>
            <a:pPr algn="ctr"/>
            <a:r>
              <a:rPr lang="en-US" sz="1800" dirty="0" smtClean="0">
                <a:solidFill>
                  <a:schemeClr val="accent1"/>
                </a:solidFill>
                <a:latin typeface="Tahoma" pitchFamily="34" charset="0"/>
                <a:cs typeface="Tahoma" pitchFamily="34" charset="0"/>
              </a:rPr>
              <a:t> </a:t>
            </a:r>
          </a:p>
          <a:p>
            <a:pPr algn="ctr"/>
            <a:r>
              <a:rPr lang="en-US" sz="4000" dirty="0" smtClean="0">
                <a:solidFill>
                  <a:schemeClr val="accent1">
                    <a:lumMod val="60000"/>
                    <a:lumOff val="40000"/>
                  </a:schemeClr>
                </a:solidFill>
              </a:rPr>
              <a:t>IP LEGISLATIONS</a:t>
            </a:r>
            <a:endParaRPr lang="en-MY" sz="4000" dirty="0" smtClean="0">
              <a:solidFill>
                <a:schemeClr val="accent1">
                  <a:lumMod val="60000"/>
                  <a:lumOff val="40000"/>
                </a:schemeClr>
              </a:solidFill>
            </a:endParaRPr>
          </a:p>
          <a:p>
            <a:pPr algn="ctr"/>
            <a:endParaRPr lang="en-US" sz="2200" b="0" dirty="0" smtClean="0"/>
          </a:p>
          <a:p>
            <a:pPr algn="ctr">
              <a:spcBef>
                <a:spcPct val="0"/>
              </a:spcBef>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pic>
        <p:nvPicPr>
          <p:cNvPr id="110596" name="Picture 4" descr="Go to fullsize image">
            <a:hlinkClick r:id="rId7"/>
          </p:cNvPr>
          <p:cNvPicPr>
            <a:picLocks noChangeAspect="1" noChangeArrowheads="1"/>
          </p:cNvPicPr>
          <p:nvPr/>
        </p:nvPicPr>
        <p:blipFill>
          <a:blip r:embed="rId8" cstate="print"/>
          <a:srcRect/>
          <a:stretch>
            <a:fillRect/>
          </a:stretch>
        </p:blipFill>
        <p:spPr bwMode="auto">
          <a:xfrm>
            <a:off x="6048384" y="1004870"/>
            <a:ext cx="2428892" cy="1821671"/>
          </a:xfrm>
          <a:prstGeom prst="rect">
            <a:avLst/>
          </a:prstGeom>
          <a:noFill/>
        </p:spPr>
      </p:pic>
      <p:pic>
        <p:nvPicPr>
          <p:cNvPr id="110598" name="Picture 6" descr="Go to fullsize image">
            <a:hlinkClick r:id="rId9"/>
          </p:cNvPr>
          <p:cNvPicPr>
            <a:picLocks noChangeAspect="1" noChangeArrowheads="1"/>
          </p:cNvPicPr>
          <p:nvPr/>
        </p:nvPicPr>
        <p:blipFill>
          <a:blip r:embed="rId10" cstate="print"/>
          <a:srcRect/>
          <a:stretch>
            <a:fillRect/>
          </a:stretch>
        </p:blipFill>
        <p:spPr bwMode="auto">
          <a:xfrm>
            <a:off x="1190600" y="1219184"/>
            <a:ext cx="2428892"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43">
                                            <p:txEl>
                                              <p:pRg st="0" end="0"/>
                                            </p:txEl>
                                          </p:spTgt>
                                        </p:tgtEl>
                                        <p:attrNameLst>
                                          <p:attrName>style.visibility</p:attrName>
                                        </p:attrNameLst>
                                      </p:cBhvr>
                                      <p:to>
                                        <p:strVal val="visible"/>
                                      </p:to>
                                    </p:set>
                                    <p:anim calcmode="lin" valueType="num">
                                      <p:cBhvr additive="base">
                                        <p:cTn id="7" dur="2000" fill="hold"/>
                                        <p:tgtEl>
                                          <p:spTgt spid="4304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30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043">
                                            <p:txEl>
                                              <p:pRg st="1" end="1"/>
                                            </p:txEl>
                                          </p:spTgt>
                                        </p:tgtEl>
                                        <p:attrNameLst>
                                          <p:attrName>style.visibility</p:attrName>
                                        </p:attrNameLst>
                                      </p:cBhvr>
                                      <p:to>
                                        <p:strVal val="visible"/>
                                      </p:to>
                                    </p:set>
                                    <p:anim calcmode="lin" valueType="num">
                                      <p:cBhvr additive="base">
                                        <p:cTn id="11" dur="2000" fill="hold"/>
                                        <p:tgtEl>
                                          <p:spTgt spid="4304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30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41314"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471488"/>
            <a:ext cx="7543800" cy="5124480"/>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IP Legislations</a:t>
            </a:r>
            <a:endParaRPr lang="en-MY" sz="4000" dirty="0" smtClean="0">
              <a:solidFill>
                <a:schemeClr val="accent1">
                  <a:lumMod val="60000"/>
                  <a:lumOff val="40000"/>
                </a:schemeClr>
              </a:solidFill>
            </a:endParaRPr>
          </a:p>
          <a:p>
            <a:r>
              <a:rPr lang="en-US" sz="2200" b="0" dirty="0" smtClean="0"/>
              <a:t>Legislations that govern IP rights in Malaysia:-</a:t>
            </a:r>
            <a:endParaRPr lang="en-MY" sz="2200" b="0" dirty="0" smtClean="0"/>
          </a:p>
          <a:p>
            <a:pPr lvl="0">
              <a:buFont typeface="Wingdings" pitchFamily="2" charset="2"/>
              <a:buChar char="q"/>
            </a:pPr>
            <a:r>
              <a:rPr lang="en-US" sz="2200" b="0" dirty="0" smtClean="0"/>
              <a:t>Trade Marks Act 1976</a:t>
            </a:r>
            <a:endParaRPr lang="en-MY" sz="2200" b="0" dirty="0" smtClean="0"/>
          </a:p>
          <a:p>
            <a:pPr lvl="0">
              <a:buFont typeface="Wingdings" pitchFamily="2" charset="2"/>
              <a:buChar char="q"/>
            </a:pPr>
            <a:r>
              <a:rPr lang="en-US" sz="2200" b="0" dirty="0" smtClean="0"/>
              <a:t>Patents Act 1983</a:t>
            </a:r>
            <a:endParaRPr lang="en-MY" sz="2200" b="0" dirty="0" smtClean="0"/>
          </a:p>
          <a:p>
            <a:pPr lvl="0">
              <a:buFont typeface="Wingdings" pitchFamily="2" charset="2"/>
              <a:buChar char="q"/>
            </a:pPr>
            <a:r>
              <a:rPr lang="en-US" sz="2200" b="0" dirty="0" smtClean="0"/>
              <a:t>Copyright Act 1987</a:t>
            </a:r>
            <a:endParaRPr lang="en-MY" sz="2200" b="0" dirty="0" smtClean="0"/>
          </a:p>
          <a:p>
            <a:pPr lvl="0">
              <a:buFont typeface="Wingdings" pitchFamily="2" charset="2"/>
              <a:buChar char="q"/>
            </a:pPr>
            <a:r>
              <a:rPr lang="en-US" sz="2200" b="0" dirty="0" smtClean="0"/>
              <a:t>Industrial Designs Act 1996</a:t>
            </a:r>
            <a:endParaRPr lang="en-MY" sz="2200" b="0" dirty="0" smtClean="0"/>
          </a:p>
          <a:p>
            <a:pPr lvl="0">
              <a:buFont typeface="Wingdings" pitchFamily="2" charset="2"/>
              <a:buChar char="q"/>
            </a:pPr>
            <a:r>
              <a:rPr lang="en-US" sz="2200" b="0" dirty="0" smtClean="0"/>
              <a:t>Geographical Indication Act 2000</a:t>
            </a:r>
            <a:endParaRPr lang="en-MY" sz="2200" b="0" dirty="0" smtClean="0"/>
          </a:p>
          <a:p>
            <a:pPr lvl="0">
              <a:buFont typeface="Wingdings" pitchFamily="2" charset="2"/>
              <a:buChar char="q"/>
            </a:pPr>
            <a:r>
              <a:rPr lang="en-US" sz="2200" b="0" dirty="0" smtClean="0"/>
              <a:t>Layout Design and Integrated Circuit Act 2000</a:t>
            </a:r>
          </a:p>
          <a:p>
            <a:pPr>
              <a:spcBef>
                <a:spcPct val="0"/>
              </a:spcBef>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pic>
        <p:nvPicPr>
          <p:cNvPr id="110595" name="Picture 3" descr="C:\Users\rashidah\AppData\Local\Microsoft\Windows\Temporary Internet Files\Content.IE5\O1JHGYRA\MP900438678[1].jpg"/>
          <p:cNvPicPr>
            <a:picLocks noChangeAspect="1" noChangeArrowheads="1"/>
          </p:cNvPicPr>
          <p:nvPr/>
        </p:nvPicPr>
        <p:blipFill>
          <a:blip r:embed="rId7" cstate="print"/>
          <a:srcRect/>
          <a:stretch>
            <a:fillRect/>
          </a:stretch>
        </p:blipFill>
        <p:spPr bwMode="auto">
          <a:xfrm>
            <a:off x="6548450" y="1004870"/>
            <a:ext cx="2059351" cy="2057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43">
                                            <p:txEl>
                                              <p:pRg st="0" end="0"/>
                                            </p:txEl>
                                          </p:spTgt>
                                        </p:tgtEl>
                                        <p:attrNameLst>
                                          <p:attrName>style.visibility</p:attrName>
                                        </p:attrNameLst>
                                      </p:cBhvr>
                                      <p:to>
                                        <p:strVal val="visible"/>
                                      </p:to>
                                    </p:set>
                                    <p:anim calcmode="lin" valueType="num">
                                      <p:cBhvr additive="base">
                                        <p:cTn id="7" dur="2000" fill="hold"/>
                                        <p:tgtEl>
                                          <p:spTgt spid="4304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30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043">
                                            <p:txEl>
                                              <p:pRg st="1" end="1"/>
                                            </p:txEl>
                                          </p:spTgt>
                                        </p:tgtEl>
                                        <p:attrNameLst>
                                          <p:attrName>style.visibility</p:attrName>
                                        </p:attrNameLst>
                                      </p:cBhvr>
                                      <p:to>
                                        <p:strVal val="visible"/>
                                      </p:to>
                                    </p:set>
                                    <p:anim calcmode="lin" valueType="num">
                                      <p:cBhvr additive="base">
                                        <p:cTn id="11" dur="2000" fill="hold"/>
                                        <p:tgtEl>
                                          <p:spTgt spid="4304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3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043">
                                            <p:txEl>
                                              <p:pRg st="2" end="2"/>
                                            </p:txEl>
                                          </p:spTgt>
                                        </p:tgtEl>
                                        <p:attrNameLst>
                                          <p:attrName>style.visibility</p:attrName>
                                        </p:attrNameLst>
                                      </p:cBhvr>
                                      <p:to>
                                        <p:strVal val="visible"/>
                                      </p:to>
                                    </p:set>
                                    <p:anim calcmode="lin" valueType="num">
                                      <p:cBhvr additive="base">
                                        <p:cTn id="17" dur="2000" fill="hold"/>
                                        <p:tgtEl>
                                          <p:spTgt spid="4304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3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3043">
                                            <p:txEl>
                                              <p:pRg st="3" end="3"/>
                                            </p:txEl>
                                          </p:spTgt>
                                        </p:tgtEl>
                                        <p:attrNameLst>
                                          <p:attrName>style.visibility</p:attrName>
                                        </p:attrNameLst>
                                      </p:cBhvr>
                                      <p:to>
                                        <p:strVal val="visible"/>
                                      </p:to>
                                    </p:set>
                                    <p:anim calcmode="lin" valueType="num">
                                      <p:cBhvr additive="base">
                                        <p:cTn id="23" dur="2000" fill="hold"/>
                                        <p:tgtEl>
                                          <p:spTgt spid="4304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3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043">
                                            <p:txEl>
                                              <p:pRg st="4" end="4"/>
                                            </p:txEl>
                                          </p:spTgt>
                                        </p:tgtEl>
                                        <p:attrNameLst>
                                          <p:attrName>style.visibility</p:attrName>
                                        </p:attrNameLst>
                                      </p:cBhvr>
                                      <p:to>
                                        <p:strVal val="visible"/>
                                      </p:to>
                                    </p:set>
                                    <p:anim calcmode="lin" valueType="num">
                                      <p:cBhvr additive="base">
                                        <p:cTn id="29" dur="2000" fill="hold"/>
                                        <p:tgtEl>
                                          <p:spTgt spid="43043">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30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3043">
                                            <p:txEl>
                                              <p:pRg st="5" end="5"/>
                                            </p:txEl>
                                          </p:spTgt>
                                        </p:tgtEl>
                                        <p:attrNameLst>
                                          <p:attrName>style.visibility</p:attrName>
                                        </p:attrNameLst>
                                      </p:cBhvr>
                                      <p:to>
                                        <p:strVal val="visible"/>
                                      </p:to>
                                    </p:set>
                                    <p:anim calcmode="lin" valueType="num">
                                      <p:cBhvr additive="base">
                                        <p:cTn id="35" dur="2000" fill="hold"/>
                                        <p:tgtEl>
                                          <p:spTgt spid="43043">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430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3043">
                                            <p:txEl>
                                              <p:pRg st="6" end="6"/>
                                            </p:txEl>
                                          </p:spTgt>
                                        </p:tgtEl>
                                        <p:attrNameLst>
                                          <p:attrName>style.visibility</p:attrName>
                                        </p:attrNameLst>
                                      </p:cBhvr>
                                      <p:to>
                                        <p:strVal val="visible"/>
                                      </p:to>
                                    </p:set>
                                    <p:anim calcmode="lin" valueType="num">
                                      <p:cBhvr additive="base">
                                        <p:cTn id="41" dur="2000" fill="hold"/>
                                        <p:tgtEl>
                                          <p:spTgt spid="43043">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430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3043">
                                            <p:txEl>
                                              <p:pRg st="7" end="7"/>
                                            </p:txEl>
                                          </p:spTgt>
                                        </p:tgtEl>
                                        <p:attrNameLst>
                                          <p:attrName>style.visibility</p:attrName>
                                        </p:attrNameLst>
                                      </p:cBhvr>
                                      <p:to>
                                        <p:strVal val="visible"/>
                                      </p:to>
                                    </p:set>
                                    <p:anim calcmode="lin" valueType="num">
                                      <p:cBhvr additive="base">
                                        <p:cTn id="47" dur="2000" fill="hold"/>
                                        <p:tgtEl>
                                          <p:spTgt spid="43043">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430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3043">
                                            <p:txEl>
                                              <p:pRg st="8" end="8"/>
                                            </p:txEl>
                                          </p:spTgt>
                                        </p:tgtEl>
                                        <p:attrNameLst>
                                          <p:attrName>style.visibility</p:attrName>
                                        </p:attrNameLst>
                                      </p:cBhvr>
                                      <p:to>
                                        <p:strVal val="visible"/>
                                      </p:to>
                                    </p:set>
                                    <p:anim calcmode="lin" valueType="num">
                                      <p:cBhvr additive="base">
                                        <p:cTn id="53" dur="2000" fill="hold"/>
                                        <p:tgtEl>
                                          <p:spTgt spid="43043">
                                            <p:txEl>
                                              <p:pRg st="8" end="8"/>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30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2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43028" name="Bitmap Image" r:id="rId4"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3030"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5"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6"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471488"/>
            <a:ext cx="7543800" cy="369332"/>
          </a:xfrm>
          <a:prstGeom prst="rect">
            <a:avLst/>
          </a:prstGeom>
          <a:noFill/>
          <a:ln w="9525">
            <a:noFill/>
            <a:miter lim="800000"/>
            <a:headEnd/>
            <a:tailEnd/>
          </a:ln>
          <a:effectLst/>
        </p:spPr>
        <p:txBody>
          <a:bodyPr wrap="square">
            <a:spAutoFit/>
          </a:bodyPr>
          <a:lstStyle/>
          <a:p>
            <a:pPr>
              <a:spcBef>
                <a:spcPct val="0"/>
              </a:spcBef>
            </a:pPr>
            <a:r>
              <a:rPr lang="en-US" sz="1800" dirty="0" smtClean="0">
                <a:solidFill>
                  <a:schemeClr val="accent1"/>
                </a:solidFill>
                <a:latin typeface="Tahoma" pitchFamily="34" charset="0"/>
                <a:cs typeface="Tahoma" pitchFamily="34" charset="0"/>
              </a:rPr>
              <a:t>INTELLECTUAL PROPERTY (IP) REGIME</a:t>
            </a: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7"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
        <p:nvSpPr>
          <p:cNvPr id="24" name="Rectangle 23"/>
          <p:cNvSpPr/>
          <p:nvPr/>
        </p:nvSpPr>
        <p:spPr>
          <a:xfrm>
            <a:off x="761972" y="1290622"/>
            <a:ext cx="8001055" cy="4401205"/>
          </a:xfrm>
          <a:prstGeom prst="rect">
            <a:avLst/>
          </a:prstGeom>
        </p:spPr>
        <p:txBody>
          <a:bodyPr wrap="square">
            <a:spAutoFit/>
          </a:bodyPr>
          <a:lstStyle/>
          <a:p>
            <a:pPr>
              <a:spcBef>
                <a:spcPct val="0"/>
              </a:spcBef>
            </a:pPr>
            <a:r>
              <a:rPr lang="en-US" dirty="0" smtClean="0"/>
              <a:t>G. Bruce </a:t>
            </a:r>
            <a:r>
              <a:rPr lang="en-US" dirty="0" err="1" smtClean="0"/>
              <a:t>Doern</a:t>
            </a:r>
            <a:r>
              <a:rPr lang="en-US" dirty="0" smtClean="0"/>
              <a:t> 1999, in his book entitled “</a:t>
            </a:r>
            <a:r>
              <a:rPr lang="en-US" i="1" dirty="0" smtClean="0"/>
              <a:t>Global change and intellectual property agencies</a:t>
            </a:r>
            <a:r>
              <a:rPr lang="en-US" dirty="0" smtClean="0"/>
              <a:t>” pointed out that </a:t>
            </a:r>
            <a:endParaRPr lang="en-MY" dirty="0" smtClean="0"/>
          </a:p>
          <a:p>
            <a:pPr lvl="0">
              <a:spcBef>
                <a:spcPct val="0"/>
              </a:spcBef>
            </a:pPr>
            <a:endParaRPr lang="en-US" altLang="zh-CN" b="0" i="1" dirty="0" smtClean="0">
              <a:solidFill>
                <a:srgbClr val="FFFFFF"/>
              </a:solidFill>
              <a:ea typeface="SimSun" pitchFamily="2" charset="-122"/>
              <a:cs typeface="Times New Roman" pitchFamily="18" charset="0"/>
            </a:endParaRPr>
          </a:p>
          <a:p>
            <a:pPr lvl="0" algn="ctr">
              <a:spcBef>
                <a:spcPct val="0"/>
              </a:spcBef>
            </a:pPr>
            <a:r>
              <a:rPr lang="en-US" altLang="zh-CN" b="0" i="1" dirty="0" smtClean="0">
                <a:solidFill>
                  <a:srgbClr val="FFFFFF"/>
                </a:solidFill>
                <a:ea typeface="SimSun" pitchFamily="2" charset="-122"/>
                <a:cs typeface="Times New Roman" pitchFamily="18" charset="0"/>
              </a:rPr>
              <a:t>“… IP Office fundamentally exist to give practical expression to the central IP policy trade off. </a:t>
            </a:r>
          </a:p>
          <a:p>
            <a:pPr lvl="0" algn="just">
              <a:spcBef>
                <a:spcPct val="0"/>
              </a:spcBef>
            </a:pPr>
            <a:r>
              <a:rPr lang="en-US" altLang="zh-CN" b="0" i="1" dirty="0" smtClean="0">
                <a:solidFill>
                  <a:srgbClr val="FFFFFF"/>
                </a:solidFill>
                <a:ea typeface="SimSun" pitchFamily="2" charset="-122"/>
                <a:cs typeface="Times New Roman" pitchFamily="18" charset="0"/>
              </a:rPr>
              <a:t>In an overall sense this means regulating and administering a trade-off between protecting creations and inventions of the mind and dissemination such creations for the broader good of society.”</a:t>
            </a:r>
            <a:r>
              <a:rPr lang="en-US" altLang="zh-CN" b="0" dirty="0" smtClean="0">
                <a:solidFill>
                  <a:srgbClr val="FFFFFF"/>
                </a:solidFill>
                <a:latin typeface="Arial" pitchFamily="34" charset="0"/>
                <a:cs typeface="Arial" pitchFamily="34" charset="0"/>
              </a:rPr>
              <a:t>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12642"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8529666" cy="5964710"/>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Trade Marks Act 1976</a:t>
            </a:r>
            <a:endParaRPr lang="en-MY" sz="4000" dirty="0" smtClean="0">
              <a:solidFill>
                <a:schemeClr val="accent1">
                  <a:lumMod val="60000"/>
                  <a:lumOff val="40000"/>
                </a:schemeClr>
              </a:solidFill>
            </a:endParaRPr>
          </a:p>
          <a:p>
            <a:pPr algn="just" eaLnBrk="1" hangingPunct="1">
              <a:lnSpc>
                <a:spcPct val="90000"/>
              </a:lnSpc>
            </a:pPr>
            <a:r>
              <a:rPr lang="en-US" sz="2400" dirty="0" smtClean="0"/>
              <a:t>TM is governed by the Trade Marks Act 1976 [</a:t>
            </a:r>
            <a:r>
              <a:rPr lang="en-US" sz="2400" i="1" dirty="0" smtClean="0"/>
              <a:t>Act 175</a:t>
            </a:r>
            <a:r>
              <a:rPr lang="en-US" sz="2400" dirty="0" smtClean="0"/>
              <a:t>]  (TMA) (came into force on 01/09/83) and the Trade Marks Regulations 1997 (came into force on 01/12/97)</a:t>
            </a:r>
          </a:p>
          <a:p>
            <a:pPr algn="just" eaLnBrk="1" hangingPunct="1">
              <a:lnSpc>
                <a:spcPct val="90000"/>
              </a:lnSpc>
            </a:pPr>
            <a:r>
              <a:rPr lang="en-US" sz="2400" dirty="0" smtClean="0"/>
              <a:t>The TMA replaces the Trade Marks Ordinance 1950</a:t>
            </a:r>
          </a:p>
          <a:p>
            <a:pPr algn="just" eaLnBrk="1" hangingPunct="1">
              <a:lnSpc>
                <a:spcPct val="90000"/>
              </a:lnSpc>
            </a:pPr>
            <a:r>
              <a:rPr lang="en-US" sz="2400" dirty="0" smtClean="0"/>
              <a:t>The TMA has been amended 3 times via the Trade Marks (Amendment) Act (TMAA):-</a:t>
            </a:r>
          </a:p>
          <a:p>
            <a:pPr lvl="1" algn="just" eaLnBrk="1" hangingPunct="1">
              <a:lnSpc>
                <a:spcPct val="90000"/>
              </a:lnSpc>
              <a:buFont typeface="Wingdings" pitchFamily="2" charset="2"/>
              <a:buChar char="v"/>
            </a:pPr>
            <a:r>
              <a:rPr lang="en-US" sz="2000" u="sng" dirty="0" smtClean="0"/>
              <a:t>TMAA 1994 (01/12/97):</a:t>
            </a:r>
            <a:r>
              <a:rPr lang="en-US" sz="2000" dirty="0" smtClean="0"/>
              <a:t> Compliance with TRIPS Agreement, introduction of service marks, trade mark registration period increased to 10 years and renewable for additional periods of 10 years  </a:t>
            </a:r>
          </a:p>
          <a:p>
            <a:pPr lvl="1" algn="just" eaLnBrk="1" hangingPunct="1">
              <a:lnSpc>
                <a:spcPct val="90000"/>
              </a:lnSpc>
              <a:buFont typeface="Wingdings" pitchFamily="2" charset="2"/>
              <a:buChar char="v"/>
            </a:pPr>
            <a:r>
              <a:rPr lang="en-US" sz="2000" u="sng" dirty="0" smtClean="0"/>
              <a:t>TMAA 2000 (01/08/01):</a:t>
            </a:r>
            <a:r>
              <a:rPr lang="en-US" sz="2000" dirty="0" smtClean="0"/>
              <a:t> Deletion of Part A and Part B, protection of well-known marks and border measures</a:t>
            </a:r>
          </a:p>
          <a:p>
            <a:pPr lvl="1" algn="just" eaLnBrk="1" hangingPunct="1">
              <a:lnSpc>
                <a:spcPct val="90000"/>
              </a:lnSpc>
              <a:buFont typeface="Wingdings" pitchFamily="2" charset="2"/>
              <a:buChar char="v"/>
            </a:pPr>
            <a:r>
              <a:rPr lang="en-US" sz="2000" u="sng" dirty="0" smtClean="0"/>
              <a:t>TMAA 2002 (03/03/03):</a:t>
            </a:r>
            <a:r>
              <a:rPr lang="en-US" sz="2000" dirty="0" smtClean="0"/>
              <a:t> Establishment of </a:t>
            </a:r>
            <a:r>
              <a:rPr lang="en-US" sz="2000" dirty="0" err="1" smtClean="0"/>
              <a:t>MyIPO</a:t>
            </a:r>
            <a:endParaRPr lang="en-US" sz="16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28002"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7543800" cy="6647974"/>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Trade Marks Act 1976</a:t>
            </a:r>
            <a:endParaRPr lang="en-MY" sz="4000" dirty="0" smtClean="0">
              <a:solidFill>
                <a:schemeClr val="accent1">
                  <a:lumMod val="60000"/>
                  <a:lumOff val="40000"/>
                </a:schemeClr>
              </a:solidFill>
            </a:endParaRPr>
          </a:p>
          <a:p>
            <a:pPr algn="just" eaLnBrk="1" hangingPunct="1"/>
            <a:endParaRPr lang="en-US" sz="2000" dirty="0" smtClean="0"/>
          </a:p>
          <a:p>
            <a:pPr algn="just" eaLnBrk="1" hangingPunct="1">
              <a:buFont typeface="Wingdings" pitchFamily="2" charset="2"/>
              <a:buChar char="q"/>
            </a:pPr>
            <a:r>
              <a:rPr lang="en-US" sz="2400" dirty="0" smtClean="0"/>
              <a:t>A mark used or proposed to be used in relation to goods/services for purpose of indicating a connection in the course of trade between the goods/services and the person providing such goods/service</a:t>
            </a:r>
            <a:endParaRPr lang="en-US" sz="2400" i="1" dirty="0" smtClean="0"/>
          </a:p>
          <a:p>
            <a:pPr algn="just" eaLnBrk="1" hangingPunct="1">
              <a:buFont typeface="Wingdings" pitchFamily="2" charset="2"/>
              <a:buChar char="Ø"/>
            </a:pPr>
            <a:r>
              <a:rPr lang="en-US" sz="2400" dirty="0" err="1" smtClean="0"/>
              <a:t>Registrability</a:t>
            </a:r>
            <a:r>
              <a:rPr lang="en-US" sz="2400" dirty="0" smtClean="0"/>
              <a:t> criteria of a TM:-</a:t>
            </a:r>
          </a:p>
          <a:p>
            <a:pPr lvl="1" algn="just" eaLnBrk="1" hangingPunct="1">
              <a:buFont typeface="Wingdings" pitchFamily="2" charset="2"/>
              <a:buChar char="v"/>
            </a:pPr>
            <a:r>
              <a:rPr lang="en-US" sz="2400" dirty="0" smtClean="0"/>
              <a:t>Name represented in a special manner or Signature</a:t>
            </a:r>
          </a:p>
          <a:p>
            <a:pPr lvl="1" algn="just" eaLnBrk="1" hangingPunct="1">
              <a:buFont typeface="Wingdings" pitchFamily="2" charset="2"/>
              <a:buChar char="v"/>
            </a:pPr>
            <a:r>
              <a:rPr lang="en-US" sz="2400" dirty="0" smtClean="0"/>
              <a:t>Invented word or word having no direct reference to the character of goods/services</a:t>
            </a:r>
          </a:p>
          <a:p>
            <a:pPr lvl="1" algn="just" eaLnBrk="1" hangingPunct="1">
              <a:buFont typeface="Wingdings" pitchFamily="2" charset="2"/>
              <a:buChar char="v"/>
            </a:pPr>
            <a:r>
              <a:rPr lang="en-US" sz="2400" dirty="0" smtClean="0"/>
              <a:t>Distinctive mark</a:t>
            </a:r>
          </a:p>
          <a:p>
            <a:pPr>
              <a:spcBef>
                <a:spcPct val="0"/>
              </a:spcBef>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pic>
        <p:nvPicPr>
          <p:cNvPr id="18" name="Picture 66" descr="http://www.wpc.com.my/images/logo_petronas.gif"/>
          <p:cNvPicPr>
            <a:picLocks noChangeAspect="1" noChangeArrowheads="1"/>
          </p:cNvPicPr>
          <p:nvPr/>
        </p:nvPicPr>
        <p:blipFill>
          <a:blip r:embed="rId7" cstate="print"/>
          <a:srcRect/>
          <a:stretch>
            <a:fillRect/>
          </a:stretch>
        </p:blipFill>
        <p:spPr bwMode="auto">
          <a:xfrm>
            <a:off x="5976946" y="790556"/>
            <a:ext cx="609600" cy="609600"/>
          </a:xfrm>
          <a:prstGeom prst="rect">
            <a:avLst/>
          </a:prstGeom>
          <a:noFill/>
        </p:spPr>
      </p:pic>
      <p:pic>
        <p:nvPicPr>
          <p:cNvPr id="19" name="Picture 68" descr="http://users2.ev1.net/~disneyelvis/Images/CocaCola/CocaColaLogo3_small.jpg"/>
          <p:cNvPicPr>
            <a:picLocks noChangeAspect="1" noChangeArrowheads="1"/>
          </p:cNvPicPr>
          <p:nvPr/>
        </p:nvPicPr>
        <p:blipFill>
          <a:blip r:embed="rId8" cstate="print"/>
          <a:srcRect/>
          <a:stretch>
            <a:fillRect/>
          </a:stretch>
        </p:blipFill>
        <p:spPr bwMode="auto">
          <a:xfrm>
            <a:off x="6619888" y="719118"/>
            <a:ext cx="914400" cy="635000"/>
          </a:xfrm>
          <a:prstGeom prst="rect">
            <a:avLst/>
          </a:prstGeom>
          <a:noFill/>
        </p:spPr>
      </p:pic>
      <p:pic>
        <p:nvPicPr>
          <p:cNvPr id="20" name="Picture 70" descr="http://images.google.com.my/images?q=tbn:-wala0IorkoJ:http://www.leading-minds.com/images/Kaplan%2520KL/ntv7%2520logo.jpg">
            <a:hlinkClick r:id="rId9"/>
          </p:cNvPr>
          <p:cNvPicPr>
            <a:picLocks noChangeAspect="1" noChangeArrowheads="1"/>
          </p:cNvPicPr>
          <p:nvPr/>
        </p:nvPicPr>
        <p:blipFill>
          <a:blip r:embed="rId10" cstate="print"/>
          <a:srcRect/>
          <a:stretch>
            <a:fillRect/>
          </a:stretch>
        </p:blipFill>
        <p:spPr bwMode="auto">
          <a:xfrm>
            <a:off x="7620020" y="861994"/>
            <a:ext cx="685800" cy="5937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13666"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7543800" cy="7220438"/>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Trade Marks Act 1976</a:t>
            </a:r>
            <a:endParaRPr lang="en-MY" sz="4000" dirty="0" smtClean="0">
              <a:solidFill>
                <a:schemeClr val="accent1">
                  <a:lumMod val="60000"/>
                  <a:lumOff val="40000"/>
                </a:schemeClr>
              </a:solidFill>
            </a:endParaRPr>
          </a:p>
          <a:p>
            <a:pPr algn="just" eaLnBrk="1" hangingPunct="1">
              <a:lnSpc>
                <a:spcPct val="80000"/>
              </a:lnSpc>
            </a:pPr>
            <a:endParaRPr lang="en-US" sz="2400" dirty="0" smtClean="0"/>
          </a:p>
          <a:p>
            <a:pPr algn="just" eaLnBrk="1" hangingPunct="1">
              <a:lnSpc>
                <a:spcPct val="80000"/>
              </a:lnSpc>
            </a:pPr>
            <a:r>
              <a:rPr lang="en-US" sz="2400" dirty="0" smtClean="0"/>
              <a:t>Non-</a:t>
            </a:r>
            <a:r>
              <a:rPr lang="en-US" sz="2400" dirty="0" err="1" smtClean="0"/>
              <a:t>registrable</a:t>
            </a:r>
            <a:r>
              <a:rPr lang="en-US" sz="2400" dirty="0" smtClean="0"/>
              <a:t> TMs </a:t>
            </a:r>
          </a:p>
          <a:p>
            <a:pPr lvl="1" algn="just" eaLnBrk="1" hangingPunct="1">
              <a:lnSpc>
                <a:spcPct val="80000"/>
              </a:lnSpc>
              <a:buFont typeface="Wingdings" pitchFamily="2" charset="2"/>
              <a:buChar char="v"/>
            </a:pPr>
            <a:r>
              <a:rPr lang="en-US" sz="2400" dirty="0" smtClean="0"/>
              <a:t>A geographical name</a:t>
            </a:r>
          </a:p>
          <a:p>
            <a:pPr lvl="1" algn="just" eaLnBrk="1" hangingPunct="1">
              <a:lnSpc>
                <a:spcPct val="80000"/>
              </a:lnSpc>
              <a:buFont typeface="Wingdings" pitchFamily="2" charset="2"/>
              <a:buChar char="v"/>
            </a:pPr>
            <a:r>
              <a:rPr lang="en-US" sz="2400" dirty="0" smtClean="0"/>
              <a:t>Causes deception or confusion to the public</a:t>
            </a:r>
          </a:p>
          <a:p>
            <a:pPr lvl="1" algn="just" eaLnBrk="1" hangingPunct="1">
              <a:lnSpc>
                <a:spcPct val="80000"/>
              </a:lnSpc>
              <a:buFont typeface="Wingdings" pitchFamily="2" charset="2"/>
              <a:buChar char="v"/>
            </a:pPr>
            <a:r>
              <a:rPr lang="en-US" sz="2400" dirty="0" smtClean="0"/>
              <a:t>Contrary to law, scandalous or offensive</a:t>
            </a:r>
          </a:p>
          <a:p>
            <a:pPr lvl="1" algn="just" eaLnBrk="1" hangingPunct="1">
              <a:lnSpc>
                <a:spcPct val="80000"/>
              </a:lnSpc>
              <a:buFont typeface="Wingdings" pitchFamily="2" charset="2"/>
              <a:buChar char="v"/>
            </a:pPr>
            <a:r>
              <a:rPr lang="en-US" sz="2400" dirty="0" smtClean="0"/>
              <a:t>Prejudicial to the interest or security of nation</a:t>
            </a:r>
          </a:p>
          <a:p>
            <a:pPr lvl="1" algn="just" eaLnBrk="1" hangingPunct="1">
              <a:lnSpc>
                <a:spcPct val="80000"/>
              </a:lnSpc>
              <a:buFont typeface="Wingdings" pitchFamily="2" charset="2"/>
              <a:buChar char="v"/>
            </a:pPr>
            <a:r>
              <a:rPr lang="en-US" sz="2400" dirty="0" smtClean="0"/>
              <a:t>Identical or similar to a well-known mark</a:t>
            </a:r>
          </a:p>
          <a:p>
            <a:pPr lvl="1" algn="just" eaLnBrk="1" hangingPunct="1">
              <a:lnSpc>
                <a:spcPct val="80000"/>
              </a:lnSpc>
              <a:buFont typeface="Wingdings" pitchFamily="2" charset="2"/>
              <a:buChar char="v"/>
            </a:pPr>
            <a:r>
              <a:rPr lang="en-US" sz="2400" dirty="0" smtClean="0"/>
              <a:t>Identical or similar to a registered TM</a:t>
            </a:r>
          </a:p>
          <a:p>
            <a:pPr algn="just" eaLnBrk="1" hangingPunct="1">
              <a:lnSpc>
                <a:spcPct val="80000"/>
              </a:lnSpc>
            </a:pPr>
            <a:r>
              <a:rPr lang="en-US" sz="2400" dirty="0" smtClean="0"/>
              <a:t>Priority Date : 6 months</a:t>
            </a:r>
          </a:p>
          <a:p>
            <a:pPr algn="just" eaLnBrk="1" hangingPunct="1">
              <a:lnSpc>
                <a:spcPct val="80000"/>
              </a:lnSpc>
            </a:pPr>
            <a:r>
              <a:rPr lang="en-US" sz="2400" dirty="0" smtClean="0"/>
              <a:t>Duration : An initial period of ten years and  renewable for further periods of 10 years</a:t>
            </a:r>
          </a:p>
          <a:p>
            <a:pPr lvl="1" algn="just" eaLnBrk="1" hangingPunct="1">
              <a:buFont typeface="Wingdings" pitchFamily="2" charset="2"/>
              <a:buChar char="v"/>
            </a:pPr>
            <a:endParaRPr lang="en-US" sz="2400" dirty="0" smtClean="0"/>
          </a:p>
          <a:p>
            <a:pPr>
              <a:spcBef>
                <a:spcPct val="0"/>
              </a:spcBef>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14690"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7543800" cy="7121950"/>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Patents Act 1983</a:t>
            </a:r>
            <a:endParaRPr lang="en-MY" sz="4000" dirty="0" smtClean="0">
              <a:solidFill>
                <a:schemeClr val="accent1">
                  <a:lumMod val="60000"/>
                  <a:lumOff val="40000"/>
                </a:schemeClr>
              </a:solidFill>
            </a:endParaRPr>
          </a:p>
          <a:p>
            <a:pPr algn="just" eaLnBrk="1" hangingPunct="1">
              <a:lnSpc>
                <a:spcPct val="90000"/>
              </a:lnSpc>
            </a:pPr>
            <a:r>
              <a:rPr lang="en-US" sz="2200" dirty="0" smtClean="0"/>
              <a:t>Patent is governed by the Patents Act 1983 [</a:t>
            </a:r>
            <a:r>
              <a:rPr lang="en-US" sz="2200" i="1" dirty="0" smtClean="0"/>
              <a:t>Act 291</a:t>
            </a:r>
            <a:r>
              <a:rPr lang="en-US" sz="2200" dirty="0" smtClean="0"/>
              <a:t>] (PA) and the Patents Regulations 1986 (came into force on 01/10/86)</a:t>
            </a:r>
          </a:p>
          <a:p>
            <a:pPr algn="just" eaLnBrk="1" hangingPunct="1">
              <a:lnSpc>
                <a:spcPct val="90000"/>
              </a:lnSpc>
            </a:pPr>
            <a:r>
              <a:rPr lang="en-US" sz="2200" dirty="0" smtClean="0"/>
              <a:t>The PA replaces the Registration of UK Patents Act 1951</a:t>
            </a:r>
          </a:p>
          <a:p>
            <a:pPr algn="just" eaLnBrk="1" hangingPunct="1">
              <a:lnSpc>
                <a:spcPct val="90000"/>
              </a:lnSpc>
            </a:pPr>
            <a:r>
              <a:rPr lang="en-US" sz="2200" dirty="0" smtClean="0"/>
              <a:t>The PA has been amended 3 times via the Patents (Amendment) Act (PAA):-</a:t>
            </a:r>
          </a:p>
          <a:p>
            <a:pPr lvl="1" algn="just" eaLnBrk="1" hangingPunct="1">
              <a:lnSpc>
                <a:spcPct val="90000"/>
              </a:lnSpc>
              <a:buFont typeface="Wingdings" pitchFamily="2" charset="2"/>
              <a:buChar char="Ø"/>
            </a:pPr>
            <a:r>
              <a:rPr lang="en-US" sz="2200" u="sng" dirty="0" smtClean="0"/>
              <a:t>PAA 2002 (03/03/03)</a:t>
            </a:r>
            <a:r>
              <a:rPr lang="en-US" sz="2200" dirty="0" smtClean="0"/>
              <a:t> : Establishment of </a:t>
            </a:r>
            <a:r>
              <a:rPr lang="en-US" sz="2200" dirty="0" err="1" smtClean="0"/>
              <a:t>MyIPO</a:t>
            </a:r>
            <a:endParaRPr lang="en-US" sz="2200" dirty="0" smtClean="0"/>
          </a:p>
          <a:p>
            <a:pPr lvl="1" algn="just" eaLnBrk="1" hangingPunct="1">
              <a:lnSpc>
                <a:spcPct val="90000"/>
              </a:lnSpc>
              <a:buFont typeface="Wingdings" pitchFamily="2" charset="2"/>
              <a:buChar char="Ø"/>
            </a:pPr>
            <a:r>
              <a:rPr lang="en-US" sz="2200" u="sng" dirty="0" smtClean="0"/>
              <a:t>PAA 2003 (14/08/03)</a:t>
            </a:r>
            <a:r>
              <a:rPr lang="en-US" sz="2200" dirty="0" smtClean="0"/>
              <a:t> : Duration of patent – 15 years from date of grant to 20 years from date of filing  </a:t>
            </a:r>
          </a:p>
          <a:p>
            <a:pPr lvl="1" algn="just" eaLnBrk="1" hangingPunct="1">
              <a:lnSpc>
                <a:spcPct val="90000"/>
              </a:lnSpc>
              <a:buFontTx/>
              <a:buNone/>
            </a:pPr>
            <a:r>
              <a:rPr lang="en-US" sz="2200" dirty="0" smtClean="0"/>
              <a:t>&amp; </a:t>
            </a:r>
            <a:r>
              <a:rPr lang="en-US" sz="2200" u="sng" dirty="0" smtClean="0"/>
              <a:t>(20/04/06)</a:t>
            </a:r>
            <a:r>
              <a:rPr lang="en-US" sz="2200" dirty="0" smtClean="0"/>
              <a:t> : certain information of patent application is made available to the public after 18 months</a:t>
            </a:r>
          </a:p>
          <a:p>
            <a:pPr lvl="1" algn="just" eaLnBrk="1" hangingPunct="1">
              <a:lnSpc>
                <a:spcPct val="90000"/>
              </a:lnSpc>
              <a:buFont typeface="Wingdings" pitchFamily="2" charset="2"/>
              <a:buChar char="Ø"/>
            </a:pPr>
            <a:r>
              <a:rPr lang="en-US" sz="2200" u="sng" dirty="0" smtClean="0"/>
              <a:t>PAA 2006 (16/08/06)</a:t>
            </a:r>
            <a:r>
              <a:rPr lang="en-US" sz="2200" dirty="0" smtClean="0"/>
              <a:t> : Patent Co-operation Treaty</a:t>
            </a:r>
            <a:endParaRPr lang="en-US" sz="2200" b="0" dirty="0" smtClean="0">
              <a:latin typeface="+mn-lt"/>
              <a:cs typeface="Times New Roman" pitchFamily="18" charset="0"/>
            </a:endParaRPr>
          </a:p>
          <a:p>
            <a:pPr algn="just" eaLnBrk="1" hangingPunct="1"/>
            <a:endParaRPr lang="en-US" sz="2400" dirty="0" smtClean="0"/>
          </a:p>
          <a:p>
            <a:pPr algn="just" eaLnBrk="1" hangingPunct="1"/>
            <a:endParaRPr lang="en-US" sz="2000" dirty="0" smtClean="0"/>
          </a:p>
          <a:p>
            <a:pPr>
              <a:spcBef>
                <a:spcPct val="0"/>
              </a:spcBef>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29026"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7543800" cy="7663636"/>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Patents Act 1983</a:t>
            </a:r>
            <a:endParaRPr lang="en-MY" sz="4000" dirty="0" smtClean="0">
              <a:solidFill>
                <a:schemeClr val="accent1">
                  <a:lumMod val="60000"/>
                  <a:lumOff val="40000"/>
                </a:schemeClr>
              </a:solidFill>
            </a:endParaRPr>
          </a:p>
          <a:p>
            <a:pPr algn="just" eaLnBrk="1" hangingPunct="1"/>
            <a:r>
              <a:rPr lang="en-US" sz="2400" dirty="0" smtClean="0"/>
              <a:t>Invention : </a:t>
            </a:r>
          </a:p>
          <a:p>
            <a:pPr algn="just" eaLnBrk="1" hangingPunct="1"/>
            <a:r>
              <a:rPr lang="en-US" sz="3600" dirty="0" smtClean="0"/>
              <a:t>A</a:t>
            </a:r>
            <a:r>
              <a:rPr lang="en-US" sz="2400" dirty="0" smtClean="0"/>
              <a:t>n idea of an inventor which permits in practice the solution to a specific problem in the field of technology</a:t>
            </a:r>
          </a:p>
          <a:p>
            <a:pPr algn="just" eaLnBrk="1" hangingPunct="1"/>
            <a:r>
              <a:rPr lang="en-US" sz="2400" dirty="0" smtClean="0"/>
              <a:t>Patent is granted to an invention :-</a:t>
            </a:r>
          </a:p>
          <a:p>
            <a:pPr lvl="1" algn="just" eaLnBrk="1" hangingPunct="1">
              <a:buFont typeface="Wingdings" pitchFamily="2" charset="2"/>
              <a:buChar char="Ø"/>
            </a:pPr>
            <a:r>
              <a:rPr lang="en-US" sz="2400" dirty="0" smtClean="0"/>
              <a:t>New/ Novel</a:t>
            </a:r>
          </a:p>
          <a:p>
            <a:pPr lvl="1" algn="just" eaLnBrk="1" hangingPunct="1">
              <a:buFont typeface="Wingdings" pitchFamily="2" charset="2"/>
              <a:buChar char="Ø"/>
            </a:pPr>
            <a:r>
              <a:rPr lang="en-US" sz="2400" dirty="0" smtClean="0"/>
              <a:t>Involves an inventive step</a:t>
            </a:r>
          </a:p>
          <a:p>
            <a:pPr lvl="1" algn="just" eaLnBrk="1" hangingPunct="1">
              <a:buFont typeface="Wingdings" pitchFamily="2" charset="2"/>
              <a:buChar char="Ø"/>
            </a:pPr>
            <a:r>
              <a:rPr lang="en-US" sz="2400" dirty="0" smtClean="0"/>
              <a:t>Industrially applicable</a:t>
            </a:r>
          </a:p>
          <a:p>
            <a:endParaRPr lang="en-US" sz="2400" b="0" dirty="0" smtClean="0">
              <a:cs typeface="Times New Roman" pitchFamily="18" charset="0"/>
            </a:endParaRPr>
          </a:p>
          <a:p>
            <a:r>
              <a:rPr lang="en-US" sz="2400" b="0" dirty="0" smtClean="0">
                <a:latin typeface="+mn-lt"/>
                <a:cs typeface="Tahoma" pitchFamily="34" charset="0"/>
              </a:rPr>
              <a:t>Product or process</a:t>
            </a:r>
            <a:endParaRPr lang="en-US" sz="2400" b="0" dirty="0" smtClean="0">
              <a:latin typeface="+mn-lt"/>
              <a:cs typeface="Times New Roman" pitchFamily="18" charset="0"/>
            </a:endParaRPr>
          </a:p>
          <a:p>
            <a:pPr algn="just" eaLnBrk="1" hangingPunct="1"/>
            <a:endParaRPr lang="en-US" sz="2400" dirty="0" smtClean="0"/>
          </a:p>
          <a:p>
            <a:pPr algn="just" eaLnBrk="1" hangingPunct="1"/>
            <a:endParaRPr lang="en-US" sz="2000" dirty="0" smtClean="0"/>
          </a:p>
          <a:p>
            <a:pPr>
              <a:spcBef>
                <a:spcPct val="0"/>
              </a:spcBef>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pic>
        <p:nvPicPr>
          <p:cNvPr id="17" name="Picture 64" descr="http://www.yourdictionary.com/images/ahd/jpg/A4bevelg.jpg"/>
          <p:cNvPicPr>
            <a:picLocks noChangeAspect="1" noChangeArrowheads="1"/>
          </p:cNvPicPr>
          <p:nvPr/>
        </p:nvPicPr>
        <p:blipFill>
          <a:blip r:embed="rId7" cstate="print"/>
          <a:srcRect/>
          <a:stretch>
            <a:fillRect/>
          </a:stretch>
        </p:blipFill>
        <p:spPr bwMode="auto">
          <a:xfrm>
            <a:off x="5619756" y="3219448"/>
            <a:ext cx="990600" cy="976313"/>
          </a:xfrm>
          <a:prstGeom prst="rect">
            <a:avLst/>
          </a:prstGeom>
          <a:noFill/>
        </p:spPr>
      </p:pic>
      <p:pic>
        <p:nvPicPr>
          <p:cNvPr id="18" name="Picture 62" descr="http://www.bicycleman.com/recumbents/burley/images/burley_canto_03_lg.jpg"/>
          <p:cNvPicPr>
            <a:picLocks noChangeAspect="1" noChangeArrowheads="1"/>
          </p:cNvPicPr>
          <p:nvPr/>
        </p:nvPicPr>
        <p:blipFill>
          <a:blip r:embed="rId8" cstate="print"/>
          <a:srcRect/>
          <a:stretch>
            <a:fillRect/>
          </a:stretch>
        </p:blipFill>
        <p:spPr bwMode="auto">
          <a:xfrm>
            <a:off x="6262698" y="4148142"/>
            <a:ext cx="1828800" cy="97631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15714"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8386790" cy="6186309"/>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Patents Act 1983</a:t>
            </a:r>
            <a:endParaRPr lang="en-MY" sz="4000" dirty="0" smtClean="0">
              <a:solidFill>
                <a:schemeClr val="accent1">
                  <a:lumMod val="60000"/>
                  <a:lumOff val="40000"/>
                </a:schemeClr>
              </a:solidFill>
            </a:endParaRPr>
          </a:p>
          <a:p>
            <a:pPr algn="just" eaLnBrk="1" hangingPunct="1">
              <a:lnSpc>
                <a:spcPct val="90000"/>
              </a:lnSpc>
            </a:pPr>
            <a:r>
              <a:rPr lang="en-US" sz="2400" dirty="0" smtClean="0"/>
              <a:t>Non-patentable invention </a:t>
            </a:r>
          </a:p>
          <a:p>
            <a:pPr lvl="1" algn="just" eaLnBrk="1" hangingPunct="1">
              <a:lnSpc>
                <a:spcPct val="90000"/>
              </a:lnSpc>
              <a:buFont typeface="Wingdings" pitchFamily="2" charset="2"/>
              <a:buChar char="Ø"/>
            </a:pPr>
            <a:r>
              <a:rPr lang="en-US" sz="2400" dirty="0" smtClean="0"/>
              <a:t>Discoveries, scientific theories &amp; mathematical methods</a:t>
            </a:r>
          </a:p>
          <a:p>
            <a:pPr lvl="1" algn="just" eaLnBrk="1" hangingPunct="1">
              <a:lnSpc>
                <a:spcPct val="90000"/>
              </a:lnSpc>
              <a:buFont typeface="Wingdings" pitchFamily="2" charset="2"/>
              <a:buChar char="Ø"/>
            </a:pPr>
            <a:r>
              <a:rPr lang="en-US" sz="2400" dirty="0" smtClean="0"/>
              <a:t>Plant or animal varieties</a:t>
            </a:r>
          </a:p>
          <a:p>
            <a:pPr lvl="1" algn="just" eaLnBrk="1" hangingPunct="1">
              <a:lnSpc>
                <a:spcPct val="90000"/>
              </a:lnSpc>
              <a:buFont typeface="Wingdings" pitchFamily="2" charset="2"/>
              <a:buChar char="Ø"/>
            </a:pPr>
            <a:r>
              <a:rPr lang="en-US" sz="2400" dirty="0" smtClean="0"/>
              <a:t>Schemes or methods of doing business or playing games</a:t>
            </a:r>
          </a:p>
          <a:p>
            <a:pPr lvl="1" algn="just" eaLnBrk="1" hangingPunct="1">
              <a:lnSpc>
                <a:spcPct val="90000"/>
              </a:lnSpc>
              <a:buFont typeface="Wingdings" pitchFamily="2" charset="2"/>
              <a:buChar char="Ø"/>
            </a:pPr>
            <a:r>
              <a:rPr lang="en-US" sz="2400" dirty="0" smtClean="0"/>
              <a:t>Methods of treatment of human or animal body by surgery/therapy and diagnostic methods practiced on human/animal body</a:t>
            </a:r>
          </a:p>
          <a:p>
            <a:pPr algn="just" eaLnBrk="1" hangingPunct="1">
              <a:lnSpc>
                <a:spcPct val="90000"/>
              </a:lnSpc>
            </a:pPr>
            <a:r>
              <a:rPr lang="en-US" sz="2400" dirty="0" smtClean="0"/>
              <a:t>Priority Date : 12 months</a:t>
            </a:r>
          </a:p>
          <a:p>
            <a:pPr algn="just" eaLnBrk="1" hangingPunct="1">
              <a:lnSpc>
                <a:spcPct val="90000"/>
              </a:lnSpc>
            </a:pPr>
            <a:r>
              <a:rPr lang="en-US" sz="2400" dirty="0" smtClean="0"/>
              <a:t>Duration: 20 years from the filing date of                             .   the  application</a:t>
            </a:r>
          </a:p>
          <a:p>
            <a:pPr>
              <a:spcBef>
                <a:spcPct val="0"/>
              </a:spcBef>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16738"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8672542" cy="5539978"/>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Copyright Act 1987</a:t>
            </a:r>
            <a:endParaRPr lang="en-MY" sz="4000" dirty="0" smtClean="0">
              <a:solidFill>
                <a:schemeClr val="accent1">
                  <a:lumMod val="60000"/>
                  <a:lumOff val="40000"/>
                </a:schemeClr>
              </a:solidFill>
            </a:endParaRPr>
          </a:p>
          <a:p>
            <a:pPr algn="just" eaLnBrk="1" hangingPunct="1"/>
            <a:r>
              <a:rPr lang="en-US" sz="2400" dirty="0" smtClean="0"/>
              <a:t>The CA has been amended 4 times via the Copyright (Amendment) Act (CAA):-</a:t>
            </a:r>
          </a:p>
          <a:p>
            <a:pPr lvl="1" algn="just" eaLnBrk="1" hangingPunct="1">
              <a:buFont typeface="Wingdings" pitchFamily="2" charset="2"/>
              <a:buChar char="v"/>
            </a:pPr>
            <a:r>
              <a:rPr lang="en-US" sz="2400" u="sng" dirty="0" smtClean="0"/>
              <a:t>CAA 1990 (01/10/90)</a:t>
            </a:r>
            <a:r>
              <a:rPr lang="en-US" sz="2400" dirty="0" smtClean="0"/>
              <a:t> : Berne Convention, derivative works and computer programs</a:t>
            </a:r>
          </a:p>
          <a:p>
            <a:pPr lvl="1" algn="just" eaLnBrk="1" hangingPunct="1">
              <a:buFont typeface="Wingdings" pitchFamily="2" charset="2"/>
              <a:buChar char="v"/>
            </a:pPr>
            <a:r>
              <a:rPr lang="en-US" sz="2400" u="sng" dirty="0" smtClean="0"/>
              <a:t>CAA 1996 (01/09/99):</a:t>
            </a:r>
            <a:r>
              <a:rPr lang="en-US" sz="2400" dirty="0" smtClean="0"/>
              <a:t> licensing scheme and body, prohibition of dual protection on copyright and industrial designs, power of Tribunal to refer to High Court</a:t>
            </a:r>
          </a:p>
          <a:p>
            <a:pPr lvl="1" algn="just" eaLnBrk="1" hangingPunct="1">
              <a:buFont typeface="Wingdings" pitchFamily="2" charset="2"/>
              <a:buChar char="v"/>
            </a:pPr>
            <a:r>
              <a:rPr lang="en-US" sz="2400" u="sng" dirty="0" smtClean="0"/>
              <a:t>CAA 1997 (01/04/99)</a:t>
            </a:r>
            <a:r>
              <a:rPr lang="en-US" sz="2400" dirty="0" smtClean="0"/>
              <a:t> : increment of penalty for     offence</a:t>
            </a:r>
          </a:p>
          <a:p>
            <a:pPr lvl="1" algn="just" eaLnBrk="1" hangingPunct="1">
              <a:buFont typeface="Wingdings" pitchFamily="2" charset="2"/>
              <a:buChar char="v"/>
            </a:pPr>
            <a:r>
              <a:rPr lang="en-US" sz="2400" u="sng" dirty="0" smtClean="0"/>
              <a:t>CAA 2002 (03/03/03)</a:t>
            </a:r>
            <a:r>
              <a:rPr lang="en-US" sz="2400" dirty="0" smtClean="0"/>
              <a:t> : Establishment of </a:t>
            </a:r>
            <a:r>
              <a:rPr lang="en-US" sz="2400" dirty="0" err="1" smtClean="0"/>
              <a:t>MyIPO</a:t>
            </a:r>
            <a:endParaRPr lang="en-US" sz="2400" dirty="0" smtClean="0"/>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30050"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7543800" cy="6118598"/>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Copyright Act 1987</a:t>
            </a:r>
            <a:endParaRPr lang="en-MY" sz="4000" dirty="0" smtClean="0">
              <a:solidFill>
                <a:schemeClr val="accent1">
                  <a:lumMod val="60000"/>
                  <a:lumOff val="40000"/>
                </a:schemeClr>
              </a:solidFill>
            </a:endParaRPr>
          </a:p>
          <a:p>
            <a:pPr eaLnBrk="1" hangingPunct="1">
              <a:lnSpc>
                <a:spcPct val="90000"/>
              </a:lnSpc>
            </a:pPr>
            <a:r>
              <a:rPr lang="en-US" dirty="0" smtClean="0"/>
              <a:t>Protection given to :-</a:t>
            </a:r>
          </a:p>
          <a:p>
            <a:pPr lvl="1" eaLnBrk="1" hangingPunct="1">
              <a:lnSpc>
                <a:spcPct val="90000"/>
              </a:lnSpc>
              <a:buFont typeface="Wingdings" pitchFamily="2" charset="2"/>
              <a:buChar char="v"/>
            </a:pPr>
            <a:r>
              <a:rPr lang="en-US" dirty="0" smtClean="0"/>
              <a:t>Literary works</a:t>
            </a:r>
          </a:p>
          <a:p>
            <a:pPr lvl="1" eaLnBrk="1" hangingPunct="1">
              <a:lnSpc>
                <a:spcPct val="90000"/>
              </a:lnSpc>
              <a:buFont typeface="Wingdings" pitchFamily="2" charset="2"/>
              <a:buChar char="v"/>
            </a:pPr>
            <a:r>
              <a:rPr lang="en-US" dirty="0" smtClean="0"/>
              <a:t>Musical works</a:t>
            </a:r>
          </a:p>
          <a:p>
            <a:pPr lvl="1" eaLnBrk="1" hangingPunct="1">
              <a:lnSpc>
                <a:spcPct val="90000"/>
              </a:lnSpc>
              <a:buFont typeface="Wingdings" pitchFamily="2" charset="2"/>
              <a:buChar char="v"/>
            </a:pPr>
            <a:r>
              <a:rPr lang="en-US" dirty="0" smtClean="0"/>
              <a:t>Artistic works</a:t>
            </a:r>
          </a:p>
          <a:p>
            <a:pPr lvl="1" eaLnBrk="1" hangingPunct="1">
              <a:lnSpc>
                <a:spcPct val="90000"/>
              </a:lnSpc>
              <a:buFont typeface="Wingdings" pitchFamily="2" charset="2"/>
              <a:buChar char="v"/>
            </a:pPr>
            <a:r>
              <a:rPr lang="en-US" dirty="0" smtClean="0"/>
              <a:t>Films</a:t>
            </a:r>
          </a:p>
          <a:p>
            <a:pPr lvl="1" eaLnBrk="1" hangingPunct="1">
              <a:lnSpc>
                <a:spcPct val="90000"/>
              </a:lnSpc>
              <a:buFont typeface="Wingdings" pitchFamily="2" charset="2"/>
              <a:buChar char="v"/>
            </a:pPr>
            <a:r>
              <a:rPr lang="en-US" dirty="0" smtClean="0"/>
              <a:t>Sound Recordings</a:t>
            </a:r>
          </a:p>
          <a:p>
            <a:pPr lvl="1" eaLnBrk="1" hangingPunct="1">
              <a:lnSpc>
                <a:spcPct val="90000"/>
              </a:lnSpc>
              <a:buFont typeface="Wingdings" pitchFamily="2" charset="2"/>
              <a:buChar char="v"/>
            </a:pPr>
            <a:r>
              <a:rPr lang="en-US" dirty="0" smtClean="0"/>
              <a:t>Broadcasts</a:t>
            </a:r>
          </a:p>
          <a:p>
            <a:pPr lvl="1" eaLnBrk="1" hangingPunct="1">
              <a:lnSpc>
                <a:spcPct val="90000"/>
              </a:lnSpc>
              <a:buFont typeface="Wingdings" pitchFamily="2" charset="2"/>
              <a:buChar char="v"/>
            </a:pPr>
            <a:r>
              <a:rPr lang="en-US" dirty="0" smtClean="0"/>
              <a:t>Performers</a:t>
            </a: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pic>
        <p:nvPicPr>
          <p:cNvPr id="17" name="Picture 1077" descr="http://images.google.com.my/images?q=tbn:gq7zDYTS88MJ:battellemedia.com/archives/old%2520book%25206.gif">
            <a:hlinkClick r:id="rId7"/>
          </p:cNvPr>
          <p:cNvPicPr>
            <a:picLocks noChangeAspect="1" noChangeArrowheads="1"/>
          </p:cNvPicPr>
          <p:nvPr/>
        </p:nvPicPr>
        <p:blipFill>
          <a:blip r:embed="rId8" cstate="print"/>
          <a:srcRect/>
          <a:stretch>
            <a:fillRect/>
          </a:stretch>
        </p:blipFill>
        <p:spPr bwMode="auto">
          <a:xfrm>
            <a:off x="5619755" y="1433498"/>
            <a:ext cx="1111569" cy="1071570"/>
          </a:xfrm>
          <a:prstGeom prst="rect">
            <a:avLst/>
          </a:prstGeom>
          <a:noFill/>
        </p:spPr>
      </p:pic>
      <p:pic>
        <p:nvPicPr>
          <p:cNvPr id="18" name="Picture 1075" descr="http://images.google.com.my/images?q=tbn:_piiCjs7rU0J:www.francesandcompany.com/asicrystal/desktop4/PF29%2520Film%2520Strip%2520Photo%2520Frame.jpg">
            <a:hlinkClick r:id="rId9"/>
          </p:cNvPr>
          <p:cNvPicPr>
            <a:picLocks noChangeAspect="1" noChangeArrowheads="1"/>
          </p:cNvPicPr>
          <p:nvPr/>
        </p:nvPicPr>
        <p:blipFill>
          <a:blip r:embed="rId10" cstate="print"/>
          <a:srcRect/>
          <a:stretch>
            <a:fillRect/>
          </a:stretch>
        </p:blipFill>
        <p:spPr bwMode="auto">
          <a:xfrm>
            <a:off x="6548450" y="2433630"/>
            <a:ext cx="1740688" cy="135732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17762"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8458228" cy="5343001"/>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Copyright Act 1987</a:t>
            </a:r>
            <a:endParaRPr lang="en-MY" sz="4000" dirty="0" smtClean="0">
              <a:solidFill>
                <a:schemeClr val="accent1">
                  <a:lumMod val="60000"/>
                  <a:lumOff val="40000"/>
                </a:schemeClr>
              </a:solidFill>
            </a:endParaRPr>
          </a:p>
          <a:p>
            <a:pPr algn="just" eaLnBrk="1" hangingPunct="1">
              <a:buFont typeface="Wingdings" pitchFamily="2" charset="2"/>
              <a:buChar char="Ø"/>
            </a:pPr>
            <a:r>
              <a:rPr lang="en-US" dirty="0" smtClean="0"/>
              <a:t>No registration </a:t>
            </a:r>
          </a:p>
          <a:p>
            <a:pPr algn="just" eaLnBrk="1" hangingPunct="1">
              <a:buFont typeface="Wingdings" pitchFamily="2" charset="2"/>
              <a:buChar char="Ø"/>
            </a:pPr>
            <a:r>
              <a:rPr lang="en-US" dirty="0" smtClean="0"/>
              <a:t>But </a:t>
            </a:r>
            <a:r>
              <a:rPr lang="en-US" dirty="0" err="1" smtClean="0"/>
              <a:t>MyIPO</a:t>
            </a:r>
            <a:r>
              <a:rPr lang="en-US" dirty="0" smtClean="0"/>
              <a:t> will accept on basis of voluntary notification (after the new amendments of the Act)</a:t>
            </a:r>
          </a:p>
          <a:p>
            <a:pPr algn="just" eaLnBrk="1" hangingPunct="1">
              <a:buFont typeface="Wingdings" pitchFamily="2" charset="2"/>
              <a:buChar char="Ø"/>
            </a:pPr>
            <a:r>
              <a:rPr lang="en-US" dirty="0" smtClean="0"/>
              <a:t>Duration : life of author + 50 years thereafter (Literary, Musical &amp; Artistic Works) and 50 years after first published/made/given (film, sound recording/broadcast/performers)</a:t>
            </a:r>
          </a:p>
          <a:p>
            <a:pPr lvl="1" eaLnBrk="1" hangingPunct="1">
              <a:lnSpc>
                <a:spcPct val="90000"/>
              </a:lnSpc>
              <a:buFont typeface="Wingdings" pitchFamily="2" charset="2"/>
              <a:buChar char="v"/>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20834"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7543800" cy="6740307"/>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Industrial Designs Act 1996</a:t>
            </a:r>
            <a:endParaRPr lang="en-MY" sz="4000" dirty="0" smtClean="0">
              <a:solidFill>
                <a:schemeClr val="accent1">
                  <a:lumMod val="60000"/>
                  <a:lumOff val="40000"/>
                </a:schemeClr>
              </a:solidFill>
            </a:endParaRPr>
          </a:p>
          <a:p>
            <a:pPr algn="just" eaLnBrk="1" hangingPunct="1">
              <a:lnSpc>
                <a:spcPct val="90000"/>
              </a:lnSpc>
            </a:pPr>
            <a:r>
              <a:rPr lang="en-US" dirty="0" smtClean="0"/>
              <a:t>ID is governed by the Industrial Designs Act 1996 [Act 552] and the Industrial Designs Regulations 1999 (came into force on 01/09/99)</a:t>
            </a:r>
          </a:p>
          <a:p>
            <a:pPr algn="just" eaLnBrk="1" hangingPunct="1">
              <a:lnSpc>
                <a:spcPct val="90000"/>
              </a:lnSpc>
            </a:pPr>
            <a:r>
              <a:rPr lang="en-US" dirty="0" smtClean="0"/>
              <a:t>Replaces the UK Designs (Protection) Act 1949</a:t>
            </a:r>
          </a:p>
          <a:p>
            <a:pPr algn="just" eaLnBrk="1" hangingPunct="1">
              <a:lnSpc>
                <a:spcPct val="90000"/>
              </a:lnSpc>
            </a:pPr>
            <a:r>
              <a:rPr lang="en-US" dirty="0" smtClean="0"/>
              <a:t>The IDA has been amended twice via the Industrial Designs (Amendment) Act (IDAA):-</a:t>
            </a:r>
          </a:p>
          <a:p>
            <a:pPr lvl="1" algn="just" eaLnBrk="1" hangingPunct="1">
              <a:lnSpc>
                <a:spcPct val="90000"/>
              </a:lnSpc>
              <a:buFont typeface="Wingdings" pitchFamily="2" charset="2"/>
              <a:buChar char="v"/>
            </a:pPr>
            <a:r>
              <a:rPr lang="en-US" sz="2400" u="sng" dirty="0" smtClean="0"/>
              <a:t>IDAA 2000 (15/08/00):</a:t>
            </a:r>
            <a:r>
              <a:rPr lang="en-US" sz="2400" dirty="0" smtClean="0"/>
              <a:t> Insertion of Section 13A to exclude extension of  industrial designs applied to layout-designs of integrated circuits</a:t>
            </a:r>
          </a:p>
          <a:p>
            <a:pPr lvl="1" algn="just" eaLnBrk="1" hangingPunct="1">
              <a:lnSpc>
                <a:spcPct val="90000"/>
              </a:lnSpc>
              <a:buFont typeface="Wingdings" pitchFamily="2" charset="2"/>
              <a:buChar char="v"/>
            </a:pPr>
            <a:r>
              <a:rPr lang="en-US" sz="2400" u="sng" dirty="0" smtClean="0"/>
              <a:t>IDAA 2002 (03/03/03)</a:t>
            </a:r>
            <a:r>
              <a:rPr lang="en-US" sz="2400" dirty="0" smtClean="0"/>
              <a:t> :Incorporate provisions on establishment of </a:t>
            </a:r>
            <a:r>
              <a:rPr lang="en-US" sz="2400" dirty="0" err="1" smtClean="0"/>
              <a:t>MyIPO</a:t>
            </a:r>
            <a:r>
              <a:rPr lang="en-US" dirty="0" smtClean="0"/>
              <a:t> </a:t>
            </a:r>
          </a:p>
          <a:p>
            <a:pPr lvl="1" eaLnBrk="1" hangingPunct="1">
              <a:lnSpc>
                <a:spcPct val="90000"/>
              </a:lnSpc>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chemeClr val="accent1"/>
                </a:solidFill>
                <a:latin typeface="Tahoma" pitchFamily="34" charset="0"/>
                <a:cs typeface="Tahoma" pitchFamily="34" charset="0"/>
              </a:rPr>
              <a:t>INTELLECTUAL PROPERTY (IP) REGIME</a:t>
            </a:r>
            <a:r>
              <a:rPr lang="en-US" sz="4800" dirty="0" smtClean="0">
                <a:solidFill>
                  <a:schemeClr val="accent1"/>
                </a:solidFill>
                <a:latin typeface="Tahoma" pitchFamily="34" charset="0"/>
              </a:rPr>
              <a:t/>
            </a:r>
            <a:br>
              <a:rPr lang="en-US" sz="4800" dirty="0" smtClean="0">
                <a:solidFill>
                  <a:schemeClr val="accent1"/>
                </a:solidFill>
                <a:latin typeface="Tahoma" pitchFamily="34" charset="0"/>
              </a:rPr>
            </a:br>
            <a:endParaRPr lang="en-MY" dirty="0"/>
          </a:p>
        </p:txBody>
      </p:sp>
      <p:sp>
        <p:nvSpPr>
          <p:cNvPr id="3" name="Content Placeholder 2"/>
          <p:cNvSpPr>
            <a:spLocks noGrp="1"/>
          </p:cNvSpPr>
          <p:nvPr>
            <p:ph idx="1"/>
          </p:nvPr>
        </p:nvSpPr>
        <p:spPr/>
        <p:txBody>
          <a:bodyPr/>
          <a:lstStyle/>
          <a:p>
            <a:r>
              <a:rPr lang="en-US" dirty="0" smtClean="0"/>
              <a:t>In an exchange for an individual’s creation, the government gives the monopoly protection for a limited time</a:t>
            </a:r>
          </a:p>
          <a:p>
            <a:endParaRPr lang="en-US" dirty="0" smtClean="0"/>
          </a:p>
          <a:p>
            <a:endParaRPr lang="en-MY" dirty="0"/>
          </a:p>
        </p:txBody>
      </p:sp>
      <p:pic>
        <p:nvPicPr>
          <p:cNvPr id="96258" name="Picture 2" descr="C:\Users\rashidah\AppData\Local\Microsoft\Windows\Temporary Internet Files\Content.IE5\O1JHGYRA\MP900431730[1].jpg"/>
          <p:cNvPicPr>
            <a:picLocks noChangeAspect="1" noChangeArrowheads="1"/>
          </p:cNvPicPr>
          <p:nvPr/>
        </p:nvPicPr>
        <p:blipFill>
          <a:blip r:embed="rId2" cstate="print"/>
          <a:srcRect/>
          <a:stretch>
            <a:fillRect/>
          </a:stretch>
        </p:blipFill>
        <p:spPr bwMode="auto">
          <a:xfrm>
            <a:off x="3405178" y="3862390"/>
            <a:ext cx="2790820" cy="279082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18786"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7543800" cy="4912114"/>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4000" dirty="0" smtClean="0">
                <a:solidFill>
                  <a:schemeClr val="accent1">
                    <a:lumMod val="60000"/>
                    <a:lumOff val="40000"/>
                  </a:schemeClr>
                </a:solidFill>
              </a:rPr>
              <a:t>Industrial Designs Act 1996</a:t>
            </a:r>
            <a:endParaRPr lang="en-MY" sz="4000" dirty="0" smtClean="0">
              <a:solidFill>
                <a:schemeClr val="accent1">
                  <a:lumMod val="60000"/>
                  <a:lumOff val="40000"/>
                </a:schemeClr>
              </a:solidFill>
            </a:endParaRPr>
          </a:p>
          <a:p>
            <a:pPr algn="just" eaLnBrk="1" hangingPunct="1"/>
            <a:r>
              <a:rPr lang="en-US" dirty="0" smtClean="0"/>
              <a:t>Industrial design (ID): features of shape, configuration, ornaments when applied onto an article, appeals to the eyes</a:t>
            </a:r>
          </a:p>
          <a:p>
            <a:pPr algn="just" eaLnBrk="1" hangingPunct="1"/>
            <a:r>
              <a:rPr lang="en-US" dirty="0" smtClean="0"/>
              <a:t>To obtain registration an ID must be new/novel in Malaysia</a:t>
            </a:r>
          </a:p>
          <a:p>
            <a:pPr algn="just" eaLnBrk="1" hangingPunct="1"/>
            <a:r>
              <a:rPr lang="en-US" dirty="0" smtClean="0"/>
              <a:t>Duration : 15 years from the filing date</a:t>
            </a:r>
          </a:p>
          <a:p>
            <a:pPr lvl="1" eaLnBrk="1" hangingPunct="1">
              <a:lnSpc>
                <a:spcPct val="90000"/>
              </a:lnSpc>
              <a:buFont typeface="Wingdings" pitchFamily="2" charset="2"/>
              <a:buChar char="v"/>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pic>
        <p:nvPicPr>
          <p:cNvPr id="17" name="Picture 89" descr="http://www.hawkrentacar.com.my/uploads/221_ProtonWaja.jpg"/>
          <p:cNvPicPr>
            <a:picLocks noChangeAspect="1" noChangeArrowheads="1"/>
          </p:cNvPicPr>
          <p:nvPr/>
        </p:nvPicPr>
        <p:blipFill>
          <a:blip r:embed="rId7" cstate="print"/>
          <a:srcRect/>
          <a:stretch>
            <a:fillRect/>
          </a:stretch>
        </p:blipFill>
        <p:spPr bwMode="auto">
          <a:xfrm>
            <a:off x="6934200" y="5219700"/>
            <a:ext cx="1600200" cy="8953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19810"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8458228" cy="6583341"/>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r>
              <a:rPr lang="en-US" sz="3200" i="1" u="sng" dirty="0" smtClean="0">
                <a:solidFill>
                  <a:schemeClr val="accent1">
                    <a:lumMod val="60000"/>
                    <a:lumOff val="40000"/>
                  </a:schemeClr>
                </a:solidFill>
              </a:rPr>
              <a:t>Layout-Designs and Integrated Circuits Act 2000</a:t>
            </a:r>
          </a:p>
          <a:p>
            <a:pPr algn="just" eaLnBrk="1" hangingPunct="1">
              <a:lnSpc>
                <a:spcPct val="90000"/>
              </a:lnSpc>
            </a:pPr>
            <a:endParaRPr lang="en-US" sz="2400" dirty="0" smtClean="0"/>
          </a:p>
          <a:p>
            <a:pPr algn="just" eaLnBrk="1" hangingPunct="1">
              <a:lnSpc>
                <a:spcPct val="90000"/>
              </a:lnSpc>
            </a:pPr>
            <a:r>
              <a:rPr lang="en-US" sz="2400" dirty="0" smtClean="0">
                <a:solidFill>
                  <a:schemeClr val="accent1">
                    <a:lumMod val="60000"/>
                    <a:lumOff val="40000"/>
                  </a:schemeClr>
                </a:solidFill>
              </a:rPr>
              <a:t>Layout-design (LD): </a:t>
            </a:r>
          </a:p>
          <a:p>
            <a:pPr eaLnBrk="1" hangingPunct="1">
              <a:lnSpc>
                <a:spcPct val="90000"/>
              </a:lnSpc>
            </a:pPr>
            <a:r>
              <a:rPr lang="en-US" sz="2400" dirty="0" smtClean="0"/>
              <a:t>3-dimensional disposition however expressed,                             of the elements of an integrated circuits (IC)</a:t>
            </a:r>
          </a:p>
          <a:p>
            <a:pPr algn="just" eaLnBrk="1" hangingPunct="1">
              <a:lnSpc>
                <a:spcPct val="90000"/>
              </a:lnSpc>
            </a:pPr>
            <a:r>
              <a:rPr lang="en-US" sz="2400" dirty="0" smtClean="0">
                <a:solidFill>
                  <a:schemeClr val="accent1">
                    <a:lumMod val="60000"/>
                    <a:lumOff val="40000"/>
                  </a:schemeClr>
                </a:solidFill>
              </a:rPr>
              <a:t>Integrated Circuits (IC):</a:t>
            </a:r>
            <a:r>
              <a:rPr lang="en-US" sz="2400" dirty="0" smtClean="0"/>
              <a:t> </a:t>
            </a:r>
          </a:p>
          <a:p>
            <a:pPr algn="just" eaLnBrk="1" hangingPunct="1">
              <a:lnSpc>
                <a:spcPct val="90000"/>
              </a:lnSpc>
            </a:pPr>
            <a:r>
              <a:rPr lang="en-US" sz="2400" dirty="0" smtClean="0"/>
              <a:t>a product with an active element and some interconnections integrally formed on a piece of material, which is intended to perform an electronic function   </a:t>
            </a:r>
          </a:p>
          <a:p>
            <a:pPr algn="just" eaLnBrk="1" hangingPunct="1">
              <a:lnSpc>
                <a:spcPct val="90000"/>
              </a:lnSpc>
            </a:pPr>
            <a:r>
              <a:rPr lang="en-US" sz="2400" dirty="0" smtClean="0"/>
              <a:t>No registration </a:t>
            </a:r>
          </a:p>
          <a:p>
            <a:pPr algn="just" eaLnBrk="1" hangingPunct="1">
              <a:lnSpc>
                <a:spcPct val="90000"/>
              </a:lnSpc>
            </a:pPr>
            <a:r>
              <a:rPr lang="en-US" sz="2400" dirty="0" smtClean="0"/>
              <a:t>Duration : 10 years from the date the LD is first commercially exploited or 15 years after the date of creation </a:t>
            </a:r>
          </a:p>
          <a:p>
            <a:pPr lvl="1" eaLnBrk="1" hangingPunct="1">
              <a:lnSpc>
                <a:spcPct val="90000"/>
              </a:lnSpc>
              <a:buFont typeface="Wingdings" pitchFamily="2" charset="2"/>
              <a:buChar char="v"/>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pic>
        <p:nvPicPr>
          <p:cNvPr id="119811" name="Picture 3" descr="C:\Users\rashidah\AppData\Local\Microsoft\Windows\Temporary Internet Files\Content.IE5\92WN5EXA\MC900197950[1].wmf"/>
          <p:cNvPicPr>
            <a:picLocks noChangeAspect="1" noChangeArrowheads="1"/>
          </p:cNvPicPr>
          <p:nvPr/>
        </p:nvPicPr>
        <p:blipFill>
          <a:blip r:embed="rId7" cstate="print"/>
          <a:srcRect/>
          <a:stretch>
            <a:fillRect/>
          </a:stretch>
        </p:blipFill>
        <p:spPr bwMode="auto">
          <a:xfrm>
            <a:off x="7119954" y="1004870"/>
            <a:ext cx="1882456" cy="172822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21858"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209576"/>
            <a:ext cx="7543800" cy="757130"/>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pPr lvl="1" eaLnBrk="1" hangingPunct="1">
              <a:lnSpc>
                <a:spcPct val="90000"/>
              </a:lnSpc>
              <a:buFont typeface="Wingdings" pitchFamily="2" charset="2"/>
              <a:buChar char="v"/>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
        <p:nvSpPr>
          <p:cNvPr id="17" name="Rectangle 16"/>
          <p:cNvSpPr/>
          <p:nvPr/>
        </p:nvSpPr>
        <p:spPr>
          <a:xfrm>
            <a:off x="404782" y="2597259"/>
            <a:ext cx="7929618" cy="1600438"/>
          </a:xfrm>
          <a:prstGeom prst="rect">
            <a:avLst/>
          </a:prstGeom>
        </p:spPr>
        <p:txBody>
          <a:bodyPr wrap="square">
            <a:spAutoFit/>
          </a:bodyPr>
          <a:lstStyle/>
          <a:p>
            <a:pPr algn="just"/>
            <a:r>
              <a:rPr lang="en-US" dirty="0" smtClean="0"/>
              <a:t> LD of IC is governed by the Layout-Designs of Integrated Circuits Act 2000 [ </a:t>
            </a:r>
            <a:r>
              <a:rPr lang="en-US" i="1" dirty="0" smtClean="0"/>
              <a:t>Act 601</a:t>
            </a:r>
            <a:r>
              <a:rPr lang="en-US" dirty="0" smtClean="0"/>
              <a:t>] </a:t>
            </a:r>
          </a:p>
          <a:p>
            <a:r>
              <a:rPr lang="en-US" dirty="0" smtClean="0"/>
              <a:t>(Came into force on 15/08/00)</a:t>
            </a:r>
            <a:endParaRPr lang="en-MY" dirty="0"/>
          </a:p>
        </p:txBody>
      </p:sp>
      <p:sp>
        <p:nvSpPr>
          <p:cNvPr id="18" name="Rectangle 17"/>
          <p:cNvSpPr/>
          <p:nvPr/>
        </p:nvSpPr>
        <p:spPr>
          <a:xfrm>
            <a:off x="476220" y="1076309"/>
            <a:ext cx="7786742" cy="523220"/>
          </a:xfrm>
          <a:prstGeom prst="rect">
            <a:avLst/>
          </a:prstGeom>
        </p:spPr>
        <p:txBody>
          <a:bodyPr wrap="square">
            <a:spAutoFit/>
          </a:bodyPr>
          <a:lstStyle/>
          <a:p>
            <a:r>
              <a:rPr lang="en-US" i="1" u="sng" dirty="0" smtClean="0">
                <a:solidFill>
                  <a:schemeClr val="accent1">
                    <a:lumMod val="60000"/>
                    <a:lumOff val="40000"/>
                  </a:schemeClr>
                </a:solidFill>
              </a:rPr>
              <a:t>Layout-Designs and Integrated Circuits Act 2000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35" name="Group 1055"/>
          <p:cNvGrpSpPr>
            <a:grpSpLocks/>
          </p:cNvGrpSpPr>
          <p:nvPr/>
        </p:nvGrpSpPr>
        <p:grpSpPr bwMode="auto">
          <a:xfrm>
            <a:off x="0" y="0"/>
            <a:ext cx="9537700" cy="7010400"/>
            <a:chOff x="0" y="0"/>
            <a:chExt cx="6008" cy="4416"/>
          </a:xfrm>
        </p:grpSpPr>
        <p:sp>
          <p:nvSpPr>
            <p:cNvPr id="47136" name="Rectangle 1056"/>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7137" name="Line 1057"/>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7138" name="Rectangle 1058"/>
            <p:cNvSpPr>
              <a:spLocks noChangeArrowheads="1"/>
            </p:cNvSpPr>
            <p:nvPr/>
          </p:nvSpPr>
          <p:spPr bwMode="auto">
            <a:xfrm>
              <a:off x="0" y="0"/>
              <a:ext cx="6000" cy="183"/>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7139" name="Rectangle 1059"/>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7140" name="Text Box 1060"/>
            <p:cNvSpPr txBox="1">
              <a:spLocks noChangeArrowheads="1"/>
            </p:cNvSpPr>
            <p:nvPr/>
          </p:nvSpPr>
          <p:spPr bwMode="auto">
            <a:xfrm>
              <a:off x="560" y="4136"/>
              <a:ext cx="2743" cy="212"/>
            </a:xfrm>
            <a:prstGeom prst="rect">
              <a:avLst/>
            </a:prstGeom>
            <a:noFill/>
            <a:ln w="9525">
              <a:noFill/>
              <a:miter lim="800000"/>
              <a:headEnd/>
              <a:tailEnd/>
            </a:ln>
            <a:effectLst/>
          </p:spPr>
          <p:txBody>
            <a:bodyPr wrap="none">
              <a:spAutoFit/>
            </a:bodyPr>
            <a:lstStyle/>
            <a:p>
              <a:pPr>
                <a:spcBef>
                  <a:spcPct val="0"/>
                </a:spcBef>
              </a:pPr>
              <a:r>
                <a:rPr lang="en-US" sz="1600">
                  <a:solidFill>
                    <a:srgbClr val="CC0000"/>
                  </a:solidFill>
                  <a:latin typeface="Arial" charset="0"/>
                </a:rPr>
                <a:t>Perbadanan Harta Intelek Malaysia (MyIPO)</a:t>
              </a:r>
            </a:p>
          </p:txBody>
        </p:sp>
        <p:graphicFrame>
          <p:nvGraphicFramePr>
            <p:cNvPr id="69632" name="Object 2048"/>
            <p:cNvGraphicFramePr>
              <a:graphicFrameLocks noChangeAspect="1"/>
            </p:cNvGraphicFramePr>
            <p:nvPr/>
          </p:nvGraphicFramePr>
          <p:xfrm>
            <a:off x="0" y="3824"/>
            <a:ext cx="624" cy="307"/>
          </p:xfrm>
          <a:graphic>
            <a:graphicData uri="http://schemas.openxmlformats.org/presentationml/2006/ole">
              <p:oleObj spid="_x0000_s69632" name="Bitmap Image" r:id="rId4" imgW="2781688" imgH="1809524" progId="PBrush">
                <p:embed/>
              </p:oleObj>
            </a:graphicData>
          </a:graphic>
        </p:graphicFrame>
        <p:sp>
          <p:nvSpPr>
            <p:cNvPr id="47142" name="Line 1062"/>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7143" name="Group 1063"/>
            <p:cNvGrpSpPr>
              <a:grpSpLocks/>
            </p:cNvGrpSpPr>
            <p:nvPr/>
          </p:nvGrpSpPr>
          <p:grpSpPr bwMode="auto">
            <a:xfrm>
              <a:off x="83" y="3976"/>
              <a:ext cx="416" cy="248"/>
              <a:chOff x="96" y="4067"/>
              <a:chExt cx="384" cy="205"/>
            </a:xfrm>
          </p:grpSpPr>
          <p:pic>
            <p:nvPicPr>
              <p:cNvPr id="47144" name="Picture 1064" descr="C:\My Documents\My Pictures\myipo.jpeg"/>
              <p:cNvPicPr>
                <a:picLocks noChangeAspect="1" noChangeArrowheads="1"/>
              </p:cNvPicPr>
              <p:nvPr/>
            </p:nvPicPr>
            <p:blipFill>
              <a:blip r:embed="rId5" cstate="print"/>
              <a:srcRect/>
              <a:stretch>
                <a:fillRect/>
              </a:stretch>
            </p:blipFill>
            <p:spPr bwMode="auto">
              <a:xfrm>
                <a:off x="96" y="4067"/>
                <a:ext cx="384" cy="205"/>
              </a:xfrm>
              <a:prstGeom prst="rect">
                <a:avLst/>
              </a:prstGeom>
              <a:noFill/>
            </p:spPr>
          </p:pic>
          <p:pic>
            <p:nvPicPr>
              <p:cNvPr id="47145" name="Picture 1065" descr="D:\NKK\animasi\bullet\b16.gif"/>
              <p:cNvPicPr>
                <a:picLocks noChangeAspect="1" noChangeArrowheads="1" noCrop="1"/>
              </p:cNvPicPr>
              <p:nvPr/>
            </p:nvPicPr>
            <p:blipFill>
              <a:blip r:embed="rId6" cstate="print"/>
              <a:srcRect/>
              <a:stretch>
                <a:fillRect/>
              </a:stretch>
            </p:blipFill>
            <p:spPr bwMode="auto">
              <a:xfrm>
                <a:off x="308" y="4080"/>
                <a:ext cx="45" cy="41"/>
              </a:xfrm>
              <a:prstGeom prst="rect">
                <a:avLst/>
              </a:prstGeom>
              <a:noFill/>
            </p:spPr>
          </p:pic>
        </p:grpSp>
        <p:sp>
          <p:nvSpPr>
            <p:cNvPr id="47146" name="Line 1066"/>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7147" name="WordArt 1067"/>
            <p:cNvSpPr>
              <a:spLocks noChangeArrowheads="1" noChangeShapeType="1" noTextEdit="1"/>
            </p:cNvSpPr>
            <p:nvPr/>
          </p:nvSpPr>
          <p:spPr bwMode="auto">
            <a:xfrm>
              <a:off x="255" y="93"/>
              <a:ext cx="5426" cy="16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47171" name="Rectangle 1091"/>
          <p:cNvSpPr>
            <a:spLocks noChangeArrowheads="1"/>
          </p:cNvSpPr>
          <p:nvPr/>
        </p:nvSpPr>
        <p:spPr bwMode="auto">
          <a:xfrm>
            <a:off x="228600" y="457200"/>
            <a:ext cx="5254625" cy="366713"/>
          </a:xfrm>
          <a:prstGeom prst="rect">
            <a:avLst/>
          </a:prstGeom>
          <a:noFill/>
          <a:ln w="9525">
            <a:noFill/>
            <a:miter lim="800000"/>
            <a:headEnd/>
            <a:tailEnd/>
          </a:ln>
          <a:effectLst/>
        </p:spPr>
        <p:txBody>
          <a:bodyPr wrap="none">
            <a:spAutoFit/>
          </a:bodyPr>
          <a:lstStyle/>
          <a:p>
            <a:pPr>
              <a:spcBef>
                <a:spcPct val="0"/>
              </a:spcBef>
            </a:pPr>
            <a:r>
              <a:rPr lang="en-US" sz="1800" dirty="0">
                <a:solidFill>
                  <a:schemeClr val="accent1"/>
                </a:solidFill>
                <a:latin typeface="Tahoma" pitchFamily="34" charset="0"/>
                <a:cs typeface="Times New Roman" pitchFamily="18" charset="0"/>
              </a:rPr>
              <a:t>PROTECTION OF INTELLECTUAL PROPERTY</a:t>
            </a:r>
            <a:r>
              <a:rPr lang="en-US" sz="1800" dirty="0">
                <a:solidFill>
                  <a:schemeClr val="accent1"/>
                </a:solidFill>
                <a:latin typeface="Tahoma" pitchFamily="34" charset="0"/>
                <a:cs typeface="Tahoma" pitchFamily="34" charset="0"/>
              </a:rPr>
              <a:t> </a:t>
            </a:r>
          </a:p>
        </p:txBody>
      </p:sp>
      <p:pic>
        <p:nvPicPr>
          <p:cNvPr id="47172" name="Picture 1092" descr="D:\NKK\animasi\bullet\spinglob.gif"/>
          <p:cNvPicPr>
            <a:picLocks noChangeAspect="1" noChangeArrowheads="1" noCrop="1"/>
          </p:cNvPicPr>
          <p:nvPr/>
        </p:nvPicPr>
        <p:blipFill>
          <a:blip r:embed="rId7" cstate="print"/>
          <a:srcRect/>
          <a:stretch>
            <a:fillRect/>
          </a:stretch>
        </p:blipFill>
        <p:spPr bwMode="auto">
          <a:xfrm>
            <a:off x="190468" y="147614"/>
            <a:ext cx="228600" cy="228600"/>
          </a:xfrm>
          <a:prstGeom prst="rect">
            <a:avLst/>
          </a:prstGeom>
          <a:noFill/>
        </p:spPr>
      </p:pic>
      <p:pic>
        <p:nvPicPr>
          <p:cNvPr id="47176" name="Picture 1096" descr="C:\My Documents\My Pictures\ip.gif"/>
          <p:cNvPicPr>
            <a:picLocks noChangeAspect="1" noChangeArrowheads="1" noCrop="1"/>
          </p:cNvPicPr>
          <p:nvPr/>
        </p:nvPicPr>
        <p:blipFill>
          <a:blip r:embed="rId8" cstate="print"/>
          <a:srcRect/>
          <a:stretch>
            <a:fillRect/>
          </a:stretch>
        </p:blipFill>
        <p:spPr bwMode="auto">
          <a:xfrm>
            <a:off x="6248400" y="6599238"/>
            <a:ext cx="3009900" cy="360362"/>
          </a:xfrm>
          <a:prstGeom prst="rect">
            <a:avLst/>
          </a:prstGeom>
          <a:noFill/>
        </p:spPr>
      </p:pic>
      <p:grpSp>
        <p:nvGrpSpPr>
          <p:cNvPr id="47183" name="Group 1103"/>
          <p:cNvGrpSpPr>
            <a:grpSpLocks/>
          </p:cNvGrpSpPr>
          <p:nvPr/>
        </p:nvGrpSpPr>
        <p:grpSpPr bwMode="auto">
          <a:xfrm>
            <a:off x="619096" y="861994"/>
            <a:ext cx="7429552" cy="5937306"/>
            <a:chOff x="432" y="672"/>
            <a:chExt cx="4291" cy="2374"/>
          </a:xfrm>
        </p:grpSpPr>
        <p:grpSp>
          <p:nvGrpSpPr>
            <p:cNvPr id="47173" name="Group 1093"/>
            <p:cNvGrpSpPr>
              <a:grpSpLocks/>
            </p:cNvGrpSpPr>
            <p:nvPr/>
          </p:nvGrpSpPr>
          <p:grpSpPr bwMode="auto">
            <a:xfrm>
              <a:off x="432" y="672"/>
              <a:ext cx="3840" cy="2374"/>
              <a:chOff x="432" y="672"/>
              <a:chExt cx="3840" cy="2374"/>
            </a:xfrm>
          </p:grpSpPr>
          <p:sp>
            <p:nvSpPr>
              <p:cNvPr id="47117" name="Rectangle 1037"/>
              <p:cNvSpPr>
                <a:spLocks noChangeArrowheads="1"/>
              </p:cNvSpPr>
              <p:nvPr/>
            </p:nvSpPr>
            <p:spPr bwMode="auto">
              <a:xfrm>
                <a:off x="432" y="672"/>
                <a:ext cx="2457" cy="148"/>
              </a:xfrm>
              <a:prstGeom prst="rect">
                <a:avLst/>
              </a:prstGeom>
              <a:noFill/>
              <a:ln w="9525">
                <a:noFill/>
                <a:miter lim="800000"/>
                <a:headEnd/>
                <a:tailEnd/>
              </a:ln>
              <a:effectLst/>
            </p:spPr>
            <p:txBody>
              <a:bodyPr wrap="none">
                <a:spAutoFit/>
              </a:bodyPr>
              <a:lstStyle/>
              <a:p>
                <a:r>
                  <a:rPr lang="en-US" sz="1800" dirty="0">
                    <a:solidFill>
                      <a:schemeClr val="accent1"/>
                    </a:solidFill>
                    <a:latin typeface="Tahoma" pitchFamily="34" charset="0"/>
                    <a:cs typeface="Tahoma" pitchFamily="34" charset="0"/>
                  </a:rPr>
                  <a:t>Geographical </a:t>
                </a:r>
                <a:r>
                  <a:rPr lang="en-US" sz="1800" dirty="0" smtClean="0">
                    <a:solidFill>
                      <a:schemeClr val="accent1"/>
                    </a:solidFill>
                    <a:latin typeface="Tahoma" pitchFamily="34" charset="0"/>
                    <a:cs typeface="Tahoma" pitchFamily="34" charset="0"/>
                  </a:rPr>
                  <a:t>Indications Act  2000</a:t>
                </a:r>
                <a:endParaRPr lang="en-US" sz="1800" dirty="0">
                  <a:solidFill>
                    <a:schemeClr val="accent1"/>
                  </a:solidFill>
                  <a:latin typeface="Tahoma" pitchFamily="34" charset="0"/>
                  <a:cs typeface="Tahoma" pitchFamily="34" charset="0"/>
                </a:endParaRPr>
              </a:p>
            </p:txBody>
          </p:sp>
          <p:pic>
            <p:nvPicPr>
              <p:cNvPr id="47119" name="Picture 1039" descr="D:\NKK\animasi\bullet\b31.gif"/>
              <p:cNvPicPr>
                <a:picLocks noChangeAspect="1" noChangeArrowheads="1" noCrop="1"/>
              </p:cNvPicPr>
              <p:nvPr/>
            </p:nvPicPr>
            <p:blipFill>
              <a:blip r:embed="rId9" cstate="print"/>
              <a:srcRect/>
              <a:stretch>
                <a:fillRect/>
              </a:stretch>
            </p:blipFill>
            <p:spPr bwMode="auto">
              <a:xfrm>
                <a:off x="480" y="938"/>
                <a:ext cx="144" cy="144"/>
              </a:xfrm>
              <a:prstGeom prst="rect">
                <a:avLst/>
              </a:prstGeom>
              <a:noFill/>
            </p:spPr>
          </p:pic>
          <p:pic>
            <p:nvPicPr>
              <p:cNvPr id="47120" name="Picture 1040" descr="D:\NKK\animasi\bullet\b31.gif"/>
              <p:cNvPicPr>
                <a:picLocks noChangeAspect="1" noChangeArrowheads="1" noCrop="1"/>
              </p:cNvPicPr>
              <p:nvPr/>
            </p:nvPicPr>
            <p:blipFill>
              <a:blip r:embed="rId9" cstate="print"/>
              <a:srcRect/>
              <a:stretch>
                <a:fillRect/>
              </a:stretch>
            </p:blipFill>
            <p:spPr bwMode="auto">
              <a:xfrm>
                <a:off x="484" y="1478"/>
                <a:ext cx="144" cy="144"/>
              </a:xfrm>
              <a:prstGeom prst="rect">
                <a:avLst/>
              </a:prstGeom>
              <a:noFill/>
            </p:spPr>
          </p:pic>
          <p:sp>
            <p:nvSpPr>
              <p:cNvPr id="47123" name="Rectangle 1043"/>
              <p:cNvSpPr>
                <a:spLocks noChangeArrowheads="1"/>
              </p:cNvSpPr>
              <p:nvPr/>
            </p:nvSpPr>
            <p:spPr bwMode="auto">
              <a:xfrm>
                <a:off x="624" y="912"/>
                <a:ext cx="3648" cy="2134"/>
              </a:xfrm>
              <a:prstGeom prst="rect">
                <a:avLst/>
              </a:prstGeom>
              <a:noFill/>
              <a:ln w="9525">
                <a:noFill/>
                <a:miter lim="800000"/>
                <a:headEnd/>
                <a:tailEnd/>
              </a:ln>
              <a:effectLst/>
            </p:spPr>
            <p:txBody>
              <a:bodyPr>
                <a:spAutoFit/>
              </a:bodyPr>
              <a:lstStyle/>
              <a:p>
                <a:r>
                  <a:rPr lang="en-US" sz="1600" b="0" dirty="0">
                    <a:latin typeface="Tahoma" pitchFamily="34" charset="0"/>
                    <a:cs typeface="Tahoma" pitchFamily="34" charset="0"/>
                  </a:rPr>
                  <a:t>An indication which represents the geographical place of the sources where a given characteristics or qualities of the product has some significant</a:t>
                </a:r>
                <a:r>
                  <a:rPr lang="en-US" sz="1600" b="0" i="1" dirty="0">
                    <a:latin typeface="Tahoma" pitchFamily="34" charset="0"/>
                    <a:cs typeface="Tahoma" pitchFamily="34" charset="0"/>
                  </a:rPr>
                  <a:t>. </a:t>
                </a:r>
                <a:endParaRPr lang="en-US" sz="1600" b="0" dirty="0">
                  <a:cs typeface="Times New Roman" pitchFamily="18" charset="0"/>
                </a:endParaRPr>
              </a:p>
              <a:p>
                <a:r>
                  <a:rPr lang="en-US" sz="1600" b="0" dirty="0">
                    <a:latin typeface="Tahoma" pitchFamily="34" charset="0"/>
                    <a:cs typeface="Tahoma" pitchFamily="34" charset="0"/>
                  </a:rPr>
                  <a:t>Must be new in Malaysia</a:t>
                </a:r>
                <a:endParaRPr lang="en-US" sz="1600" b="0" dirty="0">
                  <a:cs typeface="Times New Roman" pitchFamily="18" charset="0"/>
                </a:endParaRPr>
              </a:p>
              <a:p>
                <a:r>
                  <a:rPr lang="en-US" sz="1600" b="0" dirty="0">
                    <a:latin typeface="Tahoma" pitchFamily="34" charset="0"/>
                    <a:cs typeface="Tahoma" pitchFamily="34" charset="0"/>
                  </a:rPr>
                  <a:t>Protection is indefinite (subject to renewal</a:t>
                </a:r>
                <a:r>
                  <a:rPr lang="en-US" sz="1600" b="0" dirty="0" smtClean="0">
                    <a:latin typeface="Tahoma" pitchFamily="34" charset="0"/>
                    <a:cs typeface="Tahoma" pitchFamily="34" charset="0"/>
                  </a:rPr>
                  <a:t>)</a:t>
                </a:r>
              </a:p>
              <a:p>
                <a:pPr algn="just" eaLnBrk="1" hangingPunct="1">
                  <a:lnSpc>
                    <a:spcPct val="80000"/>
                  </a:lnSpc>
                </a:pPr>
                <a:endParaRPr lang="en-US" sz="1600" b="0" dirty="0" smtClean="0">
                  <a:latin typeface="Tahoma" pitchFamily="34" charset="0"/>
                  <a:ea typeface="Tahoma" pitchFamily="34" charset="0"/>
                  <a:cs typeface="Tahoma" pitchFamily="34" charset="0"/>
                </a:endParaRPr>
              </a:p>
              <a:p>
                <a:pPr algn="just" eaLnBrk="1" hangingPunct="1">
                  <a:lnSpc>
                    <a:spcPct val="80000"/>
                  </a:lnSpc>
                </a:pPr>
                <a:r>
                  <a:rPr lang="en-US" sz="1600" b="0" dirty="0" smtClean="0">
                    <a:latin typeface="Tahoma" pitchFamily="34" charset="0"/>
                    <a:ea typeface="Tahoma" pitchFamily="34" charset="0"/>
                    <a:cs typeface="Tahoma" pitchFamily="34" charset="0"/>
                  </a:rPr>
                  <a:t>Duration : 10 years (from the filing date) </a:t>
                </a:r>
              </a:p>
              <a:p>
                <a:pPr algn="just" eaLnBrk="1" hangingPunct="1">
                  <a:lnSpc>
                    <a:spcPct val="80000"/>
                  </a:lnSpc>
                </a:pPr>
                <a:endParaRPr lang="en-US" sz="1600" b="0" dirty="0" smtClean="0">
                  <a:latin typeface="Tahoma" pitchFamily="34" charset="0"/>
                  <a:ea typeface="Tahoma" pitchFamily="34" charset="0"/>
                  <a:cs typeface="Tahoma" pitchFamily="34" charset="0"/>
                </a:endParaRPr>
              </a:p>
              <a:p>
                <a:pPr algn="just" eaLnBrk="1" hangingPunct="1">
                  <a:lnSpc>
                    <a:spcPct val="80000"/>
                  </a:lnSpc>
                </a:pPr>
                <a:r>
                  <a:rPr lang="en-US" sz="1600" b="0" dirty="0" smtClean="0">
                    <a:latin typeface="Tahoma" pitchFamily="34" charset="0"/>
                    <a:ea typeface="Tahoma" pitchFamily="34" charset="0"/>
                    <a:cs typeface="Tahoma" pitchFamily="34" charset="0"/>
                  </a:rPr>
                  <a:t>Non-</a:t>
                </a:r>
                <a:r>
                  <a:rPr lang="en-US" sz="1600" b="0" dirty="0" err="1" smtClean="0">
                    <a:latin typeface="Tahoma" pitchFamily="34" charset="0"/>
                    <a:ea typeface="Tahoma" pitchFamily="34" charset="0"/>
                    <a:cs typeface="Tahoma" pitchFamily="34" charset="0"/>
                  </a:rPr>
                  <a:t>registrable</a:t>
                </a:r>
                <a:r>
                  <a:rPr lang="en-US" sz="1600" b="0" dirty="0" smtClean="0">
                    <a:latin typeface="Tahoma" pitchFamily="34" charset="0"/>
                    <a:ea typeface="Tahoma" pitchFamily="34" charset="0"/>
                    <a:cs typeface="Tahoma" pitchFamily="34" charset="0"/>
                  </a:rPr>
                  <a:t> GI:-</a:t>
                </a:r>
              </a:p>
              <a:p>
                <a:pPr lvl="1" algn="just" eaLnBrk="1" hangingPunct="1">
                  <a:lnSpc>
                    <a:spcPct val="80000"/>
                  </a:lnSpc>
                  <a:buFont typeface="Wingdings" pitchFamily="2" charset="2"/>
                  <a:buChar char="v"/>
                </a:pPr>
                <a:r>
                  <a:rPr lang="en-US" sz="1600" b="0" dirty="0" smtClean="0">
                    <a:latin typeface="Tahoma" pitchFamily="34" charset="0"/>
                    <a:ea typeface="Tahoma" pitchFamily="34" charset="0"/>
                    <a:cs typeface="Tahoma" pitchFamily="34" charset="0"/>
                  </a:rPr>
                  <a:t>Contrary to public order or morality</a:t>
                </a:r>
              </a:p>
              <a:p>
                <a:pPr lvl="1" algn="just" eaLnBrk="1" hangingPunct="1">
                  <a:lnSpc>
                    <a:spcPct val="80000"/>
                  </a:lnSpc>
                  <a:buFont typeface="Wingdings" pitchFamily="2" charset="2"/>
                  <a:buChar char="v"/>
                </a:pPr>
                <a:r>
                  <a:rPr lang="en-US" sz="1600" b="0" dirty="0" smtClean="0">
                    <a:latin typeface="Tahoma" pitchFamily="34" charset="0"/>
                    <a:ea typeface="Tahoma" pitchFamily="34" charset="0"/>
                    <a:cs typeface="Tahoma" pitchFamily="34" charset="0"/>
                  </a:rPr>
                  <a:t>GIs - ceased to be protected in their territory of origin</a:t>
                </a:r>
              </a:p>
              <a:p>
                <a:pPr lvl="1" algn="just" eaLnBrk="1" hangingPunct="1">
                  <a:lnSpc>
                    <a:spcPct val="80000"/>
                  </a:lnSpc>
                  <a:buFont typeface="Wingdings" pitchFamily="2" charset="2"/>
                  <a:buChar char="v"/>
                </a:pPr>
                <a:r>
                  <a:rPr lang="en-US" sz="1600" b="0" dirty="0" smtClean="0">
                    <a:latin typeface="Tahoma" pitchFamily="34" charset="0"/>
                    <a:ea typeface="Tahoma" pitchFamily="34" charset="0"/>
                    <a:cs typeface="Tahoma" pitchFamily="34" charset="0"/>
                  </a:rPr>
                  <a:t>GIs - fallen into disuse in their territory of origin</a:t>
                </a:r>
              </a:p>
              <a:p>
                <a:pPr lvl="1" algn="just" eaLnBrk="1" hangingPunct="1">
                  <a:lnSpc>
                    <a:spcPct val="80000"/>
                  </a:lnSpc>
                </a:pPr>
                <a:endParaRPr lang="en-US" sz="1600" b="0" dirty="0" smtClean="0">
                  <a:latin typeface="Tahoma" pitchFamily="34" charset="0"/>
                  <a:ea typeface="Tahoma" pitchFamily="34" charset="0"/>
                  <a:cs typeface="Tahoma" pitchFamily="34" charset="0"/>
                </a:endParaRPr>
              </a:p>
              <a:p>
                <a:pPr lvl="1" algn="just" eaLnBrk="1" hangingPunct="1">
                  <a:lnSpc>
                    <a:spcPct val="80000"/>
                  </a:lnSpc>
                </a:pPr>
                <a:r>
                  <a:rPr lang="en-US" sz="1600" b="0" dirty="0" smtClean="0">
                    <a:latin typeface="Tahoma" pitchFamily="34" charset="0"/>
                    <a:ea typeface="Tahoma" pitchFamily="34" charset="0"/>
                    <a:cs typeface="Tahoma" pitchFamily="34" charset="0"/>
                  </a:rPr>
                  <a:t>Registered GI in Malaysia</a:t>
                </a:r>
              </a:p>
              <a:p>
                <a:pPr lvl="1" algn="just" eaLnBrk="1" hangingPunct="1">
                  <a:lnSpc>
                    <a:spcPct val="80000"/>
                  </a:lnSpc>
                </a:pPr>
                <a:r>
                  <a:rPr lang="en-US" sz="1600" b="0" dirty="0" smtClean="0">
                    <a:latin typeface="Tahoma" pitchFamily="34" charset="0"/>
                    <a:ea typeface="Tahoma" pitchFamily="34" charset="0"/>
                    <a:cs typeface="Tahoma" pitchFamily="34" charset="0"/>
                  </a:rPr>
                  <a:t>Sarawak Pepper, Sabah Tea, </a:t>
                </a:r>
                <a:r>
                  <a:rPr lang="en-US" sz="1600" b="0" dirty="0" err="1" smtClean="0">
                    <a:latin typeface="Tahoma" pitchFamily="34" charset="0"/>
                    <a:ea typeface="Tahoma" pitchFamily="34" charset="0"/>
                    <a:cs typeface="Tahoma" pitchFamily="34" charset="0"/>
                  </a:rPr>
                  <a:t>Tenom</a:t>
                </a:r>
                <a:r>
                  <a:rPr lang="en-US" sz="1600" b="0" dirty="0" smtClean="0">
                    <a:latin typeface="Tahoma" pitchFamily="34" charset="0"/>
                    <a:ea typeface="Tahoma" pitchFamily="34" charset="0"/>
                    <a:cs typeface="Tahoma" pitchFamily="34" charset="0"/>
                  </a:rPr>
                  <a:t> Coffee, Borneo Virgin Coconut Oil and Sabah Seaweed</a:t>
                </a:r>
              </a:p>
              <a:p>
                <a:endParaRPr lang="en-US" sz="1600" b="0" dirty="0">
                  <a:latin typeface="Tahoma" pitchFamily="34" charset="0"/>
                  <a:cs typeface="Tahoma" pitchFamily="34" charset="0"/>
                </a:endParaRPr>
              </a:p>
            </p:txBody>
          </p:sp>
          <p:pic>
            <p:nvPicPr>
              <p:cNvPr id="47126" name="Picture 1046" descr="D:\NKK\animasi\bullet\b31.gif"/>
              <p:cNvPicPr>
                <a:picLocks noChangeAspect="1" noChangeArrowheads="1" noCrop="1"/>
              </p:cNvPicPr>
              <p:nvPr/>
            </p:nvPicPr>
            <p:blipFill>
              <a:blip r:embed="rId9" cstate="print"/>
              <a:srcRect/>
              <a:stretch>
                <a:fillRect/>
              </a:stretch>
            </p:blipFill>
            <p:spPr bwMode="auto">
              <a:xfrm>
                <a:off x="491" y="1714"/>
                <a:ext cx="144" cy="144"/>
              </a:xfrm>
              <a:prstGeom prst="rect">
                <a:avLst/>
              </a:prstGeom>
              <a:noFill/>
            </p:spPr>
          </p:pic>
        </p:grpSp>
        <p:grpSp>
          <p:nvGrpSpPr>
            <p:cNvPr id="47175" name="Group 1095"/>
            <p:cNvGrpSpPr>
              <a:grpSpLocks/>
            </p:cNvGrpSpPr>
            <p:nvPr/>
          </p:nvGrpSpPr>
          <p:grpSpPr bwMode="auto">
            <a:xfrm>
              <a:off x="3696" y="1308"/>
              <a:ext cx="1027" cy="910"/>
              <a:chOff x="3696" y="1308"/>
              <a:chExt cx="1027" cy="910"/>
            </a:xfrm>
          </p:grpSpPr>
          <p:pic>
            <p:nvPicPr>
              <p:cNvPr id="47150" name="Picture 1070" descr="http://www.masindian.com/travel_destinations/images/sarawak_pepper.jpg"/>
              <p:cNvPicPr>
                <a:picLocks noChangeAspect="1" noChangeArrowheads="1"/>
              </p:cNvPicPr>
              <p:nvPr/>
            </p:nvPicPr>
            <p:blipFill>
              <a:blip r:embed="rId10" cstate="print"/>
              <a:srcRect/>
              <a:stretch>
                <a:fillRect/>
              </a:stretch>
            </p:blipFill>
            <p:spPr bwMode="auto">
              <a:xfrm>
                <a:off x="3696" y="1308"/>
                <a:ext cx="985" cy="790"/>
              </a:xfrm>
              <a:prstGeom prst="rect">
                <a:avLst/>
              </a:prstGeom>
              <a:noFill/>
            </p:spPr>
          </p:pic>
          <p:sp>
            <p:nvSpPr>
              <p:cNvPr id="47151" name="Text Box 1071"/>
              <p:cNvSpPr txBox="1">
                <a:spLocks noChangeArrowheads="1"/>
              </p:cNvSpPr>
              <p:nvPr/>
            </p:nvSpPr>
            <p:spPr bwMode="auto">
              <a:xfrm>
                <a:off x="4038" y="2064"/>
                <a:ext cx="685" cy="154"/>
              </a:xfrm>
              <a:prstGeom prst="rect">
                <a:avLst/>
              </a:prstGeom>
              <a:noFill/>
              <a:ln w="9525">
                <a:noFill/>
                <a:miter lim="800000"/>
                <a:headEnd/>
                <a:tailEnd/>
              </a:ln>
              <a:effectLst/>
            </p:spPr>
            <p:txBody>
              <a:bodyPr wrap="none">
                <a:spAutoFit/>
              </a:bodyPr>
              <a:lstStyle/>
              <a:p>
                <a:pPr>
                  <a:spcBef>
                    <a:spcPct val="0"/>
                  </a:spcBef>
                </a:pPr>
                <a:r>
                  <a:rPr lang="en-US" sz="1000" b="0" i="1">
                    <a:latin typeface="Tahoma" pitchFamily="34" charset="0"/>
                    <a:cs typeface="Tahoma" pitchFamily="34" charset="0"/>
                  </a:rPr>
                  <a:t>Sarawak Pepper</a:t>
                </a:r>
              </a:p>
            </p:txBody>
          </p:sp>
        </p:grpSp>
        <p:sp>
          <p:nvSpPr>
            <p:cNvPr id="47125" name="Rectangle 1045"/>
            <p:cNvSpPr>
              <a:spLocks noChangeArrowheads="1"/>
            </p:cNvSpPr>
            <p:nvPr/>
          </p:nvSpPr>
          <p:spPr bwMode="auto">
            <a:xfrm>
              <a:off x="1104" y="2667"/>
              <a:ext cx="116" cy="233"/>
            </a:xfrm>
            <a:prstGeom prst="rect">
              <a:avLst/>
            </a:prstGeom>
            <a:noFill/>
            <a:ln w="9525">
              <a:noFill/>
              <a:miter lim="800000"/>
              <a:headEnd/>
              <a:tailEnd/>
            </a:ln>
            <a:effectLst/>
          </p:spPr>
          <p:txBody>
            <a:bodyPr wrap="none">
              <a:spAutoFit/>
            </a:bodyPr>
            <a:lstStyle/>
            <a:p>
              <a:endParaRPr lang="en-US" sz="1800" dirty="0">
                <a:solidFill>
                  <a:schemeClr val="accent1"/>
                </a:solidFill>
                <a:latin typeface="Tahoma" pitchFamily="34" charset="0"/>
                <a:cs typeface="Tahoma" pitchFamily="34" charset="0"/>
              </a:endParaRPr>
            </a:p>
          </p:txBody>
        </p:sp>
      </p:grpSp>
      <p:pic>
        <p:nvPicPr>
          <p:cNvPr id="29" name="Picture 1046" descr="D:\NKK\animasi\bullet\b31.gif"/>
          <p:cNvPicPr>
            <a:picLocks noChangeAspect="1" noChangeArrowheads="1" noCrop="1"/>
          </p:cNvPicPr>
          <p:nvPr/>
        </p:nvPicPr>
        <p:blipFill>
          <a:blip r:embed="rId9" cstate="print"/>
          <a:srcRect/>
          <a:stretch>
            <a:fillRect/>
          </a:stretch>
        </p:blipFill>
        <p:spPr bwMode="auto">
          <a:xfrm>
            <a:off x="904848" y="5434026"/>
            <a:ext cx="249325" cy="36014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7183"/>
                                        </p:tgtEl>
                                        <p:attrNameLst>
                                          <p:attrName>style.visibility</p:attrName>
                                        </p:attrNameLst>
                                      </p:cBhvr>
                                      <p:to>
                                        <p:strVal val="visible"/>
                                      </p:to>
                                    </p:set>
                                    <p:animEffect transition="in" filter="wipe(up)">
                                      <p:cBhvr>
                                        <p:cTn id="7" dur="500"/>
                                        <p:tgtEl>
                                          <p:spTgt spid="4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5"/>
          <p:cNvGrpSpPr>
            <a:grpSpLocks/>
          </p:cNvGrpSpPr>
          <p:nvPr/>
        </p:nvGrpSpPr>
        <p:grpSpPr bwMode="auto">
          <a:xfrm>
            <a:off x="0" y="0"/>
            <a:ext cx="9537700" cy="7010400"/>
            <a:chOff x="0" y="0"/>
            <a:chExt cx="6008" cy="4416"/>
          </a:xfrm>
        </p:grpSpPr>
        <p:sp>
          <p:nvSpPr>
            <p:cNvPr id="47136" name="Rectangle 1056"/>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7137" name="Line 1057"/>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7138" name="Rectangle 1058"/>
            <p:cNvSpPr>
              <a:spLocks noChangeArrowheads="1"/>
            </p:cNvSpPr>
            <p:nvPr/>
          </p:nvSpPr>
          <p:spPr bwMode="auto">
            <a:xfrm>
              <a:off x="0" y="0"/>
              <a:ext cx="6000" cy="183"/>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7139" name="Rectangle 1059"/>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7140" name="Text Box 1060"/>
            <p:cNvSpPr txBox="1">
              <a:spLocks noChangeArrowheads="1"/>
            </p:cNvSpPr>
            <p:nvPr/>
          </p:nvSpPr>
          <p:spPr bwMode="auto">
            <a:xfrm>
              <a:off x="560" y="4136"/>
              <a:ext cx="2743" cy="212"/>
            </a:xfrm>
            <a:prstGeom prst="rect">
              <a:avLst/>
            </a:prstGeom>
            <a:noFill/>
            <a:ln w="9525">
              <a:noFill/>
              <a:miter lim="800000"/>
              <a:headEnd/>
              <a:tailEnd/>
            </a:ln>
            <a:effectLst/>
          </p:spPr>
          <p:txBody>
            <a:bodyPr wrap="none">
              <a:spAutoFit/>
            </a:bodyPr>
            <a:lstStyle/>
            <a:p>
              <a:pPr>
                <a:spcBef>
                  <a:spcPct val="0"/>
                </a:spcBef>
              </a:pPr>
              <a:r>
                <a:rPr lang="en-US" sz="1600">
                  <a:solidFill>
                    <a:srgbClr val="CC0000"/>
                  </a:solidFill>
                  <a:latin typeface="Arial" charset="0"/>
                </a:rPr>
                <a:t>Perbadanan Harta Intelek Malaysia (MyIPO)</a:t>
              </a:r>
            </a:p>
          </p:txBody>
        </p:sp>
        <p:graphicFrame>
          <p:nvGraphicFramePr>
            <p:cNvPr id="69632" name="Object 2048"/>
            <p:cNvGraphicFramePr>
              <a:graphicFrameLocks noChangeAspect="1"/>
            </p:cNvGraphicFramePr>
            <p:nvPr/>
          </p:nvGraphicFramePr>
          <p:xfrm>
            <a:off x="0" y="3824"/>
            <a:ext cx="624" cy="307"/>
          </p:xfrm>
          <a:graphic>
            <a:graphicData uri="http://schemas.openxmlformats.org/presentationml/2006/ole">
              <p:oleObj spid="_x0000_s131074" name="Bitmap Image" r:id="rId4" imgW="2781688" imgH="1809524" progId="PBrush">
                <p:embed/>
              </p:oleObj>
            </a:graphicData>
          </a:graphic>
        </p:graphicFrame>
        <p:sp>
          <p:nvSpPr>
            <p:cNvPr id="47142" name="Line 1062"/>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1063"/>
            <p:cNvGrpSpPr>
              <a:grpSpLocks/>
            </p:cNvGrpSpPr>
            <p:nvPr/>
          </p:nvGrpSpPr>
          <p:grpSpPr bwMode="auto">
            <a:xfrm>
              <a:off x="83" y="3976"/>
              <a:ext cx="416" cy="248"/>
              <a:chOff x="96" y="4067"/>
              <a:chExt cx="384" cy="205"/>
            </a:xfrm>
          </p:grpSpPr>
          <p:pic>
            <p:nvPicPr>
              <p:cNvPr id="47144" name="Picture 1064" descr="C:\My Documents\My Pictures\myipo.jpeg"/>
              <p:cNvPicPr>
                <a:picLocks noChangeAspect="1" noChangeArrowheads="1"/>
              </p:cNvPicPr>
              <p:nvPr/>
            </p:nvPicPr>
            <p:blipFill>
              <a:blip r:embed="rId5" cstate="print"/>
              <a:srcRect/>
              <a:stretch>
                <a:fillRect/>
              </a:stretch>
            </p:blipFill>
            <p:spPr bwMode="auto">
              <a:xfrm>
                <a:off x="96" y="4067"/>
                <a:ext cx="384" cy="205"/>
              </a:xfrm>
              <a:prstGeom prst="rect">
                <a:avLst/>
              </a:prstGeom>
              <a:noFill/>
            </p:spPr>
          </p:pic>
          <p:pic>
            <p:nvPicPr>
              <p:cNvPr id="47145" name="Picture 1065" descr="D:\NKK\animasi\bullet\b16.gif"/>
              <p:cNvPicPr>
                <a:picLocks noChangeAspect="1" noChangeArrowheads="1" noCrop="1"/>
              </p:cNvPicPr>
              <p:nvPr/>
            </p:nvPicPr>
            <p:blipFill>
              <a:blip r:embed="rId6" cstate="print"/>
              <a:srcRect/>
              <a:stretch>
                <a:fillRect/>
              </a:stretch>
            </p:blipFill>
            <p:spPr bwMode="auto">
              <a:xfrm>
                <a:off x="308" y="4080"/>
                <a:ext cx="45" cy="41"/>
              </a:xfrm>
              <a:prstGeom prst="rect">
                <a:avLst/>
              </a:prstGeom>
              <a:noFill/>
            </p:spPr>
          </p:pic>
        </p:grpSp>
        <p:sp>
          <p:nvSpPr>
            <p:cNvPr id="47146" name="Line 1066"/>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7147" name="WordArt 1067"/>
            <p:cNvSpPr>
              <a:spLocks noChangeArrowheads="1" noChangeShapeType="1" noTextEdit="1"/>
            </p:cNvSpPr>
            <p:nvPr/>
          </p:nvSpPr>
          <p:spPr bwMode="auto">
            <a:xfrm>
              <a:off x="255" y="93"/>
              <a:ext cx="5426" cy="16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47171" name="Rectangle 1091"/>
          <p:cNvSpPr>
            <a:spLocks noChangeArrowheads="1"/>
          </p:cNvSpPr>
          <p:nvPr/>
        </p:nvSpPr>
        <p:spPr bwMode="auto">
          <a:xfrm>
            <a:off x="228600" y="457200"/>
            <a:ext cx="5254625" cy="366713"/>
          </a:xfrm>
          <a:prstGeom prst="rect">
            <a:avLst/>
          </a:prstGeom>
          <a:noFill/>
          <a:ln w="9525">
            <a:noFill/>
            <a:miter lim="800000"/>
            <a:headEnd/>
            <a:tailEnd/>
          </a:ln>
          <a:effectLst/>
        </p:spPr>
        <p:txBody>
          <a:bodyPr wrap="none">
            <a:spAutoFit/>
          </a:bodyPr>
          <a:lstStyle/>
          <a:p>
            <a:pPr>
              <a:spcBef>
                <a:spcPct val="0"/>
              </a:spcBef>
            </a:pPr>
            <a:r>
              <a:rPr lang="en-US" sz="1800" dirty="0">
                <a:solidFill>
                  <a:schemeClr val="accent1"/>
                </a:solidFill>
                <a:latin typeface="Tahoma" pitchFamily="34" charset="0"/>
                <a:cs typeface="Times New Roman" pitchFamily="18" charset="0"/>
              </a:rPr>
              <a:t>PROTECTION OF INTELLECTUAL PROPERTY</a:t>
            </a:r>
            <a:r>
              <a:rPr lang="en-US" sz="1800" dirty="0">
                <a:solidFill>
                  <a:schemeClr val="accent1"/>
                </a:solidFill>
                <a:latin typeface="Tahoma" pitchFamily="34" charset="0"/>
                <a:cs typeface="Tahoma" pitchFamily="34" charset="0"/>
              </a:rPr>
              <a:t> </a:t>
            </a:r>
          </a:p>
        </p:txBody>
      </p:sp>
      <p:pic>
        <p:nvPicPr>
          <p:cNvPr id="47172" name="Picture 1092" descr="D:\NKK\animasi\bullet\spinglob.gif"/>
          <p:cNvPicPr>
            <a:picLocks noChangeAspect="1" noChangeArrowheads="1" noCrop="1"/>
          </p:cNvPicPr>
          <p:nvPr/>
        </p:nvPicPr>
        <p:blipFill>
          <a:blip r:embed="rId7" cstate="print"/>
          <a:srcRect/>
          <a:stretch>
            <a:fillRect/>
          </a:stretch>
        </p:blipFill>
        <p:spPr bwMode="auto">
          <a:xfrm>
            <a:off x="190468" y="147614"/>
            <a:ext cx="228600" cy="228600"/>
          </a:xfrm>
          <a:prstGeom prst="rect">
            <a:avLst/>
          </a:prstGeom>
          <a:noFill/>
        </p:spPr>
      </p:pic>
      <p:pic>
        <p:nvPicPr>
          <p:cNvPr id="47176" name="Picture 1096" descr="C:\My Documents\My Pictures\ip.gif"/>
          <p:cNvPicPr>
            <a:picLocks noChangeAspect="1" noChangeArrowheads="1" noCrop="1"/>
          </p:cNvPicPr>
          <p:nvPr/>
        </p:nvPicPr>
        <p:blipFill>
          <a:blip r:embed="rId8" cstate="print"/>
          <a:srcRect/>
          <a:stretch>
            <a:fillRect/>
          </a:stretch>
        </p:blipFill>
        <p:spPr bwMode="auto">
          <a:xfrm>
            <a:off x="6248400" y="6599238"/>
            <a:ext cx="3009900" cy="360362"/>
          </a:xfrm>
          <a:prstGeom prst="rect">
            <a:avLst/>
          </a:prstGeom>
          <a:noFill/>
        </p:spPr>
      </p:pic>
      <p:grpSp>
        <p:nvGrpSpPr>
          <p:cNvPr id="4" name="Group 1103"/>
          <p:cNvGrpSpPr>
            <a:grpSpLocks/>
          </p:cNvGrpSpPr>
          <p:nvPr/>
        </p:nvGrpSpPr>
        <p:grpSpPr bwMode="auto">
          <a:xfrm>
            <a:off x="619096" y="861994"/>
            <a:ext cx="7429552" cy="5572164"/>
            <a:chOff x="432" y="672"/>
            <a:chExt cx="4291" cy="2228"/>
          </a:xfrm>
        </p:grpSpPr>
        <p:grpSp>
          <p:nvGrpSpPr>
            <p:cNvPr id="5" name="Group 1093"/>
            <p:cNvGrpSpPr>
              <a:grpSpLocks/>
            </p:cNvGrpSpPr>
            <p:nvPr/>
          </p:nvGrpSpPr>
          <p:grpSpPr bwMode="auto">
            <a:xfrm>
              <a:off x="432" y="672"/>
              <a:ext cx="3840" cy="1348"/>
              <a:chOff x="432" y="672"/>
              <a:chExt cx="3840" cy="1348"/>
            </a:xfrm>
          </p:grpSpPr>
          <p:sp>
            <p:nvSpPr>
              <p:cNvPr id="47117" name="Rectangle 1037"/>
              <p:cNvSpPr>
                <a:spLocks noChangeArrowheads="1"/>
              </p:cNvSpPr>
              <p:nvPr/>
            </p:nvSpPr>
            <p:spPr bwMode="auto">
              <a:xfrm>
                <a:off x="432" y="672"/>
                <a:ext cx="2457" cy="148"/>
              </a:xfrm>
              <a:prstGeom prst="rect">
                <a:avLst/>
              </a:prstGeom>
              <a:noFill/>
              <a:ln w="9525">
                <a:noFill/>
                <a:miter lim="800000"/>
                <a:headEnd/>
                <a:tailEnd/>
              </a:ln>
              <a:effectLst/>
            </p:spPr>
            <p:txBody>
              <a:bodyPr wrap="none">
                <a:spAutoFit/>
              </a:bodyPr>
              <a:lstStyle/>
              <a:p>
                <a:r>
                  <a:rPr lang="en-US" sz="1800" dirty="0">
                    <a:solidFill>
                      <a:schemeClr val="accent1"/>
                    </a:solidFill>
                    <a:latin typeface="Tahoma" pitchFamily="34" charset="0"/>
                    <a:cs typeface="Tahoma" pitchFamily="34" charset="0"/>
                  </a:rPr>
                  <a:t>Geographical </a:t>
                </a:r>
                <a:r>
                  <a:rPr lang="en-US" sz="1800" dirty="0" smtClean="0">
                    <a:solidFill>
                      <a:schemeClr val="accent1"/>
                    </a:solidFill>
                    <a:latin typeface="Tahoma" pitchFamily="34" charset="0"/>
                    <a:cs typeface="Tahoma" pitchFamily="34" charset="0"/>
                  </a:rPr>
                  <a:t>Indications Act  2000</a:t>
                </a:r>
                <a:endParaRPr lang="en-US" sz="1800" dirty="0">
                  <a:solidFill>
                    <a:schemeClr val="accent1"/>
                  </a:solidFill>
                  <a:latin typeface="Tahoma" pitchFamily="34" charset="0"/>
                  <a:cs typeface="Tahoma" pitchFamily="34" charset="0"/>
                </a:endParaRPr>
              </a:p>
            </p:txBody>
          </p:sp>
          <p:pic>
            <p:nvPicPr>
              <p:cNvPr id="47119" name="Picture 1039" descr="D:\NKK\animasi\bullet\b31.gif"/>
              <p:cNvPicPr>
                <a:picLocks noChangeAspect="1" noChangeArrowheads="1" noCrop="1"/>
              </p:cNvPicPr>
              <p:nvPr/>
            </p:nvPicPr>
            <p:blipFill>
              <a:blip r:embed="rId9" cstate="print"/>
              <a:srcRect/>
              <a:stretch>
                <a:fillRect/>
              </a:stretch>
            </p:blipFill>
            <p:spPr bwMode="auto">
              <a:xfrm>
                <a:off x="480" y="938"/>
                <a:ext cx="144" cy="144"/>
              </a:xfrm>
              <a:prstGeom prst="rect">
                <a:avLst/>
              </a:prstGeom>
              <a:noFill/>
            </p:spPr>
          </p:pic>
          <p:pic>
            <p:nvPicPr>
              <p:cNvPr id="47120" name="Picture 1040" descr="D:\NKK\animasi\bullet\b31.gif"/>
              <p:cNvPicPr>
                <a:picLocks noChangeAspect="1" noChangeArrowheads="1" noCrop="1"/>
              </p:cNvPicPr>
              <p:nvPr/>
            </p:nvPicPr>
            <p:blipFill>
              <a:blip r:embed="rId9" cstate="print"/>
              <a:srcRect/>
              <a:stretch>
                <a:fillRect/>
              </a:stretch>
            </p:blipFill>
            <p:spPr bwMode="auto">
              <a:xfrm>
                <a:off x="484" y="1478"/>
                <a:ext cx="144" cy="144"/>
              </a:xfrm>
              <a:prstGeom prst="rect">
                <a:avLst/>
              </a:prstGeom>
              <a:noFill/>
            </p:spPr>
          </p:pic>
          <p:sp>
            <p:nvSpPr>
              <p:cNvPr id="47123" name="Rectangle 1043"/>
              <p:cNvSpPr>
                <a:spLocks noChangeArrowheads="1"/>
              </p:cNvSpPr>
              <p:nvPr/>
            </p:nvSpPr>
            <p:spPr bwMode="auto">
              <a:xfrm>
                <a:off x="624" y="912"/>
                <a:ext cx="3648" cy="1108"/>
              </a:xfrm>
              <a:prstGeom prst="rect">
                <a:avLst/>
              </a:prstGeom>
              <a:noFill/>
              <a:ln w="9525">
                <a:noFill/>
                <a:miter lim="800000"/>
                <a:headEnd/>
                <a:tailEnd/>
              </a:ln>
              <a:effectLst/>
            </p:spPr>
            <p:txBody>
              <a:bodyPr wrap="square">
                <a:spAutoFit/>
              </a:bodyPr>
              <a:lstStyle/>
              <a:p>
                <a:pPr algn="just" eaLnBrk="1" hangingPunct="1"/>
                <a:r>
                  <a:rPr lang="en-US" sz="2000" dirty="0" smtClean="0"/>
                  <a:t>Governed by the Geographical Indications Act 2000 [</a:t>
                </a:r>
                <a:r>
                  <a:rPr lang="en-US" sz="2000" i="1" dirty="0" smtClean="0"/>
                  <a:t>Act 602</a:t>
                </a:r>
                <a:r>
                  <a:rPr lang="en-US" sz="2000" dirty="0" smtClean="0"/>
                  <a:t>] (GIA) and Geographical Indications Regulations 2001 (came into force on 15/08/01)</a:t>
                </a:r>
              </a:p>
              <a:p>
                <a:pPr algn="just" eaLnBrk="1" hangingPunct="1"/>
                <a:r>
                  <a:rPr lang="en-US" sz="2000" dirty="0" smtClean="0"/>
                  <a:t>The GIA has been amended only once via the Geographical (Amendment) Act 2002 (03/03/03) to incorporate provisions on agency and establishment of </a:t>
                </a:r>
                <a:r>
                  <a:rPr lang="en-US" sz="2000" dirty="0" err="1" smtClean="0"/>
                  <a:t>MyIPO</a:t>
                </a:r>
                <a:endParaRPr lang="en-US" sz="2000" dirty="0" smtClean="0"/>
              </a:p>
              <a:p>
                <a:endParaRPr lang="en-US" sz="1600" b="0" dirty="0">
                  <a:latin typeface="Tahoma" pitchFamily="34" charset="0"/>
                  <a:cs typeface="Tahoma" pitchFamily="34" charset="0"/>
                </a:endParaRPr>
              </a:p>
            </p:txBody>
          </p:sp>
        </p:grpSp>
        <p:grpSp>
          <p:nvGrpSpPr>
            <p:cNvPr id="6" name="Group 1095"/>
            <p:cNvGrpSpPr>
              <a:grpSpLocks/>
            </p:cNvGrpSpPr>
            <p:nvPr/>
          </p:nvGrpSpPr>
          <p:grpSpPr bwMode="auto">
            <a:xfrm>
              <a:off x="3609" y="1900"/>
              <a:ext cx="1114" cy="790"/>
              <a:chOff x="3609" y="1900"/>
              <a:chExt cx="1114" cy="790"/>
            </a:xfrm>
          </p:grpSpPr>
          <p:pic>
            <p:nvPicPr>
              <p:cNvPr id="47150" name="Picture 1070" descr="http://www.masindian.com/travel_destinations/images/sarawak_pepper.jpg"/>
              <p:cNvPicPr>
                <a:picLocks noChangeAspect="1" noChangeArrowheads="1"/>
              </p:cNvPicPr>
              <p:nvPr/>
            </p:nvPicPr>
            <p:blipFill>
              <a:blip r:embed="rId10" cstate="print"/>
              <a:srcRect/>
              <a:stretch>
                <a:fillRect/>
              </a:stretch>
            </p:blipFill>
            <p:spPr bwMode="auto">
              <a:xfrm>
                <a:off x="3609" y="1900"/>
                <a:ext cx="985" cy="790"/>
              </a:xfrm>
              <a:prstGeom prst="rect">
                <a:avLst/>
              </a:prstGeom>
              <a:noFill/>
            </p:spPr>
          </p:pic>
          <p:sp>
            <p:nvSpPr>
              <p:cNvPr id="47151" name="Text Box 1071"/>
              <p:cNvSpPr txBox="1">
                <a:spLocks noChangeArrowheads="1"/>
              </p:cNvSpPr>
              <p:nvPr/>
            </p:nvSpPr>
            <p:spPr bwMode="auto">
              <a:xfrm>
                <a:off x="4038" y="2064"/>
                <a:ext cx="685" cy="154"/>
              </a:xfrm>
              <a:prstGeom prst="rect">
                <a:avLst/>
              </a:prstGeom>
              <a:noFill/>
              <a:ln w="9525">
                <a:noFill/>
                <a:miter lim="800000"/>
                <a:headEnd/>
                <a:tailEnd/>
              </a:ln>
              <a:effectLst/>
            </p:spPr>
            <p:txBody>
              <a:bodyPr wrap="none">
                <a:spAutoFit/>
              </a:bodyPr>
              <a:lstStyle/>
              <a:p>
                <a:pPr>
                  <a:spcBef>
                    <a:spcPct val="0"/>
                  </a:spcBef>
                </a:pPr>
                <a:r>
                  <a:rPr lang="en-US" sz="1000" b="0" i="1">
                    <a:latin typeface="Tahoma" pitchFamily="34" charset="0"/>
                    <a:cs typeface="Tahoma" pitchFamily="34" charset="0"/>
                  </a:rPr>
                  <a:t>Sarawak Pepper</a:t>
                </a:r>
              </a:p>
            </p:txBody>
          </p:sp>
        </p:grpSp>
        <p:sp>
          <p:nvSpPr>
            <p:cNvPr id="47125" name="Rectangle 1045"/>
            <p:cNvSpPr>
              <a:spLocks noChangeArrowheads="1"/>
            </p:cNvSpPr>
            <p:nvPr/>
          </p:nvSpPr>
          <p:spPr bwMode="auto">
            <a:xfrm>
              <a:off x="1104" y="2667"/>
              <a:ext cx="116" cy="233"/>
            </a:xfrm>
            <a:prstGeom prst="rect">
              <a:avLst/>
            </a:prstGeom>
            <a:noFill/>
            <a:ln w="9525">
              <a:noFill/>
              <a:miter lim="800000"/>
              <a:headEnd/>
              <a:tailEnd/>
            </a:ln>
            <a:effectLst/>
          </p:spPr>
          <p:txBody>
            <a:bodyPr wrap="none">
              <a:spAutoFit/>
            </a:bodyPr>
            <a:lstStyle/>
            <a:p>
              <a:endParaRPr lang="en-US" sz="1800" dirty="0">
                <a:solidFill>
                  <a:schemeClr val="accent1"/>
                </a:solidFill>
                <a:latin typeface="Tahoma" pitchFamily="34" charset="0"/>
                <a:cs typeface="Tahoma" pitchFamily="34" charset="0"/>
              </a:endParaRPr>
            </a:p>
          </p:txBody>
        </p:sp>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07522"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304800" y="471488"/>
            <a:ext cx="7543800" cy="584775"/>
          </a:xfrm>
          <a:prstGeom prst="rect">
            <a:avLst/>
          </a:prstGeom>
          <a:noFill/>
          <a:ln w="9525">
            <a:noFill/>
            <a:miter lim="800000"/>
            <a:headEnd/>
            <a:tailEnd/>
          </a:ln>
          <a:effectLst/>
        </p:spPr>
        <p:txBody>
          <a:bodyPr wrap="square">
            <a:spAutoFit/>
          </a:bodyPr>
          <a:lstStyle/>
          <a:p>
            <a:pPr>
              <a:spcBef>
                <a:spcPct val="0"/>
              </a:spcBef>
            </a:pPr>
            <a:r>
              <a:rPr lang="en-US" sz="3200" dirty="0" smtClean="0">
                <a:solidFill>
                  <a:schemeClr val="accent1"/>
                </a:solidFill>
                <a:latin typeface="Tahoma" pitchFamily="34" charset="0"/>
                <a:cs typeface="Tahoma" pitchFamily="34" charset="0"/>
              </a:rPr>
              <a:t>DEVELOPMENT OF IP IN MALAYSIA</a:t>
            </a:r>
            <a:endParaRPr lang="en-US" sz="32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
        <p:nvSpPr>
          <p:cNvPr id="24" name="Rectangle 23"/>
          <p:cNvSpPr/>
          <p:nvPr/>
        </p:nvSpPr>
        <p:spPr>
          <a:xfrm>
            <a:off x="761972" y="1290622"/>
            <a:ext cx="8001055" cy="4524315"/>
          </a:xfrm>
          <a:prstGeom prst="rect">
            <a:avLst/>
          </a:prstGeom>
        </p:spPr>
        <p:txBody>
          <a:bodyPr wrap="square">
            <a:spAutoFit/>
          </a:bodyPr>
          <a:lstStyle/>
          <a:p>
            <a:pPr algn="just"/>
            <a:r>
              <a:rPr lang="en-US" sz="2400" dirty="0" smtClean="0"/>
              <a:t>The growing influence of the World Trade Organization under the provisions of the TRIPS agreement have begun to affect significantly the relationship between WIPO and WTO. These influence together with the industry driven was the underlying factor that shape up our IP legislations in Malaysia to the current trend in the international arena:-</a:t>
            </a:r>
            <a:endParaRPr lang="en-MY" sz="2400" dirty="0" smtClean="0"/>
          </a:p>
          <a:p>
            <a:pPr algn="just"/>
            <a:r>
              <a:rPr lang="en-US" sz="2400" dirty="0" smtClean="0"/>
              <a:t> For example: </a:t>
            </a:r>
            <a:endParaRPr lang="en-MY" sz="2400" dirty="0" smtClean="0"/>
          </a:p>
          <a:p>
            <a:pPr algn="just">
              <a:buFont typeface="Wingdings" pitchFamily="2" charset="2"/>
              <a:buChar char="q"/>
            </a:pPr>
            <a:r>
              <a:rPr lang="en-US" sz="2400" dirty="0" smtClean="0"/>
              <a:t>Copyright Law (WIPO Internet treaties)</a:t>
            </a:r>
            <a:endParaRPr lang="en-MY" sz="2400" dirty="0" smtClean="0"/>
          </a:p>
          <a:p>
            <a:pPr algn="just">
              <a:buFont typeface="Wingdings" pitchFamily="2" charset="2"/>
              <a:buChar char="q"/>
            </a:pPr>
            <a:r>
              <a:rPr lang="en-US" sz="2400" dirty="0" smtClean="0"/>
              <a:t> Patents Law (public health)</a:t>
            </a:r>
            <a:endParaRPr lang="en-MY" sz="2400" dirty="0" smtClean="0"/>
          </a:p>
          <a:p>
            <a:pPr algn="just"/>
            <a:r>
              <a:rPr lang="en-US" sz="2400" dirty="0" smtClean="0"/>
              <a:t> </a:t>
            </a:r>
            <a:endParaRPr lang="en-MY" sz="2400" dirty="0" smtClean="0"/>
          </a:p>
        </p:txBody>
      </p:sp>
      <p:pic>
        <p:nvPicPr>
          <p:cNvPr id="107523" name="Picture 3" descr="C:\Users\rashidah\AppData\Local\Microsoft\Windows\Temporary Internet Files\Content.IE5\O1JHGYRA\MC900291944[1].wmf"/>
          <p:cNvPicPr>
            <a:picLocks noChangeAspect="1" noChangeArrowheads="1"/>
          </p:cNvPicPr>
          <p:nvPr/>
        </p:nvPicPr>
        <p:blipFill>
          <a:blip r:embed="rId7" cstate="print"/>
          <a:srcRect/>
          <a:stretch>
            <a:fillRect/>
          </a:stretch>
        </p:blipFill>
        <p:spPr bwMode="auto">
          <a:xfrm>
            <a:off x="6477012" y="3933828"/>
            <a:ext cx="1827886" cy="182788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111618"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111619"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MY" sz="3600" b="1" dirty="0" smtClean="0"/>
              <a:t>     INTERNATIONAL IP TREATIES</a:t>
            </a:r>
            <a:r>
              <a:rPr lang="en-MY" sz="4000" dirty="0" smtClean="0"/>
              <a:t/>
            </a:r>
            <a:br>
              <a:rPr lang="en-MY" sz="4000" dirty="0" smtClean="0"/>
            </a:br>
            <a:endParaRPr lang="en-MY" sz="4000" dirty="0"/>
          </a:p>
        </p:txBody>
      </p:sp>
      <p:sp>
        <p:nvSpPr>
          <p:cNvPr id="37" name="Content Placeholder 36"/>
          <p:cNvSpPr>
            <a:spLocks noGrp="1"/>
          </p:cNvSpPr>
          <p:nvPr>
            <p:ph idx="1"/>
          </p:nvPr>
        </p:nvSpPr>
        <p:spPr>
          <a:xfrm>
            <a:off x="714375" y="1362060"/>
            <a:ext cx="8096250" cy="4868878"/>
          </a:xfrm>
        </p:spPr>
        <p:txBody>
          <a:bodyPr/>
          <a:lstStyle/>
          <a:p>
            <a:pPr>
              <a:buNone/>
            </a:pPr>
            <a:r>
              <a:rPr lang="en-MY" sz="2000" dirty="0" smtClean="0"/>
              <a:t> </a:t>
            </a:r>
          </a:p>
          <a:p>
            <a:pPr lvl="0"/>
            <a:r>
              <a:rPr lang="en-US" sz="2800" dirty="0" smtClean="0"/>
              <a:t>Malaysia is a member country to the following international IP treaties :-  </a:t>
            </a:r>
            <a:endParaRPr lang="en-MY" sz="2800" dirty="0" smtClean="0"/>
          </a:p>
          <a:p>
            <a:pPr lvl="1">
              <a:buFont typeface="Wingdings" pitchFamily="2" charset="2"/>
              <a:buChar char="Ø"/>
            </a:pPr>
            <a:r>
              <a:rPr lang="en-US" sz="2400" dirty="0" smtClean="0"/>
              <a:t>PARIS CONVENTION 1883 (01/01/89)</a:t>
            </a:r>
            <a:endParaRPr lang="en-MY" sz="2400" dirty="0" smtClean="0"/>
          </a:p>
          <a:p>
            <a:pPr lvl="1">
              <a:buFont typeface="Wingdings" pitchFamily="2" charset="2"/>
              <a:buChar char="Ø"/>
            </a:pPr>
            <a:r>
              <a:rPr lang="en-US" sz="2400" dirty="0" smtClean="0"/>
              <a:t>WIPO CONVENTION 1967 (01/01/89)</a:t>
            </a:r>
            <a:endParaRPr lang="en-MY" sz="2400" dirty="0" smtClean="0"/>
          </a:p>
          <a:p>
            <a:pPr lvl="1">
              <a:buFont typeface="Wingdings" pitchFamily="2" charset="2"/>
              <a:buChar char="Ø"/>
            </a:pPr>
            <a:r>
              <a:rPr lang="en-US" sz="2400" dirty="0" smtClean="0"/>
              <a:t>BERNE CONVENTION 1886 (01/10/90)</a:t>
            </a:r>
            <a:endParaRPr lang="en-MY" sz="2400" dirty="0" smtClean="0"/>
          </a:p>
          <a:p>
            <a:pPr lvl="1">
              <a:buFont typeface="Wingdings" pitchFamily="2" charset="2"/>
              <a:buChar char="Ø"/>
            </a:pPr>
            <a:r>
              <a:rPr lang="en-US" sz="2400" dirty="0" smtClean="0"/>
              <a:t>TRIPS AGREEMENT (01/01/95)</a:t>
            </a:r>
            <a:endParaRPr lang="en-MY" sz="2400" dirty="0" smtClean="0"/>
          </a:p>
          <a:p>
            <a:pPr lvl="1">
              <a:buFont typeface="Wingdings" pitchFamily="2" charset="2"/>
              <a:buChar char="Ø"/>
            </a:pPr>
            <a:r>
              <a:rPr lang="en-US" sz="2400" dirty="0" smtClean="0"/>
              <a:t>PATENT CO-OPERATION TREATY 1970 (16/08/06)</a:t>
            </a:r>
            <a:endParaRPr lang="en-MY" sz="2400" dirty="0" smtClean="0"/>
          </a:p>
          <a:p>
            <a:pPr lvl="1">
              <a:buFont typeface="Wingdings" pitchFamily="2" charset="2"/>
              <a:buChar char="Ø"/>
            </a:pPr>
            <a:r>
              <a:rPr lang="en-US" sz="2400" dirty="0" smtClean="0"/>
              <a:t>NICE AGREEMENT 1957 (28/09/07)</a:t>
            </a:r>
            <a:endParaRPr lang="en-MY" sz="2400" dirty="0" smtClean="0"/>
          </a:p>
          <a:p>
            <a:pPr lvl="1">
              <a:buFont typeface="Wingdings" pitchFamily="2" charset="2"/>
              <a:buChar char="Ø"/>
            </a:pPr>
            <a:r>
              <a:rPr lang="en-US" sz="2400" dirty="0" smtClean="0"/>
              <a:t>VIENNA AGREEMENT 1973 (28/09/07)</a:t>
            </a:r>
            <a:endParaRPr lang="en-MY" sz="3200" dirty="0"/>
          </a:p>
        </p:txBody>
      </p:sp>
      <p:pic>
        <p:nvPicPr>
          <p:cNvPr id="111624" name="Picture 8" descr="C:\Users\rashidah\AppData\Local\Microsoft\Windows\Temporary Internet Files\Content.IE5\57JVC1GQ\MC900332514[1].wmf"/>
          <p:cNvPicPr>
            <a:picLocks noChangeAspect="1" noChangeArrowheads="1"/>
          </p:cNvPicPr>
          <p:nvPr/>
        </p:nvPicPr>
        <p:blipFill>
          <a:blip r:embed="rId8" cstate="print"/>
          <a:srcRect/>
          <a:stretch>
            <a:fillRect/>
          </a:stretch>
        </p:blipFill>
        <p:spPr bwMode="auto">
          <a:xfrm>
            <a:off x="6762764" y="2362192"/>
            <a:ext cx="1928826" cy="189097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32" name="Group 52"/>
          <p:cNvGrpSpPr>
            <a:grpSpLocks/>
          </p:cNvGrpSpPr>
          <p:nvPr/>
        </p:nvGrpSpPr>
        <p:grpSpPr bwMode="auto">
          <a:xfrm>
            <a:off x="0" y="0"/>
            <a:ext cx="9537700" cy="7010400"/>
            <a:chOff x="0" y="0"/>
            <a:chExt cx="6008" cy="4416"/>
          </a:xfrm>
        </p:grpSpPr>
        <p:sp>
          <p:nvSpPr>
            <p:cNvPr id="46083" name="Rectangle 3"/>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6084" name="Line 4"/>
            <p:cNvSpPr>
              <a:spLocks noChangeShapeType="1"/>
            </p:cNvSpPr>
            <p:nvPr/>
          </p:nvSpPr>
          <p:spPr bwMode="auto">
            <a:xfrm flipV="1">
              <a:off x="0" y="363"/>
              <a:ext cx="5760" cy="2"/>
            </a:xfrm>
            <a:prstGeom prst="line">
              <a:avLst/>
            </a:prstGeom>
            <a:noFill/>
            <a:ln w="9525">
              <a:solidFill>
                <a:schemeClr val="tx1"/>
              </a:solidFill>
              <a:round/>
              <a:headEnd/>
              <a:tailEnd/>
            </a:ln>
            <a:effectLst/>
          </p:spPr>
          <p:txBody>
            <a:bodyPr/>
            <a:lstStyle/>
            <a:p>
              <a:endParaRPr lang="en-MY"/>
            </a:p>
          </p:txBody>
        </p:sp>
        <p:sp>
          <p:nvSpPr>
            <p:cNvPr id="46085" name="Rectangle 5"/>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6086" name="Rectangle 6"/>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6089" name="Text Box 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a:solidFill>
                    <a:srgbClr val="CC0000"/>
                  </a:solidFill>
                  <a:latin typeface="Arial" charset="0"/>
                </a:rPr>
                <a:t>(</a:t>
              </a:r>
              <a:r>
                <a:rPr lang="en-US" sz="1600" dirty="0" err="1">
                  <a:solidFill>
                    <a:srgbClr val="CC0000"/>
                  </a:solidFill>
                  <a:latin typeface="Arial" charset="0"/>
                </a:rPr>
                <a:t>MyIPO</a:t>
              </a:r>
              <a:r>
                <a:rPr lang="en-US" sz="1600" dirty="0">
                  <a:solidFill>
                    <a:srgbClr val="CC0000"/>
                  </a:solidFill>
                  <a:latin typeface="Arial" charset="0"/>
                </a:rPr>
                <a:t>)</a:t>
              </a:r>
            </a:p>
          </p:txBody>
        </p:sp>
        <p:graphicFrame>
          <p:nvGraphicFramePr>
            <p:cNvPr id="72704" name="Object 1024"/>
            <p:cNvGraphicFramePr>
              <a:graphicFrameLocks noChangeAspect="1"/>
            </p:cNvGraphicFramePr>
            <p:nvPr/>
          </p:nvGraphicFramePr>
          <p:xfrm>
            <a:off x="0" y="3824"/>
            <a:ext cx="624" cy="307"/>
          </p:xfrm>
          <a:graphic>
            <a:graphicData uri="http://schemas.openxmlformats.org/presentationml/2006/ole">
              <p:oleObj spid="_x0000_s72704" name="Bitmap Image" r:id="rId4" imgW="2781688" imgH="1809524" progId="PBrush">
                <p:embed/>
              </p:oleObj>
            </a:graphicData>
          </a:graphic>
        </p:graphicFrame>
        <p:sp>
          <p:nvSpPr>
            <p:cNvPr id="46126" name="Line 4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6127" name="Group 47"/>
            <p:cNvGrpSpPr>
              <a:grpSpLocks/>
            </p:cNvGrpSpPr>
            <p:nvPr/>
          </p:nvGrpSpPr>
          <p:grpSpPr bwMode="auto">
            <a:xfrm>
              <a:off x="83" y="3976"/>
              <a:ext cx="416" cy="248"/>
              <a:chOff x="96" y="4067"/>
              <a:chExt cx="384" cy="205"/>
            </a:xfrm>
          </p:grpSpPr>
          <p:pic>
            <p:nvPicPr>
              <p:cNvPr id="46128" name="Picture 48" descr="C:\My Documents\My Pictures\myipo.jpeg"/>
              <p:cNvPicPr>
                <a:picLocks noChangeAspect="1" noChangeArrowheads="1"/>
              </p:cNvPicPr>
              <p:nvPr/>
            </p:nvPicPr>
            <p:blipFill>
              <a:blip r:embed="rId5" cstate="print"/>
              <a:srcRect/>
              <a:stretch>
                <a:fillRect/>
              </a:stretch>
            </p:blipFill>
            <p:spPr bwMode="auto">
              <a:xfrm>
                <a:off x="96" y="4067"/>
                <a:ext cx="384" cy="205"/>
              </a:xfrm>
              <a:prstGeom prst="rect">
                <a:avLst/>
              </a:prstGeom>
              <a:noFill/>
            </p:spPr>
          </p:pic>
          <p:pic>
            <p:nvPicPr>
              <p:cNvPr id="46129" name="Picture 49" descr="D:\NKK\animasi\bullet\b16.gif"/>
              <p:cNvPicPr>
                <a:picLocks noChangeAspect="1" noChangeArrowheads="1" noCrop="1"/>
              </p:cNvPicPr>
              <p:nvPr/>
            </p:nvPicPr>
            <p:blipFill>
              <a:blip r:embed="rId6" cstate="print"/>
              <a:srcRect/>
              <a:stretch>
                <a:fillRect/>
              </a:stretch>
            </p:blipFill>
            <p:spPr bwMode="auto">
              <a:xfrm>
                <a:off x="308" y="4080"/>
                <a:ext cx="45" cy="41"/>
              </a:xfrm>
              <a:prstGeom prst="rect">
                <a:avLst/>
              </a:prstGeom>
              <a:noFill/>
            </p:spPr>
          </p:pic>
        </p:grpSp>
        <p:sp>
          <p:nvSpPr>
            <p:cNvPr id="46130" name="Line 5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6131" name="WordArt 51"/>
            <p:cNvSpPr>
              <a:spLocks noChangeArrowheads="1" noChangeShapeType="1" noTextEdit="1"/>
            </p:cNvSpPr>
            <p:nvPr/>
          </p:nvSpPr>
          <p:spPr bwMode="auto">
            <a:xfrm>
              <a:off x="255" y="0"/>
              <a:ext cx="5561" cy="318"/>
            </a:xfrm>
            <a:prstGeom prst="rect">
              <a:avLst/>
            </a:prstGeom>
          </p:spPr>
          <p:txBody>
            <a:bodyPr wrap="none" fromWordArt="1">
              <a:prstTxWarp prst="textPlain">
                <a:avLst>
                  <a:gd name="adj" fmla="val 48780"/>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p>
            <a:p>
              <a:pPr algn="ctr"/>
              <a:endParaRPr lang="en-MY" sz="3600" kern="10" dirty="0">
                <a:ln w="3175">
                  <a:noFill/>
                  <a:round/>
                  <a:headEnd/>
                  <a:tailEnd/>
                </a:ln>
                <a:solidFill>
                  <a:schemeClr val="bg1"/>
                </a:solidFill>
                <a:effectLst>
                  <a:outerShdw dist="35921" dir="2700000" algn="ctr" rotWithShape="0">
                    <a:srgbClr val="C0C0C0"/>
                  </a:outerShdw>
                </a:effectLst>
                <a:latin typeface="Impact"/>
              </a:endParaRPr>
            </a:p>
          </p:txBody>
        </p:sp>
      </p:grpSp>
      <p:sp>
        <p:nvSpPr>
          <p:cNvPr id="46133" name="Rectangle 53"/>
          <p:cNvSpPr>
            <a:spLocks noChangeArrowheads="1"/>
          </p:cNvSpPr>
          <p:nvPr/>
        </p:nvSpPr>
        <p:spPr bwMode="auto">
          <a:xfrm>
            <a:off x="228600" y="457200"/>
            <a:ext cx="3819520" cy="523220"/>
          </a:xfrm>
          <a:prstGeom prst="rect">
            <a:avLst/>
          </a:prstGeom>
          <a:noFill/>
          <a:ln w="9525">
            <a:noFill/>
            <a:miter lim="800000"/>
            <a:headEnd/>
            <a:tailEnd/>
          </a:ln>
          <a:effectLst/>
        </p:spPr>
        <p:txBody>
          <a:bodyPr wrap="square">
            <a:spAutoFit/>
          </a:bodyPr>
          <a:lstStyle/>
          <a:p>
            <a:pPr>
              <a:spcBef>
                <a:spcPct val="0"/>
              </a:spcBef>
            </a:pPr>
            <a:r>
              <a:rPr lang="en-US" dirty="0">
                <a:solidFill>
                  <a:schemeClr val="accent1"/>
                </a:solidFill>
                <a:latin typeface="Tahoma" pitchFamily="34" charset="0"/>
                <a:cs typeface="Times New Roman" pitchFamily="18" charset="0"/>
              </a:rPr>
              <a:t>IP MANAGEMENT </a:t>
            </a:r>
          </a:p>
        </p:txBody>
      </p:sp>
      <p:pic>
        <p:nvPicPr>
          <p:cNvPr id="46148" name="Picture 68" descr="D:\NKK\animasi\bullet\spinglob.gif"/>
          <p:cNvPicPr>
            <a:picLocks noChangeAspect="1" noChangeArrowheads="1" noCrop="1"/>
          </p:cNvPicPr>
          <p:nvPr/>
        </p:nvPicPr>
        <p:blipFill>
          <a:blip r:embed="rId7" cstate="print"/>
          <a:srcRect/>
          <a:stretch>
            <a:fillRect/>
          </a:stretch>
        </p:blipFill>
        <p:spPr bwMode="auto">
          <a:xfrm>
            <a:off x="119030" y="147614"/>
            <a:ext cx="228600" cy="228600"/>
          </a:xfrm>
          <a:prstGeom prst="rect">
            <a:avLst/>
          </a:prstGeom>
          <a:noFill/>
        </p:spPr>
      </p:pic>
      <p:pic>
        <p:nvPicPr>
          <p:cNvPr id="46156" name="Picture 76" descr="C:\My Documents\My Pictures\annual fee.jpg"/>
          <p:cNvPicPr>
            <a:picLocks noChangeAspect="1" noChangeArrowheads="1"/>
          </p:cNvPicPr>
          <p:nvPr/>
        </p:nvPicPr>
        <p:blipFill>
          <a:blip r:embed="rId8" cstate="print"/>
          <a:srcRect/>
          <a:stretch>
            <a:fillRect/>
          </a:stretch>
        </p:blipFill>
        <p:spPr bwMode="auto">
          <a:xfrm>
            <a:off x="6705600" y="3657600"/>
            <a:ext cx="2286000" cy="2733675"/>
          </a:xfrm>
          <a:prstGeom prst="rect">
            <a:avLst/>
          </a:prstGeom>
          <a:noFill/>
        </p:spPr>
      </p:pic>
      <p:pic>
        <p:nvPicPr>
          <p:cNvPr id="46157" name="Picture 77" descr="C:\My Documents\My Pictures\granting procedure.jpg"/>
          <p:cNvPicPr>
            <a:picLocks noChangeAspect="1" noChangeArrowheads="1"/>
          </p:cNvPicPr>
          <p:nvPr/>
        </p:nvPicPr>
        <p:blipFill>
          <a:blip r:embed="rId9" cstate="print"/>
          <a:srcRect/>
          <a:stretch>
            <a:fillRect/>
          </a:stretch>
        </p:blipFill>
        <p:spPr bwMode="auto">
          <a:xfrm>
            <a:off x="6400800" y="2438400"/>
            <a:ext cx="1752600" cy="2057400"/>
          </a:xfrm>
          <a:prstGeom prst="rect">
            <a:avLst/>
          </a:prstGeom>
          <a:noFill/>
        </p:spPr>
      </p:pic>
      <p:pic>
        <p:nvPicPr>
          <p:cNvPr id="46158" name="Picture 78" descr="C:\My Documents\My Pictures\search.jpg"/>
          <p:cNvPicPr>
            <a:picLocks noChangeAspect="1" noChangeArrowheads="1"/>
          </p:cNvPicPr>
          <p:nvPr/>
        </p:nvPicPr>
        <p:blipFill>
          <a:blip r:embed="rId10" cstate="print">
            <a:lum bright="26000" contrast="-48000"/>
          </a:blip>
          <a:srcRect/>
          <a:stretch>
            <a:fillRect/>
          </a:stretch>
        </p:blipFill>
        <p:spPr bwMode="auto">
          <a:xfrm>
            <a:off x="5715000" y="685800"/>
            <a:ext cx="2286000" cy="1870075"/>
          </a:xfrm>
          <a:prstGeom prst="rect">
            <a:avLst/>
          </a:prstGeom>
          <a:noFill/>
        </p:spPr>
      </p:pic>
      <p:grpSp>
        <p:nvGrpSpPr>
          <p:cNvPr id="46165" name="Group 85"/>
          <p:cNvGrpSpPr>
            <a:grpSpLocks/>
          </p:cNvGrpSpPr>
          <p:nvPr/>
        </p:nvGrpSpPr>
        <p:grpSpPr bwMode="auto">
          <a:xfrm>
            <a:off x="533400" y="1362075"/>
            <a:ext cx="5715000" cy="4171950"/>
            <a:chOff x="336" y="858"/>
            <a:chExt cx="3600" cy="2628"/>
          </a:xfrm>
        </p:grpSpPr>
        <p:sp>
          <p:nvSpPr>
            <p:cNvPr id="46135" name="Rectangle 55"/>
            <p:cNvSpPr>
              <a:spLocks noChangeArrowheads="1"/>
            </p:cNvSpPr>
            <p:nvPr/>
          </p:nvSpPr>
          <p:spPr bwMode="auto">
            <a:xfrm>
              <a:off x="336" y="858"/>
              <a:ext cx="2040" cy="212"/>
            </a:xfrm>
            <a:prstGeom prst="rect">
              <a:avLst/>
            </a:prstGeom>
            <a:noFill/>
            <a:ln w="9525">
              <a:noFill/>
              <a:miter lim="800000"/>
              <a:headEnd/>
              <a:tailEnd/>
            </a:ln>
            <a:effectLst/>
          </p:spPr>
          <p:txBody>
            <a:bodyPr wrap="none">
              <a:spAutoFit/>
            </a:bodyPr>
            <a:lstStyle/>
            <a:p>
              <a:pPr>
                <a:spcBef>
                  <a:spcPct val="0"/>
                </a:spcBef>
              </a:pPr>
              <a:r>
                <a:rPr lang="en-US" sz="1600">
                  <a:solidFill>
                    <a:schemeClr val="accent1"/>
                  </a:solidFill>
                  <a:latin typeface="Tahoma" pitchFamily="34" charset="0"/>
                  <a:cs typeface="Tahoma" pitchFamily="34" charset="0"/>
                </a:rPr>
                <a:t>Pre registration/development</a:t>
              </a:r>
            </a:p>
          </p:txBody>
        </p:sp>
        <p:pic>
          <p:nvPicPr>
            <p:cNvPr id="46140" name="Picture 60" descr="D:\NKK\animasi\bullet\ball.gif"/>
            <p:cNvPicPr>
              <a:picLocks noChangeAspect="1" noChangeArrowheads="1" noCrop="1"/>
            </p:cNvPicPr>
            <p:nvPr/>
          </p:nvPicPr>
          <p:blipFill>
            <a:blip r:embed="rId11" cstate="print"/>
            <a:srcRect/>
            <a:stretch>
              <a:fillRect/>
            </a:stretch>
          </p:blipFill>
          <p:spPr bwMode="auto">
            <a:xfrm>
              <a:off x="600" y="1174"/>
              <a:ext cx="101" cy="101"/>
            </a:xfrm>
            <a:prstGeom prst="rect">
              <a:avLst/>
            </a:prstGeom>
            <a:noFill/>
          </p:spPr>
        </p:pic>
        <p:pic>
          <p:nvPicPr>
            <p:cNvPr id="46142" name="Picture 62" descr="D:\NKK\animasi\bullet\ball.gif"/>
            <p:cNvPicPr>
              <a:picLocks noChangeAspect="1" noChangeArrowheads="1" noCrop="1"/>
            </p:cNvPicPr>
            <p:nvPr/>
          </p:nvPicPr>
          <p:blipFill>
            <a:blip r:embed="rId11" cstate="print"/>
            <a:srcRect/>
            <a:stretch>
              <a:fillRect/>
            </a:stretch>
          </p:blipFill>
          <p:spPr bwMode="auto">
            <a:xfrm>
              <a:off x="600" y="1800"/>
              <a:ext cx="101" cy="101"/>
            </a:xfrm>
            <a:prstGeom prst="rect">
              <a:avLst/>
            </a:prstGeom>
            <a:noFill/>
          </p:spPr>
        </p:pic>
        <p:pic>
          <p:nvPicPr>
            <p:cNvPr id="46143" name="Picture 63" descr="D:\NKK\animasi\bullet\ball.gif"/>
            <p:cNvPicPr>
              <a:picLocks noChangeAspect="1" noChangeArrowheads="1" noCrop="1"/>
            </p:cNvPicPr>
            <p:nvPr/>
          </p:nvPicPr>
          <p:blipFill>
            <a:blip r:embed="rId11" cstate="print"/>
            <a:srcRect/>
            <a:stretch>
              <a:fillRect/>
            </a:stretch>
          </p:blipFill>
          <p:spPr bwMode="auto">
            <a:xfrm>
              <a:off x="603" y="2096"/>
              <a:ext cx="101" cy="101"/>
            </a:xfrm>
            <a:prstGeom prst="rect">
              <a:avLst/>
            </a:prstGeom>
            <a:noFill/>
          </p:spPr>
        </p:pic>
        <p:sp>
          <p:nvSpPr>
            <p:cNvPr id="46153" name="Text Box 73"/>
            <p:cNvSpPr txBox="1">
              <a:spLocks noChangeArrowheads="1"/>
            </p:cNvSpPr>
            <p:nvPr/>
          </p:nvSpPr>
          <p:spPr bwMode="auto">
            <a:xfrm>
              <a:off x="672" y="1118"/>
              <a:ext cx="3264" cy="2368"/>
            </a:xfrm>
            <a:prstGeom prst="rect">
              <a:avLst/>
            </a:prstGeom>
            <a:noFill/>
            <a:ln w="9525">
              <a:noFill/>
              <a:miter lim="800000"/>
              <a:headEnd/>
              <a:tailEnd/>
            </a:ln>
            <a:effectLst/>
          </p:spPr>
          <p:txBody>
            <a:bodyPr>
              <a:spAutoFit/>
            </a:bodyPr>
            <a:lstStyle/>
            <a:p>
              <a:pPr>
                <a:spcBef>
                  <a:spcPct val="0"/>
                </a:spcBef>
              </a:pPr>
              <a:r>
                <a:rPr lang="en-US" sz="1600" b="0">
                  <a:latin typeface="Tahoma" pitchFamily="34" charset="0"/>
                  <a:cs typeface="Tahoma" pitchFamily="34" charset="0"/>
                </a:rPr>
                <a:t>Search</a:t>
              </a:r>
            </a:p>
            <a:p>
              <a:pPr>
                <a:spcBef>
                  <a:spcPct val="0"/>
                </a:spcBef>
                <a:buFontTx/>
                <a:buChar char="•"/>
              </a:pPr>
              <a:r>
                <a:rPr lang="en-US" sz="1600" b="0" i="1">
                  <a:latin typeface="Tahoma" pitchFamily="34" charset="0"/>
                  <a:cs typeface="Times New Roman" pitchFamily="18" charset="0"/>
                </a:rPr>
                <a:t>  Patent search or trademark search to avoid the </a:t>
              </a:r>
            </a:p>
            <a:p>
              <a:pPr>
                <a:spcBef>
                  <a:spcPct val="0"/>
                </a:spcBef>
              </a:pPr>
              <a:r>
                <a:rPr lang="en-US" sz="1600" b="0" i="1">
                  <a:latin typeface="Tahoma" pitchFamily="34" charset="0"/>
                  <a:cs typeface="Times New Roman" pitchFamily="18" charset="0"/>
                </a:rPr>
                <a:t>   duplication of work or “reinventing the wheel”</a:t>
              </a:r>
            </a:p>
            <a:p>
              <a:pPr>
                <a:spcBef>
                  <a:spcPct val="0"/>
                </a:spcBef>
              </a:pPr>
              <a:endParaRPr lang="en-US" sz="1600" b="0" i="1">
                <a:latin typeface="Tahoma" pitchFamily="34" charset="0"/>
                <a:cs typeface="Tahoma" pitchFamily="34" charset="0"/>
              </a:endParaRPr>
            </a:p>
            <a:p>
              <a:pPr>
                <a:spcBef>
                  <a:spcPct val="0"/>
                </a:spcBef>
              </a:pPr>
              <a:r>
                <a:rPr lang="en-US" sz="1600" b="0">
                  <a:latin typeface="Tahoma" pitchFamily="34" charset="0"/>
                  <a:cs typeface="Tahoma" pitchFamily="34" charset="0"/>
                </a:rPr>
                <a:t>Registerability of the mark or design</a:t>
              </a:r>
              <a:endParaRPr lang="en-US" sz="1600" b="0"/>
            </a:p>
            <a:p>
              <a:pPr>
                <a:spcBef>
                  <a:spcPct val="0"/>
                </a:spcBef>
              </a:pPr>
              <a:endParaRPr lang="en-US" sz="1600" b="0">
                <a:latin typeface="Tahoma" pitchFamily="34" charset="0"/>
                <a:cs typeface="Tahoma" pitchFamily="34" charset="0"/>
              </a:endParaRPr>
            </a:p>
            <a:p>
              <a:pPr>
                <a:spcBef>
                  <a:spcPct val="0"/>
                </a:spcBef>
              </a:pPr>
              <a:r>
                <a:rPr lang="en-US" sz="1600" b="0">
                  <a:latin typeface="Tahoma" pitchFamily="34" charset="0"/>
                  <a:cs typeface="Tahoma" pitchFamily="34" charset="0"/>
                </a:rPr>
                <a:t>Patentability of the invention</a:t>
              </a:r>
              <a:endParaRPr lang="en-US" sz="1600" b="0"/>
            </a:p>
            <a:p>
              <a:pPr>
                <a:spcBef>
                  <a:spcPct val="0"/>
                </a:spcBef>
                <a:buFontTx/>
                <a:buChar char="•"/>
              </a:pPr>
              <a:r>
                <a:rPr lang="en-US" sz="1600" b="0">
                  <a:latin typeface="Tahoma" pitchFamily="34" charset="0"/>
                  <a:cs typeface="Tahoma" pitchFamily="34" charset="0"/>
                </a:rPr>
                <a:t>  </a:t>
              </a:r>
              <a:r>
                <a:rPr lang="en-US" sz="1600" b="0" i="1">
                  <a:latin typeface="Tahoma" pitchFamily="34" charset="0"/>
                  <a:cs typeface="Tahoma" pitchFamily="34" charset="0"/>
                </a:rPr>
                <a:t>Eg. Method for doing business is not patentable</a:t>
              </a:r>
            </a:p>
            <a:p>
              <a:pPr>
                <a:spcBef>
                  <a:spcPct val="0"/>
                </a:spcBef>
              </a:pPr>
              <a:endParaRPr lang="en-GB" sz="1600" b="0">
                <a:latin typeface="Tahoma" pitchFamily="34" charset="0"/>
                <a:cs typeface="Tahoma" pitchFamily="34" charset="0"/>
              </a:endParaRPr>
            </a:p>
            <a:p>
              <a:pPr>
                <a:spcBef>
                  <a:spcPct val="0"/>
                </a:spcBef>
              </a:pPr>
              <a:r>
                <a:rPr lang="en-GB" sz="1600" b="0">
                  <a:latin typeface="Tahoma" pitchFamily="34" charset="0"/>
                  <a:cs typeface="Tahoma" pitchFamily="34" charset="0"/>
                </a:rPr>
                <a:t>Preparation of documents for registration</a:t>
              </a:r>
              <a:r>
                <a:rPr lang="en-GB" sz="1600" b="0" i="1">
                  <a:latin typeface="Tahoma" pitchFamily="34" charset="0"/>
                  <a:cs typeface="Tahoma" pitchFamily="34" charset="0"/>
                </a:rPr>
                <a:t> </a:t>
              </a:r>
              <a:endParaRPr lang="en-US" sz="1600" b="0" i="1">
                <a:latin typeface="Tahoma" pitchFamily="34" charset="0"/>
                <a:cs typeface="Tahoma" pitchFamily="34" charset="0"/>
              </a:endParaRPr>
            </a:p>
            <a:p>
              <a:pPr>
                <a:spcBef>
                  <a:spcPct val="0"/>
                </a:spcBef>
                <a:buFontTx/>
                <a:buChar char="•"/>
              </a:pPr>
              <a:r>
                <a:rPr lang="en-GB" sz="1600" b="0" i="1">
                  <a:latin typeface="Tahoma" pitchFamily="34" charset="0"/>
                  <a:cs typeface="Tahoma" pitchFamily="34" charset="0"/>
                </a:rPr>
                <a:t>  Mark or design</a:t>
              </a:r>
              <a:endParaRPr lang="en-GB" sz="1600" b="0" i="1">
                <a:latin typeface="Tahoma" pitchFamily="34" charset="0"/>
                <a:cs typeface="Times New Roman" pitchFamily="18" charset="0"/>
              </a:endParaRPr>
            </a:p>
            <a:p>
              <a:pPr>
                <a:spcBef>
                  <a:spcPct val="0"/>
                </a:spcBef>
                <a:buFontTx/>
                <a:buChar char="•"/>
              </a:pPr>
              <a:r>
                <a:rPr lang="en-GB" sz="1600" b="0" i="1">
                  <a:latin typeface="Tahoma" pitchFamily="34" charset="0"/>
                  <a:cs typeface="Tahoma" pitchFamily="34" charset="0"/>
                </a:rPr>
                <a:t>  Patent Drafting for patent specification</a:t>
              </a:r>
              <a:endParaRPr lang="en-GB" sz="1600" b="0" i="1">
                <a:latin typeface="Tahoma" pitchFamily="34" charset="0"/>
                <a:cs typeface="Times New Roman" pitchFamily="18" charset="0"/>
              </a:endParaRPr>
            </a:p>
            <a:p>
              <a:pPr>
                <a:spcBef>
                  <a:spcPct val="0"/>
                </a:spcBef>
              </a:pPr>
              <a:r>
                <a:rPr lang="en-GB" sz="1600" b="0" i="1">
                  <a:latin typeface="Tahoma" pitchFamily="34" charset="0"/>
                  <a:cs typeface="Times New Roman" pitchFamily="18" charset="0"/>
                </a:rPr>
                <a:t>        Patent attorney/agent or expert (special skills in </a:t>
              </a:r>
            </a:p>
            <a:p>
              <a:pPr>
                <a:spcBef>
                  <a:spcPct val="0"/>
                </a:spcBef>
              </a:pPr>
              <a:r>
                <a:rPr lang="en-GB" sz="1600" b="0" i="1">
                  <a:latin typeface="Tahoma" pitchFamily="34" charset="0"/>
                  <a:cs typeface="Times New Roman" pitchFamily="18" charset="0"/>
                </a:rPr>
                <a:t>        patent drafting)</a:t>
              </a:r>
              <a:r>
                <a:rPr lang="en-US" sz="1600" b="0" i="1">
                  <a:latin typeface="Tahoma" pitchFamily="34" charset="0"/>
                  <a:cs typeface="Tahoma" pitchFamily="34" charset="0"/>
                </a:rPr>
                <a:t> </a:t>
              </a:r>
              <a:endParaRPr lang="en-US" sz="1600" b="0" i="1">
                <a:cs typeface="Times New Roman" pitchFamily="18" charset="0"/>
              </a:endParaRPr>
            </a:p>
            <a:p>
              <a:pPr>
                <a:spcBef>
                  <a:spcPct val="0"/>
                </a:spcBef>
              </a:pPr>
              <a:r>
                <a:rPr lang="en-US" sz="1600" b="0">
                  <a:latin typeface="Tahoma" pitchFamily="34" charset="0"/>
                  <a:cs typeface="Tahoma" pitchFamily="34" charset="0"/>
                </a:rPr>
                <a:t> </a:t>
              </a:r>
            </a:p>
          </p:txBody>
        </p:sp>
        <p:pic>
          <p:nvPicPr>
            <p:cNvPr id="46163" name="Picture 83" descr="D:\NKK\animasi\bullet\ball.gif"/>
            <p:cNvPicPr>
              <a:picLocks noChangeAspect="1" noChangeArrowheads="1" noCrop="1"/>
            </p:cNvPicPr>
            <p:nvPr/>
          </p:nvPicPr>
          <p:blipFill>
            <a:blip r:embed="rId11" cstate="print"/>
            <a:srcRect/>
            <a:stretch>
              <a:fillRect/>
            </a:stretch>
          </p:blipFill>
          <p:spPr bwMode="auto">
            <a:xfrm>
              <a:off x="603" y="2552"/>
              <a:ext cx="101" cy="101"/>
            </a:xfrm>
            <a:prstGeom prst="rect">
              <a:avLst/>
            </a:prstGeom>
            <a:noFill/>
          </p:spPr>
        </p:pic>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1000"/>
                                  </p:stCondLst>
                                  <p:childTnLst>
                                    <p:set>
                                      <p:cBhvr>
                                        <p:cTn id="6" dur="1" fill="hold">
                                          <p:stCondLst>
                                            <p:cond delay="0"/>
                                          </p:stCondLst>
                                        </p:cTn>
                                        <p:tgtEl>
                                          <p:spTgt spid="46165"/>
                                        </p:tgtEl>
                                        <p:attrNameLst>
                                          <p:attrName>style.visibility</p:attrName>
                                        </p:attrNameLst>
                                      </p:cBhvr>
                                      <p:to>
                                        <p:strVal val="visible"/>
                                      </p:to>
                                    </p:set>
                                    <p:animEffect transition="in" filter="wipe(right)">
                                      <p:cBhvr>
                                        <p:cTn id="7" dur="500"/>
                                        <p:tgtEl>
                                          <p:spTgt spid="4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1026"/>
          <p:cNvGrpSpPr>
            <a:grpSpLocks/>
          </p:cNvGrpSpPr>
          <p:nvPr/>
        </p:nvGrpSpPr>
        <p:grpSpPr bwMode="auto">
          <a:xfrm>
            <a:off x="0" y="147638"/>
            <a:ext cx="9537700" cy="6862763"/>
            <a:chOff x="0" y="93"/>
            <a:chExt cx="6008" cy="4323"/>
          </a:xfrm>
        </p:grpSpPr>
        <p:sp>
          <p:nvSpPr>
            <p:cNvPr id="59395" name="Rectangle 1027"/>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59396" name="Line 1028"/>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59397" name="Rectangle 1029"/>
            <p:cNvSpPr>
              <a:spLocks noChangeArrowheads="1"/>
            </p:cNvSpPr>
            <p:nvPr/>
          </p:nvSpPr>
          <p:spPr bwMode="auto">
            <a:xfrm>
              <a:off x="0" y="93"/>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59398" name="Rectangle 1030"/>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59399" name="Text Box 1031"/>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a:solidFill>
                    <a:srgbClr val="CC0000"/>
                  </a:solidFill>
                  <a:latin typeface="Arial" charset="0"/>
                </a:rPr>
                <a:t>(</a:t>
              </a:r>
              <a:r>
                <a:rPr lang="en-US" sz="1600" dirty="0" err="1">
                  <a:solidFill>
                    <a:srgbClr val="CC0000"/>
                  </a:solidFill>
                  <a:latin typeface="Arial" charset="0"/>
                </a:rPr>
                <a:t>MyIPO</a:t>
              </a:r>
              <a:r>
                <a:rPr lang="en-US" sz="1600" dirty="0">
                  <a:solidFill>
                    <a:srgbClr val="CC0000"/>
                  </a:solidFill>
                  <a:latin typeface="Arial" charset="0"/>
                </a:rPr>
                <a:t>)</a:t>
              </a:r>
            </a:p>
          </p:txBody>
        </p:sp>
        <p:graphicFrame>
          <p:nvGraphicFramePr>
            <p:cNvPr id="73728" name="Object 1024"/>
            <p:cNvGraphicFramePr>
              <a:graphicFrameLocks noChangeAspect="1"/>
            </p:cNvGraphicFramePr>
            <p:nvPr/>
          </p:nvGraphicFramePr>
          <p:xfrm>
            <a:off x="0" y="3824"/>
            <a:ext cx="624" cy="307"/>
          </p:xfrm>
          <a:graphic>
            <a:graphicData uri="http://schemas.openxmlformats.org/presentationml/2006/ole">
              <p:oleObj spid="_x0000_s73728" name="Bitmap Image" r:id="rId4" imgW="2781688" imgH="1809524" progId="PBrush">
                <p:embed/>
              </p:oleObj>
            </a:graphicData>
          </a:graphic>
        </p:graphicFrame>
        <p:sp>
          <p:nvSpPr>
            <p:cNvPr id="59401" name="Line 1033"/>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9402" name="Group 1034"/>
            <p:cNvGrpSpPr>
              <a:grpSpLocks/>
            </p:cNvGrpSpPr>
            <p:nvPr/>
          </p:nvGrpSpPr>
          <p:grpSpPr bwMode="auto">
            <a:xfrm>
              <a:off x="83" y="3976"/>
              <a:ext cx="416" cy="248"/>
              <a:chOff x="96" y="4067"/>
              <a:chExt cx="384" cy="205"/>
            </a:xfrm>
          </p:grpSpPr>
          <p:pic>
            <p:nvPicPr>
              <p:cNvPr id="59403" name="Picture 1035" descr="C:\My Documents\My Pictures\myipo.jpeg"/>
              <p:cNvPicPr>
                <a:picLocks noChangeAspect="1" noChangeArrowheads="1"/>
              </p:cNvPicPr>
              <p:nvPr/>
            </p:nvPicPr>
            <p:blipFill>
              <a:blip r:embed="rId5" cstate="print"/>
              <a:srcRect/>
              <a:stretch>
                <a:fillRect/>
              </a:stretch>
            </p:blipFill>
            <p:spPr bwMode="auto">
              <a:xfrm>
                <a:off x="96" y="4067"/>
                <a:ext cx="384" cy="205"/>
              </a:xfrm>
              <a:prstGeom prst="rect">
                <a:avLst/>
              </a:prstGeom>
              <a:noFill/>
            </p:spPr>
          </p:pic>
          <p:pic>
            <p:nvPicPr>
              <p:cNvPr id="59404" name="Picture 1036" descr="D:\NKK\animasi\bullet\b16.gif"/>
              <p:cNvPicPr>
                <a:picLocks noChangeAspect="1" noChangeArrowheads="1" noCrop="1"/>
              </p:cNvPicPr>
              <p:nvPr/>
            </p:nvPicPr>
            <p:blipFill>
              <a:blip r:embed="rId6" cstate="print"/>
              <a:srcRect/>
              <a:stretch>
                <a:fillRect/>
              </a:stretch>
            </p:blipFill>
            <p:spPr bwMode="auto">
              <a:xfrm>
                <a:off x="308" y="4080"/>
                <a:ext cx="45" cy="41"/>
              </a:xfrm>
              <a:prstGeom prst="rect">
                <a:avLst/>
              </a:prstGeom>
              <a:noFill/>
            </p:spPr>
          </p:pic>
        </p:grpSp>
        <p:sp>
          <p:nvSpPr>
            <p:cNvPr id="59405" name="Line 1037"/>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59406" name="WordArt 1038"/>
            <p:cNvSpPr>
              <a:spLocks noChangeArrowheads="1" noChangeShapeType="1" noTextEdit="1"/>
            </p:cNvSpPr>
            <p:nvPr/>
          </p:nvSpPr>
          <p:spPr bwMode="auto">
            <a:xfrm>
              <a:off x="165" y="93"/>
              <a:ext cx="5670" cy="36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p>
            <a:p>
              <a:pPr algn="ctr"/>
              <a:endParaRPr lang="en-MY" sz="3600" kern="10" dirty="0">
                <a:ln w="3175">
                  <a:noFill/>
                  <a:round/>
                  <a:headEnd/>
                  <a:tailEnd/>
                </a:ln>
                <a:solidFill>
                  <a:schemeClr val="bg1"/>
                </a:solidFill>
                <a:effectLst>
                  <a:outerShdw dist="35921" dir="2700000" algn="ctr" rotWithShape="0">
                    <a:srgbClr val="C0C0C0"/>
                  </a:outerShdw>
                </a:effectLst>
                <a:latin typeface="Impact"/>
              </a:endParaRPr>
            </a:p>
          </p:txBody>
        </p:sp>
      </p:grpSp>
      <p:sp>
        <p:nvSpPr>
          <p:cNvPr id="59407" name="Rectangle 1039"/>
          <p:cNvSpPr>
            <a:spLocks noChangeArrowheads="1"/>
          </p:cNvSpPr>
          <p:nvPr/>
        </p:nvSpPr>
        <p:spPr bwMode="auto">
          <a:xfrm>
            <a:off x="228600" y="457200"/>
            <a:ext cx="2247900" cy="366713"/>
          </a:xfrm>
          <a:prstGeom prst="rect">
            <a:avLst/>
          </a:prstGeom>
          <a:noFill/>
          <a:ln w="9525">
            <a:noFill/>
            <a:miter lim="800000"/>
            <a:headEnd/>
            <a:tailEnd/>
          </a:ln>
          <a:effectLst/>
        </p:spPr>
        <p:txBody>
          <a:bodyPr wrap="none">
            <a:spAutoFit/>
          </a:bodyPr>
          <a:lstStyle/>
          <a:p>
            <a:pPr>
              <a:spcBef>
                <a:spcPct val="0"/>
              </a:spcBef>
            </a:pPr>
            <a:r>
              <a:rPr lang="en-US" sz="1800">
                <a:solidFill>
                  <a:schemeClr val="accent1"/>
                </a:solidFill>
                <a:latin typeface="Tahoma" pitchFamily="34" charset="0"/>
                <a:cs typeface="Times New Roman" pitchFamily="18" charset="0"/>
              </a:rPr>
              <a:t>IP MANAGEMENT </a:t>
            </a:r>
          </a:p>
        </p:txBody>
      </p:sp>
      <p:grpSp>
        <p:nvGrpSpPr>
          <p:cNvPr id="59434" name="Group 1066"/>
          <p:cNvGrpSpPr>
            <a:grpSpLocks/>
          </p:cNvGrpSpPr>
          <p:nvPr/>
        </p:nvGrpSpPr>
        <p:grpSpPr bwMode="auto">
          <a:xfrm>
            <a:off x="1066800" y="1500188"/>
            <a:ext cx="5130800" cy="3605212"/>
            <a:chOff x="672" y="945"/>
            <a:chExt cx="3232" cy="2271"/>
          </a:xfrm>
        </p:grpSpPr>
        <p:grpSp>
          <p:nvGrpSpPr>
            <p:cNvPr id="59408" name="Group 1040"/>
            <p:cNvGrpSpPr>
              <a:grpSpLocks/>
            </p:cNvGrpSpPr>
            <p:nvPr/>
          </p:nvGrpSpPr>
          <p:grpSpPr bwMode="auto">
            <a:xfrm>
              <a:off x="672" y="945"/>
              <a:ext cx="3096" cy="1023"/>
              <a:chOff x="888" y="2128"/>
              <a:chExt cx="3096" cy="1023"/>
            </a:xfrm>
          </p:grpSpPr>
          <p:sp>
            <p:nvSpPr>
              <p:cNvPr id="59409" name="Rectangle 1041"/>
              <p:cNvSpPr>
                <a:spLocks noChangeArrowheads="1"/>
              </p:cNvSpPr>
              <p:nvPr/>
            </p:nvSpPr>
            <p:spPr bwMode="auto">
              <a:xfrm>
                <a:off x="888" y="2128"/>
                <a:ext cx="910" cy="212"/>
              </a:xfrm>
              <a:prstGeom prst="rect">
                <a:avLst/>
              </a:prstGeom>
              <a:noFill/>
              <a:ln w="9525">
                <a:noFill/>
                <a:miter lim="800000"/>
                <a:headEnd/>
                <a:tailEnd/>
              </a:ln>
              <a:effectLst/>
            </p:spPr>
            <p:txBody>
              <a:bodyPr wrap="none">
                <a:spAutoFit/>
              </a:bodyPr>
              <a:lstStyle/>
              <a:p>
                <a:r>
                  <a:rPr lang="en-US" sz="1600">
                    <a:solidFill>
                      <a:schemeClr val="accent1"/>
                    </a:solidFill>
                    <a:latin typeface="Tahoma" pitchFamily="34" charset="0"/>
                    <a:cs typeface="Tahoma" pitchFamily="34" charset="0"/>
                  </a:rPr>
                  <a:t>Registration</a:t>
                </a:r>
              </a:p>
            </p:txBody>
          </p:sp>
          <p:sp>
            <p:nvSpPr>
              <p:cNvPr id="59410" name="Rectangle 1042"/>
              <p:cNvSpPr>
                <a:spLocks noChangeArrowheads="1"/>
              </p:cNvSpPr>
              <p:nvPr/>
            </p:nvSpPr>
            <p:spPr bwMode="auto">
              <a:xfrm>
                <a:off x="1232" y="2400"/>
                <a:ext cx="2752" cy="751"/>
              </a:xfrm>
              <a:prstGeom prst="rect">
                <a:avLst/>
              </a:prstGeom>
              <a:noFill/>
              <a:ln w="9525">
                <a:noFill/>
                <a:miter lim="800000"/>
                <a:headEnd/>
                <a:tailEnd/>
              </a:ln>
              <a:effectLst/>
            </p:spPr>
            <p:txBody>
              <a:bodyPr>
                <a:spAutoFit/>
              </a:bodyPr>
              <a:lstStyle/>
              <a:p>
                <a:r>
                  <a:rPr lang="en-US" sz="1600" b="0">
                    <a:latin typeface="Tahoma" pitchFamily="34" charset="0"/>
                    <a:cs typeface="Tahoma" pitchFamily="34" charset="0"/>
                  </a:rPr>
                  <a:t>Filing application (mark, design, patent specification, forms and fees)</a:t>
                </a:r>
              </a:p>
              <a:p>
                <a:r>
                  <a:rPr lang="en-US" sz="1600" b="0">
                    <a:latin typeface="Tahoma" pitchFamily="34" charset="0"/>
                    <a:cs typeface="Tahoma" pitchFamily="34" charset="0"/>
                  </a:rPr>
                  <a:t>Communication with the IP Office (amendments, correspondence)</a:t>
                </a:r>
              </a:p>
            </p:txBody>
          </p:sp>
          <p:pic>
            <p:nvPicPr>
              <p:cNvPr id="59411" name="Picture 1043" descr="D:\NKK\animasi\bullet\ball.gif"/>
              <p:cNvPicPr>
                <a:picLocks noChangeAspect="1" noChangeArrowheads="1" noCrop="1"/>
              </p:cNvPicPr>
              <p:nvPr/>
            </p:nvPicPr>
            <p:blipFill>
              <a:blip r:embed="rId7" cstate="print"/>
              <a:srcRect/>
              <a:stretch>
                <a:fillRect/>
              </a:stretch>
            </p:blipFill>
            <p:spPr bwMode="auto">
              <a:xfrm>
                <a:off x="1136" y="2448"/>
                <a:ext cx="101" cy="101"/>
              </a:xfrm>
              <a:prstGeom prst="rect">
                <a:avLst/>
              </a:prstGeom>
              <a:noFill/>
            </p:spPr>
          </p:pic>
          <p:pic>
            <p:nvPicPr>
              <p:cNvPr id="59412" name="Picture 1044" descr="D:\NKK\animasi\bullet\ball.gif"/>
              <p:cNvPicPr>
                <a:picLocks noChangeAspect="1" noChangeArrowheads="1" noCrop="1"/>
              </p:cNvPicPr>
              <p:nvPr/>
            </p:nvPicPr>
            <p:blipFill>
              <a:blip r:embed="rId7" cstate="print"/>
              <a:srcRect/>
              <a:stretch>
                <a:fillRect/>
              </a:stretch>
            </p:blipFill>
            <p:spPr bwMode="auto">
              <a:xfrm>
                <a:off x="1139" y="2851"/>
                <a:ext cx="101" cy="101"/>
              </a:xfrm>
              <a:prstGeom prst="rect">
                <a:avLst/>
              </a:prstGeom>
              <a:noFill/>
            </p:spPr>
          </p:pic>
        </p:grpSp>
        <p:grpSp>
          <p:nvGrpSpPr>
            <p:cNvPr id="59413" name="Group 1045"/>
            <p:cNvGrpSpPr>
              <a:grpSpLocks/>
            </p:cNvGrpSpPr>
            <p:nvPr/>
          </p:nvGrpSpPr>
          <p:grpSpPr bwMode="auto">
            <a:xfrm>
              <a:off x="1488" y="2592"/>
              <a:ext cx="2416" cy="624"/>
              <a:chOff x="1664" y="3312"/>
              <a:chExt cx="2416" cy="624"/>
            </a:xfrm>
          </p:grpSpPr>
          <p:sp>
            <p:nvSpPr>
              <p:cNvPr id="59414" name="Rectangle 1046"/>
              <p:cNvSpPr>
                <a:spLocks noChangeArrowheads="1"/>
              </p:cNvSpPr>
              <p:nvPr/>
            </p:nvSpPr>
            <p:spPr bwMode="auto">
              <a:xfrm>
                <a:off x="1998" y="3493"/>
                <a:ext cx="2082" cy="443"/>
              </a:xfrm>
              <a:prstGeom prst="rect">
                <a:avLst/>
              </a:prstGeom>
              <a:noFill/>
              <a:ln w="9525">
                <a:noFill/>
                <a:miter lim="800000"/>
                <a:headEnd/>
                <a:tailEnd/>
              </a:ln>
              <a:effectLst/>
            </p:spPr>
            <p:txBody>
              <a:bodyPr>
                <a:spAutoFit/>
              </a:bodyPr>
              <a:lstStyle/>
              <a:p>
                <a:r>
                  <a:rPr lang="en-US" sz="1600" b="0">
                    <a:latin typeface="Tahoma" pitchFamily="34" charset="0"/>
                    <a:cs typeface="Tahoma" pitchFamily="34" charset="0"/>
                  </a:rPr>
                  <a:t>Maintenance of IP : Annual fees</a:t>
                </a:r>
                <a:endParaRPr lang="en-US" sz="1600" b="0">
                  <a:latin typeface="Tahoma" pitchFamily="34" charset="0"/>
                </a:endParaRPr>
              </a:p>
              <a:p>
                <a:r>
                  <a:rPr lang="en-US" sz="1600" b="0">
                    <a:latin typeface="Tahoma" pitchFamily="34" charset="0"/>
                    <a:cs typeface="Tahoma" pitchFamily="34" charset="0"/>
                  </a:rPr>
                  <a:t>Utilization/exploitation of IP</a:t>
                </a:r>
                <a:r>
                  <a:rPr lang="en-US" sz="1600" b="0">
                    <a:latin typeface="Tahoma" pitchFamily="34" charset="0"/>
                  </a:rPr>
                  <a:t> </a:t>
                </a:r>
              </a:p>
            </p:txBody>
          </p:sp>
          <p:sp>
            <p:nvSpPr>
              <p:cNvPr id="59415" name="Rectangle 1047"/>
              <p:cNvSpPr>
                <a:spLocks noChangeArrowheads="1"/>
              </p:cNvSpPr>
              <p:nvPr/>
            </p:nvSpPr>
            <p:spPr bwMode="auto">
              <a:xfrm>
                <a:off x="1664" y="3312"/>
                <a:ext cx="1230" cy="212"/>
              </a:xfrm>
              <a:prstGeom prst="rect">
                <a:avLst/>
              </a:prstGeom>
              <a:noFill/>
              <a:ln w="9525">
                <a:noFill/>
                <a:miter lim="800000"/>
                <a:headEnd/>
                <a:tailEnd/>
              </a:ln>
              <a:effectLst/>
            </p:spPr>
            <p:txBody>
              <a:bodyPr wrap="none">
                <a:spAutoFit/>
              </a:bodyPr>
              <a:lstStyle/>
              <a:p>
                <a:r>
                  <a:rPr lang="en-US" sz="1600">
                    <a:solidFill>
                      <a:schemeClr val="accent1"/>
                    </a:solidFill>
                    <a:latin typeface="Tahoma" pitchFamily="34" charset="0"/>
                    <a:cs typeface="Tahoma" pitchFamily="34" charset="0"/>
                  </a:rPr>
                  <a:t>Post Registration</a:t>
                </a:r>
              </a:p>
            </p:txBody>
          </p:sp>
          <p:pic>
            <p:nvPicPr>
              <p:cNvPr id="59416" name="Picture 1048" descr="D:\NKK\animasi\bullet\ball.gif"/>
              <p:cNvPicPr>
                <a:picLocks noChangeAspect="1" noChangeArrowheads="1" noCrop="1"/>
              </p:cNvPicPr>
              <p:nvPr/>
            </p:nvPicPr>
            <p:blipFill>
              <a:blip r:embed="rId7" cstate="print"/>
              <a:srcRect/>
              <a:stretch>
                <a:fillRect/>
              </a:stretch>
            </p:blipFill>
            <p:spPr bwMode="auto">
              <a:xfrm>
                <a:off x="1904" y="3552"/>
                <a:ext cx="101" cy="101"/>
              </a:xfrm>
              <a:prstGeom prst="rect">
                <a:avLst/>
              </a:prstGeom>
              <a:noFill/>
            </p:spPr>
          </p:pic>
          <p:pic>
            <p:nvPicPr>
              <p:cNvPr id="59417" name="Picture 1049" descr="D:\NKK\animasi\bullet\ball.gif"/>
              <p:cNvPicPr>
                <a:picLocks noChangeAspect="1" noChangeArrowheads="1" noCrop="1"/>
              </p:cNvPicPr>
              <p:nvPr/>
            </p:nvPicPr>
            <p:blipFill>
              <a:blip r:embed="rId7" cstate="print"/>
              <a:srcRect/>
              <a:stretch>
                <a:fillRect/>
              </a:stretch>
            </p:blipFill>
            <p:spPr bwMode="auto">
              <a:xfrm>
                <a:off x="1907" y="3787"/>
                <a:ext cx="101" cy="101"/>
              </a:xfrm>
              <a:prstGeom prst="rect">
                <a:avLst/>
              </a:prstGeom>
              <a:noFill/>
            </p:spPr>
          </p:pic>
        </p:grpSp>
      </p:grpSp>
      <p:pic>
        <p:nvPicPr>
          <p:cNvPr id="59418" name="Picture 1050" descr="D:\NKK\animasi\bullet\spinglob.gif"/>
          <p:cNvPicPr>
            <a:picLocks noChangeAspect="1" noChangeArrowheads="1" noCrop="1"/>
          </p:cNvPicPr>
          <p:nvPr/>
        </p:nvPicPr>
        <p:blipFill>
          <a:blip r:embed="rId8" cstate="print"/>
          <a:srcRect/>
          <a:stretch>
            <a:fillRect/>
          </a:stretch>
        </p:blipFill>
        <p:spPr bwMode="auto">
          <a:xfrm>
            <a:off x="119030" y="0"/>
            <a:ext cx="228600" cy="228600"/>
          </a:xfrm>
          <a:prstGeom prst="rect">
            <a:avLst/>
          </a:prstGeom>
          <a:noFill/>
        </p:spPr>
      </p:pic>
      <p:pic>
        <p:nvPicPr>
          <p:cNvPr id="59435" name="Picture 1067" descr="C:\My Documents\My Pictures\annual fee.jpg"/>
          <p:cNvPicPr>
            <a:picLocks noChangeAspect="1" noChangeArrowheads="1"/>
          </p:cNvPicPr>
          <p:nvPr/>
        </p:nvPicPr>
        <p:blipFill>
          <a:blip r:embed="rId9" cstate="print"/>
          <a:srcRect/>
          <a:stretch>
            <a:fillRect/>
          </a:stretch>
        </p:blipFill>
        <p:spPr bwMode="auto">
          <a:xfrm>
            <a:off x="6705600" y="3657600"/>
            <a:ext cx="2286000" cy="2733675"/>
          </a:xfrm>
          <a:prstGeom prst="rect">
            <a:avLst/>
          </a:prstGeom>
          <a:noFill/>
        </p:spPr>
      </p:pic>
      <p:pic>
        <p:nvPicPr>
          <p:cNvPr id="59436" name="Picture 1068" descr="C:\My Documents\My Pictures\granting procedure.jpg"/>
          <p:cNvPicPr>
            <a:picLocks noChangeAspect="1" noChangeArrowheads="1"/>
          </p:cNvPicPr>
          <p:nvPr/>
        </p:nvPicPr>
        <p:blipFill>
          <a:blip r:embed="rId10" cstate="print"/>
          <a:srcRect/>
          <a:stretch>
            <a:fillRect/>
          </a:stretch>
        </p:blipFill>
        <p:spPr bwMode="auto">
          <a:xfrm>
            <a:off x="6400800" y="2438400"/>
            <a:ext cx="1752600" cy="2057400"/>
          </a:xfrm>
          <a:prstGeom prst="rect">
            <a:avLst/>
          </a:prstGeom>
          <a:noFill/>
        </p:spPr>
      </p:pic>
      <p:pic>
        <p:nvPicPr>
          <p:cNvPr id="59437" name="Picture 1069" descr="C:\My Documents\My Pictures\search.jpg"/>
          <p:cNvPicPr>
            <a:picLocks noChangeAspect="1" noChangeArrowheads="1"/>
          </p:cNvPicPr>
          <p:nvPr/>
        </p:nvPicPr>
        <p:blipFill>
          <a:blip r:embed="rId11" cstate="print">
            <a:lum bright="26000" contrast="-48000"/>
          </a:blip>
          <a:srcRect/>
          <a:stretch>
            <a:fillRect/>
          </a:stretch>
        </p:blipFill>
        <p:spPr bwMode="auto">
          <a:xfrm>
            <a:off x="5715000" y="685800"/>
            <a:ext cx="2286000" cy="1870075"/>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1000"/>
                                  </p:stCondLst>
                                  <p:childTnLst>
                                    <p:set>
                                      <p:cBhvr>
                                        <p:cTn id="6" dur="1" fill="hold">
                                          <p:stCondLst>
                                            <p:cond delay="0"/>
                                          </p:stCondLst>
                                        </p:cTn>
                                        <p:tgtEl>
                                          <p:spTgt spid="59434"/>
                                        </p:tgtEl>
                                        <p:attrNameLst>
                                          <p:attrName>style.visibility</p:attrName>
                                        </p:attrNameLst>
                                      </p:cBhvr>
                                      <p:to>
                                        <p:strVal val="visible"/>
                                      </p:to>
                                    </p:set>
                                    <p:animEffect transition="in" filter="wipe(right)">
                                      <p:cBhvr>
                                        <p:cTn id="7" dur="500"/>
                                        <p:tgtEl>
                                          <p:spTgt spid="59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0" y="147637"/>
            <a:ext cx="9537700" cy="6862763"/>
            <a:chOff x="0" y="93"/>
            <a:chExt cx="6008" cy="4323"/>
          </a:xfrm>
        </p:grpSpPr>
        <p:sp>
          <p:nvSpPr>
            <p:cNvPr id="59395" name="Rectangle 1027"/>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59396" name="Line 1028"/>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59397" name="Rectangle 1029"/>
            <p:cNvSpPr>
              <a:spLocks noChangeArrowheads="1"/>
            </p:cNvSpPr>
            <p:nvPr/>
          </p:nvSpPr>
          <p:spPr bwMode="auto">
            <a:xfrm>
              <a:off x="0" y="93"/>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59398" name="Rectangle 1030"/>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59399" name="Text Box 1031"/>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a:solidFill>
                    <a:srgbClr val="CC0000"/>
                  </a:solidFill>
                  <a:latin typeface="Arial" charset="0"/>
                </a:rPr>
                <a:t>(</a:t>
              </a:r>
              <a:r>
                <a:rPr lang="en-US" sz="1600" dirty="0" err="1">
                  <a:solidFill>
                    <a:srgbClr val="CC0000"/>
                  </a:solidFill>
                  <a:latin typeface="Arial" charset="0"/>
                </a:rPr>
                <a:t>MyIPO</a:t>
              </a:r>
              <a:r>
                <a:rPr lang="en-US" sz="1600" dirty="0">
                  <a:solidFill>
                    <a:srgbClr val="CC0000"/>
                  </a:solidFill>
                  <a:latin typeface="Arial" charset="0"/>
                </a:rPr>
                <a:t>)</a:t>
              </a:r>
            </a:p>
          </p:txBody>
        </p:sp>
        <p:graphicFrame>
          <p:nvGraphicFramePr>
            <p:cNvPr id="73728" name="Object 1024"/>
            <p:cNvGraphicFramePr>
              <a:graphicFrameLocks noChangeAspect="1"/>
            </p:cNvGraphicFramePr>
            <p:nvPr/>
          </p:nvGraphicFramePr>
          <p:xfrm>
            <a:off x="0" y="3824"/>
            <a:ext cx="624" cy="307"/>
          </p:xfrm>
          <a:graphic>
            <a:graphicData uri="http://schemas.openxmlformats.org/presentationml/2006/ole">
              <p:oleObj spid="_x0000_s132098" name="Bitmap Image" r:id="rId4" imgW="2781688" imgH="1809524" progId="PBrush">
                <p:embed/>
              </p:oleObj>
            </a:graphicData>
          </a:graphic>
        </p:graphicFrame>
        <p:sp>
          <p:nvSpPr>
            <p:cNvPr id="59401" name="Line 1033"/>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1034"/>
            <p:cNvGrpSpPr>
              <a:grpSpLocks/>
            </p:cNvGrpSpPr>
            <p:nvPr/>
          </p:nvGrpSpPr>
          <p:grpSpPr bwMode="auto">
            <a:xfrm>
              <a:off x="83" y="3976"/>
              <a:ext cx="416" cy="248"/>
              <a:chOff x="96" y="4067"/>
              <a:chExt cx="384" cy="205"/>
            </a:xfrm>
          </p:grpSpPr>
          <p:pic>
            <p:nvPicPr>
              <p:cNvPr id="59403" name="Picture 1035" descr="C:\My Documents\My Pictures\myipo.jpeg"/>
              <p:cNvPicPr>
                <a:picLocks noChangeAspect="1" noChangeArrowheads="1"/>
              </p:cNvPicPr>
              <p:nvPr/>
            </p:nvPicPr>
            <p:blipFill>
              <a:blip r:embed="rId5" cstate="print"/>
              <a:srcRect/>
              <a:stretch>
                <a:fillRect/>
              </a:stretch>
            </p:blipFill>
            <p:spPr bwMode="auto">
              <a:xfrm>
                <a:off x="96" y="4067"/>
                <a:ext cx="384" cy="205"/>
              </a:xfrm>
              <a:prstGeom prst="rect">
                <a:avLst/>
              </a:prstGeom>
              <a:noFill/>
            </p:spPr>
          </p:pic>
          <p:pic>
            <p:nvPicPr>
              <p:cNvPr id="59404" name="Picture 1036" descr="D:\NKK\animasi\bullet\b16.gif"/>
              <p:cNvPicPr>
                <a:picLocks noChangeAspect="1" noChangeArrowheads="1" noCrop="1"/>
              </p:cNvPicPr>
              <p:nvPr/>
            </p:nvPicPr>
            <p:blipFill>
              <a:blip r:embed="rId6" cstate="print"/>
              <a:srcRect/>
              <a:stretch>
                <a:fillRect/>
              </a:stretch>
            </p:blipFill>
            <p:spPr bwMode="auto">
              <a:xfrm>
                <a:off x="308" y="4080"/>
                <a:ext cx="45" cy="41"/>
              </a:xfrm>
              <a:prstGeom prst="rect">
                <a:avLst/>
              </a:prstGeom>
              <a:noFill/>
            </p:spPr>
          </p:pic>
        </p:grpSp>
        <p:sp>
          <p:nvSpPr>
            <p:cNvPr id="59405" name="Line 1037"/>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59406" name="WordArt 1038"/>
            <p:cNvSpPr>
              <a:spLocks noChangeArrowheads="1" noChangeShapeType="1" noTextEdit="1"/>
            </p:cNvSpPr>
            <p:nvPr/>
          </p:nvSpPr>
          <p:spPr bwMode="auto">
            <a:xfrm>
              <a:off x="165" y="93"/>
              <a:ext cx="5670" cy="36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p>
            <a:p>
              <a:pPr algn="ctr"/>
              <a:endParaRPr lang="en-MY" sz="3600" kern="10" dirty="0">
                <a:ln w="3175">
                  <a:noFill/>
                  <a:round/>
                  <a:headEnd/>
                  <a:tailEnd/>
                </a:ln>
                <a:solidFill>
                  <a:schemeClr val="bg1"/>
                </a:solidFill>
                <a:effectLst>
                  <a:outerShdw dist="35921" dir="2700000" algn="ctr" rotWithShape="0">
                    <a:srgbClr val="C0C0C0"/>
                  </a:outerShdw>
                </a:effectLst>
                <a:latin typeface="Impact"/>
              </a:endParaRPr>
            </a:p>
          </p:txBody>
        </p:sp>
      </p:grpSp>
      <p:sp>
        <p:nvSpPr>
          <p:cNvPr id="59407" name="Rectangle 1039"/>
          <p:cNvSpPr>
            <a:spLocks noChangeArrowheads="1"/>
          </p:cNvSpPr>
          <p:nvPr/>
        </p:nvSpPr>
        <p:spPr bwMode="auto">
          <a:xfrm>
            <a:off x="228600" y="457200"/>
            <a:ext cx="2962264" cy="461665"/>
          </a:xfrm>
          <a:prstGeom prst="rect">
            <a:avLst/>
          </a:prstGeom>
          <a:noFill/>
          <a:ln w="9525">
            <a:noFill/>
            <a:miter lim="800000"/>
            <a:headEnd/>
            <a:tailEnd/>
          </a:ln>
          <a:effectLst/>
        </p:spPr>
        <p:txBody>
          <a:bodyPr wrap="square">
            <a:spAutoFit/>
          </a:bodyPr>
          <a:lstStyle/>
          <a:p>
            <a:pPr>
              <a:spcBef>
                <a:spcPct val="0"/>
              </a:spcBef>
            </a:pPr>
            <a:r>
              <a:rPr lang="en-US" sz="2400" dirty="0">
                <a:solidFill>
                  <a:schemeClr val="accent1"/>
                </a:solidFill>
                <a:latin typeface="Tahoma" pitchFamily="34" charset="0"/>
                <a:cs typeface="Times New Roman" pitchFamily="18" charset="0"/>
              </a:rPr>
              <a:t>IP MANAGEMENT </a:t>
            </a:r>
          </a:p>
        </p:txBody>
      </p:sp>
      <p:grpSp>
        <p:nvGrpSpPr>
          <p:cNvPr id="4" name="Group 1066"/>
          <p:cNvGrpSpPr>
            <a:grpSpLocks/>
          </p:cNvGrpSpPr>
          <p:nvPr/>
        </p:nvGrpSpPr>
        <p:grpSpPr bwMode="auto">
          <a:xfrm>
            <a:off x="976312" y="862013"/>
            <a:ext cx="5094471" cy="5401927"/>
            <a:chOff x="615" y="543"/>
            <a:chExt cx="1302" cy="2625"/>
          </a:xfrm>
        </p:grpSpPr>
        <p:sp>
          <p:nvSpPr>
            <p:cNvPr id="59409" name="Rectangle 1041"/>
            <p:cNvSpPr>
              <a:spLocks noChangeArrowheads="1"/>
            </p:cNvSpPr>
            <p:nvPr/>
          </p:nvSpPr>
          <p:spPr bwMode="auto">
            <a:xfrm>
              <a:off x="615" y="543"/>
              <a:ext cx="1302" cy="1241"/>
            </a:xfrm>
            <a:prstGeom prst="rect">
              <a:avLst/>
            </a:prstGeom>
            <a:noFill/>
            <a:ln w="9525">
              <a:noFill/>
              <a:miter lim="800000"/>
              <a:headEnd/>
              <a:tailEnd/>
            </a:ln>
            <a:effectLst/>
          </p:spPr>
          <p:txBody>
            <a:bodyPr wrap="none">
              <a:spAutoFit/>
            </a:bodyPr>
            <a:lstStyle/>
            <a:p>
              <a:r>
                <a:rPr lang="en-US" sz="1600" dirty="0" smtClean="0"/>
                <a:t> </a:t>
              </a:r>
            </a:p>
            <a:p>
              <a:r>
                <a:rPr lang="en-US" sz="3600" dirty="0" smtClean="0">
                  <a:solidFill>
                    <a:schemeClr val="tx2">
                      <a:lumMod val="75000"/>
                    </a:schemeClr>
                  </a:solidFill>
                </a:rPr>
                <a:t>Common filing mistakes.</a:t>
              </a:r>
              <a:endParaRPr lang="en-MY" sz="3600" dirty="0" smtClean="0">
                <a:solidFill>
                  <a:schemeClr val="tx2">
                    <a:lumMod val="75000"/>
                  </a:schemeClr>
                </a:solidFill>
              </a:endParaRPr>
            </a:p>
            <a:p>
              <a:r>
                <a:rPr lang="en-US" sz="2000" dirty="0" smtClean="0"/>
                <a:t>  Some pitfalls in filings of trade marks.</a:t>
              </a:r>
            </a:p>
            <a:p>
              <a:r>
                <a:rPr lang="en-US" sz="2000" dirty="0" smtClean="0"/>
                <a:t>Sample  No.1</a:t>
              </a:r>
              <a:endParaRPr lang="en-MY" sz="2000" dirty="0" smtClean="0"/>
            </a:p>
            <a:p>
              <a:endParaRPr lang="en-US" sz="2000" dirty="0">
                <a:solidFill>
                  <a:schemeClr val="accent1"/>
                </a:solidFill>
                <a:latin typeface="Tahoma" pitchFamily="34" charset="0"/>
                <a:cs typeface="Tahoma" pitchFamily="34" charset="0"/>
              </a:endParaRPr>
            </a:p>
          </p:txBody>
        </p:sp>
        <p:pic>
          <p:nvPicPr>
            <p:cNvPr id="59417" name="Picture 1049" descr="D:\NKK\animasi\bullet\ball.gif"/>
            <p:cNvPicPr>
              <a:picLocks noChangeAspect="1" noChangeArrowheads="1" noCrop="1"/>
            </p:cNvPicPr>
            <p:nvPr/>
          </p:nvPicPr>
          <p:blipFill>
            <a:blip r:embed="rId7" cstate="print"/>
            <a:srcRect/>
            <a:stretch>
              <a:fillRect/>
            </a:stretch>
          </p:blipFill>
          <p:spPr bwMode="auto">
            <a:xfrm>
              <a:off x="1731" y="3067"/>
              <a:ext cx="101" cy="101"/>
            </a:xfrm>
            <a:prstGeom prst="rect">
              <a:avLst/>
            </a:prstGeom>
            <a:noFill/>
          </p:spPr>
        </p:pic>
      </p:grpSp>
      <p:pic>
        <p:nvPicPr>
          <p:cNvPr id="59418" name="Picture 1050" descr="D:\NKK\animasi\bullet\spinglob.gif"/>
          <p:cNvPicPr>
            <a:picLocks noChangeAspect="1" noChangeArrowheads="1" noCrop="1"/>
          </p:cNvPicPr>
          <p:nvPr/>
        </p:nvPicPr>
        <p:blipFill>
          <a:blip r:embed="rId8" cstate="print"/>
          <a:srcRect/>
          <a:stretch>
            <a:fillRect/>
          </a:stretch>
        </p:blipFill>
        <p:spPr bwMode="auto">
          <a:xfrm>
            <a:off x="119030" y="0"/>
            <a:ext cx="228600" cy="228600"/>
          </a:xfrm>
          <a:prstGeom prst="rect">
            <a:avLst/>
          </a:prstGeom>
          <a:noFill/>
        </p:spPr>
      </p:pic>
      <p:pic>
        <p:nvPicPr>
          <p:cNvPr id="31" name="Picture 2" descr="C:\Users\putri\Desktop\08023192.jpg"/>
          <p:cNvPicPr>
            <a:picLocks noChangeAspect="1" noChangeArrowheads="1"/>
          </p:cNvPicPr>
          <p:nvPr/>
        </p:nvPicPr>
        <p:blipFill>
          <a:blip r:embed="rId9" cstate="print"/>
          <a:srcRect/>
          <a:stretch>
            <a:fillRect/>
          </a:stretch>
        </p:blipFill>
        <p:spPr bwMode="auto">
          <a:xfrm>
            <a:off x="190468" y="3219448"/>
            <a:ext cx="2100246" cy="642942"/>
          </a:xfrm>
          <a:prstGeom prst="rect">
            <a:avLst/>
          </a:prstGeom>
          <a:noFill/>
          <a:ln w="9525">
            <a:noFill/>
            <a:miter lim="800000"/>
            <a:headEnd/>
            <a:tailEnd/>
          </a:ln>
        </p:spPr>
      </p:pic>
      <p:sp>
        <p:nvSpPr>
          <p:cNvPr id="32" name="Rectangle 31"/>
          <p:cNvSpPr/>
          <p:nvPr/>
        </p:nvSpPr>
        <p:spPr>
          <a:xfrm>
            <a:off x="2547922" y="3076572"/>
            <a:ext cx="5715040" cy="2308324"/>
          </a:xfrm>
          <a:prstGeom prst="rect">
            <a:avLst/>
          </a:prstGeom>
        </p:spPr>
        <p:txBody>
          <a:bodyPr wrap="square">
            <a:spAutoFit/>
          </a:bodyPr>
          <a:lstStyle/>
          <a:p>
            <a:r>
              <a:rPr lang="en-US" sz="1600" dirty="0" smtClean="0">
                <a:latin typeface="Calibri" pitchFamily="34" charset="0"/>
              </a:rPr>
              <a:t>SECTION 10(1)(c) TMA 1976</a:t>
            </a:r>
          </a:p>
          <a:p>
            <a:r>
              <a:rPr lang="en-US" sz="1600" dirty="0" smtClean="0">
                <a:latin typeface="Calibri" pitchFamily="34" charset="0"/>
              </a:rPr>
              <a:t>SECTION 10(1)(d) TMA 1976</a:t>
            </a:r>
          </a:p>
          <a:p>
            <a:r>
              <a:rPr lang="en-US" sz="1600" dirty="0" smtClean="0">
                <a:latin typeface="Calibri" pitchFamily="34" charset="0"/>
              </a:rPr>
              <a:t>SECTION 10(1)(e) TMA 1976</a:t>
            </a:r>
          </a:p>
          <a:p>
            <a:pPr algn="just"/>
            <a:r>
              <a:rPr lang="en-MY" sz="1600" dirty="0" smtClean="0">
                <a:latin typeface="Calibri" pitchFamily="34" charset="0"/>
              </a:rPr>
              <a:t>SPECIFICATION OF SERVICES :</a:t>
            </a:r>
          </a:p>
          <a:p>
            <a:pPr algn="just"/>
            <a:r>
              <a:rPr lang="en-MY" sz="1600" dirty="0" smtClean="0">
                <a:latin typeface="Calibri" pitchFamily="34" charset="0"/>
              </a:rPr>
              <a:t>ALL ENGINEERING SERVICES, DESIGN, ENGINEERING DRAFTING, CONSTRUCTION DRAFTING, ARCHITECTURE, CONSULTANCY RELATED TO PRECAST CONCRETE; ALL INCLUDED IN CLASS 42. </a:t>
            </a:r>
            <a:endParaRPr lang="en-MY" sz="1600" dirty="0">
              <a:latin typeface="Calibri" pitchFamily="34"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Brief history of Intellectual Property Corporation of Malaysia (</a:t>
            </a:r>
            <a:r>
              <a:rPr lang="en-US" sz="2800" b="1" dirty="0" err="1" smtClean="0"/>
              <a:t>MyIPO</a:t>
            </a:r>
            <a:r>
              <a:rPr lang="en-US" sz="2800" b="1" dirty="0" smtClean="0"/>
              <a:t>)</a:t>
            </a:r>
            <a:r>
              <a:rPr lang="en-US" sz="5400" b="1" dirty="0" smtClean="0"/>
              <a:t> </a:t>
            </a:r>
            <a:r>
              <a:rPr lang="en-MY" sz="8800" dirty="0" smtClean="0"/>
              <a:t/>
            </a:r>
            <a:br>
              <a:rPr lang="en-MY" sz="8800" dirty="0" smtClean="0"/>
            </a:br>
            <a:endParaRPr lang="en-MY" dirty="0"/>
          </a:p>
        </p:txBody>
      </p:sp>
      <p:sp>
        <p:nvSpPr>
          <p:cNvPr id="3" name="Content Placeholder 2"/>
          <p:cNvSpPr>
            <a:spLocks noGrp="1"/>
          </p:cNvSpPr>
          <p:nvPr>
            <p:ph idx="1"/>
          </p:nvPr>
        </p:nvSpPr>
        <p:spPr/>
        <p:txBody>
          <a:bodyPr/>
          <a:lstStyle/>
          <a:p>
            <a:r>
              <a:rPr lang="en-US" dirty="0" smtClean="0"/>
              <a:t>A </a:t>
            </a:r>
            <a:r>
              <a:rPr lang="en-GB" dirty="0" smtClean="0"/>
              <a:t>statutory body known as the Intellectual Property Corporation of Malaysia (</a:t>
            </a:r>
            <a:r>
              <a:rPr lang="en-GB" dirty="0" err="1" smtClean="0"/>
              <a:t>MyIPO</a:t>
            </a:r>
            <a:r>
              <a:rPr lang="en-GB" dirty="0" smtClean="0"/>
              <a:t>) was established pursuant to the Intellectual Property Corporation of Malaysia Act 2002 [</a:t>
            </a:r>
            <a:r>
              <a:rPr lang="en-GB" i="1" dirty="0" smtClean="0"/>
              <a:t>Act 617</a:t>
            </a:r>
            <a:r>
              <a:rPr lang="en-GB" dirty="0" smtClean="0"/>
              <a:t>]</a:t>
            </a:r>
            <a:endParaRPr lang="en-MY" dirty="0" smtClean="0"/>
          </a:p>
          <a:p>
            <a:endParaRPr lang="en-MY" dirty="0"/>
          </a:p>
        </p:txBody>
      </p:sp>
      <p:pic>
        <p:nvPicPr>
          <p:cNvPr id="5" name="Picture 4" descr="logoMyIPO.gif"/>
          <p:cNvPicPr>
            <a:picLocks noChangeAspect="1"/>
          </p:cNvPicPr>
          <p:nvPr/>
        </p:nvPicPr>
        <p:blipFill>
          <a:blip r:embed="rId2" cstate="print"/>
          <a:srcRect/>
          <a:stretch>
            <a:fillRect/>
          </a:stretch>
        </p:blipFill>
        <p:spPr bwMode="auto">
          <a:xfrm>
            <a:off x="4476748" y="4791084"/>
            <a:ext cx="2714644" cy="1417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904848" y="576242"/>
            <a:ext cx="5643602" cy="526294"/>
          </a:xfrm>
          <a:prstGeom prst="rect">
            <a:avLst/>
          </a:prstGeom>
          <a:noFill/>
          <a:ln w="9525">
            <a:noFill/>
            <a:miter lim="800000"/>
            <a:headEnd/>
            <a:tailEnd/>
          </a:ln>
        </p:spPr>
        <p:txBody>
          <a:bodyPr wrap="square" lIns="94485" tIns="47242" rIns="94485" bIns="47242">
            <a:spAutoFit/>
          </a:bodyPr>
          <a:lstStyle/>
          <a:p>
            <a:r>
              <a:rPr lang="en-US">
                <a:latin typeface="Calibri" pitchFamily="34" charset="0"/>
              </a:rPr>
              <a:t>NON-REGISTRABLE TRADE MARK</a:t>
            </a:r>
            <a:endParaRPr lang="en-MY">
              <a:latin typeface="Calibri" pitchFamily="34" charset="0"/>
            </a:endParaRPr>
          </a:p>
        </p:txBody>
      </p:sp>
      <p:sp>
        <p:nvSpPr>
          <p:cNvPr id="4099" name="AutoShape 1" descr="https://itms/itms/upload/09020413.jpg"/>
          <p:cNvSpPr>
            <a:spLocks noChangeAspect="1" noChangeArrowheads="1"/>
          </p:cNvSpPr>
          <p:nvPr/>
        </p:nvSpPr>
        <p:spPr bwMode="auto">
          <a:xfrm>
            <a:off x="0" y="1"/>
            <a:ext cx="1855391" cy="1918123"/>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00" name="AutoShape 2" descr="https://itms/itms/upload/09020413.jpg"/>
          <p:cNvSpPr>
            <a:spLocks noChangeAspect="1" noChangeArrowheads="1"/>
          </p:cNvSpPr>
          <p:nvPr/>
        </p:nvSpPr>
        <p:spPr bwMode="auto">
          <a:xfrm>
            <a:off x="0" y="1"/>
            <a:ext cx="1855391" cy="1918123"/>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01" name="AutoShape 3" descr="https://itms/itms/upload/09020413.jpg"/>
          <p:cNvSpPr>
            <a:spLocks noChangeAspect="1" noChangeArrowheads="1"/>
          </p:cNvSpPr>
          <p:nvPr/>
        </p:nvSpPr>
        <p:spPr bwMode="auto">
          <a:xfrm>
            <a:off x="0" y="1"/>
            <a:ext cx="1855391" cy="1918123"/>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02" name="AutoShape 4" descr="https://itms/itms/upload/09020413.jpg"/>
          <p:cNvSpPr>
            <a:spLocks noChangeAspect="1" noChangeArrowheads="1"/>
          </p:cNvSpPr>
          <p:nvPr/>
        </p:nvSpPr>
        <p:spPr bwMode="auto">
          <a:xfrm>
            <a:off x="0" y="1"/>
            <a:ext cx="1855391" cy="1918123"/>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03" name="AutoShape 5" descr="https://itms/itms/upload/09020413.jpg"/>
          <p:cNvSpPr>
            <a:spLocks noChangeAspect="1" noChangeArrowheads="1"/>
          </p:cNvSpPr>
          <p:nvPr/>
        </p:nvSpPr>
        <p:spPr bwMode="auto">
          <a:xfrm>
            <a:off x="0" y="1"/>
            <a:ext cx="1855391" cy="1918123"/>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04" name="AutoShape 6" descr="https://itms/itms/upload/09020413.jpg"/>
          <p:cNvSpPr>
            <a:spLocks noChangeAspect="1" noChangeArrowheads="1"/>
          </p:cNvSpPr>
          <p:nvPr/>
        </p:nvSpPr>
        <p:spPr bwMode="auto">
          <a:xfrm>
            <a:off x="0" y="1"/>
            <a:ext cx="1855391" cy="1918123"/>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05" name="AutoShape 7" descr="https://itms/itms/upload/09020413.jpg"/>
          <p:cNvSpPr>
            <a:spLocks noChangeAspect="1" noChangeArrowheads="1"/>
          </p:cNvSpPr>
          <p:nvPr/>
        </p:nvSpPr>
        <p:spPr bwMode="auto">
          <a:xfrm>
            <a:off x="0" y="1"/>
            <a:ext cx="1855391" cy="1918123"/>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06" name="AutoShape 8" descr="https://itms/itms/upload/06022077.jpg"/>
          <p:cNvSpPr>
            <a:spLocks noChangeAspect="1" noChangeArrowheads="1"/>
          </p:cNvSpPr>
          <p:nvPr/>
        </p:nvSpPr>
        <p:spPr bwMode="auto">
          <a:xfrm>
            <a:off x="0" y="1"/>
            <a:ext cx="1934766" cy="1606550"/>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07" name="AutoShape 10" descr="https://itms/itms/images/x.gif"/>
          <p:cNvSpPr>
            <a:spLocks noChangeAspect="1" noChangeArrowheads="1"/>
          </p:cNvSpPr>
          <p:nvPr/>
        </p:nvSpPr>
        <p:spPr bwMode="auto">
          <a:xfrm>
            <a:off x="0" y="0"/>
            <a:ext cx="99219" cy="97367"/>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08" name="AutoShape 11" descr="https://itms/itms/upload/09020413.jpg"/>
          <p:cNvSpPr>
            <a:spLocks noChangeAspect="1" noChangeArrowheads="1"/>
          </p:cNvSpPr>
          <p:nvPr/>
        </p:nvSpPr>
        <p:spPr bwMode="auto">
          <a:xfrm>
            <a:off x="0" y="0"/>
            <a:ext cx="317500" cy="311573"/>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09" name="AutoShape 13" descr="https://itms/itms/upload/09020413.jpg"/>
          <p:cNvSpPr>
            <a:spLocks noChangeAspect="1" noChangeArrowheads="1"/>
          </p:cNvSpPr>
          <p:nvPr/>
        </p:nvSpPr>
        <p:spPr bwMode="auto">
          <a:xfrm>
            <a:off x="66146" y="-147673"/>
            <a:ext cx="317500" cy="311574"/>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10" name="TextBox 21"/>
          <p:cNvSpPr txBox="1">
            <a:spLocks noChangeArrowheads="1"/>
          </p:cNvSpPr>
          <p:nvPr/>
        </p:nvSpPr>
        <p:spPr bwMode="auto">
          <a:xfrm>
            <a:off x="2232422" y="1387475"/>
            <a:ext cx="6697266" cy="957181"/>
          </a:xfrm>
          <a:prstGeom prst="rect">
            <a:avLst/>
          </a:prstGeom>
          <a:noFill/>
          <a:ln w="9525">
            <a:noFill/>
            <a:miter lim="800000"/>
            <a:headEnd/>
            <a:tailEnd/>
          </a:ln>
        </p:spPr>
        <p:txBody>
          <a:bodyPr lIns="94485" tIns="47242" rIns="94485" bIns="47242">
            <a:spAutoFit/>
          </a:bodyPr>
          <a:lstStyle/>
          <a:p>
            <a:r>
              <a:rPr lang="en-US" sz="1400" dirty="0" smtClean="0">
                <a:latin typeface="Calibri" pitchFamily="34" charset="0"/>
              </a:rPr>
              <a:t>REGULATION 13(1)(b) TMR 1997</a:t>
            </a:r>
          </a:p>
          <a:p>
            <a:pPr algn="just"/>
            <a:r>
              <a:rPr lang="en-MY" sz="1400" dirty="0" smtClean="0">
                <a:latin typeface="Calibri" pitchFamily="34" charset="0"/>
              </a:rPr>
              <a:t>SPECIFICATION OF GOODS:</a:t>
            </a:r>
          </a:p>
          <a:p>
            <a:r>
              <a:rPr lang="en-MY" sz="1400" dirty="0" smtClean="0">
                <a:latin typeface="Calibri" pitchFamily="34" charset="0"/>
              </a:rPr>
              <a:t>BATIK SARONG TEXTILES; ALL INCLUDED IN CLASS 24. </a:t>
            </a:r>
            <a:endParaRPr lang="en-MY" sz="1400" dirty="0">
              <a:latin typeface="Calibri" pitchFamily="34" charset="0"/>
            </a:endParaRPr>
          </a:p>
        </p:txBody>
      </p:sp>
      <p:sp>
        <p:nvSpPr>
          <p:cNvPr id="4111" name="TextBox 22"/>
          <p:cNvSpPr txBox="1">
            <a:spLocks noChangeArrowheads="1"/>
          </p:cNvSpPr>
          <p:nvPr/>
        </p:nvSpPr>
        <p:spPr bwMode="auto">
          <a:xfrm>
            <a:off x="2405046" y="3148010"/>
            <a:ext cx="6524642" cy="1849733"/>
          </a:xfrm>
          <a:prstGeom prst="rect">
            <a:avLst/>
          </a:prstGeom>
          <a:noFill/>
          <a:ln w="9525">
            <a:noFill/>
            <a:miter lim="800000"/>
            <a:headEnd/>
            <a:tailEnd/>
          </a:ln>
        </p:spPr>
        <p:txBody>
          <a:bodyPr wrap="square" lIns="94485" tIns="47242" rIns="94485" bIns="47242">
            <a:spAutoFit/>
          </a:bodyPr>
          <a:lstStyle/>
          <a:p>
            <a:r>
              <a:rPr lang="en-US" sz="2000" dirty="0">
                <a:latin typeface="Calibri" pitchFamily="34" charset="0"/>
              </a:rPr>
              <a:t>SECTION 10(1)(c) TMA 1976</a:t>
            </a:r>
            <a:br>
              <a:rPr lang="en-US" sz="2000" dirty="0">
                <a:latin typeface="Calibri" pitchFamily="34" charset="0"/>
              </a:rPr>
            </a:br>
            <a:r>
              <a:rPr lang="en-US" sz="2000" dirty="0">
                <a:latin typeface="Calibri" pitchFamily="34" charset="0"/>
              </a:rPr>
              <a:t>SECTION 10(1)(d) TMA 1976</a:t>
            </a:r>
          </a:p>
          <a:p>
            <a:r>
              <a:rPr lang="en-US" sz="2000" dirty="0">
                <a:latin typeface="Calibri" pitchFamily="34" charset="0"/>
              </a:rPr>
              <a:t>SECTION 10(1)(e) TMA 1976</a:t>
            </a:r>
          </a:p>
          <a:p>
            <a:pPr algn="just"/>
            <a:r>
              <a:rPr lang="en-MY" sz="1100" dirty="0">
                <a:latin typeface="Calibri" pitchFamily="34" charset="0"/>
              </a:rPr>
              <a:t>SPECIFICATION OF GOODS:</a:t>
            </a:r>
          </a:p>
          <a:p>
            <a:pPr algn="just"/>
            <a:r>
              <a:rPr lang="en-MY" sz="1100" dirty="0">
                <a:latin typeface="Calibri" pitchFamily="34" charset="0"/>
              </a:rPr>
              <a:t>COFFEE, TEA, COCOA, SUGAR, RICE, FLOUR AND PREPARATIONS MADE FROM CEREALS, BREAD, PASTRY AND CONFECTIONERY, ICES, HONEY, YEAST, BAKING-POWDER; ALL INCLUDED IN CLASS 30.</a:t>
            </a:r>
          </a:p>
        </p:txBody>
      </p:sp>
      <p:sp>
        <p:nvSpPr>
          <p:cNvPr id="4112" name="AutoShape 15" descr="https://itms/itms/upload/06022077.jpg"/>
          <p:cNvSpPr>
            <a:spLocks noChangeAspect="1" noChangeArrowheads="1"/>
          </p:cNvSpPr>
          <p:nvPr/>
        </p:nvSpPr>
        <p:spPr bwMode="auto">
          <a:xfrm>
            <a:off x="0" y="1"/>
            <a:ext cx="1934766" cy="1606550"/>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13" name="AutoShape 16" descr="https://itms/itms/upload/06022077.jpg"/>
          <p:cNvSpPr>
            <a:spLocks noChangeAspect="1" noChangeArrowheads="1"/>
          </p:cNvSpPr>
          <p:nvPr/>
        </p:nvSpPr>
        <p:spPr bwMode="auto">
          <a:xfrm>
            <a:off x="0" y="1"/>
            <a:ext cx="1934766" cy="1606550"/>
          </a:xfrm>
          <a:prstGeom prst="rect">
            <a:avLst/>
          </a:prstGeom>
          <a:noFill/>
          <a:ln w="9525">
            <a:noFill/>
            <a:miter lim="800000"/>
            <a:headEnd/>
            <a:tailEnd/>
          </a:ln>
        </p:spPr>
        <p:txBody>
          <a:bodyPr lIns="94485" tIns="47242" rIns="94485" bIns="47242"/>
          <a:lstStyle/>
          <a:p>
            <a:endParaRPr lang="en-MY">
              <a:latin typeface="Calibri" pitchFamily="34" charset="0"/>
            </a:endParaRPr>
          </a:p>
        </p:txBody>
      </p:sp>
      <p:sp>
        <p:nvSpPr>
          <p:cNvPr id="4114" name="TextBox 26"/>
          <p:cNvSpPr txBox="1">
            <a:spLocks noChangeArrowheads="1"/>
          </p:cNvSpPr>
          <p:nvPr/>
        </p:nvSpPr>
        <p:spPr bwMode="auto">
          <a:xfrm>
            <a:off x="2232422" y="5483367"/>
            <a:ext cx="6697266" cy="911015"/>
          </a:xfrm>
          <a:prstGeom prst="rect">
            <a:avLst/>
          </a:prstGeom>
          <a:noFill/>
          <a:ln w="9525">
            <a:noFill/>
            <a:miter lim="800000"/>
            <a:headEnd/>
            <a:tailEnd/>
          </a:ln>
        </p:spPr>
        <p:txBody>
          <a:bodyPr lIns="94485" tIns="47242" rIns="94485" bIns="47242">
            <a:spAutoFit/>
          </a:bodyPr>
          <a:lstStyle/>
          <a:p>
            <a:r>
              <a:rPr lang="en-US" sz="1800" dirty="0">
                <a:latin typeface="Calibri" pitchFamily="34" charset="0"/>
              </a:rPr>
              <a:t>REGULATION 14(b) TMR 1997</a:t>
            </a:r>
          </a:p>
          <a:p>
            <a:pPr algn="just"/>
            <a:r>
              <a:rPr lang="en-MY" sz="1100" dirty="0">
                <a:latin typeface="Calibri" pitchFamily="34" charset="0"/>
              </a:rPr>
              <a:t>SPECIFICATION OF GOODS:</a:t>
            </a:r>
          </a:p>
          <a:p>
            <a:r>
              <a:rPr lang="en-MY" sz="1100" dirty="0">
                <a:latin typeface="Calibri" pitchFamily="34" charset="0"/>
              </a:rPr>
              <a:t>CLOTHING, FOOTWEAR, HEADGEAR; ALL INCLUDED IN CLASS 25.</a:t>
            </a:r>
          </a:p>
        </p:txBody>
      </p:sp>
      <p:sp>
        <p:nvSpPr>
          <p:cNvPr id="4116" name="AutoShape 3" descr="https://itms/itms/upload/09009032.jpg"/>
          <p:cNvSpPr>
            <a:spLocks noChangeAspect="1" noChangeArrowheads="1"/>
          </p:cNvSpPr>
          <p:nvPr/>
        </p:nvSpPr>
        <p:spPr bwMode="auto">
          <a:xfrm>
            <a:off x="0" y="0"/>
            <a:ext cx="1944688" cy="652357"/>
          </a:xfrm>
          <a:prstGeom prst="rect">
            <a:avLst/>
          </a:prstGeom>
          <a:noFill/>
          <a:ln w="9525">
            <a:noFill/>
            <a:miter lim="800000"/>
            <a:headEnd/>
            <a:tailEnd/>
          </a:ln>
        </p:spPr>
        <p:txBody>
          <a:bodyPr lIns="94485" tIns="47242" rIns="94485" bIns="47242"/>
          <a:lstStyle/>
          <a:p>
            <a:endParaRPr lang="en-MY">
              <a:latin typeface="Calibri" pitchFamily="34" charset="0"/>
            </a:endParaRPr>
          </a:p>
        </p:txBody>
      </p:sp>
      <p:pic>
        <p:nvPicPr>
          <p:cNvPr id="4117" name="Picture 4" descr="C:\Users\putri\Desktop\09009032.jpg"/>
          <p:cNvPicPr>
            <a:picLocks noChangeAspect="1" noChangeArrowheads="1"/>
          </p:cNvPicPr>
          <p:nvPr/>
        </p:nvPicPr>
        <p:blipFill>
          <a:blip r:embed="rId3" cstate="print"/>
          <a:srcRect/>
          <a:stretch>
            <a:fillRect/>
          </a:stretch>
        </p:blipFill>
        <p:spPr bwMode="auto">
          <a:xfrm>
            <a:off x="297657" y="3709671"/>
            <a:ext cx="2002566" cy="671830"/>
          </a:xfrm>
          <a:prstGeom prst="rect">
            <a:avLst/>
          </a:prstGeom>
          <a:noFill/>
          <a:ln w="9525">
            <a:noFill/>
            <a:miter lim="800000"/>
            <a:headEnd/>
            <a:tailEnd/>
          </a:ln>
        </p:spPr>
      </p:pic>
      <p:pic>
        <p:nvPicPr>
          <p:cNvPr id="4118" name="Picture 6" descr="http://svr-cs1/validation/formality/image.cfm?gambar=08009859"/>
          <p:cNvPicPr>
            <a:picLocks noChangeAspect="1" noChangeArrowheads="1"/>
          </p:cNvPicPr>
          <p:nvPr/>
        </p:nvPicPr>
        <p:blipFill>
          <a:blip r:embed="rId4" cstate="print"/>
          <a:srcRect/>
          <a:stretch>
            <a:fillRect/>
          </a:stretch>
        </p:blipFill>
        <p:spPr bwMode="auto">
          <a:xfrm>
            <a:off x="818556" y="5111751"/>
            <a:ext cx="1238580" cy="1314450"/>
          </a:xfrm>
          <a:prstGeom prst="rect">
            <a:avLst/>
          </a:prstGeom>
          <a:noFill/>
          <a:ln w="9525">
            <a:noFill/>
            <a:miter lim="800000"/>
            <a:headEnd/>
            <a:tailEnd/>
          </a:ln>
        </p:spPr>
      </p:pic>
      <p:pic>
        <p:nvPicPr>
          <p:cNvPr id="23" name="Picture 2" descr="http://svr-cs1/validation/formality/image.cfm?gambar=08021991"/>
          <p:cNvPicPr>
            <a:picLocks noChangeAspect="1" noChangeArrowheads="1"/>
          </p:cNvPicPr>
          <p:nvPr/>
        </p:nvPicPr>
        <p:blipFill>
          <a:blip r:embed="rId5" cstate="print"/>
          <a:srcRect/>
          <a:stretch>
            <a:fillRect/>
          </a:stretch>
        </p:blipFill>
        <p:spPr bwMode="auto">
          <a:xfrm>
            <a:off x="642938" y="1285875"/>
            <a:ext cx="12858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34146"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190468" y="433366"/>
            <a:ext cx="9144064" cy="8340745"/>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pPr>
              <a:spcBef>
                <a:spcPct val="0"/>
              </a:spcBef>
            </a:pPr>
            <a:r>
              <a:rPr lang="en-US" sz="2000" dirty="0" smtClean="0">
                <a:solidFill>
                  <a:schemeClr val="accent1"/>
                </a:solidFill>
                <a:latin typeface="Tahoma" pitchFamily="34" charset="0"/>
                <a:cs typeface="Times New Roman" pitchFamily="18" charset="0"/>
              </a:rPr>
              <a:t>IP MANAGEMENT </a:t>
            </a:r>
          </a:p>
          <a:p>
            <a:r>
              <a:rPr lang="en-US" sz="3200" dirty="0" smtClean="0">
                <a:solidFill>
                  <a:schemeClr val="tx2">
                    <a:lumMod val="75000"/>
                  </a:schemeClr>
                </a:solidFill>
              </a:rPr>
              <a:t>Common filing mistakes.</a:t>
            </a:r>
            <a:endParaRPr lang="en-MY" sz="3200" dirty="0" smtClean="0">
              <a:solidFill>
                <a:schemeClr val="tx2">
                  <a:lumMod val="75000"/>
                </a:schemeClr>
              </a:solidFill>
            </a:endParaRPr>
          </a:p>
          <a:p>
            <a:r>
              <a:rPr lang="en-US" sz="1800" dirty="0" smtClean="0"/>
              <a:t>  Some pitfalls in Patent filings</a:t>
            </a:r>
            <a:r>
              <a:rPr lang="en-US" sz="2400" dirty="0" smtClean="0"/>
              <a:t>.</a:t>
            </a:r>
          </a:p>
          <a:p>
            <a:pPr>
              <a:buFont typeface="Wingdings" pitchFamily="2" charset="2"/>
              <a:buChar char="Ø"/>
            </a:pPr>
            <a:r>
              <a:rPr lang="en-US" sz="2400" dirty="0" smtClean="0"/>
              <a:t> One invention for an application. Sometimes the office receives more than one invention</a:t>
            </a:r>
          </a:p>
          <a:p>
            <a:pPr>
              <a:buFont typeface="Wingdings" pitchFamily="2" charset="2"/>
              <a:buChar char="Ø"/>
            </a:pPr>
            <a:r>
              <a:rPr lang="en-US" sz="2400" dirty="0" smtClean="0"/>
              <a:t> Claims that are too narrow or too broad</a:t>
            </a:r>
          </a:p>
          <a:p>
            <a:pPr>
              <a:buFont typeface="Wingdings" pitchFamily="2" charset="2"/>
              <a:buChar char="Ø"/>
            </a:pPr>
            <a:r>
              <a:rPr lang="en-US" sz="2400" dirty="0" smtClean="0"/>
              <a:t>technical features of claims and abstract not followed by reference science</a:t>
            </a:r>
          </a:p>
          <a:p>
            <a:pPr>
              <a:buFont typeface="Wingdings" pitchFamily="2" charset="2"/>
              <a:buChar char="Ø"/>
            </a:pPr>
            <a:r>
              <a:rPr lang="en-US" sz="2400" dirty="0" smtClean="0"/>
              <a:t>Abstract not followed by the most illustrative drawings. </a:t>
            </a:r>
            <a:r>
              <a:rPr lang="en-US" sz="2400" dirty="0" err="1" smtClean="0"/>
              <a:t>Eg</a:t>
            </a:r>
            <a:r>
              <a:rPr lang="en-US" sz="2400" dirty="0" smtClean="0"/>
              <a:t>. “Figure 1”</a:t>
            </a:r>
          </a:p>
          <a:p>
            <a:pPr>
              <a:buFont typeface="Wingdings" pitchFamily="2" charset="2"/>
              <a:buChar char="Ø"/>
            </a:pPr>
            <a:endParaRPr lang="en-US" sz="2400" dirty="0" smtClean="0"/>
          </a:p>
          <a:p>
            <a:pPr>
              <a:buFont typeface="Wingdings" pitchFamily="2" charset="2"/>
              <a:buChar char="Ø"/>
            </a:pPr>
            <a:endParaRPr lang="en-US" sz="2400" dirty="0" smtClean="0"/>
          </a:p>
          <a:p>
            <a:pPr>
              <a:buFont typeface="Wingdings" pitchFamily="2" charset="2"/>
              <a:buChar char="Ø"/>
            </a:pPr>
            <a:endParaRPr lang="en-US" sz="2400" dirty="0" smtClean="0"/>
          </a:p>
          <a:p>
            <a:pPr>
              <a:buFont typeface="Wingdings" pitchFamily="2" charset="2"/>
              <a:buChar char="Ø"/>
            </a:pPr>
            <a:endParaRPr lang="en-MY" sz="2400" dirty="0" smtClean="0"/>
          </a:p>
          <a:p>
            <a:pPr>
              <a:buFont typeface="Wingdings" pitchFamily="2" charset="2"/>
              <a:buChar char="Ø"/>
            </a:pPr>
            <a:endParaRPr lang="en-US" sz="2400" dirty="0" smtClean="0"/>
          </a:p>
          <a:p>
            <a:pPr>
              <a:spcBef>
                <a:spcPct val="0"/>
              </a:spcBef>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20" y="1219184"/>
            <a:ext cx="8143932" cy="5170646"/>
          </a:xfrm>
          <a:prstGeom prst="rect">
            <a:avLst/>
          </a:prstGeom>
        </p:spPr>
        <p:txBody>
          <a:bodyPr wrap="square">
            <a:spAutoFit/>
          </a:bodyPr>
          <a:lstStyle/>
          <a:p>
            <a:pPr lvl="0">
              <a:buFont typeface="Wingdings" pitchFamily="2" charset="2"/>
              <a:buChar char="Ø"/>
            </a:pPr>
            <a:r>
              <a:rPr lang="en-US" sz="2000" dirty="0" smtClean="0"/>
              <a:t>Forms statement justifying applicants rights to patents not included                                       </a:t>
            </a:r>
            <a:r>
              <a:rPr lang="en-US" sz="2000" i="1" dirty="0" smtClean="0">
                <a:solidFill>
                  <a:srgbClr val="92D050"/>
                </a:solidFill>
              </a:rPr>
              <a:t>[It is a requirement but usually Applicant never send upon filing of patent applications]</a:t>
            </a:r>
          </a:p>
          <a:p>
            <a:pPr lvl="0"/>
            <a:endParaRPr lang="en-MY" sz="2000" i="1" dirty="0" smtClean="0">
              <a:solidFill>
                <a:srgbClr val="92D050"/>
              </a:solidFill>
            </a:endParaRPr>
          </a:p>
          <a:p>
            <a:pPr lvl="0">
              <a:buFont typeface="Wingdings" pitchFamily="2" charset="2"/>
              <a:buChar char="Ø"/>
            </a:pPr>
            <a:r>
              <a:rPr lang="en-US" sz="2000" dirty="0" smtClean="0"/>
              <a:t>Measurements terminology and unit weights are not express in the matrix system. 							   </a:t>
            </a:r>
            <a:r>
              <a:rPr lang="en-US" sz="2000" i="1" dirty="0" smtClean="0">
                <a:solidFill>
                  <a:srgbClr val="92D050"/>
                </a:solidFill>
              </a:rPr>
              <a:t>[Must use cm not inches, temperature in Celsius not Fahrenheit ]</a:t>
            </a:r>
          </a:p>
          <a:p>
            <a:pPr lvl="0"/>
            <a:endParaRPr lang="en-US" sz="2000" i="1" dirty="0" smtClean="0">
              <a:solidFill>
                <a:srgbClr val="92D050"/>
              </a:solidFill>
            </a:endParaRPr>
          </a:p>
          <a:p>
            <a:pPr lvl="0">
              <a:buClr>
                <a:schemeClr val="tx1"/>
              </a:buClr>
              <a:buFont typeface="Wingdings" pitchFamily="2" charset="2"/>
              <a:buChar char="Ø"/>
            </a:pPr>
            <a:r>
              <a:rPr lang="en-US" sz="2000" i="1" dirty="0" smtClean="0">
                <a:solidFill>
                  <a:srgbClr val="92D050"/>
                </a:solidFill>
              </a:rPr>
              <a:t> </a:t>
            </a:r>
            <a:r>
              <a:rPr lang="en-US" sz="2000" dirty="0" smtClean="0"/>
              <a:t>Field line</a:t>
            </a:r>
          </a:p>
          <a:p>
            <a:pPr lvl="0">
              <a:buClr>
                <a:schemeClr val="tx1"/>
              </a:buClr>
            </a:pPr>
            <a:endParaRPr lang="en-MY" sz="2000" dirty="0" smtClean="0"/>
          </a:p>
          <a:p>
            <a:pPr lvl="0" algn="just">
              <a:buFont typeface="Wingdings" pitchFamily="2" charset="2"/>
              <a:buChar char="Ø"/>
            </a:pPr>
            <a:r>
              <a:rPr lang="en-US" sz="2000" dirty="0" smtClean="0"/>
              <a:t>If you want to file your own application without using patent agent,  to make sure that you use the correct format for patent specification.      Join the Drafting course for Patents </a:t>
            </a:r>
            <a:endParaRPr lang="en-MY" sz="2000" dirty="0" smtClean="0"/>
          </a:p>
        </p:txBody>
      </p:sp>
      <p:sp>
        <p:nvSpPr>
          <p:cNvPr id="3" name="Rectangle 2"/>
          <p:cNvSpPr/>
          <p:nvPr/>
        </p:nvSpPr>
        <p:spPr>
          <a:xfrm>
            <a:off x="404782" y="219052"/>
            <a:ext cx="4676280" cy="523220"/>
          </a:xfrm>
          <a:prstGeom prst="rect">
            <a:avLst/>
          </a:prstGeom>
        </p:spPr>
        <p:txBody>
          <a:bodyPr wrap="none">
            <a:spAutoFit/>
          </a:bodyPr>
          <a:lstStyle/>
          <a:p>
            <a:r>
              <a:rPr lang="en-US" dirty="0" smtClean="0"/>
              <a:t>Some pitfalls in Patent filings</a:t>
            </a:r>
            <a:endParaRPr lang="en-MY"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3" cstate="print"/>
          <a:srcRect/>
          <a:stretch>
            <a:fillRect/>
          </a:stretch>
        </p:blipFill>
        <p:spPr bwMode="auto">
          <a:xfrm>
            <a:off x="396875" y="233680"/>
            <a:ext cx="4286250" cy="6543040"/>
          </a:xfrm>
          <a:prstGeom prst="rect">
            <a:avLst/>
          </a:prstGeom>
          <a:noFill/>
          <a:ln w="12700">
            <a:noFill/>
            <a:miter lim="800000"/>
            <a:headEnd type="none" w="sm" len="sm"/>
            <a:tailEnd type="none" w="sm" len="sm"/>
          </a:ln>
        </p:spPr>
      </p:pic>
      <p:pic>
        <p:nvPicPr>
          <p:cNvPr id="1028" name="Picture 3"/>
          <p:cNvPicPr>
            <a:picLocks noChangeAspect="1" noChangeArrowheads="1"/>
          </p:cNvPicPr>
          <p:nvPr/>
        </p:nvPicPr>
        <p:blipFill>
          <a:blip r:embed="rId4" cstate="print"/>
          <a:srcRect/>
          <a:stretch>
            <a:fillRect/>
          </a:stretch>
        </p:blipFill>
        <p:spPr bwMode="auto">
          <a:xfrm>
            <a:off x="4619624" y="219052"/>
            <a:ext cx="4365625" cy="6543040"/>
          </a:xfrm>
          <a:prstGeom prst="rect">
            <a:avLst/>
          </a:prstGeom>
          <a:noFill/>
          <a:ln w="12700">
            <a:noFill/>
            <a:miter lim="800000"/>
            <a:headEnd type="none" w="sm" len="sm"/>
            <a:tailEnd type="none" w="sm" len="sm"/>
          </a:ln>
        </p:spPr>
      </p:pic>
      <p:graphicFrame>
        <p:nvGraphicFramePr>
          <p:cNvPr id="1026" name="Object 2"/>
          <p:cNvGraphicFramePr>
            <a:graphicFrameLocks noChangeAspect="1"/>
          </p:cNvGraphicFramePr>
          <p:nvPr/>
        </p:nvGraphicFramePr>
        <p:xfrm>
          <a:off x="8731250" y="6387253"/>
          <a:ext cx="555625" cy="389467"/>
        </p:xfrm>
        <a:graphic>
          <a:graphicData uri="http://schemas.openxmlformats.org/presentationml/2006/ole">
            <p:oleObj spid="_x0000_s148482" name="Bitmap Image" r:id="rId5" imgW="7640116" imgH="4514286" progId="PBrush">
              <p:embed/>
            </p:oleObj>
          </a:graphicData>
        </a:graphic>
      </p:graphicFrame>
      <p:sp>
        <p:nvSpPr>
          <p:cNvPr id="1029" name="Text Box 5"/>
          <p:cNvSpPr txBox="1">
            <a:spLocks noChangeArrowheads="1"/>
          </p:cNvSpPr>
          <p:nvPr/>
        </p:nvSpPr>
        <p:spPr bwMode="auto">
          <a:xfrm>
            <a:off x="8175625" y="6387253"/>
            <a:ext cx="549010" cy="280741"/>
          </a:xfrm>
          <a:prstGeom prst="rect">
            <a:avLst/>
          </a:prstGeom>
          <a:noFill/>
          <a:ln w="9525" algn="ctr">
            <a:noFill/>
            <a:miter lim="800000"/>
            <a:headEnd/>
            <a:tailEnd/>
          </a:ln>
        </p:spPr>
        <p:txBody>
          <a:bodyPr lIns="94485" tIns="47242" rIns="94485" bIns="47242">
            <a:spAutoFit/>
          </a:bodyPr>
          <a:lstStyle/>
          <a:p>
            <a:pPr algn="r"/>
            <a:fld id="{0112783C-AB02-49DE-9C00-FB6F1CE463B3}" type="slidenum">
              <a:rPr lang="en-US" sz="1200">
                <a:solidFill>
                  <a:srgbClr val="000099"/>
                </a:solidFill>
                <a:latin typeface="Calibri" pitchFamily="34" charset="0"/>
              </a:rPr>
              <a:pPr algn="r"/>
              <a:t>43</a:t>
            </a:fld>
            <a:endParaRPr lang="en-US" sz="1200" dirty="0">
              <a:solidFill>
                <a:srgbClr val="000099"/>
              </a:solidFill>
              <a:latin typeface="Calibri" pitchFamily="34" charset="0"/>
            </a:endParaRPr>
          </a:p>
        </p:txBody>
      </p:sp>
      <p:sp>
        <p:nvSpPr>
          <p:cNvPr id="6" name="Oval 5"/>
          <p:cNvSpPr/>
          <p:nvPr/>
        </p:nvSpPr>
        <p:spPr>
          <a:xfrm>
            <a:off x="1785917" y="657205"/>
            <a:ext cx="2083608" cy="73025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4485" tIns="47242" rIns="94485" bIns="47242" rtlCol="0" anchor="ctr"/>
          <a:lstStyle/>
          <a:p>
            <a:pPr algn="ctr"/>
            <a:endParaRPr lang="en-MY"/>
          </a:p>
        </p:txBody>
      </p:sp>
      <p:sp>
        <p:nvSpPr>
          <p:cNvPr id="7" name="Oval 6"/>
          <p:cNvSpPr/>
          <p:nvPr/>
        </p:nvSpPr>
        <p:spPr>
          <a:xfrm>
            <a:off x="595283" y="2336792"/>
            <a:ext cx="744146" cy="438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4485" tIns="47242" rIns="94485" bIns="47242" rtlCol="0" anchor="ctr"/>
          <a:lstStyle/>
          <a:p>
            <a:pPr algn="ctr"/>
            <a:endParaRPr lang="en-MY"/>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17500" y="311574"/>
            <a:ext cx="4317670" cy="6387253"/>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619624" y="290490"/>
            <a:ext cx="4572032" cy="6215106"/>
          </a:xfrm>
          <a:prstGeom prst="rect">
            <a:avLst/>
          </a:prstGeom>
          <a:noFill/>
          <a:ln w="9525">
            <a:noFill/>
            <a:miter lim="800000"/>
            <a:headEnd/>
            <a:tailEnd/>
          </a:ln>
        </p:spPr>
      </p:pic>
      <p:sp>
        <p:nvSpPr>
          <p:cNvPr id="2053" name="Text Box 5"/>
          <p:cNvSpPr txBox="1">
            <a:spLocks noChangeArrowheads="1"/>
          </p:cNvSpPr>
          <p:nvPr/>
        </p:nvSpPr>
        <p:spPr bwMode="auto">
          <a:xfrm>
            <a:off x="6477012" y="6362720"/>
            <a:ext cx="809252" cy="418572"/>
          </a:xfrm>
          <a:prstGeom prst="rect">
            <a:avLst/>
          </a:prstGeom>
          <a:noFill/>
          <a:ln w="12700">
            <a:noFill/>
            <a:miter lim="800000"/>
            <a:headEnd type="none" w="sm" len="sm"/>
            <a:tailEnd type="none" w="sm" len="sm"/>
          </a:ln>
        </p:spPr>
        <p:txBody>
          <a:bodyPr wrap="square" lIns="94485" tIns="47242" rIns="94485" bIns="47242">
            <a:spAutoFit/>
          </a:bodyPr>
          <a:lstStyle/>
          <a:p>
            <a:pPr eaLnBrk="0" hangingPunct="0"/>
            <a:r>
              <a:rPr lang="en-US" sz="2100" dirty="0">
                <a:solidFill>
                  <a:schemeClr val="accent1">
                    <a:lumMod val="20000"/>
                    <a:lumOff val="80000"/>
                  </a:schemeClr>
                </a:solidFill>
                <a:latin typeface="Calibri" pitchFamily="34" charset="0"/>
              </a:rPr>
              <a:t>Fig. 1</a:t>
            </a:r>
          </a:p>
        </p:txBody>
      </p:sp>
      <p:sp>
        <p:nvSpPr>
          <p:cNvPr id="2054" name="Text Box 6"/>
          <p:cNvSpPr txBox="1">
            <a:spLocks noChangeArrowheads="1"/>
          </p:cNvSpPr>
          <p:nvPr/>
        </p:nvSpPr>
        <p:spPr bwMode="auto">
          <a:xfrm>
            <a:off x="6667500" y="673454"/>
            <a:ext cx="578742" cy="418572"/>
          </a:xfrm>
          <a:prstGeom prst="rect">
            <a:avLst/>
          </a:prstGeom>
          <a:noFill/>
          <a:ln w="12700">
            <a:noFill/>
            <a:miter lim="800000"/>
            <a:headEnd type="none" w="sm" len="sm"/>
            <a:tailEnd type="none" w="sm" len="sm"/>
          </a:ln>
        </p:spPr>
        <p:txBody>
          <a:bodyPr wrap="none" lIns="94485" tIns="47242" rIns="94485" bIns="47242">
            <a:spAutoFit/>
          </a:bodyPr>
          <a:lstStyle/>
          <a:p>
            <a:pPr eaLnBrk="0" hangingPunct="0"/>
            <a:r>
              <a:rPr lang="en-US" sz="2100" dirty="0">
                <a:solidFill>
                  <a:srgbClr val="003300"/>
                </a:solidFill>
                <a:latin typeface="Calibri" pitchFamily="34" charset="0"/>
              </a:rPr>
              <a:t>1/1</a:t>
            </a:r>
          </a:p>
        </p:txBody>
      </p:sp>
      <p:graphicFrame>
        <p:nvGraphicFramePr>
          <p:cNvPr id="2050" name="Object 2"/>
          <p:cNvGraphicFramePr>
            <a:graphicFrameLocks noChangeAspect="1"/>
          </p:cNvGraphicFramePr>
          <p:nvPr/>
        </p:nvGraphicFramePr>
        <p:xfrm>
          <a:off x="8731250" y="6387253"/>
          <a:ext cx="555625" cy="389467"/>
        </p:xfrm>
        <a:graphic>
          <a:graphicData uri="http://schemas.openxmlformats.org/presentationml/2006/ole">
            <p:oleObj spid="_x0000_s149506" name="Bitmap Image" r:id="rId5" imgW="7640116" imgH="4514286" progId="PBrush">
              <p:embed/>
            </p:oleObj>
          </a:graphicData>
        </a:graphic>
      </p:graphicFrame>
      <p:sp>
        <p:nvSpPr>
          <p:cNvPr id="2055" name="Text Box 8"/>
          <p:cNvSpPr txBox="1">
            <a:spLocks noChangeArrowheads="1"/>
          </p:cNvSpPr>
          <p:nvPr/>
        </p:nvSpPr>
        <p:spPr bwMode="auto">
          <a:xfrm>
            <a:off x="8175625" y="6387253"/>
            <a:ext cx="549010" cy="280741"/>
          </a:xfrm>
          <a:prstGeom prst="rect">
            <a:avLst/>
          </a:prstGeom>
          <a:noFill/>
          <a:ln w="9525" algn="ctr">
            <a:noFill/>
            <a:miter lim="800000"/>
            <a:headEnd/>
            <a:tailEnd/>
          </a:ln>
        </p:spPr>
        <p:txBody>
          <a:bodyPr lIns="94485" tIns="47242" rIns="94485" bIns="47242">
            <a:spAutoFit/>
          </a:bodyPr>
          <a:lstStyle/>
          <a:p>
            <a:pPr algn="r"/>
            <a:fld id="{F75AF7A9-56C4-4F96-9F1A-E748D026F6E3}" type="slidenum">
              <a:rPr lang="en-US" sz="1200">
                <a:solidFill>
                  <a:srgbClr val="000099"/>
                </a:solidFill>
                <a:latin typeface="Calibri" pitchFamily="34" charset="0"/>
              </a:rPr>
              <a:pPr algn="r"/>
              <a:t>44</a:t>
            </a:fld>
            <a:endParaRPr lang="en-US" sz="1200" dirty="0">
              <a:solidFill>
                <a:srgbClr val="000099"/>
              </a:solidFill>
              <a:latin typeface="Calibri" pitchFamily="34" charset="0"/>
            </a:endParaRPr>
          </a:p>
        </p:txBody>
      </p:sp>
      <p:sp>
        <p:nvSpPr>
          <p:cNvPr id="8" name="Oval 7"/>
          <p:cNvSpPr/>
          <p:nvPr/>
        </p:nvSpPr>
        <p:spPr>
          <a:xfrm>
            <a:off x="6048384" y="6148406"/>
            <a:ext cx="1568659"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4485" tIns="47242" rIns="94485" bIns="47242" rtlCol="0" anchor="ctr"/>
          <a:lstStyle/>
          <a:p>
            <a:pPr algn="ctr"/>
            <a:endParaRPr lang="en-MY"/>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2050521" y="3842738"/>
            <a:ext cx="190880" cy="526294"/>
          </a:xfrm>
          <a:prstGeom prst="rect">
            <a:avLst/>
          </a:prstGeom>
          <a:noFill/>
          <a:ln w="9525">
            <a:noFill/>
            <a:miter lim="800000"/>
            <a:headEnd/>
            <a:tailEnd/>
          </a:ln>
        </p:spPr>
        <p:txBody>
          <a:bodyPr wrap="none" lIns="94485" tIns="47242" rIns="94485" bIns="47242" anchor="ctr">
            <a:spAutoFit/>
          </a:bodyPr>
          <a:lstStyle/>
          <a:p>
            <a:endParaRPr lang="en-US">
              <a:latin typeface="Constantia" pitchFamily="18" charset="0"/>
            </a:endParaRPr>
          </a:p>
        </p:txBody>
      </p:sp>
      <p:pic>
        <p:nvPicPr>
          <p:cNvPr id="1028" name="Picture 4"/>
          <p:cNvPicPr preferRelativeResize="0">
            <a:picLocks noGrp="1" noChangeAspect="1" noChangeArrowheads="1"/>
          </p:cNvPicPr>
          <p:nvPr>
            <p:ph type="clipArt" sz="half" idx="1"/>
          </p:nvPr>
        </p:nvPicPr>
        <p:blipFill>
          <a:blip r:embed="rId3" cstate="print"/>
          <a:srcRect/>
          <a:stretch>
            <a:fillRect/>
          </a:stretch>
        </p:blipFill>
        <p:spPr>
          <a:xfrm>
            <a:off x="404782" y="1790688"/>
            <a:ext cx="4135467" cy="2334520"/>
          </a:xfrm>
          <a:noFill/>
        </p:spPr>
      </p:pic>
      <p:pic>
        <p:nvPicPr>
          <p:cNvPr id="1029" name="Picture 5" descr="viewimage?imageId=39052042&amp;key=fc913c800a0f3fbf00263aba81729f63"/>
          <p:cNvPicPr>
            <a:picLocks noGrp="1" noChangeAspect="1" noChangeArrowheads="1"/>
          </p:cNvPicPr>
          <p:nvPr>
            <p:ph sz="quarter" idx="4294967295"/>
          </p:nvPr>
        </p:nvPicPr>
        <p:blipFill>
          <a:blip r:embed="rId4" cstate="print"/>
          <a:srcRect/>
          <a:stretch>
            <a:fillRect/>
          </a:stretch>
        </p:blipFill>
        <p:spPr>
          <a:xfrm>
            <a:off x="5159375" y="1790688"/>
            <a:ext cx="4365625" cy="2196478"/>
          </a:xfrm>
          <a:noFill/>
        </p:spPr>
      </p:pic>
      <p:pic>
        <p:nvPicPr>
          <p:cNvPr id="1030" name="Picture 6"/>
          <p:cNvPicPr>
            <a:picLocks noGrp="1" noChangeAspect="1" noChangeArrowheads="1"/>
          </p:cNvPicPr>
          <p:nvPr>
            <p:ph sz="quarter" idx="4294967295"/>
          </p:nvPr>
        </p:nvPicPr>
        <p:blipFill>
          <a:blip r:embed="rId5" cstate="print"/>
          <a:srcRect/>
          <a:stretch>
            <a:fillRect/>
          </a:stretch>
        </p:blipFill>
        <p:spPr>
          <a:xfrm>
            <a:off x="555625" y="4219580"/>
            <a:ext cx="4048125" cy="2482493"/>
          </a:xfrm>
          <a:noFill/>
        </p:spPr>
      </p:pic>
      <p:graphicFrame>
        <p:nvGraphicFramePr>
          <p:cNvPr id="1026" name="Object 9"/>
          <p:cNvGraphicFramePr>
            <a:graphicFrameLocks noChangeAspect="1"/>
          </p:cNvGraphicFramePr>
          <p:nvPr>
            <p:ph sz="quarter" idx="4294967295"/>
          </p:nvPr>
        </p:nvGraphicFramePr>
        <p:xfrm>
          <a:off x="5159375" y="3972560"/>
          <a:ext cx="4206875" cy="2648373"/>
        </p:xfrm>
        <a:graphic>
          <a:graphicData uri="http://schemas.openxmlformats.org/presentationml/2006/ole">
            <p:oleObj spid="_x0000_s133122" name="Photo Editor Photo" r:id="rId6" imgW="9000000" imgH="5219048" progId="">
              <p:embed/>
            </p:oleObj>
          </a:graphicData>
        </a:graphic>
      </p:graphicFrame>
      <p:sp>
        <p:nvSpPr>
          <p:cNvPr id="52231" name="Rectangle 7"/>
          <p:cNvSpPr>
            <a:spLocks noChangeArrowheads="1"/>
          </p:cNvSpPr>
          <p:nvPr/>
        </p:nvSpPr>
        <p:spPr bwMode="auto">
          <a:xfrm>
            <a:off x="833410" y="1219184"/>
            <a:ext cx="3571875" cy="541683"/>
          </a:xfrm>
          <a:prstGeom prst="rect">
            <a:avLst/>
          </a:prstGeom>
          <a:noFill/>
          <a:ln w="9525">
            <a:noFill/>
            <a:miter lim="800000"/>
            <a:headEnd/>
            <a:tailEnd/>
          </a:ln>
          <a:effectLst>
            <a:outerShdw dist="35921" dir="2700000" algn="ctr" rotWithShape="0">
              <a:srgbClr val="3F3F3F"/>
            </a:outerShdw>
          </a:effectLst>
        </p:spPr>
        <p:txBody>
          <a:bodyPr lIns="94485" tIns="47242" rIns="94485" bIns="47242">
            <a:spAutoFit/>
          </a:bodyPr>
          <a:lstStyle/>
          <a:p>
            <a:pPr algn="ctr" fontAlgn="auto">
              <a:spcAft>
                <a:spcPts val="0"/>
              </a:spcAft>
              <a:defRPr/>
            </a:pPr>
            <a:r>
              <a:rPr lang="en-US" sz="2900" dirty="0">
                <a:solidFill>
                  <a:srgbClr val="FF3300"/>
                </a:solidFill>
              </a:rPr>
              <a:t>Rejected</a:t>
            </a:r>
            <a:endParaRPr lang="en-GB" sz="2900" dirty="0">
              <a:solidFill>
                <a:srgbClr val="FF3300"/>
              </a:solidFill>
            </a:endParaRPr>
          </a:p>
        </p:txBody>
      </p:sp>
      <p:sp>
        <p:nvSpPr>
          <p:cNvPr id="52232" name="Rectangle 8"/>
          <p:cNvSpPr>
            <a:spLocks noChangeArrowheads="1"/>
          </p:cNvSpPr>
          <p:nvPr/>
        </p:nvSpPr>
        <p:spPr bwMode="auto">
          <a:xfrm>
            <a:off x="5334004" y="1219184"/>
            <a:ext cx="3571875" cy="603238"/>
          </a:xfrm>
          <a:prstGeom prst="rect">
            <a:avLst/>
          </a:prstGeom>
          <a:noFill/>
          <a:ln w="9525">
            <a:noFill/>
            <a:miter lim="800000"/>
            <a:headEnd/>
            <a:tailEnd/>
          </a:ln>
          <a:effectLst>
            <a:outerShdw dist="35921" dir="2700000" algn="ctr" rotWithShape="0">
              <a:srgbClr val="3F3F3F"/>
            </a:outerShdw>
          </a:effectLst>
        </p:spPr>
        <p:txBody>
          <a:bodyPr lIns="94485" tIns="47242" rIns="94485" bIns="47242">
            <a:spAutoFit/>
          </a:bodyPr>
          <a:lstStyle/>
          <a:p>
            <a:pPr algn="ctr" fontAlgn="auto">
              <a:spcAft>
                <a:spcPts val="0"/>
              </a:spcAft>
              <a:defRPr/>
            </a:pPr>
            <a:r>
              <a:rPr lang="en-US" sz="3300" dirty="0">
                <a:solidFill>
                  <a:srgbClr val="009900"/>
                </a:solidFill>
              </a:rPr>
              <a:t>Accepted</a:t>
            </a:r>
            <a:endParaRPr lang="en-GB" sz="3300" dirty="0">
              <a:solidFill>
                <a:srgbClr val="009900"/>
              </a:solidFill>
            </a:endParaRPr>
          </a:p>
        </p:txBody>
      </p:sp>
      <p:pic>
        <p:nvPicPr>
          <p:cNvPr id="1033" name="Picture 4" descr="logoMyIPO.gif"/>
          <p:cNvPicPr>
            <a:picLocks noChangeAspect="1"/>
          </p:cNvPicPr>
          <p:nvPr/>
        </p:nvPicPr>
        <p:blipFill>
          <a:blip r:embed="rId7" cstate="print"/>
          <a:srcRect/>
          <a:stretch>
            <a:fillRect/>
          </a:stretch>
        </p:blipFill>
        <p:spPr bwMode="auto">
          <a:xfrm>
            <a:off x="8888347" y="193111"/>
            <a:ext cx="476250" cy="272627"/>
          </a:xfrm>
          <a:prstGeom prst="rect">
            <a:avLst/>
          </a:prstGeom>
          <a:noFill/>
          <a:ln w="9525">
            <a:noFill/>
            <a:miter lim="800000"/>
            <a:headEnd/>
            <a:tailEnd/>
          </a:ln>
        </p:spPr>
      </p:pic>
      <p:sp>
        <p:nvSpPr>
          <p:cNvPr id="1034" name="Text Box 4"/>
          <p:cNvSpPr txBox="1">
            <a:spLocks noChangeArrowheads="1"/>
          </p:cNvSpPr>
          <p:nvPr/>
        </p:nvSpPr>
        <p:spPr bwMode="auto">
          <a:xfrm>
            <a:off x="4683125" y="6465147"/>
            <a:ext cx="2381250" cy="233680"/>
          </a:xfrm>
          <a:prstGeom prst="rect">
            <a:avLst/>
          </a:prstGeom>
          <a:solidFill>
            <a:srgbClr val="FFFFFF"/>
          </a:solidFill>
          <a:ln w="9525">
            <a:noFill/>
            <a:miter lim="800000"/>
            <a:headEnd/>
            <a:tailEnd/>
          </a:ln>
        </p:spPr>
        <p:txBody>
          <a:bodyPr lIns="94485" tIns="47242" rIns="94485" bIns="47242"/>
          <a:lstStyle/>
          <a:p>
            <a:pPr algn="ctr">
              <a:spcAft>
                <a:spcPts val="1033"/>
              </a:spcAft>
            </a:pPr>
            <a:r>
              <a:rPr lang="en-US" sz="1000" dirty="0">
                <a:solidFill>
                  <a:srgbClr val="000099"/>
                </a:solidFill>
                <a:latin typeface="Constantia" pitchFamily="18" charset="0"/>
              </a:rPr>
              <a:t>Source: OHIM  slide presentation</a:t>
            </a:r>
          </a:p>
        </p:txBody>
      </p:sp>
      <p:sp>
        <p:nvSpPr>
          <p:cNvPr id="12" name="TextBox 11"/>
          <p:cNvSpPr txBox="1"/>
          <p:nvPr/>
        </p:nvSpPr>
        <p:spPr>
          <a:xfrm>
            <a:off x="976286" y="719118"/>
            <a:ext cx="7543771" cy="599309"/>
          </a:xfrm>
          <a:prstGeom prst="flowChartAlternateProcess">
            <a:avLst/>
          </a:prstGeom>
        </p:spPr>
        <p:style>
          <a:lnRef idx="2">
            <a:schemeClr val="accent3"/>
          </a:lnRef>
          <a:fillRef idx="1">
            <a:schemeClr val="lt1"/>
          </a:fillRef>
          <a:effectRef idx="0">
            <a:schemeClr val="accent3"/>
          </a:effectRef>
          <a:fontRef idx="minor">
            <a:schemeClr val="dk1"/>
          </a:fontRef>
        </p:style>
        <p:txBody>
          <a:bodyPr wrap="square" lIns="94485" tIns="47242" rIns="94485" bIns="47242">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900" b="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Example of representation filed</a:t>
            </a:r>
          </a:p>
        </p:txBody>
      </p:sp>
      <p:sp>
        <p:nvSpPr>
          <p:cNvPr id="13" name="Rectangle 12"/>
          <p:cNvSpPr/>
          <p:nvPr/>
        </p:nvSpPr>
        <p:spPr>
          <a:xfrm>
            <a:off x="261906" y="147614"/>
            <a:ext cx="6341801" cy="523220"/>
          </a:xfrm>
          <a:prstGeom prst="rect">
            <a:avLst/>
          </a:prstGeom>
        </p:spPr>
        <p:txBody>
          <a:bodyPr wrap="none">
            <a:spAutoFit/>
          </a:bodyPr>
          <a:lstStyle/>
          <a:p>
            <a:r>
              <a:rPr lang="en-US" dirty="0" smtClean="0"/>
              <a:t>Some pitfalls in filings Industrial Design</a:t>
            </a:r>
            <a:endParaRPr lang="en-MY"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050521" y="3842738"/>
            <a:ext cx="190880" cy="526294"/>
          </a:xfrm>
          <a:prstGeom prst="rect">
            <a:avLst/>
          </a:prstGeom>
          <a:noFill/>
          <a:ln w="9525">
            <a:noFill/>
            <a:miter lim="800000"/>
            <a:headEnd/>
            <a:tailEnd/>
          </a:ln>
        </p:spPr>
        <p:txBody>
          <a:bodyPr wrap="none" lIns="94485" tIns="47242" rIns="94485" bIns="47242" anchor="ctr">
            <a:spAutoFit/>
          </a:bodyPr>
          <a:lstStyle/>
          <a:p>
            <a:endParaRPr lang="en-US">
              <a:latin typeface="Constantia" pitchFamily="18" charset="0"/>
            </a:endParaRPr>
          </a:p>
        </p:txBody>
      </p:sp>
      <p:sp>
        <p:nvSpPr>
          <p:cNvPr id="52231" name="Rectangle 7"/>
          <p:cNvSpPr>
            <a:spLocks noChangeArrowheads="1"/>
          </p:cNvSpPr>
          <p:nvPr/>
        </p:nvSpPr>
        <p:spPr bwMode="auto">
          <a:xfrm>
            <a:off x="873125" y="934720"/>
            <a:ext cx="3571875" cy="603238"/>
          </a:xfrm>
          <a:prstGeom prst="rect">
            <a:avLst/>
          </a:prstGeom>
          <a:noFill/>
          <a:ln w="9525">
            <a:noFill/>
            <a:miter lim="800000"/>
            <a:headEnd/>
            <a:tailEnd/>
          </a:ln>
          <a:effectLst>
            <a:outerShdw dist="35921" dir="2700000" algn="ctr" rotWithShape="0">
              <a:srgbClr val="3F3F3F"/>
            </a:outerShdw>
          </a:effectLst>
        </p:spPr>
        <p:txBody>
          <a:bodyPr lIns="94485" tIns="47242" rIns="94485" bIns="47242">
            <a:spAutoFit/>
          </a:bodyPr>
          <a:lstStyle/>
          <a:p>
            <a:pPr algn="ctr" fontAlgn="auto">
              <a:spcAft>
                <a:spcPts val="0"/>
              </a:spcAft>
              <a:defRPr/>
            </a:pPr>
            <a:r>
              <a:rPr lang="en-US" sz="3300" dirty="0">
                <a:solidFill>
                  <a:srgbClr val="FF3300"/>
                </a:solidFill>
              </a:rPr>
              <a:t>Rejected</a:t>
            </a:r>
            <a:endParaRPr lang="en-GB" sz="3300" dirty="0">
              <a:solidFill>
                <a:srgbClr val="FF3300"/>
              </a:solidFill>
            </a:endParaRPr>
          </a:p>
        </p:txBody>
      </p:sp>
      <p:sp>
        <p:nvSpPr>
          <p:cNvPr id="52232" name="Rectangle 8"/>
          <p:cNvSpPr>
            <a:spLocks noChangeArrowheads="1"/>
          </p:cNvSpPr>
          <p:nvPr/>
        </p:nvSpPr>
        <p:spPr bwMode="auto">
          <a:xfrm>
            <a:off x="5318125" y="934720"/>
            <a:ext cx="3571875" cy="603238"/>
          </a:xfrm>
          <a:prstGeom prst="rect">
            <a:avLst/>
          </a:prstGeom>
          <a:noFill/>
          <a:ln w="9525">
            <a:noFill/>
            <a:miter lim="800000"/>
            <a:headEnd/>
            <a:tailEnd/>
          </a:ln>
          <a:effectLst>
            <a:outerShdw dist="35921" dir="2700000" algn="ctr" rotWithShape="0">
              <a:srgbClr val="3F3F3F"/>
            </a:outerShdw>
          </a:effectLst>
        </p:spPr>
        <p:txBody>
          <a:bodyPr lIns="94485" tIns="47242" rIns="94485" bIns="47242">
            <a:spAutoFit/>
          </a:bodyPr>
          <a:lstStyle/>
          <a:p>
            <a:pPr algn="ctr" fontAlgn="auto">
              <a:spcAft>
                <a:spcPts val="0"/>
              </a:spcAft>
              <a:defRPr/>
            </a:pPr>
            <a:r>
              <a:rPr lang="en-US" sz="3300" dirty="0">
                <a:solidFill>
                  <a:srgbClr val="009900"/>
                </a:solidFill>
              </a:rPr>
              <a:t>Accepted</a:t>
            </a:r>
            <a:endParaRPr lang="en-GB" sz="3300" dirty="0">
              <a:solidFill>
                <a:srgbClr val="009900"/>
              </a:solidFill>
            </a:endParaRPr>
          </a:p>
        </p:txBody>
      </p:sp>
      <p:pic>
        <p:nvPicPr>
          <p:cNvPr id="32773" name="Picture 4" descr="logoMyIPO.gif"/>
          <p:cNvPicPr>
            <a:picLocks noChangeAspect="1"/>
          </p:cNvPicPr>
          <p:nvPr/>
        </p:nvPicPr>
        <p:blipFill>
          <a:blip r:embed="rId2" cstate="print"/>
          <a:srcRect/>
          <a:stretch>
            <a:fillRect/>
          </a:stretch>
        </p:blipFill>
        <p:spPr bwMode="auto">
          <a:xfrm>
            <a:off x="8888347" y="118463"/>
            <a:ext cx="476250" cy="272627"/>
          </a:xfrm>
          <a:prstGeom prst="rect">
            <a:avLst/>
          </a:prstGeom>
          <a:noFill/>
          <a:ln w="9525">
            <a:noFill/>
            <a:miter lim="800000"/>
            <a:headEnd/>
            <a:tailEnd/>
          </a:ln>
        </p:spPr>
      </p:pic>
      <p:pic>
        <p:nvPicPr>
          <p:cNvPr id="32774" name="Picture 3" descr="07-00003-0101 001 edit2"/>
          <p:cNvPicPr>
            <a:picLocks noChangeAspect="1" noChangeArrowheads="1"/>
          </p:cNvPicPr>
          <p:nvPr/>
        </p:nvPicPr>
        <p:blipFill>
          <a:blip r:embed="rId3" cstate="print"/>
          <a:srcRect/>
          <a:stretch>
            <a:fillRect/>
          </a:stretch>
        </p:blipFill>
        <p:spPr bwMode="auto">
          <a:xfrm>
            <a:off x="396875" y="1791547"/>
            <a:ext cx="4463191" cy="4050453"/>
          </a:xfrm>
          <a:prstGeom prst="rect">
            <a:avLst/>
          </a:prstGeom>
          <a:noFill/>
          <a:ln w="9525">
            <a:noFill/>
            <a:miter lim="800000"/>
            <a:headEnd/>
            <a:tailEnd/>
          </a:ln>
        </p:spPr>
      </p:pic>
      <p:pic>
        <p:nvPicPr>
          <p:cNvPr id="32776" name="Picture 5" descr="07-00003-0101 001 edit1"/>
          <p:cNvPicPr>
            <a:picLocks noChangeAspect="1" noChangeArrowheads="1"/>
          </p:cNvPicPr>
          <p:nvPr/>
        </p:nvPicPr>
        <p:blipFill>
          <a:blip r:embed="rId4" cstate="print"/>
          <a:srcRect/>
          <a:stretch>
            <a:fillRect/>
          </a:stretch>
        </p:blipFill>
        <p:spPr bwMode="auto">
          <a:xfrm>
            <a:off x="4906368" y="1635760"/>
            <a:ext cx="4461536" cy="4128347"/>
          </a:xfrm>
          <a:prstGeom prst="rect">
            <a:avLst/>
          </a:prstGeom>
          <a:noFill/>
          <a:ln w="9525">
            <a:noFill/>
            <a:miter lim="800000"/>
            <a:headEnd/>
            <a:tailEnd/>
          </a:ln>
        </p:spPr>
      </p:pic>
      <p:sp>
        <p:nvSpPr>
          <p:cNvPr id="12" name="TextBox 11"/>
          <p:cNvSpPr txBox="1"/>
          <p:nvPr/>
        </p:nvSpPr>
        <p:spPr>
          <a:xfrm>
            <a:off x="904848" y="361928"/>
            <a:ext cx="7725858" cy="599309"/>
          </a:xfrm>
          <a:prstGeom prst="flowChartAlternateProcess">
            <a:avLst/>
          </a:prstGeom>
        </p:spPr>
        <p:style>
          <a:lnRef idx="2">
            <a:schemeClr val="accent3"/>
          </a:lnRef>
          <a:fillRef idx="1">
            <a:schemeClr val="lt1"/>
          </a:fillRef>
          <a:effectRef idx="0">
            <a:schemeClr val="accent3"/>
          </a:effectRef>
          <a:fontRef idx="minor">
            <a:schemeClr val="dk1"/>
          </a:fontRef>
        </p:style>
        <p:txBody>
          <a:bodyPr lIns="94485" tIns="47242" rIns="94485" bIns="47242">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9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Example of representation filed</a:t>
            </a:r>
          </a:p>
        </p:txBody>
      </p:sp>
      <p:sp>
        <p:nvSpPr>
          <p:cNvPr id="11" name="Rectangle 10"/>
          <p:cNvSpPr/>
          <p:nvPr/>
        </p:nvSpPr>
        <p:spPr>
          <a:xfrm>
            <a:off x="1119162" y="6076968"/>
            <a:ext cx="2478564" cy="523220"/>
          </a:xfrm>
          <a:prstGeom prst="rect">
            <a:avLst/>
          </a:prstGeom>
        </p:spPr>
        <p:txBody>
          <a:bodyPr wrap="none">
            <a:spAutoFit/>
          </a:bodyPr>
          <a:lstStyle/>
          <a:p>
            <a:pPr algn="ctr">
              <a:spcAft>
                <a:spcPts val="1000"/>
              </a:spcAft>
            </a:pPr>
            <a:r>
              <a:rPr lang="en-US" dirty="0" smtClean="0">
                <a:latin typeface="Constantia" pitchFamily="18" charset="0"/>
              </a:rPr>
              <a:t>07-00003-0101</a:t>
            </a:r>
            <a:endParaRPr lang="en-US" dirty="0">
              <a:latin typeface="Constantia" pitchFamily="18" charset="0"/>
            </a:endParaRPr>
          </a:p>
        </p:txBody>
      </p:sp>
      <p:sp>
        <p:nvSpPr>
          <p:cNvPr id="13" name="Rectangle 12"/>
          <p:cNvSpPr/>
          <p:nvPr/>
        </p:nvSpPr>
        <p:spPr>
          <a:xfrm>
            <a:off x="5976946" y="6005530"/>
            <a:ext cx="3112776" cy="523220"/>
          </a:xfrm>
          <a:prstGeom prst="rect">
            <a:avLst/>
          </a:prstGeom>
        </p:spPr>
        <p:txBody>
          <a:bodyPr wrap="none">
            <a:spAutoFit/>
          </a:bodyPr>
          <a:lstStyle/>
          <a:p>
            <a:pPr algn="ctr">
              <a:spcAft>
                <a:spcPts val="1000"/>
              </a:spcAft>
            </a:pPr>
            <a:r>
              <a:rPr lang="en-US" dirty="0" smtClean="0">
                <a:latin typeface="Constantia" pitchFamily="18" charset="0"/>
              </a:rPr>
              <a:t>MY 07-00003-0101</a:t>
            </a:r>
            <a:endParaRPr lang="en-US" dirty="0">
              <a:latin typeface="Constantia" pitchFamily="18" charset="0"/>
            </a:endParaRPr>
          </a:p>
        </p:txBody>
      </p:sp>
      <p:sp>
        <p:nvSpPr>
          <p:cNvPr id="14" name="Rectangle 13"/>
          <p:cNvSpPr/>
          <p:nvPr/>
        </p:nvSpPr>
        <p:spPr>
          <a:xfrm>
            <a:off x="0" y="1"/>
            <a:ext cx="9334532" cy="369332"/>
          </a:xfrm>
          <a:prstGeom prst="rect">
            <a:avLst/>
          </a:prstGeom>
        </p:spPr>
        <p:txBody>
          <a:bodyPr wrap="square">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EFFECTIVE  IP ASSET MANAGEMENT BY SMEs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0" y="-352425"/>
            <a:ext cx="9537700" cy="7362825"/>
            <a:chOff x="0" y="-222"/>
            <a:chExt cx="6008" cy="4638"/>
          </a:xfrm>
        </p:grpSpPr>
        <p:sp>
          <p:nvSpPr>
            <p:cNvPr id="56323" name="Rectangle 3"/>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56324" name="Line 4"/>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56325" name="Rectangle 5"/>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56326" name="Rectangle 6"/>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56327" name="Text Box 7"/>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79872" name="Object 0"/>
            <p:cNvGraphicFramePr>
              <a:graphicFrameLocks noChangeAspect="1"/>
            </p:cNvGraphicFramePr>
            <p:nvPr/>
          </p:nvGraphicFramePr>
          <p:xfrm>
            <a:off x="0" y="3824"/>
            <a:ext cx="624" cy="307"/>
          </p:xfrm>
          <a:graphic>
            <a:graphicData uri="http://schemas.openxmlformats.org/presentationml/2006/ole">
              <p:oleObj spid="_x0000_s79872" name="Bitmap Image" r:id="rId4" imgW="2781688" imgH="1809524" progId="PBrush">
                <p:embed/>
              </p:oleObj>
            </a:graphicData>
          </a:graphic>
        </p:graphicFrame>
        <p:sp>
          <p:nvSpPr>
            <p:cNvPr id="56329" name="Line 9"/>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6330" name="Group 10"/>
            <p:cNvGrpSpPr>
              <a:grpSpLocks/>
            </p:cNvGrpSpPr>
            <p:nvPr/>
          </p:nvGrpSpPr>
          <p:grpSpPr bwMode="auto">
            <a:xfrm>
              <a:off x="83" y="3976"/>
              <a:ext cx="416" cy="248"/>
              <a:chOff x="96" y="4067"/>
              <a:chExt cx="384" cy="205"/>
            </a:xfrm>
          </p:grpSpPr>
          <p:pic>
            <p:nvPicPr>
              <p:cNvPr id="56331" name="Picture 11" descr="C:\My Documents\My Pictures\myipo.jpeg"/>
              <p:cNvPicPr>
                <a:picLocks noChangeAspect="1" noChangeArrowheads="1"/>
              </p:cNvPicPr>
              <p:nvPr/>
            </p:nvPicPr>
            <p:blipFill>
              <a:blip r:embed="rId5" cstate="print"/>
              <a:srcRect/>
              <a:stretch>
                <a:fillRect/>
              </a:stretch>
            </p:blipFill>
            <p:spPr bwMode="auto">
              <a:xfrm>
                <a:off x="96" y="4067"/>
                <a:ext cx="384" cy="205"/>
              </a:xfrm>
              <a:prstGeom prst="rect">
                <a:avLst/>
              </a:prstGeom>
              <a:noFill/>
            </p:spPr>
          </p:pic>
          <p:pic>
            <p:nvPicPr>
              <p:cNvPr id="56332" name="Picture 12" descr="D:\NKK\animasi\bullet\b16.gif"/>
              <p:cNvPicPr>
                <a:picLocks noChangeAspect="1" noChangeArrowheads="1" noCrop="1"/>
              </p:cNvPicPr>
              <p:nvPr/>
            </p:nvPicPr>
            <p:blipFill>
              <a:blip r:embed="rId6" cstate="print"/>
              <a:srcRect/>
              <a:stretch>
                <a:fillRect/>
              </a:stretch>
            </p:blipFill>
            <p:spPr bwMode="auto">
              <a:xfrm>
                <a:off x="308" y="4080"/>
                <a:ext cx="45" cy="41"/>
              </a:xfrm>
              <a:prstGeom prst="rect">
                <a:avLst/>
              </a:prstGeom>
              <a:noFill/>
            </p:spPr>
          </p:pic>
        </p:grpSp>
        <p:sp>
          <p:nvSpPr>
            <p:cNvPr id="56333" name="Line 13"/>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56334" name="WordArt 14"/>
            <p:cNvSpPr>
              <a:spLocks noChangeArrowheads="1" noChangeShapeType="1" noTextEdit="1"/>
            </p:cNvSpPr>
            <p:nvPr/>
          </p:nvSpPr>
          <p:spPr bwMode="auto">
            <a:xfrm>
              <a:off x="300" y="-222"/>
              <a:ext cx="5580" cy="540"/>
            </a:xfrm>
            <a:prstGeom prst="rect">
              <a:avLst/>
            </a:prstGeom>
          </p:spPr>
          <p:txBody>
            <a:bodyPr wrap="none" fromWordArt="1">
              <a:prstTxWarp prst="textPlain">
                <a:avLst>
                  <a:gd name="adj" fmla="val 49125"/>
                </a:avLst>
              </a:prstTxWarp>
            </a:bodyPr>
            <a:lstStyle/>
            <a:p>
              <a:pPr algn="ctr"/>
              <a:endParaRPr lang="en-MY" sz="3600" i="1" kern="10" dirty="0" smtClean="0">
                <a:ln w="3175">
                  <a:noFill/>
                  <a:round/>
                  <a:headEnd/>
                  <a:tailEnd/>
                </a:ln>
                <a:solidFill>
                  <a:schemeClr val="accent3">
                    <a:lumMod val="50000"/>
                  </a:schemeClr>
                </a:solidFill>
                <a:effectLst>
                  <a:outerShdw dist="35921" dir="2700000" algn="ctr" rotWithShape="0">
                    <a:srgbClr val="C0C0C0"/>
                  </a:outerShdw>
                </a:effectLst>
                <a:latin typeface="Impact"/>
              </a:endParaRPr>
            </a:p>
            <a:p>
              <a:pPr algn="ctr"/>
              <a:r>
                <a:rPr lang="en-MY" sz="36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EFFECTIVE  IP ASSET MANAGEMENT BY SMEs</a:t>
              </a:r>
            </a:p>
            <a:p>
              <a:pPr algn="ctr"/>
              <a:endParaRPr lang="en-MY" sz="3600" kern="10" dirty="0">
                <a:ln w="3175">
                  <a:noFill/>
                  <a:round/>
                  <a:headEnd/>
                  <a:tailEnd/>
                </a:ln>
                <a:solidFill>
                  <a:schemeClr val="bg1"/>
                </a:solidFill>
                <a:effectLst>
                  <a:outerShdw dist="35921" dir="2700000" algn="ctr" rotWithShape="0">
                    <a:srgbClr val="C0C0C0"/>
                  </a:outerShdw>
                </a:effectLst>
                <a:latin typeface="Impact"/>
              </a:endParaRPr>
            </a:p>
          </p:txBody>
        </p:sp>
      </p:grpSp>
      <p:sp>
        <p:nvSpPr>
          <p:cNvPr id="56335" name="Rectangle 15"/>
          <p:cNvSpPr>
            <a:spLocks noChangeArrowheads="1"/>
          </p:cNvSpPr>
          <p:nvPr/>
        </p:nvSpPr>
        <p:spPr bwMode="auto">
          <a:xfrm>
            <a:off x="914400" y="914400"/>
            <a:ext cx="3032125" cy="366713"/>
          </a:xfrm>
          <a:prstGeom prst="rect">
            <a:avLst/>
          </a:prstGeom>
          <a:noFill/>
          <a:ln w="9525">
            <a:noFill/>
            <a:miter lim="800000"/>
            <a:headEnd/>
            <a:tailEnd/>
          </a:ln>
          <a:effectLst/>
        </p:spPr>
        <p:txBody>
          <a:bodyPr wrap="none">
            <a:spAutoFit/>
          </a:bodyPr>
          <a:lstStyle/>
          <a:p>
            <a:pPr>
              <a:spcBef>
                <a:spcPct val="0"/>
              </a:spcBef>
            </a:pPr>
            <a:r>
              <a:rPr lang="en-US" sz="1800">
                <a:solidFill>
                  <a:schemeClr val="accent1"/>
                </a:solidFill>
                <a:latin typeface="Tahoma" pitchFamily="34" charset="0"/>
                <a:cs typeface="Times New Roman" pitchFamily="18" charset="0"/>
              </a:rPr>
              <a:t>Quotes from the famous </a:t>
            </a:r>
          </a:p>
        </p:txBody>
      </p:sp>
      <p:pic>
        <p:nvPicPr>
          <p:cNvPr id="56339" name="Picture 19" descr="D:\NKK\animasi\bullet\spinglob.gif"/>
          <p:cNvPicPr>
            <a:picLocks noChangeAspect="1" noChangeArrowheads="1" noCrop="1"/>
          </p:cNvPicPr>
          <p:nvPr/>
        </p:nvPicPr>
        <p:blipFill>
          <a:blip r:embed="rId7" cstate="print"/>
          <a:srcRect/>
          <a:stretch>
            <a:fillRect/>
          </a:stretch>
        </p:blipFill>
        <p:spPr bwMode="auto">
          <a:xfrm>
            <a:off x="190468" y="147614"/>
            <a:ext cx="228600" cy="228600"/>
          </a:xfrm>
          <a:prstGeom prst="rect">
            <a:avLst/>
          </a:prstGeom>
          <a:noFill/>
        </p:spPr>
      </p:pic>
      <p:sp>
        <p:nvSpPr>
          <p:cNvPr id="56338" name="Text Box 18"/>
          <p:cNvSpPr txBox="1">
            <a:spLocks noChangeArrowheads="1"/>
          </p:cNvSpPr>
          <p:nvPr/>
        </p:nvSpPr>
        <p:spPr bwMode="auto">
          <a:xfrm>
            <a:off x="838200" y="1676400"/>
            <a:ext cx="5181600" cy="1250950"/>
          </a:xfrm>
          <a:prstGeom prst="rect">
            <a:avLst/>
          </a:prstGeom>
          <a:noFill/>
          <a:ln w="9525">
            <a:noFill/>
            <a:miter lim="800000"/>
            <a:headEnd/>
            <a:tailEnd/>
          </a:ln>
          <a:effectLst/>
        </p:spPr>
        <p:txBody>
          <a:bodyPr>
            <a:spAutoFit/>
          </a:bodyPr>
          <a:lstStyle/>
          <a:p>
            <a:pPr>
              <a:spcBef>
                <a:spcPct val="0"/>
              </a:spcBef>
            </a:pPr>
            <a:endParaRPr lang="en-US" sz="1600" b="0" dirty="0">
              <a:latin typeface="Tahoma" pitchFamily="34" charset="0"/>
              <a:cs typeface="Times New Roman" pitchFamily="18" charset="0"/>
            </a:endParaRPr>
          </a:p>
          <a:p>
            <a:pPr algn="r">
              <a:spcBef>
                <a:spcPct val="0"/>
              </a:spcBef>
            </a:pPr>
            <a:endParaRPr lang="en-US" sz="1600" b="0" dirty="0">
              <a:latin typeface="Tahoma" pitchFamily="34" charset="0"/>
              <a:cs typeface="Tahoma" pitchFamily="34" charset="0"/>
            </a:endParaRPr>
          </a:p>
          <a:p>
            <a:pPr algn="r">
              <a:spcBef>
                <a:spcPct val="0"/>
              </a:spcBef>
            </a:pPr>
            <a:r>
              <a:rPr lang="en-US" sz="1400" b="0" i="1" dirty="0">
                <a:solidFill>
                  <a:srgbClr val="969696"/>
                </a:solidFill>
                <a:latin typeface="Tahoma" pitchFamily="34" charset="0"/>
                <a:cs typeface="Tahoma" pitchFamily="34" charset="0"/>
              </a:rPr>
              <a:t>Y.A.B Dato’ Seri Abdullah Hj. Ahmad </a:t>
            </a:r>
            <a:r>
              <a:rPr lang="en-US" sz="1400" b="0" i="1" dirty="0" err="1">
                <a:solidFill>
                  <a:srgbClr val="969696"/>
                </a:solidFill>
                <a:latin typeface="Tahoma" pitchFamily="34" charset="0"/>
                <a:cs typeface="Tahoma" pitchFamily="34" charset="0"/>
              </a:rPr>
              <a:t>Badawi</a:t>
            </a:r>
            <a:r>
              <a:rPr lang="en-US" sz="1400" b="0" dirty="0">
                <a:solidFill>
                  <a:srgbClr val="969696"/>
                </a:solidFill>
                <a:latin typeface="Tahoma" pitchFamily="34" charset="0"/>
                <a:cs typeface="Tahoma" pitchFamily="34" charset="0"/>
              </a:rPr>
              <a:t>, </a:t>
            </a:r>
          </a:p>
          <a:p>
            <a:pPr algn="r">
              <a:spcBef>
                <a:spcPct val="0"/>
              </a:spcBef>
            </a:pPr>
            <a:r>
              <a:rPr lang="en-US" sz="1400" b="0" smtClean="0">
                <a:solidFill>
                  <a:srgbClr val="969696"/>
                </a:solidFill>
                <a:latin typeface="Tahoma" pitchFamily="34" charset="0"/>
                <a:cs typeface="Tahoma" pitchFamily="34" charset="0"/>
              </a:rPr>
              <a:t>Former Prime </a:t>
            </a:r>
            <a:r>
              <a:rPr lang="en-US" sz="1400" b="0" dirty="0">
                <a:solidFill>
                  <a:srgbClr val="969696"/>
                </a:solidFill>
                <a:latin typeface="Tahoma" pitchFamily="34" charset="0"/>
                <a:cs typeface="Tahoma" pitchFamily="34" charset="0"/>
              </a:rPr>
              <a:t>Minister of Malaysia </a:t>
            </a:r>
            <a:r>
              <a:rPr lang="en-US" sz="1400" b="0" dirty="0">
                <a:solidFill>
                  <a:srgbClr val="969696"/>
                </a:solidFill>
                <a:latin typeface="Tahoma" pitchFamily="34" charset="0"/>
                <a:cs typeface="Times New Roman" pitchFamily="18" charset="0"/>
              </a:rPr>
              <a:t>during the </a:t>
            </a:r>
          </a:p>
          <a:p>
            <a:pPr algn="r">
              <a:spcBef>
                <a:spcPct val="0"/>
              </a:spcBef>
            </a:pPr>
            <a:r>
              <a:rPr lang="en-US" sz="1400" b="0" dirty="0">
                <a:solidFill>
                  <a:srgbClr val="969696"/>
                </a:solidFill>
                <a:latin typeface="Tahoma" pitchFamily="34" charset="0"/>
                <a:cs typeface="Times New Roman" pitchFamily="18" charset="0"/>
              </a:rPr>
              <a:t>National Intellectual Property Day 2005</a:t>
            </a:r>
            <a:r>
              <a:rPr lang="en-US" sz="1600" b="0" dirty="0">
                <a:solidFill>
                  <a:srgbClr val="DDDDDD"/>
                </a:solidFill>
                <a:latin typeface="Tahoma" pitchFamily="34" charset="0"/>
                <a:cs typeface="Times New Roman" pitchFamily="18" charset="0"/>
              </a:rPr>
              <a:t> </a:t>
            </a:r>
          </a:p>
        </p:txBody>
      </p:sp>
      <p:sp>
        <p:nvSpPr>
          <p:cNvPr id="56342" name="Text Box 22"/>
          <p:cNvSpPr txBox="1">
            <a:spLocks noChangeArrowheads="1"/>
          </p:cNvSpPr>
          <p:nvPr/>
        </p:nvSpPr>
        <p:spPr bwMode="auto">
          <a:xfrm>
            <a:off x="2514600" y="4724400"/>
            <a:ext cx="5181600" cy="762000"/>
          </a:xfrm>
          <a:prstGeom prst="rect">
            <a:avLst/>
          </a:prstGeom>
          <a:noFill/>
          <a:ln w="9525">
            <a:noFill/>
            <a:miter lim="800000"/>
            <a:headEnd/>
            <a:tailEnd/>
          </a:ln>
          <a:effectLst/>
        </p:spPr>
        <p:txBody>
          <a:bodyPr>
            <a:spAutoFit/>
          </a:bodyPr>
          <a:lstStyle/>
          <a:p>
            <a:pPr algn="just">
              <a:spcBef>
                <a:spcPct val="0"/>
              </a:spcBef>
            </a:pPr>
            <a:endParaRPr lang="en-US" sz="1600" b="0">
              <a:latin typeface="Tahoma" pitchFamily="34" charset="0"/>
              <a:cs typeface="Times New Roman" pitchFamily="18" charset="0"/>
            </a:endParaRPr>
          </a:p>
          <a:p>
            <a:pPr algn="r">
              <a:spcBef>
                <a:spcPct val="0"/>
              </a:spcBef>
            </a:pPr>
            <a:r>
              <a:rPr lang="en-US" sz="1400" b="0" i="1">
                <a:solidFill>
                  <a:srgbClr val="969696"/>
                </a:solidFill>
                <a:latin typeface="Tahoma" pitchFamily="34" charset="0"/>
                <a:cs typeface="Times New Roman" pitchFamily="18" charset="0"/>
              </a:rPr>
              <a:t>Jonathan I. Schwartz</a:t>
            </a:r>
            <a:r>
              <a:rPr lang="en-US" sz="1400" b="0">
                <a:solidFill>
                  <a:srgbClr val="969696"/>
                </a:solidFill>
                <a:latin typeface="Tahoma" pitchFamily="34" charset="0"/>
                <a:cs typeface="Times New Roman" pitchFamily="18" charset="0"/>
              </a:rPr>
              <a:t>, </a:t>
            </a:r>
          </a:p>
          <a:p>
            <a:pPr algn="r">
              <a:spcBef>
                <a:spcPct val="0"/>
              </a:spcBef>
            </a:pPr>
            <a:r>
              <a:rPr lang="en-US" sz="1400" b="0">
                <a:solidFill>
                  <a:srgbClr val="969696"/>
                </a:solidFill>
                <a:latin typeface="Tahoma" pitchFamily="34" charset="0"/>
                <a:cs typeface="Times New Roman" pitchFamily="18" charset="0"/>
              </a:rPr>
              <a:t>President and COO of Sun Microsystems (1994) </a:t>
            </a:r>
          </a:p>
        </p:txBody>
      </p:sp>
      <p:pic>
        <p:nvPicPr>
          <p:cNvPr id="56344" name="Picture 24" descr="http://wcdata.sun.com/webcast/archives/VIP-1294/jonathan_schwartz.jpg"/>
          <p:cNvPicPr>
            <a:picLocks noChangeAspect="1" noChangeArrowheads="1"/>
          </p:cNvPicPr>
          <p:nvPr/>
        </p:nvPicPr>
        <p:blipFill>
          <a:blip r:embed="rId8" cstate="print"/>
          <a:srcRect/>
          <a:stretch>
            <a:fillRect/>
          </a:stretch>
        </p:blipFill>
        <p:spPr bwMode="auto">
          <a:xfrm>
            <a:off x="1676400" y="4114800"/>
            <a:ext cx="969963" cy="1357313"/>
          </a:xfrm>
          <a:prstGeom prst="rect">
            <a:avLst/>
          </a:prstGeom>
          <a:noFill/>
          <a:ln w="19050">
            <a:solidFill>
              <a:schemeClr val="bg1"/>
            </a:solidFill>
            <a:miter lim="800000"/>
            <a:headEnd/>
            <a:tailEnd/>
          </a:ln>
        </p:spPr>
      </p:pic>
      <p:pic>
        <p:nvPicPr>
          <p:cNvPr id="56346" name="Picture 26" descr="http://www.kempen.gov.my/html/modules/ContentExpress/img_repository/paklah.gif"/>
          <p:cNvPicPr>
            <a:picLocks noChangeAspect="1" noChangeArrowheads="1"/>
          </p:cNvPicPr>
          <p:nvPr/>
        </p:nvPicPr>
        <p:blipFill>
          <a:blip r:embed="rId9" cstate="print"/>
          <a:srcRect/>
          <a:stretch>
            <a:fillRect/>
          </a:stretch>
        </p:blipFill>
        <p:spPr bwMode="auto">
          <a:xfrm>
            <a:off x="6172200" y="1676400"/>
            <a:ext cx="971550" cy="1268413"/>
          </a:xfrm>
          <a:prstGeom prst="rect">
            <a:avLst/>
          </a:prstGeom>
          <a:noFill/>
        </p:spPr>
      </p:pic>
      <p:sp>
        <p:nvSpPr>
          <p:cNvPr id="56349" name="Rectangle 29"/>
          <p:cNvSpPr>
            <a:spLocks noChangeArrowheads="1"/>
          </p:cNvSpPr>
          <p:nvPr/>
        </p:nvSpPr>
        <p:spPr bwMode="auto">
          <a:xfrm>
            <a:off x="1057275" y="1600200"/>
            <a:ext cx="5038725" cy="336550"/>
          </a:xfrm>
          <a:prstGeom prst="rect">
            <a:avLst/>
          </a:prstGeom>
          <a:noFill/>
          <a:ln w="9525">
            <a:noFill/>
            <a:miter lim="800000"/>
            <a:headEnd/>
            <a:tailEnd/>
          </a:ln>
          <a:effectLst/>
        </p:spPr>
        <p:txBody>
          <a:bodyPr wrap="none">
            <a:spAutoFit/>
          </a:bodyPr>
          <a:lstStyle/>
          <a:p>
            <a:pPr>
              <a:spcBef>
                <a:spcPct val="0"/>
              </a:spcBef>
            </a:pPr>
            <a:r>
              <a:rPr lang="en-US" sz="1600" b="0">
                <a:latin typeface="Tahoma" pitchFamily="34" charset="0"/>
                <a:cs typeface="Tahoma" pitchFamily="34" charset="0"/>
              </a:rPr>
              <a:t>“Intellectual Property is the current economic spinner”</a:t>
            </a:r>
          </a:p>
        </p:txBody>
      </p:sp>
      <p:sp>
        <p:nvSpPr>
          <p:cNvPr id="56350" name="Rectangle 30"/>
          <p:cNvSpPr>
            <a:spLocks noChangeArrowheads="1"/>
          </p:cNvSpPr>
          <p:nvPr/>
        </p:nvSpPr>
        <p:spPr bwMode="auto">
          <a:xfrm>
            <a:off x="2743200" y="4038600"/>
            <a:ext cx="5029200" cy="825500"/>
          </a:xfrm>
          <a:prstGeom prst="rect">
            <a:avLst/>
          </a:prstGeom>
          <a:noFill/>
          <a:ln w="9525">
            <a:noFill/>
            <a:miter lim="800000"/>
            <a:headEnd/>
            <a:tailEnd/>
          </a:ln>
          <a:effectLst/>
        </p:spPr>
        <p:txBody>
          <a:bodyPr>
            <a:spAutoFit/>
          </a:bodyPr>
          <a:lstStyle/>
          <a:p>
            <a:pPr>
              <a:spcBef>
                <a:spcPct val="0"/>
              </a:spcBef>
            </a:pPr>
            <a:r>
              <a:rPr lang="en-US" sz="1600" b="0">
                <a:latin typeface="Tahoma" pitchFamily="34" charset="0"/>
                <a:cs typeface="Times New Roman" pitchFamily="18" charset="0"/>
              </a:rPr>
              <a:t>“I believe in intellectual property. In my view, it’s the foundation of world economies, and certainly the foundation upon which Sun Microsystems was built.”</a:t>
            </a:r>
          </a:p>
        </p:txBody>
      </p:sp>
      <p:sp>
        <p:nvSpPr>
          <p:cNvPr id="56351" name="Text Box 31"/>
          <p:cNvSpPr txBox="1">
            <a:spLocks noChangeArrowheads="1"/>
          </p:cNvSpPr>
          <p:nvPr/>
        </p:nvSpPr>
        <p:spPr bwMode="auto">
          <a:xfrm>
            <a:off x="304800" y="457200"/>
            <a:ext cx="3124200" cy="366713"/>
          </a:xfrm>
          <a:prstGeom prst="rect">
            <a:avLst/>
          </a:prstGeom>
          <a:noFill/>
          <a:ln w="9525">
            <a:noFill/>
            <a:miter lim="800000"/>
            <a:headEnd/>
            <a:tailEnd/>
          </a:ln>
          <a:effectLst/>
        </p:spPr>
        <p:txBody>
          <a:bodyPr>
            <a:spAutoFit/>
          </a:bodyPr>
          <a:lstStyle/>
          <a:p>
            <a:r>
              <a:rPr lang="en-US" sz="1800">
                <a:solidFill>
                  <a:schemeClr val="accent1"/>
                </a:solidFill>
                <a:latin typeface="Tahoma" pitchFamily="34" charset="0"/>
              </a:rPr>
              <a:t>CONCLUDING REMARKS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6346"/>
                                        </p:tgtEl>
                                        <p:attrNameLst>
                                          <p:attrName>style.visibility</p:attrName>
                                        </p:attrNameLst>
                                      </p:cBhvr>
                                      <p:to>
                                        <p:strVal val="visible"/>
                                      </p:to>
                                    </p:set>
                                    <p:animEffect transition="in" filter="wipe(up)">
                                      <p:cBhvr>
                                        <p:cTn id="7" dur="500"/>
                                        <p:tgtEl>
                                          <p:spTgt spid="5634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38"/>
                                        </p:tgtEl>
                                        <p:attrNameLst>
                                          <p:attrName>style.visibility</p:attrName>
                                        </p:attrNameLst>
                                      </p:cBhvr>
                                      <p:to>
                                        <p:strVal val="visible"/>
                                      </p:to>
                                    </p:set>
                                    <p:animEffect transition="in" filter="dissolve">
                                      <p:cBhvr>
                                        <p:cTn id="11" dur="500"/>
                                        <p:tgtEl>
                                          <p:spTgt spid="56338"/>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wd">
                                    <p:tmPct val="100000"/>
                                  </p:iterate>
                                  <p:childTnLst>
                                    <p:set>
                                      <p:cBhvr>
                                        <p:cTn id="14" dur="1" fill="hold">
                                          <p:stCondLst>
                                            <p:cond delay="0"/>
                                          </p:stCondLst>
                                        </p:cTn>
                                        <p:tgtEl>
                                          <p:spTgt spid="56349"/>
                                        </p:tgtEl>
                                        <p:attrNameLst>
                                          <p:attrName>style.visibility</p:attrName>
                                        </p:attrNameLst>
                                      </p:cBhvr>
                                      <p:to>
                                        <p:strVal val="visible"/>
                                      </p:to>
                                    </p:set>
                                    <p:animEffect transition="in" filter="wipe(left)">
                                      <p:cBhvr>
                                        <p:cTn id="15" dur="300"/>
                                        <p:tgtEl>
                                          <p:spTgt spid="56349"/>
                                        </p:tgtEl>
                                      </p:cBhvr>
                                    </p:animEffect>
                                  </p:childTnLst>
                                </p:cTn>
                              </p:par>
                            </p:childTnLst>
                          </p:cTn>
                        </p:par>
                        <p:par>
                          <p:cTn id="16" fill="hold">
                            <p:stCondLst>
                              <p:cond delay="3700"/>
                            </p:stCondLst>
                            <p:childTnLst>
                              <p:par>
                                <p:cTn id="17" presetID="22" presetClass="entr" presetSubtype="8" fill="hold" nodeType="afterEffect">
                                  <p:stCondLst>
                                    <p:cond delay="0"/>
                                  </p:stCondLst>
                                  <p:childTnLst>
                                    <p:set>
                                      <p:cBhvr>
                                        <p:cTn id="18" dur="1" fill="hold">
                                          <p:stCondLst>
                                            <p:cond delay="0"/>
                                          </p:stCondLst>
                                        </p:cTn>
                                        <p:tgtEl>
                                          <p:spTgt spid="56344"/>
                                        </p:tgtEl>
                                        <p:attrNameLst>
                                          <p:attrName>style.visibility</p:attrName>
                                        </p:attrNameLst>
                                      </p:cBhvr>
                                      <p:to>
                                        <p:strVal val="visible"/>
                                      </p:to>
                                    </p:set>
                                    <p:animEffect transition="in" filter="wipe(left)">
                                      <p:cBhvr>
                                        <p:cTn id="19" dur="500"/>
                                        <p:tgtEl>
                                          <p:spTgt spid="56344"/>
                                        </p:tgtEl>
                                      </p:cBhvr>
                                    </p:animEffect>
                                  </p:childTnLst>
                                </p:cTn>
                              </p:par>
                            </p:childTnLst>
                          </p:cTn>
                        </p:par>
                        <p:par>
                          <p:cTn id="20" fill="hold">
                            <p:stCondLst>
                              <p:cond delay="4200"/>
                            </p:stCondLst>
                            <p:childTnLst>
                              <p:par>
                                <p:cTn id="21" presetID="22" presetClass="entr" presetSubtype="8" fill="hold" grpId="0" nodeType="afterEffect">
                                  <p:stCondLst>
                                    <p:cond delay="0"/>
                                  </p:stCondLst>
                                  <p:childTnLst>
                                    <p:set>
                                      <p:cBhvr>
                                        <p:cTn id="22" dur="1" fill="hold">
                                          <p:stCondLst>
                                            <p:cond delay="0"/>
                                          </p:stCondLst>
                                        </p:cTn>
                                        <p:tgtEl>
                                          <p:spTgt spid="56342"/>
                                        </p:tgtEl>
                                        <p:attrNameLst>
                                          <p:attrName>style.visibility</p:attrName>
                                        </p:attrNameLst>
                                      </p:cBhvr>
                                      <p:to>
                                        <p:strVal val="visible"/>
                                      </p:to>
                                    </p:set>
                                    <p:animEffect transition="in" filter="wipe(left)">
                                      <p:cBhvr>
                                        <p:cTn id="23" dur="500"/>
                                        <p:tgtEl>
                                          <p:spTgt spid="56342"/>
                                        </p:tgtEl>
                                      </p:cBhvr>
                                    </p:animEffect>
                                  </p:childTnLst>
                                </p:cTn>
                              </p:par>
                            </p:childTnLst>
                          </p:cTn>
                        </p:par>
                        <p:par>
                          <p:cTn id="24" fill="hold">
                            <p:stCondLst>
                              <p:cond delay="4700"/>
                            </p:stCondLst>
                            <p:childTnLst>
                              <p:par>
                                <p:cTn id="25" presetID="22" presetClass="entr" presetSubtype="8" fill="hold" grpId="0" nodeType="afterEffect">
                                  <p:stCondLst>
                                    <p:cond delay="0"/>
                                  </p:stCondLst>
                                  <p:childTnLst>
                                    <p:set>
                                      <p:cBhvr>
                                        <p:cTn id="26" dur="1" fill="hold">
                                          <p:stCondLst>
                                            <p:cond delay="0"/>
                                          </p:stCondLst>
                                        </p:cTn>
                                        <p:tgtEl>
                                          <p:spTgt spid="56350"/>
                                        </p:tgtEl>
                                        <p:attrNameLst>
                                          <p:attrName>style.visibility</p:attrName>
                                        </p:attrNameLst>
                                      </p:cBhvr>
                                      <p:to>
                                        <p:strVal val="visible"/>
                                      </p:to>
                                    </p:set>
                                    <p:animEffect transition="in" filter="wipe(left)">
                                      <p:cBhvr>
                                        <p:cTn id="27" dur="500"/>
                                        <p:tgtEl>
                                          <p:spTgt spid="56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8" grpId="0" autoUpdateAnimBg="0"/>
      <p:bldP spid="56342" grpId="0" autoUpdateAnimBg="0"/>
      <p:bldP spid="56349" grpId="0" autoUpdateAnimBg="0"/>
      <p:bldP spid="5635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537700" cy="7010400"/>
            <a:chOff x="0" y="0"/>
            <a:chExt cx="6008" cy="4416"/>
          </a:xfrm>
        </p:grpSpPr>
        <p:sp>
          <p:nvSpPr>
            <p:cNvPr id="43023" name="Rectangle 15"/>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4" name="Line 16"/>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3025" name="Rectangle 17"/>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3026" name="Rectangle 18"/>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3027" name="Text Box 19"/>
            <p:cNvSpPr txBox="1">
              <a:spLocks noChangeArrowheads="1"/>
            </p:cNvSpPr>
            <p:nvPr/>
          </p:nvSpPr>
          <p:spPr bwMode="auto">
            <a:xfrm>
              <a:off x="560" y="4136"/>
              <a:ext cx="4261"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p:txBody>
        </p:sp>
        <p:graphicFrame>
          <p:nvGraphicFramePr>
            <p:cNvPr id="43028" name="Object 20"/>
            <p:cNvGraphicFramePr>
              <a:graphicFrameLocks noChangeAspect="1"/>
            </p:cNvGraphicFramePr>
            <p:nvPr/>
          </p:nvGraphicFramePr>
          <p:xfrm>
            <a:off x="0" y="3824"/>
            <a:ext cx="624" cy="307"/>
          </p:xfrm>
          <a:graphic>
            <a:graphicData uri="http://schemas.openxmlformats.org/presentationml/2006/ole">
              <p:oleObj spid="_x0000_s122882" name="Bitmap Image" r:id="rId3" imgW="2781688" imgH="1809524" progId="PBrush">
                <p:embed/>
              </p:oleObj>
            </a:graphicData>
          </a:graphic>
        </p:graphicFrame>
        <p:sp>
          <p:nvSpPr>
            <p:cNvPr id="43029" name="Line 21"/>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4" name="Group 22"/>
            <p:cNvGrpSpPr>
              <a:grpSpLocks/>
            </p:cNvGrpSpPr>
            <p:nvPr/>
          </p:nvGrpSpPr>
          <p:grpSpPr bwMode="auto">
            <a:xfrm>
              <a:off x="83" y="3976"/>
              <a:ext cx="416" cy="248"/>
              <a:chOff x="96" y="4067"/>
              <a:chExt cx="384" cy="205"/>
            </a:xfrm>
          </p:grpSpPr>
          <p:pic>
            <p:nvPicPr>
              <p:cNvPr id="43031" name="Picture 23"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3032" name="Picture 24"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3033" name="Line 25"/>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grpSp>
      <p:sp>
        <p:nvSpPr>
          <p:cNvPr id="43043" name="Text Box 35"/>
          <p:cNvSpPr txBox="1">
            <a:spLocks noChangeArrowheads="1"/>
          </p:cNvSpPr>
          <p:nvPr/>
        </p:nvSpPr>
        <p:spPr bwMode="auto">
          <a:xfrm>
            <a:off x="619096" y="1647812"/>
            <a:ext cx="7543800" cy="3527119"/>
          </a:xfrm>
          <a:prstGeom prst="rect">
            <a:avLst/>
          </a:prstGeom>
          <a:noFill/>
          <a:ln w="9525">
            <a:noFill/>
            <a:miter lim="800000"/>
            <a:headEnd/>
            <a:tailEnd/>
          </a:ln>
          <a:effectLst/>
        </p:spPr>
        <p:txBody>
          <a:bodyPr wrap="square">
            <a:spAutoFit/>
          </a:bodyPr>
          <a:lstStyle/>
          <a:p>
            <a:r>
              <a:rPr lang="en-US" sz="1800" dirty="0" smtClean="0">
                <a:solidFill>
                  <a:schemeClr val="accent1"/>
                </a:solidFill>
                <a:latin typeface="Tahoma" pitchFamily="34" charset="0"/>
                <a:cs typeface="Tahoma" pitchFamily="34" charset="0"/>
              </a:rPr>
              <a:t> </a:t>
            </a:r>
          </a:p>
          <a:p>
            <a:pPr algn="ctr"/>
            <a:r>
              <a:rPr lang="en-US" sz="4000" dirty="0" smtClean="0"/>
              <a:t>If you don’t create</a:t>
            </a:r>
            <a:endParaRPr lang="en-MY" sz="4000" dirty="0" smtClean="0"/>
          </a:p>
          <a:p>
            <a:pPr algn="ctr"/>
            <a:r>
              <a:rPr lang="en-US" sz="4000" dirty="0" smtClean="0"/>
              <a:t>You don’t innovate</a:t>
            </a:r>
            <a:endParaRPr lang="en-MY" sz="4000" dirty="0" smtClean="0"/>
          </a:p>
          <a:p>
            <a:pPr algn="ctr"/>
            <a:r>
              <a:rPr lang="en-US" sz="4000" dirty="0" smtClean="0"/>
              <a:t>You will evaporate!!!</a:t>
            </a:r>
            <a:endParaRPr lang="en-MY" sz="4000" dirty="0" smtClean="0"/>
          </a:p>
          <a:p>
            <a:pPr lvl="1" eaLnBrk="1" hangingPunct="1">
              <a:lnSpc>
                <a:spcPct val="90000"/>
              </a:lnSpc>
              <a:buFont typeface="Wingdings" pitchFamily="2" charset="2"/>
              <a:buChar char="v"/>
            </a:pPr>
            <a:endParaRPr lang="en-US" sz="1800" dirty="0">
              <a:solidFill>
                <a:schemeClr val="accent1"/>
              </a:solidFill>
              <a:latin typeface="Tahoma" pitchFamily="34" charset="0"/>
            </a:endParaRPr>
          </a:p>
        </p:txBody>
      </p:sp>
      <p:pic>
        <p:nvPicPr>
          <p:cNvPr id="43044" name="Picture 36" descr="D:\NKK\animasi\bullet\spinglob.gif"/>
          <p:cNvPicPr>
            <a:picLocks noChangeAspect="1" noChangeArrowheads="1" noCrop="1"/>
          </p:cNvPicPr>
          <p:nvPr/>
        </p:nvPicPr>
        <p:blipFill>
          <a:blip r:embed="rId6" cstate="print"/>
          <a:srcRect/>
          <a:stretch>
            <a:fillRect/>
          </a:stretch>
        </p:blipFill>
        <p:spPr bwMode="auto">
          <a:xfrm>
            <a:off x="404782" y="147614"/>
            <a:ext cx="228600" cy="228600"/>
          </a:xfrm>
          <a:prstGeom prst="rect">
            <a:avLst/>
          </a:prstGeom>
          <a:noFill/>
        </p:spPr>
      </p:pic>
      <p:sp>
        <p:nvSpPr>
          <p:cNvPr id="3" name="Rectangle 22"/>
          <p:cNvSpPr>
            <a:spLocks noChangeArrowheads="1"/>
          </p:cNvSpPr>
          <p:nvPr/>
        </p:nvSpPr>
        <p:spPr bwMode="auto">
          <a:xfrm>
            <a:off x="904848" y="0"/>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EFFECTIVE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pic>
        <p:nvPicPr>
          <p:cNvPr id="122883" name="Picture 3" descr="C:\Users\rashidah\AppData\Local\Microsoft\Windows\Temporary Internet Files\Content.IE5\92WN5EXA\MC900241241[1].wmf"/>
          <p:cNvPicPr>
            <a:picLocks noChangeAspect="1" noChangeArrowheads="1"/>
          </p:cNvPicPr>
          <p:nvPr/>
        </p:nvPicPr>
        <p:blipFill>
          <a:blip r:embed="rId7" cstate="print"/>
          <a:srcRect/>
          <a:stretch>
            <a:fillRect/>
          </a:stretch>
        </p:blipFill>
        <p:spPr bwMode="auto">
          <a:xfrm>
            <a:off x="6691326" y="933432"/>
            <a:ext cx="1641348" cy="1818742"/>
          </a:xfrm>
          <a:prstGeom prst="rect">
            <a:avLst/>
          </a:prstGeom>
          <a:noFill/>
        </p:spPr>
      </p:pic>
      <p:pic>
        <p:nvPicPr>
          <p:cNvPr id="122884" name="Picture 4" descr="C:\Users\rashidah\AppData\Local\Microsoft\Windows\Temporary Internet Files\Content.IE5\57JVC1GQ\MC900241263[1].wmf"/>
          <p:cNvPicPr>
            <a:picLocks noChangeAspect="1" noChangeArrowheads="1"/>
          </p:cNvPicPr>
          <p:nvPr/>
        </p:nvPicPr>
        <p:blipFill>
          <a:blip r:embed="rId8" cstate="print"/>
          <a:srcRect/>
          <a:stretch>
            <a:fillRect/>
          </a:stretch>
        </p:blipFill>
        <p:spPr bwMode="auto">
          <a:xfrm>
            <a:off x="261906" y="4291018"/>
            <a:ext cx="1816913" cy="1827886"/>
          </a:xfrm>
          <a:prstGeom prst="rect">
            <a:avLst/>
          </a:prstGeom>
          <a:noFill/>
        </p:spPr>
      </p:pic>
      <p:pic>
        <p:nvPicPr>
          <p:cNvPr id="122886" name="Picture 6" descr="C:\Users\rashidah\AppData\Local\Microsoft\Windows\Temporary Internet Files\Content.IE5\GEQ8RG7K\MC900241239[1].wmf"/>
          <p:cNvPicPr>
            <a:picLocks noChangeAspect="1" noChangeArrowheads="1"/>
          </p:cNvPicPr>
          <p:nvPr/>
        </p:nvPicPr>
        <p:blipFill>
          <a:blip r:embed="rId9" cstate="print"/>
          <a:srcRect/>
          <a:stretch>
            <a:fillRect/>
          </a:stretch>
        </p:blipFill>
        <p:spPr bwMode="auto">
          <a:xfrm>
            <a:off x="6905640" y="4362456"/>
            <a:ext cx="1760220" cy="18260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43">
                                            <p:txEl>
                                              <p:pRg st="0" end="0"/>
                                            </p:txEl>
                                          </p:spTgt>
                                        </p:tgtEl>
                                        <p:attrNameLst>
                                          <p:attrName>style.visibility</p:attrName>
                                        </p:attrNameLst>
                                      </p:cBhvr>
                                      <p:to>
                                        <p:strVal val="visible"/>
                                      </p:to>
                                    </p:set>
                                    <p:animEffect transition="in" filter="fade">
                                      <p:cBhvr>
                                        <p:cTn id="7" dur="2000"/>
                                        <p:tgtEl>
                                          <p:spTgt spid="43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43">
                                            <p:txEl>
                                              <p:pRg st="1" end="1"/>
                                            </p:txEl>
                                          </p:spTgt>
                                        </p:tgtEl>
                                        <p:attrNameLst>
                                          <p:attrName>style.visibility</p:attrName>
                                        </p:attrNameLst>
                                      </p:cBhvr>
                                      <p:to>
                                        <p:strVal val="visible"/>
                                      </p:to>
                                    </p:set>
                                    <p:animEffect transition="in" filter="fade">
                                      <p:cBhvr>
                                        <p:cTn id="12" dur="2000"/>
                                        <p:tgtEl>
                                          <p:spTgt spid="43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43">
                                            <p:txEl>
                                              <p:pRg st="2" end="2"/>
                                            </p:txEl>
                                          </p:spTgt>
                                        </p:tgtEl>
                                        <p:attrNameLst>
                                          <p:attrName>style.visibility</p:attrName>
                                        </p:attrNameLst>
                                      </p:cBhvr>
                                      <p:to>
                                        <p:strVal val="visible"/>
                                      </p:to>
                                    </p:set>
                                    <p:animEffect transition="in" filter="fade">
                                      <p:cBhvr>
                                        <p:cTn id="17" dur="2000"/>
                                        <p:tgtEl>
                                          <p:spTgt spid="43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43">
                                            <p:txEl>
                                              <p:pRg st="3" end="3"/>
                                            </p:txEl>
                                          </p:spTgt>
                                        </p:tgtEl>
                                        <p:attrNameLst>
                                          <p:attrName>style.visibility</p:attrName>
                                        </p:attrNameLst>
                                      </p:cBhvr>
                                      <p:to>
                                        <p:strVal val="visible"/>
                                      </p:to>
                                    </p:set>
                                    <p:animEffect transition="in" filter="fade">
                                      <p:cBhvr>
                                        <p:cTn id="22" dur="2000"/>
                                        <p:tgtEl>
                                          <p:spTgt spid="43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0" y="0"/>
            <a:ext cx="9537700" cy="7335838"/>
            <a:chOff x="0" y="0"/>
            <a:chExt cx="6008" cy="4621"/>
          </a:xfrm>
        </p:grpSpPr>
        <p:sp>
          <p:nvSpPr>
            <p:cNvPr id="57347" name="Rectangle 3"/>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57348" name="Line 4"/>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57349" name="Rectangle 5"/>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57350" name="Rectangle 6"/>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57351" name="Text Box 7"/>
            <p:cNvSpPr txBox="1">
              <a:spLocks noChangeArrowheads="1"/>
            </p:cNvSpPr>
            <p:nvPr/>
          </p:nvSpPr>
          <p:spPr bwMode="auto">
            <a:xfrm>
              <a:off x="560" y="4136"/>
              <a:ext cx="4261" cy="485"/>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smtClean="0">
                  <a:solidFill>
                    <a:srgbClr val="CC0000"/>
                  </a:solidFill>
                  <a:latin typeface="Arial" charset="0"/>
                </a:rPr>
                <a:t>)</a:t>
              </a:r>
            </a:p>
            <a:p>
              <a:pPr>
                <a:spcBef>
                  <a:spcPct val="0"/>
                </a:spcBef>
              </a:pPr>
              <a:endParaRPr lang="en-US" sz="1200" b="0" dirty="0">
                <a:solidFill>
                  <a:schemeClr val="hlink"/>
                </a:solidFill>
                <a:latin typeface="Monotype Corsiva" pitchFamily="66" charset="0"/>
              </a:endParaRPr>
            </a:p>
            <a:p>
              <a:pPr>
                <a:spcBef>
                  <a:spcPct val="0"/>
                </a:spcBef>
              </a:pPr>
              <a:endParaRPr lang="en-US" sz="1600" dirty="0">
                <a:solidFill>
                  <a:srgbClr val="CC0000"/>
                </a:solidFill>
                <a:latin typeface="Arial" charset="0"/>
              </a:endParaRPr>
            </a:p>
          </p:txBody>
        </p:sp>
        <p:graphicFrame>
          <p:nvGraphicFramePr>
            <p:cNvPr id="80897" name="Object 1"/>
            <p:cNvGraphicFramePr>
              <a:graphicFrameLocks noChangeAspect="1"/>
            </p:cNvGraphicFramePr>
            <p:nvPr/>
          </p:nvGraphicFramePr>
          <p:xfrm>
            <a:off x="0" y="3824"/>
            <a:ext cx="624" cy="307"/>
          </p:xfrm>
          <a:graphic>
            <a:graphicData uri="http://schemas.openxmlformats.org/presentationml/2006/ole">
              <p:oleObj spid="_x0000_s80897" name="Bitmap Image" r:id="rId4" imgW="2781688" imgH="1809524" progId="PBrush">
                <p:embed/>
              </p:oleObj>
            </a:graphicData>
          </a:graphic>
        </p:graphicFrame>
        <p:sp>
          <p:nvSpPr>
            <p:cNvPr id="57353" name="Line 9"/>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7354" name="Group 10"/>
            <p:cNvGrpSpPr>
              <a:grpSpLocks/>
            </p:cNvGrpSpPr>
            <p:nvPr/>
          </p:nvGrpSpPr>
          <p:grpSpPr bwMode="auto">
            <a:xfrm>
              <a:off x="83" y="3976"/>
              <a:ext cx="416" cy="248"/>
              <a:chOff x="96" y="4067"/>
              <a:chExt cx="384" cy="205"/>
            </a:xfrm>
          </p:grpSpPr>
          <p:pic>
            <p:nvPicPr>
              <p:cNvPr id="57355" name="Picture 11" descr="C:\My Documents\My Pictures\myipo.jpeg"/>
              <p:cNvPicPr>
                <a:picLocks noChangeAspect="1" noChangeArrowheads="1"/>
              </p:cNvPicPr>
              <p:nvPr/>
            </p:nvPicPr>
            <p:blipFill>
              <a:blip r:embed="rId5" cstate="print"/>
              <a:srcRect/>
              <a:stretch>
                <a:fillRect/>
              </a:stretch>
            </p:blipFill>
            <p:spPr bwMode="auto">
              <a:xfrm>
                <a:off x="96" y="4067"/>
                <a:ext cx="384" cy="205"/>
              </a:xfrm>
              <a:prstGeom prst="rect">
                <a:avLst/>
              </a:prstGeom>
              <a:noFill/>
            </p:spPr>
          </p:pic>
          <p:pic>
            <p:nvPicPr>
              <p:cNvPr id="57356" name="Picture 12" descr="D:\NKK\animasi\bullet\b16.gif"/>
              <p:cNvPicPr>
                <a:picLocks noChangeAspect="1" noChangeArrowheads="1" noCrop="1"/>
              </p:cNvPicPr>
              <p:nvPr/>
            </p:nvPicPr>
            <p:blipFill>
              <a:blip r:embed="rId6" cstate="print"/>
              <a:srcRect/>
              <a:stretch>
                <a:fillRect/>
              </a:stretch>
            </p:blipFill>
            <p:spPr bwMode="auto">
              <a:xfrm>
                <a:off x="308" y="4080"/>
                <a:ext cx="45" cy="41"/>
              </a:xfrm>
              <a:prstGeom prst="rect">
                <a:avLst/>
              </a:prstGeom>
              <a:noFill/>
            </p:spPr>
          </p:pic>
        </p:grpSp>
        <p:sp>
          <p:nvSpPr>
            <p:cNvPr id="57357" name="Line 13"/>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57358" name="WordArt 14"/>
            <p:cNvSpPr>
              <a:spLocks noChangeArrowheads="1" noChangeShapeType="1" noTextEdit="1"/>
            </p:cNvSpPr>
            <p:nvPr/>
          </p:nvSpPr>
          <p:spPr bwMode="auto">
            <a:xfrm>
              <a:off x="255" y="93"/>
              <a:ext cx="5670" cy="135"/>
            </a:xfrm>
            <a:prstGeom prst="rect">
              <a:avLst/>
            </a:prstGeom>
          </p:spPr>
          <p:txBody>
            <a:bodyPr wrap="none" fromWordArt="1">
              <a:prstTxWarp prst="textPlain">
                <a:avLst>
                  <a:gd name="adj" fmla="val 49125"/>
                </a:avLst>
              </a:prstTxWarp>
            </a:bodyPr>
            <a:lstStyle/>
            <a:p>
              <a:pPr algn="ctr"/>
              <a:endParaRPr lang="en-MY" sz="3600" kern="10" dirty="0">
                <a:ln w="3175">
                  <a:noFill/>
                  <a:round/>
                  <a:headEnd/>
                  <a:tailEnd/>
                </a:ln>
                <a:solidFill>
                  <a:schemeClr val="bg1"/>
                </a:solidFill>
                <a:effectLst>
                  <a:outerShdw dist="35921" dir="2700000" algn="ctr" rotWithShape="0">
                    <a:srgbClr val="C0C0C0"/>
                  </a:outerShdw>
                </a:effectLst>
                <a:latin typeface="Impact"/>
              </a:endParaRPr>
            </a:p>
          </p:txBody>
        </p:sp>
      </p:grpSp>
      <p:pic>
        <p:nvPicPr>
          <p:cNvPr id="57363" name="Picture 19" descr="D:\NKK\animasi\bullet\spinglob.gif"/>
          <p:cNvPicPr>
            <a:picLocks noChangeAspect="1" noChangeArrowheads="1" noCrop="1"/>
          </p:cNvPicPr>
          <p:nvPr/>
        </p:nvPicPr>
        <p:blipFill>
          <a:blip r:embed="rId7" cstate="print"/>
          <a:srcRect/>
          <a:stretch>
            <a:fillRect/>
          </a:stretch>
        </p:blipFill>
        <p:spPr bwMode="auto">
          <a:xfrm>
            <a:off x="190468" y="147614"/>
            <a:ext cx="228600" cy="228600"/>
          </a:xfrm>
          <a:prstGeom prst="rect">
            <a:avLst/>
          </a:prstGeom>
          <a:noFill/>
        </p:spPr>
      </p:pic>
      <p:sp>
        <p:nvSpPr>
          <p:cNvPr id="57365" name="Rectangle 21"/>
          <p:cNvSpPr>
            <a:spLocks noChangeArrowheads="1"/>
          </p:cNvSpPr>
          <p:nvPr/>
        </p:nvSpPr>
        <p:spPr bwMode="auto">
          <a:xfrm>
            <a:off x="1190600" y="3362324"/>
            <a:ext cx="6629400" cy="2714628"/>
          </a:xfrm>
          <a:prstGeom prst="rect">
            <a:avLst/>
          </a:prstGeom>
          <a:solidFill>
            <a:schemeClr val="accent1"/>
          </a:solidFill>
          <a:ln w="9525">
            <a:noFill/>
            <a:miter lim="800000"/>
            <a:headEnd/>
            <a:tailEnd/>
          </a:ln>
          <a:effectLst/>
        </p:spPr>
        <p:txBody>
          <a:bodyPr wrap="none" anchor="ctr"/>
          <a:lstStyle/>
          <a:p>
            <a:endParaRPr lang="en-MY"/>
          </a:p>
        </p:txBody>
      </p:sp>
      <p:sp>
        <p:nvSpPr>
          <p:cNvPr id="57366" name="Rectangle 22"/>
          <p:cNvSpPr>
            <a:spLocks noChangeArrowheads="1"/>
          </p:cNvSpPr>
          <p:nvPr/>
        </p:nvSpPr>
        <p:spPr bwMode="auto">
          <a:xfrm>
            <a:off x="1119162" y="2219316"/>
            <a:ext cx="6653238" cy="1138773"/>
          </a:xfrm>
          <a:prstGeom prst="rect">
            <a:avLst/>
          </a:prstGeom>
          <a:noFill/>
          <a:ln w="9525">
            <a:noFill/>
            <a:miter lim="800000"/>
            <a:headEnd/>
            <a:tailEnd/>
          </a:ln>
          <a:effectLst/>
        </p:spPr>
        <p:txBody>
          <a:bodyPr wrap="square">
            <a:spAutoFit/>
          </a:bodyPr>
          <a:lstStyle/>
          <a:p>
            <a:pPr algn="ctr">
              <a:spcBef>
                <a:spcPct val="0"/>
              </a:spcBef>
            </a:pPr>
            <a:r>
              <a:rPr lang="en-US" dirty="0">
                <a:latin typeface="Tahoma" pitchFamily="34" charset="0"/>
                <a:cs typeface="Tahoma" pitchFamily="34" charset="0"/>
              </a:rPr>
              <a:t>Thank </a:t>
            </a:r>
            <a:r>
              <a:rPr lang="en-US" dirty="0" smtClean="0">
                <a:latin typeface="Tahoma" pitchFamily="34" charset="0"/>
                <a:cs typeface="Tahoma" pitchFamily="34" charset="0"/>
              </a:rPr>
              <a:t>You</a:t>
            </a:r>
          </a:p>
          <a:p>
            <a:pPr algn="ctr">
              <a:spcBef>
                <a:spcPct val="0"/>
              </a:spcBef>
            </a:pPr>
            <a:endParaRPr lang="en-US" dirty="0" smtClean="0">
              <a:latin typeface="Tahoma" pitchFamily="34" charset="0"/>
              <a:cs typeface="Tahoma" pitchFamily="34" charset="0"/>
            </a:endParaRPr>
          </a:p>
          <a:p>
            <a:pPr algn="ctr">
              <a:spcBef>
                <a:spcPct val="0"/>
              </a:spcBef>
            </a:pPr>
            <a:r>
              <a:rPr lang="en-US" sz="1200" dirty="0" smtClean="0">
                <a:latin typeface="Tahoma" pitchFamily="34" charset="0"/>
                <a:cs typeface="Tahoma" pitchFamily="34" charset="0"/>
              </a:rPr>
              <a:t>Email: rashidah@myipo.gov.my</a:t>
            </a:r>
            <a:endParaRPr lang="en-US" sz="1200" dirty="0">
              <a:latin typeface="Tahoma" pitchFamily="34" charset="0"/>
              <a:cs typeface="Tahoma" pitchFamily="34" charset="0"/>
            </a:endParaRPr>
          </a:p>
        </p:txBody>
      </p:sp>
      <p:graphicFrame>
        <p:nvGraphicFramePr>
          <p:cNvPr id="80896" name="Object 0"/>
          <p:cNvGraphicFramePr>
            <a:graphicFrameLocks noChangeAspect="1"/>
          </p:cNvGraphicFramePr>
          <p:nvPr/>
        </p:nvGraphicFramePr>
        <p:xfrm>
          <a:off x="2405046" y="3719514"/>
          <a:ext cx="4605354" cy="2071686"/>
        </p:xfrm>
        <a:graphic>
          <a:graphicData uri="http://schemas.openxmlformats.org/presentationml/2006/ole">
            <p:oleObj spid="_x0000_s80896" name="Clip" r:id="rId8" imgW="5349600" imgH="2911320" progId="">
              <p:embed/>
            </p:oleObj>
          </a:graphicData>
        </a:graphic>
      </p:graphicFrame>
      <p:pic>
        <p:nvPicPr>
          <p:cNvPr id="20" name="Picture 4" descr="logoMyIPO.gif"/>
          <p:cNvPicPr>
            <a:picLocks noChangeAspect="1"/>
          </p:cNvPicPr>
          <p:nvPr/>
        </p:nvPicPr>
        <p:blipFill>
          <a:blip r:embed="rId9" cstate="print"/>
          <a:srcRect/>
          <a:stretch>
            <a:fillRect/>
          </a:stretch>
        </p:blipFill>
        <p:spPr bwMode="auto">
          <a:xfrm>
            <a:off x="3548054" y="1290622"/>
            <a:ext cx="1984377" cy="1000132"/>
          </a:xfrm>
          <a:prstGeom prst="rect">
            <a:avLst/>
          </a:prstGeom>
          <a:noFill/>
          <a:ln w="9525">
            <a:noFill/>
            <a:miter lim="800000"/>
            <a:headEnd/>
            <a:tailEnd/>
          </a:ln>
        </p:spPr>
      </p:pic>
      <p:sp>
        <p:nvSpPr>
          <p:cNvPr id="21" name="Rectangle 20"/>
          <p:cNvSpPr/>
          <p:nvPr/>
        </p:nvSpPr>
        <p:spPr>
          <a:xfrm>
            <a:off x="619096" y="1"/>
            <a:ext cx="8715436" cy="369332"/>
          </a:xfrm>
          <a:prstGeom prst="rect">
            <a:avLst/>
          </a:prstGeom>
        </p:spPr>
        <p:txBody>
          <a:bodyPr wrap="square">
            <a:spAutoFit/>
          </a:bodyPr>
          <a:lstStyle/>
          <a:p>
            <a:pPr algn="ctr"/>
            <a:r>
              <a:rPr lang="en-MY" sz="1800" i="1"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EFFECTIVE  IP ASSET MANAGEMENT BY SMEs</a:t>
            </a:r>
            <a:endParaRPr lang="en-MY" sz="1800" i="1"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95234"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95235"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US" sz="2400" b="1" dirty="0" smtClean="0"/>
              <a:t>Brief history of Intellectual Property Corporation of Malaysia (</a:t>
            </a:r>
            <a:r>
              <a:rPr lang="en-US" sz="2400" b="1" dirty="0" err="1" smtClean="0"/>
              <a:t>MyIPO</a:t>
            </a:r>
            <a:r>
              <a:rPr lang="en-US" sz="2400" b="1" dirty="0" smtClean="0"/>
              <a:t>)</a:t>
            </a:r>
            <a:r>
              <a:rPr lang="en-US" sz="4800" b="1" dirty="0" smtClean="0"/>
              <a:t> </a:t>
            </a:r>
            <a:r>
              <a:rPr lang="en-MY" sz="4800" dirty="0" smtClean="0"/>
              <a:t/>
            </a:r>
            <a:br>
              <a:rPr lang="en-MY" sz="4800" dirty="0" smtClean="0"/>
            </a:br>
            <a:endParaRPr lang="en-MY" dirty="0"/>
          </a:p>
        </p:txBody>
      </p:sp>
      <p:sp>
        <p:nvSpPr>
          <p:cNvPr id="37" name="Content Placeholder 36"/>
          <p:cNvSpPr>
            <a:spLocks noGrp="1"/>
          </p:cNvSpPr>
          <p:nvPr>
            <p:ph idx="1"/>
          </p:nvPr>
        </p:nvSpPr>
        <p:spPr>
          <a:xfrm>
            <a:off x="714375" y="1790688"/>
            <a:ext cx="8096250" cy="4440250"/>
          </a:xfrm>
        </p:spPr>
        <p:txBody>
          <a:bodyPr/>
          <a:lstStyle/>
          <a:p>
            <a:r>
              <a:rPr lang="en-US" sz="2800" b="1" dirty="0" smtClean="0"/>
              <a:t>The Intellectual Property Office </a:t>
            </a:r>
            <a:endParaRPr lang="en-MY" sz="2800" dirty="0" smtClean="0"/>
          </a:p>
          <a:p>
            <a:pPr lvl="1"/>
            <a:r>
              <a:rPr lang="en-US" sz="2400" dirty="0" err="1" smtClean="0"/>
              <a:t>MyIPO</a:t>
            </a:r>
            <a:r>
              <a:rPr lang="en-US" sz="2400" dirty="0" smtClean="0"/>
              <a:t> is a government agency.</a:t>
            </a:r>
            <a:endParaRPr lang="en-MY" sz="2400" dirty="0" smtClean="0"/>
          </a:p>
          <a:p>
            <a:pPr lvl="1"/>
            <a:r>
              <a:rPr lang="en-US" sz="2400" dirty="0" smtClean="0"/>
              <a:t>Organized as a semi-autonomous body,</a:t>
            </a:r>
            <a:endParaRPr lang="en-MY" sz="2400" dirty="0" smtClean="0"/>
          </a:p>
          <a:p>
            <a:pPr lvl="1"/>
            <a:r>
              <a:rPr lang="en-US" sz="2400" dirty="0" smtClean="0"/>
              <a:t>Able to recruit and train staff on its own terms, manage its own finance. </a:t>
            </a:r>
            <a:endParaRPr lang="en-MY" sz="2400" dirty="0" smtClean="0"/>
          </a:p>
          <a:p>
            <a:pPr lvl="1"/>
            <a:r>
              <a:rPr lang="en-US" sz="2400" dirty="0" smtClean="0"/>
              <a:t>Judicially autonomous.</a:t>
            </a:r>
            <a:endParaRPr lang="en-MY" sz="2400" dirty="0" smtClean="0"/>
          </a:p>
          <a:p>
            <a:pPr lvl="2" algn="just"/>
            <a:r>
              <a:rPr lang="en-US" sz="2000" dirty="0" smtClean="0"/>
              <a:t>Decisions of the Office to grant, refuse or revoke IPR or to resolve disputes between parties are quasi-judicial decisions and not administrative. </a:t>
            </a:r>
            <a:endParaRPr lang="en-MY" sz="2000" dirty="0" smtClean="0"/>
          </a:p>
          <a:p>
            <a:pPr lvl="2" algn="just"/>
            <a:r>
              <a:rPr lang="en-US" sz="2000" dirty="0" smtClean="0"/>
              <a:t>Office must be free from interference and answerable only to courts. </a:t>
            </a:r>
            <a:endParaRPr lang="en-MY" sz="2000" dirty="0" smtClean="0"/>
          </a:p>
          <a:p>
            <a:endParaRPr lang="en-MY" dirty="0"/>
          </a:p>
        </p:txBody>
      </p:sp>
      <p:pic>
        <p:nvPicPr>
          <p:cNvPr id="38" name="Picture 28" descr="C:\My Documents\My Pictures\myipo.jpeg"/>
          <p:cNvPicPr>
            <a:picLocks noChangeAspect="1" noChangeArrowheads="1"/>
          </p:cNvPicPr>
          <p:nvPr/>
        </p:nvPicPr>
        <p:blipFill>
          <a:blip r:embed="rId4" cstate="print"/>
          <a:srcRect/>
          <a:stretch>
            <a:fillRect/>
          </a:stretch>
        </p:blipFill>
        <p:spPr bwMode="auto">
          <a:xfrm>
            <a:off x="6191260" y="1147746"/>
            <a:ext cx="660400" cy="393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97282"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97283"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US" sz="2400" b="1" dirty="0" smtClean="0"/>
              <a:t>Brief history of Intellectual Property Corporation of Malaysia (</a:t>
            </a:r>
            <a:r>
              <a:rPr lang="en-US" sz="2400" b="1" dirty="0" err="1" smtClean="0"/>
              <a:t>MyIPO</a:t>
            </a:r>
            <a:r>
              <a:rPr lang="en-US" sz="2400" b="1" dirty="0" smtClean="0"/>
              <a:t>)</a:t>
            </a:r>
            <a:r>
              <a:rPr lang="en-US" sz="4800" b="1" dirty="0" smtClean="0"/>
              <a:t> </a:t>
            </a:r>
            <a:r>
              <a:rPr lang="en-MY" sz="4800" dirty="0" smtClean="0"/>
              <a:t/>
            </a:r>
            <a:br>
              <a:rPr lang="en-MY" sz="4800" dirty="0" smtClean="0"/>
            </a:br>
            <a:endParaRPr lang="en-MY" dirty="0"/>
          </a:p>
        </p:txBody>
      </p:sp>
      <p:sp>
        <p:nvSpPr>
          <p:cNvPr id="37" name="Content Placeholder 36"/>
          <p:cNvSpPr>
            <a:spLocks noGrp="1"/>
          </p:cNvSpPr>
          <p:nvPr>
            <p:ph idx="1"/>
          </p:nvPr>
        </p:nvSpPr>
        <p:spPr>
          <a:xfrm>
            <a:off x="714375" y="1790688"/>
            <a:ext cx="8096250" cy="4440250"/>
          </a:xfrm>
        </p:spPr>
        <p:txBody>
          <a:bodyPr/>
          <a:lstStyle/>
          <a:p>
            <a:pPr algn="just"/>
            <a:r>
              <a:rPr lang="en-US" sz="2800" dirty="0" err="1" smtClean="0"/>
              <a:t>MyIPO</a:t>
            </a:r>
            <a:r>
              <a:rPr lang="en-US" sz="2800" dirty="0" smtClean="0"/>
              <a:t> was </a:t>
            </a:r>
            <a:r>
              <a:rPr lang="en-US" sz="2800" dirty="0" err="1" smtClean="0"/>
              <a:t>corporatised</a:t>
            </a:r>
            <a:r>
              <a:rPr lang="en-US" sz="2800" dirty="0" smtClean="0"/>
              <a:t> on 3 March </a:t>
            </a:r>
            <a:r>
              <a:rPr lang="en-US" sz="2800" dirty="0" smtClean="0"/>
              <a:t>2003. </a:t>
            </a:r>
            <a:r>
              <a:rPr lang="en-US" sz="2800" dirty="0" smtClean="0"/>
              <a:t>An agency set up under the Ministry of Domestic Trade, Co-operatives and Consumerism (MDTCC)</a:t>
            </a:r>
          </a:p>
          <a:p>
            <a:pPr>
              <a:buNone/>
            </a:pPr>
            <a:endParaRPr lang="en-MY" sz="2800" dirty="0" smtClean="0"/>
          </a:p>
          <a:p>
            <a:pPr lvl="0" algn="just"/>
            <a:r>
              <a:rPr lang="en-GB" sz="2800" dirty="0" smtClean="0"/>
              <a:t>Prior to </a:t>
            </a:r>
            <a:r>
              <a:rPr lang="en-GB" sz="2800" smtClean="0"/>
              <a:t>March </a:t>
            </a:r>
            <a:r>
              <a:rPr lang="en-GB" sz="2800" smtClean="0"/>
              <a:t>2003, </a:t>
            </a:r>
            <a:r>
              <a:rPr lang="en-GB" sz="2800" dirty="0" smtClean="0"/>
              <a:t>IP laws in Malaysia were administered by the Intellectual Property Division  of the Ministry of Domestic Trade and Consumer Affairs (MDTCA)   </a:t>
            </a:r>
            <a:endParaRPr lang="en-MY" sz="2800" dirty="0" smtClean="0"/>
          </a:p>
          <a:p>
            <a:endParaRPr lang="en-MY" dirty="0"/>
          </a:p>
        </p:txBody>
      </p:sp>
      <p:pic>
        <p:nvPicPr>
          <p:cNvPr id="38" name="Picture 28" descr="C:\My Documents\My Pictures\myipo.jpeg"/>
          <p:cNvPicPr>
            <a:picLocks noChangeAspect="1" noChangeArrowheads="1"/>
          </p:cNvPicPr>
          <p:nvPr/>
        </p:nvPicPr>
        <p:blipFill>
          <a:blip r:embed="rId4" cstate="print"/>
          <a:srcRect/>
          <a:stretch>
            <a:fillRect/>
          </a:stretch>
        </p:blipFill>
        <p:spPr bwMode="auto">
          <a:xfrm>
            <a:off x="6191260" y="1147746"/>
            <a:ext cx="660400" cy="393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98306"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98307"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US" sz="2400" b="1" dirty="0" smtClean="0"/>
              <a:t>Brief history of Intellectual Property Corporation of Malaysia (</a:t>
            </a:r>
            <a:r>
              <a:rPr lang="en-US" sz="2400" b="1" dirty="0" err="1" smtClean="0"/>
              <a:t>MyIPO</a:t>
            </a:r>
            <a:r>
              <a:rPr lang="en-US" sz="2400" b="1" dirty="0" smtClean="0"/>
              <a:t>)</a:t>
            </a:r>
            <a:r>
              <a:rPr lang="en-US" sz="4800" b="1" dirty="0" smtClean="0"/>
              <a:t> </a:t>
            </a:r>
            <a:r>
              <a:rPr lang="en-MY" sz="4800" dirty="0" smtClean="0"/>
              <a:t/>
            </a:r>
            <a:br>
              <a:rPr lang="en-MY" sz="4800" dirty="0" smtClean="0"/>
            </a:br>
            <a:endParaRPr lang="en-MY" dirty="0"/>
          </a:p>
        </p:txBody>
      </p:sp>
      <p:sp>
        <p:nvSpPr>
          <p:cNvPr id="37" name="Content Placeholder 36"/>
          <p:cNvSpPr>
            <a:spLocks noGrp="1"/>
          </p:cNvSpPr>
          <p:nvPr>
            <p:ph idx="1"/>
          </p:nvPr>
        </p:nvSpPr>
        <p:spPr>
          <a:xfrm>
            <a:off x="714375" y="1576374"/>
            <a:ext cx="8096250" cy="4654564"/>
          </a:xfrm>
        </p:spPr>
        <p:txBody>
          <a:bodyPr/>
          <a:lstStyle/>
          <a:p>
            <a:pPr lvl="0"/>
            <a:r>
              <a:rPr lang="en-US" sz="2400" dirty="0" err="1" smtClean="0"/>
              <a:t>MyIPO</a:t>
            </a:r>
            <a:r>
              <a:rPr lang="en-US" sz="2400" dirty="0" smtClean="0"/>
              <a:t> has no enforcement mechanism</a:t>
            </a:r>
            <a:endParaRPr lang="en-MY" sz="2400" dirty="0" smtClean="0"/>
          </a:p>
          <a:p>
            <a:pPr lvl="1">
              <a:buNone/>
            </a:pPr>
            <a:endParaRPr lang="en-US" sz="2000" u="sng" dirty="0" smtClean="0"/>
          </a:p>
          <a:p>
            <a:pPr lvl="1">
              <a:buNone/>
            </a:pPr>
            <a:r>
              <a:rPr lang="en-US" sz="2400" u="sng" dirty="0" smtClean="0"/>
              <a:t>Criminal IP cases</a:t>
            </a:r>
            <a:endParaRPr lang="en-MY" sz="2400" dirty="0" smtClean="0"/>
          </a:p>
          <a:p>
            <a:pPr algn="just"/>
            <a:r>
              <a:rPr lang="en-US" sz="2400" dirty="0" smtClean="0"/>
              <a:t>Enforcement of criminal IP cases is within the jurisdiction of the Enforcement Division of the MDTCC, whereby the Enforcement Officers would take the necessary action upon receiving complaints from the IP owner. </a:t>
            </a:r>
          </a:p>
          <a:p>
            <a:endParaRPr lang="en-US" sz="2400" dirty="0" smtClean="0"/>
          </a:p>
          <a:p>
            <a:pPr algn="just"/>
            <a:r>
              <a:rPr lang="en-US" sz="2400" dirty="0" smtClean="0"/>
              <a:t>Criminal sanctions for IP infringement are available under the Copyrights Act 1987 for cases of piracy and the Trade Descriptions Act 1972 for cases of counterfeiting. </a:t>
            </a:r>
            <a:endParaRPr lang="en-MY" sz="2000" dirty="0" smtClean="0"/>
          </a:p>
        </p:txBody>
      </p:sp>
      <p:pic>
        <p:nvPicPr>
          <p:cNvPr id="38" name="Picture 28" descr="C:\My Documents\My Pictures\myipo.jpeg"/>
          <p:cNvPicPr>
            <a:picLocks noChangeAspect="1" noChangeArrowheads="1"/>
          </p:cNvPicPr>
          <p:nvPr/>
        </p:nvPicPr>
        <p:blipFill>
          <a:blip r:embed="rId4" cstate="print"/>
          <a:srcRect/>
          <a:stretch>
            <a:fillRect/>
          </a:stretch>
        </p:blipFill>
        <p:spPr bwMode="auto">
          <a:xfrm>
            <a:off x="6191260" y="1147746"/>
            <a:ext cx="660400" cy="393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99330"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99331"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US" sz="2400" b="1" dirty="0" smtClean="0"/>
              <a:t>Brief history of Intellectual Property Corporation of Malaysia (</a:t>
            </a:r>
            <a:r>
              <a:rPr lang="en-US" sz="2400" b="1" dirty="0" err="1" smtClean="0"/>
              <a:t>MyIPO</a:t>
            </a:r>
            <a:r>
              <a:rPr lang="en-US" sz="2400" b="1" dirty="0" smtClean="0"/>
              <a:t>)</a:t>
            </a:r>
            <a:r>
              <a:rPr lang="en-US" sz="4800" b="1" dirty="0" smtClean="0"/>
              <a:t> </a:t>
            </a:r>
            <a:r>
              <a:rPr lang="en-MY" sz="4800" dirty="0" smtClean="0"/>
              <a:t/>
            </a:r>
            <a:br>
              <a:rPr lang="en-MY" sz="4800" dirty="0" smtClean="0"/>
            </a:br>
            <a:endParaRPr lang="en-MY" dirty="0"/>
          </a:p>
        </p:txBody>
      </p:sp>
      <p:sp>
        <p:nvSpPr>
          <p:cNvPr id="37" name="Content Placeholder 36"/>
          <p:cNvSpPr>
            <a:spLocks noGrp="1"/>
          </p:cNvSpPr>
          <p:nvPr>
            <p:ph idx="1"/>
          </p:nvPr>
        </p:nvSpPr>
        <p:spPr>
          <a:xfrm>
            <a:off x="714375" y="1362060"/>
            <a:ext cx="8096250" cy="4868878"/>
          </a:xfrm>
        </p:spPr>
        <p:txBody>
          <a:bodyPr/>
          <a:lstStyle/>
          <a:p>
            <a:pPr>
              <a:buNone/>
            </a:pPr>
            <a:r>
              <a:rPr lang="en-MY" sz="2000" dirty="0" smtClean="0"/>
              <a:t>   </a:t>
            </a:r>
            <a:r>
              <a:rPr lang="en-US" sz="2200" u="sng" dirty="0" smtClean="0"/>
              <a:t>Civil IP cases</a:t>
            </a:r>
            <a:endParaRPr lang="en-MY" sz="2200" dirty="0" smtClean="0"/>
          </a:p>
          <a:p>
            <a:r>
              <a:rPr lang="en-US" sz="2200" dirty="0" smtClean="0"/>
              <a:t>Infringement of  IP is pursued personally by the IP owner </a:t>
            </a:r>
            <a:endParaRPr lang="en-MY" sz="2200" dirty="0" smtClean="0"/>
          </a:p>
          <a:p>
            <a:pPr>
              <a:buNone/>
            </a:pPr>
            <a:r>
              <a:rPr lang="en-US" sz="2200" dirty="0" smtClean="0"/>
              <a:t> </a:t>
            </a:r>
            <a:endParaRPr lang="en-MY" sz="2200" dirty="0" smtClean="0"/>
          </a:p>
          <a:p>
            <a:pPr algn="just"/>
            <a:r>
              <a:rPr lang="en-US" sz="2200" dirty="0" smtClean="0"/>
              <a:t>As IP is a private right, IPR in Malaysia is enforceable by the owner of the IP, instituting legal proceedings against a person who has infringed his/her IPR. In all IP laws of Malaysia, it contain a provision for the IP owner to commence legal action for infringement of his/her IPR in the High Court. Generally, the remedies available to the IP owner are such as injunctions, damages or accounts of profits, delivery up etc. </a:t>
            </a:r>
            <a:endParaRPr lang="en-MY" sz="2200" dirty="0" smtClean="0"/>
          </a:p>
          <a:p>
            <a:pPr>
              <a:buNone/>
            </a:pPr>
            <a:endParaRPr lang="en-MY" sz="2200" dirty="0" smtClean="0"/>
          </a:p>
          <a:p>
            <a:pPr algn="just"/>
            <a:r>
              <a:rPr lang="en-US" sz="2200" dirty="0" smtClean="0"/>
              <a:t>However, for purposes of Border Measures, application for objection of importation for trade mark and copyright shall be made to </a:t>
            </a:r>
            <a:r>
              <a:rPr lang="en-US" sz="2200" dirty="0" err="1" smtClean="0"/>
              <a:t>MyIPO</a:t>
            </a:r>
            <a:r>
              <a:rPr lang="en-US" sz="2200" dirty="0" smtClean="0"/>
              <a:t>  </a:t>
            </a:r>
            <a:endParaRPr lang="en-MY" sz="2200" dirty="0" smtClean="0"/>
          </a:p>
        </p:txBody>
      </p:sp>
      <p:pic>
        <p:nvPicPr>
          <p:cNvPr id="38" name="Picture 28" descr="C:\My Documents\My Pictures\myipo.jpeg"/>
          <p:cNvPicPr>
            <a:picLocks noChangeAspect="1" noChangeArrowheads="1"/>
          </p:cNvPicPr>
          <p:nvPr/>
        </p:nvPicPr>
        <p:blipFill>
          <a:blip r:embed="rId4" cstate="print"/>
          <a:srcRect/>
          <a:stretch>
            <a:fillRect/>
          </a:stretch>
        </p:blipFill>
        <p:spPr bwMode="auto">
          <a:xfrm>
            <a:off x="6191260" y="1147746"/>
            <a:ext cx="660400" cy="3937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537700" cy="7010400"/>
            <a:chOff x="0" y="0"/>
            <a:chExt cx="6008" cy="4416"/>
          </a:xfrm>
        </p:grpSpPr>
        <p:sp>
          <p:nvSpPr>
            <p:cNvPr id="40980"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40981"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40982"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40983"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40984"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40985" name="Object 25"/>
            <p:cNvGraphicFramePr>
              <a:graphicFrameLocks noChangeAspect="1"/>
            </p:cNvGraphicFramePr>
            <p:nvPr/>
          </p:nvGraphicFramePr>
          <p:xfrm>
            <a:off x="0" y="3824"/>
            <a:ext cx="624" cy="307"/>
          </p:xfrm>
          <a:graphic>
            <a:graphicData uri="http://schemas.openxmlformats.org/presentationml/2006/ole">
              <p:oleObj spid="_x0000_s100354" name="Bitmap Image" r:id="rId3" imgW="2781688" imgH="1809524" progId="PBrush">
                <p:embed/>
              </p:oleObj>
            </a:graphicData>
          </a:graphic>
        </p:graphicFrame>
        <p:sp>
          <p:nvSpPr>
            <p:cNvPr id="40986"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3" name="Group 27"/>
            <p:cNvGrpSpPr>
              <a:grpSpLocks/>
            </p:cNvGrpSpPr>
            <p:nvPr/>
          </p:nvGrpSpPr>
          <p:grpSpPr bwMode="auto">
            <a:xfrm>
              <a:off x="83" y="3976"/>
              <a:ext cx="416" cy="248"/>
              <a:chOff x="96" y="4067"/>
              <a:chExt cx="384" cy="205"/>
            </a:xfrm>
          </p:grpSpPr>
          <p:pic>
            <p:nvPicPr>
              <p:cNvPr id="40988"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40989"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40990"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40991"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pic>
        <p:nvPicPr>
          <p:cNvPr id="40992" name="Picture 32" descr="D:\NKK\animasi\bullet\spinglob.gif"/>
          <p:cNvPicPr>
            <a:picLocks noChangeAspect="1" noChangeArrowheads="1" noCrop="1"/>
          </p:cNvPicPr>
          <p:nvPr/>
        </p:nvPicPr>
        <p:blipFill>
          <a:blip r:embed="rId6" cstate="print"/>
          <a:srcRect/>
          <a:stretch>
            <a:fillRect/>
          </a:stretch>
        </p:blipFill>
        <p:spPr bwMode="auto">
          <a:xfrm>
            <a:off x="261906" y="147614"/>
            <a:ext cx="228600" cy="228600"/>
          </a:xfrm>
          <a:prstGeom prst="rect">
            <a:avLst/>
          </a:prstGeom>
          <a:noFill/>
        </p:spPr>
      </p:pic>
      <p:sp>
        <p:nvSpPr>
          <p:cNvPr id="40996" name="WordArt 36"/>
          <p:cNvSpPr>
            <a:spLocks noChangeArrowheads="1" noChangeShapeType="1" noTextEdit="1"/>
          </p:cNvSpPr>
          <p:nvPr/>
        </p:nvSpPr>
        <p:spPr bwMode="auto">
          <a:xfrm>
            <a:off x="1476352" y="719118"/>
            <a:ext cx="6429420" cy="3786214"/>
          </a:xfrm>
          <a:prstGeom prst="rect">
            <a:avLst/>
          </a:prstGeom>
        </p:spPr>
        <p:txBody>
          <a:bodyPr wrap="none" fromWordArt="1">
            <a:prstTxWarp prst="textPlain">
              <a:avLst>
                <a:gd name="adj" fmla="val 49270"/>
              </a:avLst>
            </a:prstTxWarp>
          </a:bodyPr>
          <a:lstStyle/>
          <a:p>
            <a:pPr algn="ctr"/>
            <a:endParaRPr lang="en-US" sz="1000" kern="10" dirty="0" smtClean="0">
              <a:ln w="9525">
                <a:noFill/>
                <a:round/>
                <a:headEnd/>
                <a:tailEnd/>
              </a:ln>
              <a:effectLst>
                <a:outerShdw dist="35921" dir="2700000" algn="ctr" rotWithShape="0">
                  <a:srgbClr val="C0C0C0"/>
                </a:outerShdw>
              </a:effectLst>
              <a:latin typeface="Impact"/>
            </a:endParaRPr>
          </a:p>
        </p:txBody>
      </p:sp>
      <p:grpSp>
        <p:nvGrpSpPr>
          <p:cNvPr id="4" name="Group 19"/>
          <p:cNvGrpSpPr>
            <a:grpSpLocks/>
          </p:cNvGrpSpPr>
          <p:nvPr/>
        </p:nvGrpSpPr>
        <p:grpSpPr bwMode="auto">
          <a:xfrm>
            <a:off x="-12700" y="0"/>
            <a:ext cx="9537700" cy="7010400"/>
            <a:chOff x="0" y="0"/>
            <a:chExt cx="6008" cy="4416"/>
          </a:xfrm>
        </p:grpSpPr>
        <p:sp>
          <p:nvSpPr>
            <p:cNvPr id="21" name="Rectangle 20"/>
            <p:cNvSpPr>
              <a:spLocks noChangeArrowheads="1"/>
            </p:cNvSpPr>
            <p:nvPr/>
          </p:nvSpPr>
          <p:spPr bwMode="auto">
            <a:xfrm>
              <a:off x="0" y="4128"/>
              <a:ext cx="6000" cy="288"/>
            </a:xfrm>
            <a:prstGeom prst="rect">
              <a:avLst/>
            </a:prstGeom>
            <a:solidFill>
              <a:schemeClr val="tx1"/>
            </a:solidFill>
            <a:ln w="9525">
              <a:solidFill>
                <a:schemeClr val="tx1"/>
              </a:solidFill>
              <a:miter lim="800000"/>
              <a:headEnd/>
              <a:tailEnd/>
            </a:ln>
            <a:effectLst/>
          </p:spPr>
          <p:txBody>
            <a:bodyPr wrap="none" anchor="ctr"/>
            <a:lstStyle/>
            <a:p>
              <a:endParaRPr lang="en-MY"/>
            </a:p>
          </p:txBody>
        </p:sp>
        <p:sp>
          <p:nvSpPr>
            <p:cNvPr id="22" name="Line 21"/>
            <p:cNvSpPr>
              <a:spLocks noChangeShapeType="1"/>
            </p:cNvSpPr>
            <p:nvPr/>
          </p:nvSpPr>
          <p:spPr bwMode="auto">
            <a:xfrm flipV="1">
              <a:off x="16" y="286"/>
              <a:ext cx="5760" cy="2"/>
            </a:xfrm>
            <a:prstGeom prst="line">
              <a:avLst/>
            </a:prstGeom>
            <a:noFill/>
            <a:ln w="9525">
              <a:solidFill>
                <a:schemeClr val="tx1"/>
              </a:solidFill>
              <a:round/>
              <a:headEnd/>
              <a:tailEnd/>
            </a:ln>
            <a:effectLst/>
          </p:spPr>
          <p:txBody>
            <a:bodyPr/>
            <a:lstStyle/>
            <a:p>
              <a:endParaRPr lang="en-MY"/>
            </a:p>
          </p:txBody>
        </p:sp>
        <p:sp>
          <p:nvSpPr>
            <p:cNvPr id="23" name="Rectangle 22"/>
            <p:cNvSpPr>
              <a:spLocks noChangeArrowheads="1"/>
            </p:cNvSpPr>
            <p:nvPr/>
          </p:nvSpPr>
          <p:spPr bwMode="auto">
            <a:xfrm>
              <a:off x="0" y="0"/>
              <a:ext cx="6000" cy="240"/>
            </a:xfrm>
            <a:prstGeom prst="rect">
              <a:avLst/>
            </a:prstGeom>
            <a:solidFill>
              <a:schemeClr val="tx1"/>
            </a:solidFill>
            <a:ln w="9525">
              <a:solidFill>
                <a:schemeClr val="tx1"/>
              </a:solidFill>
              <a:miter lim="800000"/>
              <a:headEnd/>
              <a:tailEnd/>
            </a:ln>
            <a:effectLst/>
          </p:spPr>
          <p:txBody>
            <a:bodyPr wrap="none" anchor="ctr"/>
            <a:lstStyle/>
            <a:p>
              <a:endParaRPr lang="en-MY" dirty="0"/>
            </a:p>
          </p:txBody>
        </p:sp>
        <p:sp>
          <p:nvSpPr>
            <p:cNvPr id="24" name="Rectangle 23"/>
            <p:cNvSpPr>
              <a:spLocks noChangeArrowheads="1"/>
            </p:cNvSpPr>
            <p:nvPr/>
          </p:nvSpPr>
          <p:spPr bwMode="auto">
            <a:xfrm>
              <a:off x="5816" y="240"/>
              <a:ext cx="192" cy="3984"/>
            </a:xfrm>
            <a:prstGeom prst="rect">
              <a:avLst/>
            </a:prstGeom>
            <a:solidFill>
              <a:schemeClr val="tx1"/>
            </a:solidFill>
            <a:ln w="9525">
              <a:noFill/>
              <a:miter lim="800000"/>
              <a:headEnd/>
              <a:tailEnd/>
            </a:ln>
            <a:effectLst/>
          </p:spPr>
          <p:txBody>
            <a:bodyPr wrap="none" anchor="ctr"/>
            <a:lstStyle/>
            <a:p>
              <a:endParaRPr lang="en-MY"/>
            </a:p>
          </p:txBody>
        </p:sp>
        <p:sp>
          <p:nvSpPr>
            <p:cNvPr id="25" name="Text Box 24"/>
            <p:cNvSpPr txBox="1">
              <a:spLocks noChangeArrowheads="1"/>
            </p:cNvSpPr>
            <p:nvPr/>
          </p:nvSpPr>
          <p:spPr bwMode="auto">
            <a:xfrm>
              <a:off x="560" y="4136"/>
              <a:ext cx="4229" cy="213"/>
            </a:xfrm>
            <a:prstGeom prst="rect">
              <a:avLst/>
            </a:prstGeom>
            <a:noFill/>
            <a:ln w="9525">
              <a:noFill/>
              <a:miter lim="800000"/>
              <a:headEnd/>
              <a:tailEnd/>
            </a:ln>
            <a:effectLst/>
          </p:spPr>
          <p:txBody>
            <a:bodyPr wrap="none">
              <a:spAutoFit/>
            </a:bodyPr>
            <a:lstStyle/>
            <a:p>
              <a:pPr>
                <a:spcBef>
                  <a:spcPct val="0"/>
                </a:spcBef>
              </a:pPr>
              <a:r>
                <a:rPr lang="en-US" sz="1600" dirty="0" smtClean="0">
                  <a:solidFill>
                    <a:srgbClr val="CC0000"/>
                  </a:solidFill>
                  <a:latin typeface="Arial" charset="0"/>
                </a:rPr>
                <a:t>INTELLECTUAL PROPERTY CORPORATION OF MALAYSIA (</a:t>
              </a:r>
              <a:r>
                <a:rPr lang="en-US" sz="1600" dirty="0" err="1" smtClean="0">
                  <a:solidFill>
                    <a:srgbClr val="CC0000"/>
                  </a:solidFill>
                  <a:latin typeface="Arial" charset="0"/>
                </a:rPr>
                <a:t>MyIPO</a:t>
              </a:r>
              <a:r>
                <a:rPr lang="en-US" sz="1600" dirty="0">
                  <a:solidFill>
                    <a:srgbClr val="CC0000"/>
                  </a:solidFill>
                  <a:latin typeface="Arial" charset="0"/>
                </a:rPr>
                <a:t>)</a:t>
              </a:r>
            </a:p>
          </p:txBody>
        </p:sp>
        <p:graphicFrame>
          <p:nvGraphicFramePr>
            <p:cNvPr id="26" name="Object 25"/>
            <p:cNvGraphicFramePr>
              <a:graphicFrameLocks noChangeAspect="1"/>
            </p:cNvGraphicFramePr>
            <p:nvPr/>
          </p:nvGraphicFramePr>
          <p:xfrm>
            <a:off x="0" y="3824"/>
            <a:ext cx="624" cy="307"/>
          </p:xfrm>
          <a:graphic>
            <a:graphicData uri="http://schemas.openxmlformats.org/presentationml/2006/ole">
              <p:oleObj spid="_x0000_s100355" name="Bitmap Image" r:id="rId7" imgW="2781688" imgH="1809524" progId="PBrush">
                <p:embed/>
              </p:oleObj>
            </a:graphicData>
          </a:graphic>
        </p:graphicFrame>
        <p:sp>
          <p:nvSpPr>
            <p:cNvPr id="27" name="Line 26"/>
            <p:cNvSpPr>
              <a:spLocks noChangeShapeType="1"/>
            </p:cNvSpPr>
            <p:nvPr/>
          </p:nvSpPr>
          <p:spPr bwMode="auto">
            <a:xfrm flipV="1">
              <a:off x="24" y="4088"/>
              <a:ext cx="5760" cy="0"/>
            </a:xfrm>
            <a:prstGeom prst="line">
              <a:avLst/>
            </a:prstGeom>
            <a:noFill/>
            <a:ln w="9525">
              <a:solidFill>
                <a:schemeClr val="tx1"/>
              </a:solidFill>
              <a:round/>
              <a:headEnd/>
              <a:tailEnd/>
            </a:ln>
            <a:effectLst/>
          </p:spPr>
          <p:txBody>
            <a:bodyPr/>
            <a:lstStyle/>
            <a:p>
              <a:endParaRPr lang="en-MY"/>
            </a:p>
          </p:txBody>
        </p:sp>
        <p:grpSp>
          <p:nvGrpSpPr>
            <p:cNvPr id="5" name="Group 27"/>
            <p:cNvGrpSpPr>
              <a:grpSpLocks/>
            </p:cNvGrpSpPr>
            <p:nvPr/>
          </p:nvGrpSpPr>
          <p:grpSpPr bwMode="auto">
            <a:xfrm>
              <a:off x="83" y="3976"/>
              <a:ext cx="416" cy="248"/>
              <a:chOff x="96" y="4067"/>
              <a:chExt cx="384" cy="205"/>
            </a:xfrm>
          </p:grpSpPr>
          <p:pic>
            <p:nvPicPr>
              <p:cNvPr id="31" name="Picture 28" descr="C:\My Documents\My Pictures\myipo.jpeg"/>
              <p:cNvPicPr>
                <a:picLocks noChangeAspect="1" noChangeArrowheads="1"/>
              </p:cNvPicPr>
              <p:nvPr/>
            </p:nvPicPr>
            <p:blipFill>
              <a:blip r:embed="rId4" cstate="print"/>
              <a:srcRect/>
              <a:stretch>
                <a:fillRect/>
              </a:stretch>
            </p:blipFill>
            <p:spPr bwMode="auto">
              <a:xfrm>
                <a:off x="96" y="4067"/>
                <a:ext cx="384" cy="205"/>
              </a:xfrm>
              <a:prstGeom prst="rect">
                <a:avLst/>
              </a:prstGeom>
              <a:noFill/>
            </p:spPr>
          </p:pic>
          <p:pic>
            <p:nvPicPr>
              <p:cNvPr id="32" name="Picture 29" descr="D:\NKK\animasi\bullet\b16.gif"/>
              <p:cNvPicPr>
                <a:picLocks noChangeAspect="1" noChangeArrowheads="1" noCrop="1"/>
              </p:cNvPicPr>
              <p:nvPr/>
            </p:nvPicPr>
            <p:blipFill>
              <a:blip r:embed="rId5" cstate="print"/>
              <a:srcRect/>
              <a:stretch>
                <a:fillRect/>
              </a:stretch>
            </p:blipFill>
            <p:spPr bwMode="auto">
              <a:xfrm>
                <a:off x="308" y="4080"/>
                <a:ext cx="45" cy="41"/>
              </a:xfrm>
              <a:prstGeom prst="rect">
                <a:avLst/>
              </a:prstGeom>
              <a:noFill/>
            </p:spPr>
          </p:pic>
        </p:grpSp>
        <p:sp>
          <p:nvSpPr>
            <p:cNvPr id="29" name="Line 30"/>
            <p:cNvSpPr>
              <a:spLocks noChangeShapeType="1"/>
            </p:cNvSpPr>
            <p:nvPr/>
          </p:nvSpPr>
          <p:spPr bwMode="auto">
            <a:xfrm>
              <a:off x="5776" y="288"/>
              <a:ext cx="0" cy="3800"/>
            </a:xfrm>
            <a:prstGeom prst="line">
              <a:avLst/>
            </a:prstGeom>
            <a:noFill/>
            <a:ln w="9525">
              <a:solidFill>
                <a:schemeClr val="tx1"/>
              </a:solidFill>
              <a:round/>
              <a:headEnd/>
              <a:tailEnd/>
            </a:ln>
            <a:effectLst/>
          </p:spPr>
          <p:txBody>
            <a:bodyPr/>
            <a:lstStyle/>
            <a:p>
              <a:endParaRPr lang="en-MY"/>
            </a:p>
          </p:txBody>
        </p:sp>
        <p:sp>
          <p:nvSpPr>
            <p:cNvPr id="30" name="WordArt 31"/>
            <p:cNvSpPr>
              <a:spLocks noChangeArrowheads="1" noChangeShapeType="1" noTextEdit="1"/>
            </p:cNvSpPr>
            <p:nvPr/>
          </p:nvSpPr>
          <p:spPr bwMode="auto">
            <a:xfrm>
              <a:off x="390" y="93"/>
              <a:ext cx="5310" cy="90"/>
            </a:xfrm>
            <a:prstGeom prst="rect">
              <a:avLst/>
            </a:prstGeom>
          </p:spPr>
          <p:txBody>
            <a:bodyPr wrap="none" fromWordArt="1">
              <a:prstTxWarp prst="textPlain">
                <a:avLst>
                  <a:gd name="adj" fmla="val 49125"/>
                </a:avLst>
              </a:prstTxWarp>
            </a:bodyPr>
            <a:lstStyle/>
            <a:p>
              <a:pPr algn="ctr"/>
              <a:r>
                <a:rPr lang="en-MY" sz="3600" kern="10" dirty="0" smtClean="0">
                  <a:ln w="3175">
                    <a:noFill/>
                    <a:round/>
                    <a:headEnd/>
                    <a:tailEnd/>
                  </a:ln>
                  <a:solidFill>
                    <a:schemeClr val="accent3">
                      <a:lumMod val="50000"/>
                    </a:schemeClr>
                  </a:solidFill>
                  <a:effectLst>
                    <a:outerShdw dist="35921" dir="2700000" algn="ctr" rotWithShape="0">
                      <a:srgbClr val="C0C0C0"/>
                    </a:outerShdw>
                  </a:effectLst>
                  <a:latin typeface="Impact"/>
                </a:rPr>
                <a:t>WIPO TRAINING FOR TRAINERS PROGRAMME ON IP ASSET MANAGEMENT BY SMEs</a:t>
              </a:r>
              <a:endParaRPr lang="en-MY" sz="3600" kern="10" dirty="0">
                <a:ln w="3175">
                  <a:noFill/>
                  <a:round/>
                  <a:headEnd/>
                  <a:tailEnd/>
                </a:ln>
                <a:solidFill>
                  <a:schemeClr val="accent3">
                    <a:lumMod val="50000"/>
                  </a:schemeClr>
                </a:solidFill>
                <a:effectLst>
                  <a:outerShdw dist="35921" dir="2700000" algn="ctr" rotWithShape="0">
                    <a:srgbClr val="C0C0C0"/>
                  </a:outerShdw>
                </a:effectLst>
                <a:latin typeface="Impact"/>
              </a:endParaRPr>
            </a:p>
          </p:txBody>
        </p:sp>
      </p:grpSp>
      <p:sp>
        <p:nvSpPr>
          <p:cNvPr id="36" name="Title 35"/>
          <p:cNvSpPr>
            <a:spLocks noGrp="1"/>
          </p:cNvSpPr>
          <p:nvPr>
            <p:ph type="title"/>
          </p:nvPr>
        </p:nvSpPr>
        <p:spPr>
          <a:xfrm>
            <a:off x="714375" y="623888"/>
            <a:ext cx="8096250" cy="1523990"/>
          </a:xfrm>
        </p:spPr>
        <p:txBody>
          <a:bodyPr/>
          <a:lstStyle/>
          <a:p>
            <a:pPr lvl="0"/>
            <a:r>
              <a:rPr lang="en-US" sz="2400" b="1" dirty="0" smtClean="0"/>
              <a:t>Brief history of Intellectual Property Corporation of Malaysia (</a:t>
            </a:r>
            <a:r>
              <a:rPr lang="en-US" sz="2400" b="1" dirty="0" err="1" smtClean="0"/>
              <a:t>MyIPO</a:t>
            </a:r>
            <a:r>
              <a:rPr lang="en-US" sz="2400" b="1" dirty="0" smtClean="0"/>
              <a:t>)</a:t>
            </a:r>
            <a:r>
              <a:rPr lang="en-US" sz="4800" b="1" dirty="0" smtClean="0"/>
              <a:t> </a:t>
            </a:r>
            <a:r>
              <a:rPr lang="en-MY" sz="4800" dirty="0" smtClean="0"/>
              <a:t/>
            </a:r>
            <a:br>
              <a:rPr lang="en-MY" sz="4800" dirty="0" smtClean="0"/>
            </a:br>
            <a:endParaRPr lang="en-MY" dirty="0"/>
          </a:p>
        </p:txBody>
      </p:sp>
      <p:sp>
        <p:nvSpPr>
          <p:cNvPr id="37" name="Content Placeholder 36"/>
          <p:cNvSpPr>
            <a:spLocks noGrp="1"/>
          </p:cNvSpPr>
          <p:nvPr>
            <p:ph idx="1"/>
          </p:nvPr>
        </p:nvSpPr>
        <p:spPr>
          <a:xfrm>
            <a:off x="714375" y="1362060"/>
            <a:ext cx="8096250" cy="4868878"/>
          </a:xfrm>
        </p:spPr>
        <p:txBody>
          <a:bodyPr/>
          <a:lstStyle/>
          <a:p>
            <a:pPr>
              <a:buNone/>
            </a:pPr>
            <a:r>
              <a:rPr lang="en-MY" sz="2000" dirty="0" smtClean="0"/>
              <a:t> </a:t>
            </a:r>
          </a:p>
          <a:p>
            <a:r>
              <a:rPr lang="en-US" sz="2400" dirty="0" smtClean="0"/>
              <a:t>Initially, </a:t>
            </a:r>
            <a:r>
              <a:rPr lang="en-US" sz="2400" dirty="0" err="1" smtClean="0"/>
              <a:t>MyIPO</a:t>
            </a:r>
            <a:r>
              <a:rPr lang="en-US" sz="2400" dirty="0" smtClean="0"/>
              <a:t> exists to provide rights to intellectual property. Its integral role is to administer intellectual property law, primarily on the following issues:-</a:t>
            </a:r>
            <a:endParaRPr lang="en-MY" sz="2400" dirty="0" smtClean="0"/>
          </a:p>
          <a:p>
            <a:r>
              <a:rPr lang="en-US" sz="2400" dirty="0" err="1" smtClean="0"/>
              <a:t>i</a:t>
            </a:r>
            <a:r>
              <a:rPr lang="en-US" sz="2400" dirty="0" smtClean="0"/>
              <a:t>).   as a custodian of the IP on behalf of the Government of Malaysia; </a:t>
            </a:r>
            <a:endParaRPr lang="en-MY" sz="2400" dirty="0" smtClean="0"/>
          </a:p>
          <a:p>
            <a:r>
              <a:rPr lang="en-US" sz="2400" dirty="0" smtClean="0"/>
              <a:t>ii).  Granting patents and patent examination process;</a:t>
            </a:r>
            <a:endParaRPr lang="en-MY" sz="2400" dirty="0" smtClean="0"/>
          </a:p>
          <a:p>
            <a:r>
              <a:rPr lang="en-US" sz="2400" dirty="0" smtClean="0"/>
              <a:t>iii). registering trademarks and industrial designs;</a:t>
            </a:r>
            <a:endParaRPr lang="en-MY" sz="2400" dirty="0" smtClean="0"/>
          </a:p>
          <a:p>
            <a:r>
              <a:rPr lang="en-US" sz="2400" dirty="0" smtClean="0"/>
              <a:t>iv). Copyright protection to copyright owners; </a:t>
            </a:r>
            <a:endParaRPr lang="en-MY" sz="2400" dirty="0" smtClean="0"/>
          </a:p>
          <a:p>
            <a:r>
              <a:rPr lang="en-US" sz="2400" dirty="0" smtClean="0"/>
              <a:t>v).   role of intermediary interest (IP agents);</a:t>
            </a:r>
            <a:endParaRPr lang="en-MY" sz="2400" dirty="0" smtClean="0"/>
          </a:p>
          <a:p>
            <a:r>
              <a:rPr lang="en-US" sz="2400" dirty="0" smtClean="0"/>
              <a:t>vi). IP awareness campaign- Individual inventors, R&amp;D in universities, government agencies etc </a:t>
            </a:r>
            <a:endParaRPr lang="en-MY" sz="2400" dirty="0" smtClean="0"/>
          </a:p>
        </p:txBody>
      </p:sp>
      <p:pic>
        <p:nvPicPr>
          <p:cNvPr id="38" name="Picture 28" descr="C:\My Documents\My Pictures\myipo.jpeg"/>
          <p:cNvPicPr>
            <a:picLocks noChangeAspect="1" noChangeArrowheads="1"/>
          </p:cNvPicPr>
          <p:nvPr/>
        </p:nvPicPr>
        <p:blipFill>
          <a:blip r:embed="rId4" cstate="print"/>
          <a:srcRect/>
          <a:stretch>
            <a:fillRect/>
          </a:stretch>
        </p:blipFill>
        <p:spPr bwMode="auto">
          <a:xfrm>
            <a:off x="6191260" y="1147746"/>
            <a:ext cx="660400" cy="3937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99"/>
    </a:dk2>
    <a:lt2>
      <a:srgbClr val="FFCC66"/>
    </a:lt2>
    <a:accent1>
      <a:srgbClr val="FF9900"/>
    </a:accent1>
    <a:accent2>
      <a:srgbClr val="000044"/>
    </a:accent2>
    <a:accent3>
      <a:srgbClr val="AAAACA"/>
    </a:accent3>
    <a:accent4>
      <a:srgbClr val="DADADA"/>
    </a:accent4>
    <a:accent5>
      <a:srgbClr val="FFCAAA"/>
    </a:accent5>
    <a:accent6>
      <a:srgbClr val="00003D"/>
    </a:accent6>
    <a:hlink>
      <a:srgbClr val="3366FF"/>
    </a:hlink>
    <a:folHlink>
      <a:srgbClr val="FFFF00"/>
    </a:folHlink>
  </a:clrScheme>
</a:themeOverride>
</file>

<file path=ppt/theme/themeOverride2.xml><?xml version="1.0" encoding="utf-8"?>
<a:themeOverride xmlns:a="http://schemas.openxmlformats.org/drawingml/2006/main">
  <a:clrScheme name="">
    <a:dk1>
      <a:srgbClr val="000000"/>
    </a:dk1>
    <a:lt1>
      <a:srgbClr val="FFFFFF"/>
    </a:lt1>
    <a:dk2>
      <a:srgbClr val="000099"/>
    </a:dk2>
    <a:lt2>
      <a:srgbClr val="FFCC66"/>
    </a:lt2>
    <a:accent1>
      <a:srgbClr val="FF9900"/>
    </a:accent1>
    <a:accent2>
      <a:srgbClr val="000044"/>
    </a:accent2>
    <a:accent3>
      <a:srgbClr val="AAAACA"/>
    </a:accent3>
    <a:accent4>
      <a:srgbClr val="DADADA"/>
    </a:accent4>
    <a:accent5>
      <a:srgbClr val="FFCAAA"/>
    </a:accent5>
    <a:accent6>
      <a:srgbClr val="00003D"/>
    </a:accent6>
    <a:hlink>
      <a:srgbClr val="3366FF"/>
    </a:hlink>
    <a:folHlink>
      <a:srgbClr val="FFFF00"/>
    </a:folHlink>
  </a:clrScheme>
</a:themeOverride>
</file>

<file path=ppt/theme/themeOverride3.xml><?xml version="1.0" encoding="utf-8"?>
<a:themeOverride xmlns:a="http://schemas.openxmlformats.org/drawingml/2006/main">
  <a:clrScheme name="">
    <a:dk1>
      <a:srgbClr val="000000"/>
    </a:dk1>
    <a:lt1>
      <a:srgbClr val="FFFFFF"/>
    </a:lt1>
    <a:dk2>
      <a:srgbClr val="000099"/>
    </a:dk2>
    <a:lt2>
      <a:srgbClr val="FFCC66"/>
    </a:lt2>
    <a:accent1>
      <a:srgbClr val="FF9900"/>
    </a:accent1>
    <a:accent2>
      <a:srgbClr val="000044"/>
    </a:accent2>
    <a:accent3>
      <a:srgbClr val="AAAACA"/>
    </a:accent3>
    <a:accent4>
      <a:srgbClr val="DADADA"/>
    </a:accent4>
    <a:accent5>
      <a:srgbClr val="FFCAAA"/>
    </a:accent5>
    <a:accent6>
      <a:srgbClr val="00003D"/>
    </a:accent6>
    <a:hlink>
      <a:srgbClr val="3366FF"/>
    </a:hlink>
    <a:folHlink>
      <a:srgbClr val="FFFF00"/>
    </a:folHlink>
  </a:clrScheme>
</a:themeOverride>
</file>

<file path=ppt/theme/themeOverride4.xml><?xml version="1.0" encoding="utf-8"?>
<a:themeOverride xmlns:a="http://schemas.openxmlformats.org/drawingml/2006/main">
  <a:clrScheme name="">
    <a:dk1>
      <a:srgbClr val="000000"/>
    </a:dk1>
    <a:lt1>
      <a:srgbClr val="FFFFFF"/>
    </a:lt1>
    <a:dk2>
      <a:srgbClr val="000099"/>
    </a:dk2>
    <a:lt2>
      <a:srgbClr val="FFCC66"/>
    </a:lt2>
    <a:accent1>
      <a:srgbClr val="FF9900"/>
    </a:accent1>
    <a:accent2>
      <a:srgbClr val="000044"/>
    </a:accent2>
    <a:accent3>
      <a:srgbClr val="AAAACA"/>
    </a:accent3>
    <a:accent4>
      <a:srgbClr val="DADADA"/>
    </a:accent4>
    <a:accent5>
      <a:srgbClr val="FFCAAA"/>
    </a:accent5>
    <a:accent6>
      <a:srgbClr val="00003D"/>
    </a:accent6>
    <a:hlink>
      <a:srgbClr val="3366FF"/>
    </a:hlink>
    <a:folHlink>
      <a:srgbClr val="FFFF00"/>
    </a:folHlink>
  </a:clrScheme>
</a:themeOverride>
</file>

<file path=ppt/theme/themeOverride5.xml><?xml version="1.0" encoding="utf-8"?>
<a:themeOverride xmlns:a="http://schemas.openxmlformats.org/drawingml/2006/main">
  <a:clrScheme name="">
    <a:dk1>
      <a:srgbClr val="000000"/>
    </a:dk1>
    <a:lt1>
      <a:srgbClr val="FFFFFF"/>
    </a:lt1>
    <a:dk2>
      <a:srgbClr val="000099"/>
    </a:dk2>
    <a:lt2>
      <a:srgbClr val="FFCC66"/>
    </a:lt2>
    <a:accent1>
      <a:srgbClr val="FF9900"/>
    </a:accent1>
    <a:accent2>
      <a:srgbClr val="000044"/>
    </a:accent2>
    <a:accent3>
      <a:srgbClr val="AAAACA"/>
    </a:accent3>
    <a:accent4>
      <a:srgbClr val="DADADA"/>
    </a:accent4>
    <a:accent5>
      <a:srgbClr val="FFCAAA"/>
    </a:accent5>
    <a:accent6>
      <a:srgbClr val="00003D"/>
    </a:accent6>
    <a:hlink>
      <a:srgbClr val="3366FF"/>
    </a:hlink>
    <a:folHlink>
      <a:srgbClr val="FFFF00"/>
    </a:folHlink>
  </a:clrScheme>
</a:themeOverride>
</file>

<file path=ppt/theme/themeOverride6.xml><?xml version="1.0" encoding="utf-8"?>
<a:themeOverride xmlns:a="http://schemas.openxmlformats.org/drawingml/2006/main">
  <a:clrScheme name="">
    <a:dk1>
      <a:srgbClr val="000000"/>
    </a:dk1>
    <a:lt1>
      <a:srgbClr val="FFFFFF"/>
    </a:lt1>
    <a:dk2>
      <a:srgbClr val="000099"/>
    </a:dk2>
    <a:lt2>
      <a:srgbClr val="FFCC66"/>
    </a:lt2>
    <a:accent1>
      <a:srgbClr val="FF9900"/>
    </a:accent1>
    <a:accent2>
      <a:srgbClr val="000044"/>
    </a:accent2>
    <a:accent3>
      <a:srgbClr val="AAAACA"/>
    </a:accent3>
    <a:accent4>
      <a:srgbClr val="DADADA"/>
    </a:accent4>
    <a:accent5>
      <a:srgbClr val="FFCAAA"/>
    </a:accent5>
    <a:accent6>
      <a:srgbClr val="00003D"/>
    </a:accent6>
    <a:hlink>
      <a:srgbClr val="3366FF"/>
    </a:hlink>
    <a:folHlink>
      <a:srgbClr val="FFFF00"/>
    </a:folHlink>
  </a:clrScheme>
</a:themeOverride>
</file>

<file path=ppt/theme/themeOverride7.xml><?xml version="1.0" encoding="utf-8"?>
<a:themeOverride xmlns:a="http://schemas.openxmlformats.org/drawingml/2006/main">
  <a:clrScheme name="">
    <a:dk1>
      <a:srgbClr val="000000"/>
    </a:dk1>
    <a:lt1>
      <a:srgbClr val="FFFFFF"/>
    </a:lt1>
    <a:dk2>
      <a:srgbClr val="000099"/>
    </a:dk2>
    <a:lt2>
      <a:srgbClr val="FFCC66"/>
    </a:lt2>
    <a:accent1>
      <a:srgbClr val="FF9900"/>
    </a:accent1>
    <a:accent2>
      <a:srgbClr val="000044"/>
    </a:accent2>
    <a:accent3>
      <a:srgbClr val="AAAACA"/>
    </a:accent3>
    <a:accent4>
      <a:srgbClr val="DADADA"/>
    </a:accent4>
    <a:accent5>
      <a:srgbClr val="FFCAAA"/>
    </a:accent5>
    <a:accent6>
      <a:srgbClr val="00003D"/>
    </a:accent6>
    <a:hlink>
      <a:srgbClr val="3366FF"/>
    </a:hlink>
    <a:folHlink>
      <a:srgbClr val="FFFF00"/>
    </a:folHlink>
  </a:clrScheme>
</a:themeOverride>
</file>

<file path=ppt/theme/themeOverride8.xml><?xml version="1.0" encoding="utf-8"?>
<a:themeOverride xmlns:a="http://schemas.openxmlformats.org/drawingml/2006/main">
  <a:clrScheme name="">
    <a:dk1>
      <a:srgbClr val="000000"/>
    </a:dk1>
    <a:lt1>
      <a:srgbClr val="FFFFFF"/>
    </a:lt1>
    <a:dk2>
      <a:srgbClr val="000099"/>
    </a:dk2>
    <a:lt2>
      <a:srgbClr val="FFCC66"/>
    </a:lt2>
    <a:accent1>
      <a:srgbClr val="FF9900"/>
    </a:accent1>
    <a:accent2>
      <a:srgbClr val="000044"/>
    </a:accent2>
    <a:accent3>
      <a:srgbClr val="AAAACA"/>
    </a:accent3>
    <a:accent4>
      <a:srgbClr val="DADADA"/>
    </a:accent4>
    <a:accent5>
      <a:srgbClr val="FFCAAA"/>
    </a:accent5>
    <a:accent6>
      <a:srgbClr val="00003D"/>
    </a:accent6>
    <a:hlink>
      <a:srgbClr val="3366FF"/>
    </a:hlink>
    <a:folHlink>
      <a:srgbClr val="FFFF00"/>
    </a:folHlink>
  </a:clrScheme>
</a:themeOverride>
</file>

<file path=ppt/theme/themeOverride9.xml><?xml version="1.0" encoding="utf-8"?>
<a:themeOverride xmlns:a="http://schemas.openxmlformats.org/drawingml/2006/main">
  <a:clrScheme name="">
    <a:dk1>
      <a:srgbClr val="000000"/>
    </a:dk1>
    <a:lt1>
      <a:srgbClr val="FFFFFF"/>
    </a:lt1>
    <a:dk2>
      <a:srgbClr val="000099"/>
    </a:dk2>
    <a:lt2>
      <a:srgbClr val="FFCC66"/>
    </a:lt2>
    <a:accent1>
      <a:srgbClr val="FF9900"/>
    </a:accent1>
    <a:accent2>
      <a:srgbClr val="000044"/>
    </a:accent2>
    <a:accent3>
      <a:srgbClr val="AAAACA"/>
    </a:accent3>
    <a:accent4>
      <a:srgbClr val="DADADA"/>
    </a:accent4>
    <a:accent5>
      <a:srgbClr val="FFCAAA"/>
    </a:accent5>
    <a:accent6>
      <a:srgbClr val="00003D"/>
    </a:accent6>
    <a:hlink>
      <a:srgbClr val="3366FF"/>
    </a:hlink>
    <a:folHlink>
      <a:srgbClr val="FFFF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2722</TotalTime>
  <Words>3133</Words>
  <Application>Microsoft Office PowerPoint</Application>
  <PresentationFormat>Custom</PresentationFormat>
  <Paragraphs>475</Paragraphs>
  <Slides>49</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53" baseType="lpstr">
      <vt:lpstr>Pulse</vt:lpstr>
      <vt:lpstr>Bitmap Image</vt:lpstr>
      <vt:lpstr>Photo Editor Photo</vt:lpstr>
      <vt:lpstr>Clip</vt:lpstr>
      <vt:lpstr>Slide 1</vt:lpstr>
      <vt:lpstr>Slide 2</vt:lpstr>
      <vt:lpstr>INTELLECTUAL PROPERTY (IP) REGIME </vt:lpstr>
      <vt:lpstr>Brief history of Intellectual Property Corporation of Malaysia (MyIPO)  </vt:lpstr>
      <vt:lpstr>Brief history of Intellectual Property Corporation of Malaysia (MyIPO)  </vt:lpstr>
      <vt:lpstr>Brief history of Intellectual Property Corporation of Malaysia (MyIPO)  </vt:lpstr>
      <vt:lpstr>Brief history of Intellectual Property Corporation of Malaysia (MyIPO)  </vt:lpstr>
      <vt:lpstr>Brief history of Intellectual Property Corporation of Malaysia (MyIPO)  </vt:lpstr>
      <vt:lpstr>Brief history of Intellectual Property Corporation of Malaysia (MyIPO)  </vt:lpstr>
      <vt:lpstr>Brief history of Intellectual Property Corporation of Malaysia (MyIPO)  </vt:lpstr>
      <vt:lpstr>Slide 11</vt:lpstr>
      <vt:lpstr>National Intellectual Property Policy (NIPP) </vt:lpstr>
      <vt:lpstr>National Intellectual Property Policy (NIPP) </vt:lpstr>
      <vt:lpstr>IP COURTS IN MALAYSIA </vt:lpstr>
      <vt:lpstr>IP COURTS IN MALAYSIA </vt:lpstr>
      <vt:lpstr>IP COURTS IN MALAYSIA </vt:lpstr>
      <vt:lpstr>IP ADMINSTRATION: TAX INCENTIVES </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     INTERNATIONAL IP TREATIES </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KPDN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BHI</dc:creator>
  <cp:lastModifiedBy>myipolaptop</cp:lastModifiedBy>
  <cp:revision>192</cp:revision>
  <dcterms:created xsi:type="dcterms:W3CDTF">2001-03-19T10:11:56Z</dcterms:created>
  <dcterms:modified xsi:type="dcterms:W3CDTF">2011-02-22T08:47:45Z</dcterms:modified>
</cp:coreProperties>
</file>