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874" r:id="rId2"/>
  </p:sldMasterIdLst>
  <p:notesMasterIdLst>
    <p:notesMasterId r:id="rId23"/>
  </p:notesMasterIdLst>
  <p:sldIdLst>
    <p:sldId id="291" r:id="rId3"/>
    <p:sldId id="339" r:id="rId4"/>
    <p:sldId id="368" r:id="rId5"/>
    <p:sldId id="360" r:id="rId6"/>
    <p:sldId id="367" r:id="rId7"/>
    <p:sldId id="362" r:id="rId8"/>
    <p:sldId id="364" r:id="rId9"/>
    <p:sldId id="363" r:id="rId10"/>
    <p:sldId id="366" r:id="rId11"/>
    <p:sldId id="365" r:id="rId12"/>
    <p:sldId id="370" r:id="rId13"/>
    <p:sldId id="359" r:id="rId14"/>
    <p:sldId id="355" r:id="rId15"/>
    <p:sldId id="356" r:id="rId16"/>
    <p:sldId id="357" r:id="rId17"/>
    <p:sldId id="358" r:id="rId18"/>
    <p:sldId id="361" r:id="rId19"/>
    <p:sldId id="369" r:id="rId20"/>
    <p:sldId id="371" r:id="rId21"/>
    <p:sldId id="35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663300"/>
    <a:srgbClr val="660066"/>
    <a:srgbClr val="990000"/>
    <a:srgbClr val="FF9966"/>
    <a:srgbClr val="990099"/>
    <a:srgbClr val="CCCCFF"/>
    <a:srgbClr val="CCFF99"/>
    <a:srgbClr val="A50021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45AEA7-8BC7-4543-B068-52437EA1D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http://t3.gstatic.com/images?q=tbn:KGp3T7MD7d4A-M:http://www.antya.com/upload/4/NIMSME1.jp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pic>
        <p:nvPicPr>
          <p:cNvPr id="6" name="Picture 1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B25EE-E467-45F7-9F24-FE4B3442A949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B0C0-7FE5-4C53-8A17-27EBDDE3A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6EC1A-B33F-49C7-A7DF-57E0E68143B0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0A20-C326-4707-9ACA-F143D5BFC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C3240-35E4-4BA1-9517-715E828FF26E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95C1-A32A-4292-BA0E-C31A63DB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9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>
              <a:cs typeface="+mn-cs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8742363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17907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9EB6-A4C4-436B-8AD9-0E62C2E61790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3FBB-204F-4F77-84A8-DBC690B63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426C5-9137-4CBF-8FE1-5A5EDD8C12F7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5C1F2-9C5E-4290-89E6-4336FB710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3748-66B2-4397-8895-6FA9E7B33C3F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CDFB5-6FC6-4893-9942-5E0D91E63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AF75-3DE0-496E-BA0A-2D1BB28A70BB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06F1-3AB4-466A-806F-A6B9F84F5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WIPO Hom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8800" y="381000"/>
            <a:ext cx="893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See full size image"/>
          <p:cNvPicPr>
            <a:picLocks noChangeAspect="1" noChangeArrowheads="1"/>
          </p:cNvPicPr>
          <p:nvPr userDrawn="1"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" y="152400"/>
            <a:ext cx="533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10EC4FE6-2773-4BD6-AC23-F05E289A470C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17240E57-EE0F-468F-A104-E946A8A6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2FB2-B35B-4676-A15B-FBB375E39E65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DEAC-1229-496E-AC52-D4E2C4F2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70CE5-3634-4B61-8182-38AD9079E1B4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26C4C-2B25-4FA8-838F-E6B9F517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C796-0874-4A0F-937C-CDA180DD363D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E9E2-2187-4721-A03D-9DE0B0649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960F7-C65E-415D-B9B0-4D7EEF6F40F9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9FB1A-0E2D-40F5-8A47-7842BB133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1CE-70DC-4EF3-80FE-05C578631E29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B6C81-F344-4BE0-9078-236BF9C7C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CD35-9A82-4A8E-88FC-D45B8FE656E2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380D2-61EA-4F03-B7E7-006E3F678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4F94-DF83-469B-A9D1-3BD2B612AB45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33C75-D37E-46E9-995F-0D47B2E4A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FBAC8-945E-40AD-A71E-82035BED39F0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659D-92C2-4184-AF1B-77D4D1CE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337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67A0-1399-4CA0-8421-B086ABF2B269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B8D4-504A-4DAD-9EE6-2C2C6152E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4887-1AAE-4901-8724-67AF906621EB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64FD-8781-45C8-88C2-DFEC0DD67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313A3-7DCE-463B-AE8E-3EF0F6B5CF3D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FD44-6E1B-4391-864B-CFA938783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8E83-32CE-476A-8FAA-27AEAC98CD8F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D14B-15D8-4499-B054-0731B784F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ECC7-D5FA-431A-A869-D462E2E40A4D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5F0A8-48AC-4BB2-9FDF-23DA5676F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EAA3-103E-4716-9E6F-02CAD2972492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EA6DA-3F19-4857-B4EC-D84712DF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0033-5328-4622-BB8C-29821F659B99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DBC99-8030-4956-AA01-5EEEDDC2E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D47CD-BECC-4562-8EF0-F49F633E06BA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C1B7-3D34-4852-8A52-C892DC2A4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FDF07-3BF7-4875-9D98-DB49F72F0437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BA69-FE0F-4971-849C-B605436E9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4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00">
                  <a:alpha val="25000"/>
                </a:srgbClr>
              </a:gs>
              <a:gs pos="100000">
                <a:srgbClr val="336600">
                  <a:gamma/>
                  <a:shade val="81176"/>
                  <a:invGamma/>
                  <a:alpha val="25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976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5B5E3BB6-B698-4DFB-984F-C6FC8E68C694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en-US"/>
              <a:t>Copyright 2008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397625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3399"/>
                </a:solidFill>
                <a:latin typeface="Monotype Corsiva" pitchFamily="66" charset="0"/>
              </a:defRPr>
            </a:lvl1pPr>
          </a:lstStyle>
          <a:p>
            <a:pPr>
              <a:defRPr/>
            </a:pPr>
            <a:fld id="{0E1DF9EF-C084-4AF8-A589-DE9B7217F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3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3038" y="9144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lnSpc>
          <a:spcPct val="125000"/>
        </a:lnSpc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7" cstate="print">
            <a:lum bright="60000" contrast="-70000"/>
          </a:blip>
          <a:srcRect/>
          <a:stretch>
            <a:fillRect/>
          </a:stretch>
        </p:blipFill>
        <p:spPr bwMode="auto">
          <a:xfrm>
            <a:off x="2838450" y="1751013"/>
            <a:ext cx="3465513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BEEF4">
              <a:alpha val="89804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IN" dirty="0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73038" y="1066800"/>
            <a:ext cx="8742362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6" descr="WIPO Home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78800" y="304800"/>
            <a:ext cx="893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626225"/>
            <a:ext cx="838200" cy="155575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>
              <a:defRPr/>
            </a:pPr>
            <a:fld id="{440FCED7-D8E8-438F-A280-206F6F61C352}" type="datetime4">
              <a:rPr lang="en-US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553200"/>
            <a:ext cx="12954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2007</a:t>
            </a:r>
          </a:p>
          <a:p>
            <a:pPr>
              <a:defRPr/>
            </a:pPr>
            <a:r>
              <a:rPr lang="en-US"/>
              <a:t>Xellect IP Solutions</a:t>
            </a:r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63000" y="6629400"/>
            <a:ext cx="304800" cy="155575"/>
          </a:xfrm>
          <a:prstGeom prst="rect">
            <a:avLst/>
          </a:prstGeom>
          <a:ln/>
        </p:spPr>
        <p:txBody>
          <a:bodyPr/>
          <a:lstStyle>
            <a:lvl1pPr algn="ctr">
              <a:defRPr sz="800" b="1">
                <a:solidFill>
                  <a:srgbClr val="000066"/>
                </a:solidFill>
                <a:latin typeface="Monotype Corsiva" pitchFamily="66" charset="0"/>
                <a:cs typeface="Arial" charset="0"/>
              </a:defRPr>
            </a:lvl1pPr>
          </a:lstStyle>
          <a:p>
            <a:pPr>
              <a:defRPr/>
            </a:pPr>
            <a:fld id="{664FB379-711C-4653-8E8F-3595D36BF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019300" y="6457950"/>
            <a:ext cx="41910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™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447800" y="6643688"/>
            <a:ext cx="71437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 userDrawn="1"/>
        </p:nvSpPr>
        <p:spPr>
          <a:xfrm>
            <a:off x="152400" y="392668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KACST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A181F605-9A7E-4012-B5EA-8DB37FF818D5}" type="datetime4">
              <a:rPr lang="en-US" smtClean="0"/>
              <a:pPr/>
              <a:t>January 11, 2011</a:t>
            </a:fld>
            <a:endParaRPr lang="en-US" smtClean="0"/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2008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928BF0-2EAF-4592-871B-D83421354A7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12122"/>
            <a:ext cx="4953000" cy="498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04800"/>
            <a:ext cx="5257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965450" y="1066800"/>
            <a:ext cx="234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http://xellectip.com</a:t>
            </a:r>
          </a:p>
        </p:txBody>
      </p:sp>
    </p:spTree>
  </p:cSld>
  <p:clrMapOvr>
    <a:masterClrMapping/>
  </p:clrMapOvr>
  <p:transition advTm="879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DRIVEN IP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Value and Risk of a part or all of company’s IP Assets or IP portfolio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	</a:t>
            </a:r>
            <a:r>
              <a:rPr lang="en-US" sz="2400" b="1" dirty="0" smtClean="0">
                <a:solidFill>
                  <a:srgbClr val="002060"/>
                </a:solidFill>
              </a:rPr>
              <a:t>WHEN</a:t>
            </a:r>
            <a:r>
              <a:rPr lang="en-US" sz="2400" dirty="0" smtClean="0"/>
              <a:t> : At the time of M&amp;A, buying/selling a business or investment, IP Transfer/Licensing, Launch of a new product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Nature and Scope of IP assets is assessed </a:t>
            </a:r>
          </a:p>
          <a:p>
            <a:pPr lvl="1"/>
            <a:r>
              <a:rPr lang="en-US" sz="2400" dirty="0" smtClean="0"/>
              <a:t>Ownership</a:t>
            </a:r>
          </a:p>
          <a:p>
            <a:pPr lvl="1"/>
            <a:r>
              <a:rPr lang="en-US" sz="2400" dirty="0" smtClean="0"/>
              <a:t>Infringement or freedom to operate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70CE5-3634-4B61-8182-38AD9079E1B4}" type="datetime4">
              <a:rPr lang="en-US" smtClean="0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26C4C-2B25-4FA8-838F-E6B9F5176F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ANALYSES AS DUE DILIGENCE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C4FE6-2773-4BD6-AC23-F05E289A470C}" type="datetime4">
              <a:rPr lang="en-US" smtClean="0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0E57-EE0F-468F-A104-E946A8A6B2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76400"/>
            <a:ext cx="754380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rgbClr val="663300"/>
                </a:solidFill>
                <a:latin typeface="+mn-lt"/>
              </a:rPr>
              <a:t>Offensive/Defensive Reviews: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400" dirty="0" smtClean="0">
              <a:solidFill>
                <a:srgbClr val="663300"/>
              </a:solidFill>
              <a:latin typeface="+mn-lt"/>
            </a:endParaRP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Invalidity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Freedom-to-Operate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Infringement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Enforcement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Patentability</a:t>
            </a:r>
          </a:p>
          <a:p>
            <a:pPr marL="342900" lvl="1" indent="-342900" eaLnBrk="0" hangingPunct="0">
              <a:spcBef>
                <a:spcPct val="20000"/>
              </a:spcBef>
              <a:buChar char="•"/>
            </a:pPr>
            <a:r>
              <a:rPr lang="en-US" sz="2400" dirty="0" smtClean="0">
                <a:solidFill>
                  <a:srgbClr val="663300"/>
                </a:solidFill>
                <a:latin typeface="+mn-lt"/>
              </a:rPr>
              <a:t>Others…</a:t>
            </a:r>
          </a:p>
          <a:p>
            <a:pPr marL="342900" indent="-342900" eaLnBrk="0" hangingPunct="0">
              <a:spcBef>
                <a:spcPct val="20000"/>
              </a:spcBef>
              <a:buChar char="•"/>
            </a:pPr>
            <a:endParaRPr lang="en-US" sz="2400" dirty="0" smtClean="0">
              <a:solidFill>
                <a:srgbClr val="6633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6248400" cy="10668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DUE DILIGENCE - RECORD OF INVENTION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5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Important to establish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inventorship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Dated to establish date of invention in US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Proof of diligence in following up of invention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Precise record of observations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Objective assessment of results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Avoid negative characterizations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No erasures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Strike through mistakes and rewriting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Each page signed by a witness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Witness not associated with the project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Capable of understanding the invention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Clear indication of page experiment continues from and page experiment continues 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BD20-1460-CA42-BA63-5DB705D0BB10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76B7-9E82-A242-9B18-5960D4A53B8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705600" cy="990600"/>
          </a:xfrm>
        </p:spPr>
        <p:txBody>
          <a:bodyPr/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Due Diligence-Enforcement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03" name="Picture 4" descr="MCj0212167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0" y="1371600"/>
            <a:ext cx="1753067" cy="1831605"/>
          </a:xfrm>
          <a:noFill/>
        </p:spPr>
      </p:pic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1990-5143-D747-B2A4-6F947B186037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74719-0CD0-2A4C-8E0A-94D7C9B92884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219200"/>
            <a:ext cx="6477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Identify infringing parties after thorough analysis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663300"/>
                </a:solidFill>
              </a:rPr>
              <a:t>Notify the alleged infringer - polite</a:t>
            </a:r>
            <a:r>
              <a:rPr lang="en-US" sz="2400" dirty="0">
                <a:solidFill>
                  <a:srgbClr val="663300"/>
                </a:solidFill>
              </a:rPr>
              <a:t>, friendly and </a:t>
            </a:r>
            <a:r>
              <a:rPr lang="en-US" sz="2400" dirty="0" smtClean="0">
                <a:solidFill>
                  <a:srgbClr val="663300"/>
                </a:solidFill>
              </a:rPr>
              <a:t>firm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63300"/>
                </a:solidFill>
              </a:rPr>
              <a:t>Notification clearly delineates the nature of infringement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663300"/>
                </a:solidFill>
              </a:rPr>
              <a:t>Several rounds of talks and negotiations may ensue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663300"/>
                </a:solidFill>
              </a:rPr>
              <a:t>Injunction may be filed to cease any production with immediate </a:t>
            </a:r>
            <a:r>
              <a:rPr lang="en-US" sz="2400" dirty="0" smtClean="0">
                <a:solidFill>
                  <a:srgbClr val="663300"/>
                </a:solidFill>
              </a:rPr>
              <a:t>effect</a:t>
            </a:r>
          </a:p>
          <a:p>
            <a:pPr>
              <a:lnSpc>
                <a:spcPct val="9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663300"/>
                </a:solidFill>
              </a:rPr>
              <a:t>If proved, can be used to obtain triple damages plus legal </a:t>
            </a:r>
            <a:r>
              <a:rPr lang="en-US" sz="2400" dirty="0" smtClean="0">
                <a:solidFill>
                  <a:srgbClr val="663300"/>
                </a:solidFill>
              </a:rPr>
              <a:t>expenditure</a:t>
            </a:r>
            <a:endParaRPr lang="en-US" sz="2400" dirty="0">
              <a:solidFill>
                <a:srgbClr val="663300"/>
              </a:solidFill>
            </a:endParaRPr>
          </a:p>
        </p:txBody>
      </p:sp>
      <p:pic>
        <p:nvPicPr>
          <p:cNvPr id="102408" name="Picture 5" descr="j043317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83388" y="3214688"/>
            <a:ext cx="2360612" cy="21875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400800" cy="762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Due Diligence - External 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Parties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713037"/>
            <a:ext cx="8229600" cy="4525963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Exploit 3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party’s expertise in a research area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Utilize critical resources unavailable in-house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Obtain unbiased 3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party results for processes developed in-house</a:t>
            </a:r>
          </a:p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Engage contractors or contracting services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A50C-7229-1E4F-9BF7-23F368609AF5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4D04-7697-034C-A332-692CCD08FD75}" type="slidenum">
              <a:rPr lang="en-US"/>
              <a:pPr/>
              <a:t>14</a:t>
            </a:fld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73025" y="1676400"/>
            <a:ext cx="8740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C6600"/>
                </a:solidFill>
              </a:rPr>
              <a:t>Third parties may need to be engaged occasionally to: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400800" cy="1143000"/>
          </a:xfrm>
        </p:spPr>
        <p:txBody>
          <a:bodyPr/>
          <a:lstStyle/>
          <a:p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Due Diligence - Agreements</a:t>
            </a:r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54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Necessary while dealing with external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parties</a:t>
            </a:r>
          </a:p>
          <a:p>
            <a:pPr>
              <a:lnSpc>
                <a:spcPct val="80000"/>
              </a:lnSpc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Limit information while giving or receiving only a need-to-know basis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Treat information provided with caution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Mark information appropriately before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giving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Needs to be appropriately drafted to invoke sufficient protection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Scope of protection and each parties’ obligations need to be clearly specified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Periodically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reviewed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Various situations demand different types of agreements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FA87-FFB5-6240-852C-A80B8EFD38CA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A10A-108B-E442-BFC5-C70F0CE58F9D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Types of Agreements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Non-Disclosure Agreements (NDA)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Confidentiality Disclosure Agreements (CDA)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Joint Disclosure Agreements (JDA)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Research Agreements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Consulting Agreements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Technology Transfer Agreements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Government Contracts</a:t>
            </a:r>
          </a:p>
          <a:p>
            <a:pPr lvl="1">
              <a:lnSpc>
                <a:spcPct val="80000"/>
              </a:lnSpc>
            </a:pPr>
            <a:r>
              <a:rPr lang="en-US" sz="330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2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43B59-FCD2-7242-B89C-392233DE0AE7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C0F23-0C0C-0440-A521-193E9DC31D1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</a:t>
            </a:r>
            <a:r>
              <a:rPr lang="en-US" dirty="0" smtClean="0"/>
              <a:t>AVANT™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due diligence to </a:t>
            </a:r>
            <a:r>
              <a:rPr lang="en-US" sz="2800" dirty="0"/>
              <a:t>inculcate a strong IP culture across the organization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recognize any IP generated within the organization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obtain adequate protection for all IP created in a timely manner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avoid incurring great expenses at a later stage due to ignorance, negligence or oversight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maximize the utilization of IP assets, thus ensuring vital resources are not wasted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4D54-F324-7545-9C64-C0534671AE6B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3615-EED1-824D-80A6-698AD9F6DD8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229600" cy="914400"/>
          </a:xfrm>
        </p:spPr>
        <p:txBody>
          <a:bodyPr/>
          <a:lstStyle/>
          <a:p>
            <a:r>
              <a:rPr lang="en-US" dirty="0" smtClean="0"/>
              <a:t>Benefits for 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	Based on the outcome of the audits and diligence, businesses can: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	evolve </a:t>
            </a:r>
            <a:r>
              <a:rPr lang="en-US" b="1" dirty="0" smtClean="0"/>
              <a:t>informed strategies </a:t>
            </a:r>
            <a:r>
              <a:rPr lang="en-US" dirty="0" smtClean="0"/>
              <a:t>that will maintain and improve the company’s market position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Be confident of their position in wrongful infringement actions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  Ensure all the IP assets are adding value to the business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19EB6-A4C4-436B-8AD9-0E62C2E61790}" type="datetime4">
              <a:rPr lang="en-US" smtClean="0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D3FBB-204F-4F77-84A8-DBC690B630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626225"/>
            <a:ext cx="838200" cy="155575"/>
          </a:xfrm>
        </p:spPr>
        <p:txBody>
          <a:bodyPr/>
          <a:lstStyle/>
          <a:p>
            <a:pPr>
              <a:defRPr/>
            </a:pPr>
            <a:fld id="{DAE19EB6-A4C4-436B-8AD9-0E62C2E61790}" type="datetime4">
              <a:rPr lang="en-US" smtClean="0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839200" y="6629400"/>
            <a:ext cx="304800" cy="155575"/>
          </a:xfrm>
        </p:spPr>
        <p:txBody>
          <a:bodyPr/>
          <a:lstStyle/>
          <a:p>
            <a:pPr>
              <a:defRPr/>
            </a:pPr>
            <a:fld id="{11FD3FBB-204F-4F77-84A8-DBC690B630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 Box 5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371600" y="2144459"/>
            <a:ext cx="61885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Monotype Corsiva" pitchFamily="66" charset="0"/>
              </a:rPr>
              <a:t>“</a:t>
            </a:r>
            <a:r>
              <a:rPr lang="en-US" b="1" i="1" dirty="0">
                <a:latin typeface="Monotype Corsiva" pitchFamily="66" charset="0"/>
              </a:rPr>
              <a:t>If you don’t measure it, you can’t manage it</a:t>
            </a:r>
            <a:r>
              <a:rPr lang="en-US" b="1" dirty="0">
                <a:latin typeface="Monotype Corsiva" pitchFamily="66" charset="0"/>
              </a:rPr>
              <a:t>”</a:t>
            </a:r>
          </a:p>
        </p:txBody>
      </p:sp>
      <p:pic>
        <p:nvPicPr>
          <p:cNvPr id="10" name="Picture 16" descr="WIPO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152400"/>
            <a:ext cx="156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562600" y="838200"/>
            <a:ext cx="2743200" cy="195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>
              <a:lnSpc>
                <a:spcPts val="800"/>
              </a:lnSpc>
              <a:spcAft>
                <a:spcPts val="600"/>
              </a:spcAft>
              <a:defRPr/>
            </a:pPr>
            <a:r>
              <a:rPr lang="en-US" sz="800" cap="all" dirty="0">
                <a:latin typeface="Arial"/>
                <a:ea typeface="Times New Roman"/>
                <a:cs typeface="Times New Roman"/>
              </a:rPr>
              <a:t>WORLD INTELLECTUAL PROPERTY ORGANIZATION</a:t>
            </a:r>
            <a:endParaRPr lang="en-IN" sz="800" cap="all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81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KACST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895600" y="5629275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Monotype Corsiva" pitchFamily="66" charset="0"/>
              </a:rPr>
              <a:t>Rachna Singh </a:t>
            </a:r>
            <a:r>
              <a:rPr lang="en-US" dirty="0" err="1" smtClean="0">
                <a:latin typeface="Monotype Corsiva" pitchFamily="66" charset="0"/>
              </a:rPr>
              <a:t>Puri</a:t>
            </a:r>
            <a:r>
              <a:rPr lang="en-US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en-US" dirty="0" err="1" smtClean="0">
                <a:latin typeface="Monotype Corsiva" pitchFamily="66" charset="0"/>
              </a:rPr>
              <a:t>Xellect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en-US" dirty="0">
                <a:latin typeface="Monotype Corsiva" pitchFamily="66" charset="0"/>
              </a:rPr>
              <a:t>IP Solutions, </a:t>
            </a:r>
            <a:r>
              <a:rPr lang="en-US" dirty="0" smtClean="0">
                <a:latin typeface="Monotype Corsiva" pitchFamily="66" charset="0"/>
              </a:rPr>
              <a:t>India</a:t>
            </a:r>
          </a:p>
          <a:p>
            <a:pPr algn="ctr"/>
            <a:r>
              <a:rPr lang="en-US" dirty="0" smtClean="0">
                <a:latin typeface="Monotype Corsiva" pitchFamily="66" charset="0"/>
              </a:rPr>
              <a:t>www.xellectip.com</a:t>
            </a:r>
            <a:endParaRPr lang="en-IN" dirty="0">
              <a:latin typeface="Monotype Corsiva" pitchFamily="66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371600" y="1630363"/>
            <a:ext cx="6324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A50021"/>
                </a:solidFill>
                <a:latin typeface="Monotype Corsiva" pitchFamily="66" charset="0"/>
              </a:rPr>
              <a:t>WIPO TRAINING OF TRAINERS PROGRAM </a:t>
            </a:r>
          </a:p>
          <a:p>
            <a:pPr algn="ctr"/>
            <a:r>
              <a:rPr lang="en-US" sz="2400" b="1" dirty="0">
                <a:latin typeface="Monotype Corsiva" pitchFamily="66" charset="0"/>
              </a:rPr>
              <a:t>ON EFFECTIVE INTELLECTUAL PROPERTY ASSET MANAGEMENT BY SMALL AND MEDIUM-SIZED ENTERPRISES IN DUBAI</a:t>
            </a:r>
            <a:endParaRPr lang="en-IN" sz="2400" b="1" dirty="0">
              <a:latin typeface="Monotype Corsiva" pitchFamily="66" charset="0"/>
            </a:endParaRP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3200400" y="3167063"/>
            <a:ext cx="3276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Riyadh, Jan 29 </a:t>
            </a:r>
            <a:r>
              <a:rPr lang="en-US" sz="1600" dirty="0"/>
              <a:t>to </a:t>
            </a:r>
            <a:r>
              <a:rPr lang="en-US" sz="1600" dirty="0" smtClean="0"/>
              <a:t>Feb 2, 2010</a:t>
            </a:r>
            <a:endParaRPr lang="en-IN" sz="1600" dirty="0">
              <a:solidFill>
                <a:srgbClr val="000066"/>
              </a:solidFill>
            </a:endParaRPr>
          </a:p>
        </p:txBody>
      </p:sp>
      <p:pic>
        <p:nvPicPr>
          <p:cNvPr id="9" name="Picture 16" descr="WIPO 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900" y="152400"/>
            <a:ext cx="15621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562600" y="838200"/>
            <a:ext cx="2743200" cy="195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>
              <a:lnSpc>
                <a:spcPts val="800"/>
              </a:lnSpc>
              <a:spcAft>
                <a:spcPts val="600"/>
              </a:spcAft>
              <a:defRPr/>
            </a:pPr>
            <a:r>
              <a:rPr lang="en-US" sz="800" cap="all" dirty="0">
                <a:latin typeface="Arial"/>
                <a:ea typeface="Times New Roman"/>
                <a:cs typeface="Times New Roman"/>
              </a:rPr>
              <a:t>WORLD INTELLECTUAL PROPERTY ORGANIZATION</a:t>
            </a:r>
            <a:endParaRPr lang="en-IN" sz="800" cap="all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13" name="Title 4"/>
          <p:cNvSpPr>
            <a:spLocks noGrp="1"/>
          </p:cNvSpPr>
          <p:nvPr>
            <p:ph type="ctrTitle"/>
          </p:nvPr>
        </p:nvSpPr>
        <p:spPr>
          <a:xfrm>
            <a:off x="685800" y="3787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IP Asset Management:  IP Audit and IP Due Diligence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0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KACST</a:t>
            </a:r>
            <a:endParaRPr lang="en-US" b="1" dirty="0"/>
          </a:p>
        </p:txBody>
      </p:sp>
    </p:spTree>
  </p:cSld>
  <p:clrMapOvr>
    <a:masterClrMapping/>
  </p:clrMapOvr>
  <p:transition advTm="2015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143000"/>
            <a:ext cx="88011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066800" y="3048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WIPO RESOURCES FOR SMEs</a:t>
            </a:r>
            <a:endParaRPr lang="en-IN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8288"/>
            <a:ext cx="609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2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172200" cy="457200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Monotype Corsiva" pitchFamily="66" charset="0"/>
                <a:cs typeface="Arial" charset="0"/>
              </a:rPr>
              <a:t>Seven Rays of IP Exclusivity™</a:t>
            </a:r>
            <a:endParaRPr lang="en-IN" smtClean="0">
              <a:solidFill>
                <a:srgbClr val="FFFF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35503A2-E204-4DBA-ACBB-F30385C41545}" type="datetime4">
              <a:rPr lang="en-US" smtClean="0"/>
              <a:pPr/>
              <a:t>January 11, 2011</a:t>
            </a:fld>
            <a:endParaRPr lang="en-US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Copyright 2007</a:t>
            </a:r>
          </a:p>
          <a:p>
            <a:r>
              <a:rPr lang="en-US" smtClean="0"/>
              <a:t>Xellect IP Solutions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B6C1C89-3A2B-4165-A14E-0BB19A3782F9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676400"/>
            <a:ext cx="89519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IP ASSET MANAGEMENT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6562" name="Picture 2" descr="MPj0430727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538389"/>
            <a:ext cx="4039985" cy="4039985"/>
          </a:xfrm>
          <a:noFill/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3FC3-263C-694C-9A48-D81F5702C6E7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Monotype Corsiva" pitchFamily="66" charset="0"/>
                <a:ea typeface="+mn-ea"/>
                <a:cs typeface="+mn-cs"/>
              </a:rPr>
              <a:t>Copyright 2007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3D9C-8478-A148-ABF4-4D840E7E4529}" type="slidenum">
              <a:rPr lang="en-US"/>
              <a:pPr/>
              <a:t>4</a:t>
            </a:fld>
            <a:endParaRPr lang="en-US"/>
          </a:p>
        </p:txBody>
      </p:sp>
      <p:sp>
        <p:nvSpPr>
          <p:cNvPr id="6656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5181600" cy="47244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3300"/>
                </a:solidFill>
              </a:rPr>
              <a:t>	Systematic </a:t>
            </a:r>
            <a:r>
              <a:rPr lang="en-US" sz="2400" dirty="0">
                <a:solidFill>
                  <a:srgbClr val="663300"/>
                </a:solidFill>
              </a:rPr>
              <a:t>management of </a:t>
            </a:r>
            <a:r>
              <a:rPr lang="en-US" sz="2400" dirty="0" smtClean="0">
                <a:solidFill>
                  <a:srgbClr val="663300"/>
                </a:solidFill>
              </a:rPr>
              <a:t>different IP Assets that </a:t>
            </a:r>
            <a:r>
              <a:rPr lang="en-US" sz="2400" dirty="0">
                <a:solidFill>
                  <a:srgbClr val="663300"/>
                </a:solidFill>
              </a:rPr>
              <a:t>protect one or more product </a:t>
            </a:r>
            <a:r>
              <a:rPr lang="en-US" sz="2400" dirty="0" smtClean="0">
                <a:solidFill>
                  <a:srgbClr val="663300"/>
                </a:solidFill>
              </a:rPr>
              <a:t>lines or business aspects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663300"/>
                </a:solidFill>
              </a:rPr>
              <a:t>	It </a:t>
            </a:r>
            <a:r>
              <a:rPr lang="en-US" sz="2400" dirty="0">
                <a:solidFill>
                  <a:srgbClr val="663300"/>
                </a:solidFill>
              </a:rPr>
              <a:t>is the quantification of previously mysterious IP efforts, enabling measurement and objective evaluation of investment scenarios</a:t>
            </a:r>
            <a:endParaRPr lang="en-US" sz="2400" dirty="0" smtClean="0">
              <a:solidFill>
                <a:srgbClr val="663300"/>
              </a:solidFill>
            </a:endParaRPr>
          </a:p>
          <a:p>
            <a:pPr algn="ctr">
              <a:lnSpc>
                <a:spcPct val="150000"/>
              </a:lnSpc>
              <a:buNone/>
            </a:pPr>
            <a:endParaRPr lang="en-US" sz="2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/>
            </a:r>
            <a:br>
              <a:rPr lang="en-US" dirty="0" smtClean="0">
                <a:solidFill>
                  <a:srgbClr val="663300"/>
                </a:solidFill>
              </a:rPr>
            </a:br>
            <a:r>
              <a:rPr lang="en-US" dirty="0" smtClean="0"/>
              <a:t>IP Audits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EC4FE6-2773-4BD6-AC23-F05E289A470C}" type="datetime4">
              <a:rPr lang="en-US" smtClean="0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2007</a:t>
            </a:r>
          </a:p>
          <a:p>
            <a:pPr>
              <a:defRPr/>
            </a:pPr>
            <a:r>
              <a:rPr lang="en-US" smtClean="0"/>
              <a:t>Xellect IP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40E57-EE0F-468F-A104-E946A8A6B2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rgbClr val="663300"/>
                </a:solidFill>
              </a:rPr>
              <a:t>A  systematic review of the IP assets </a:t>
            </a:r>
            <a:r>
              <a:rPr lang="en-US" sz="2800" u="sng" dirty="0" smtClean="0">
                <a:solidFill>
                  <a:srgbClr val="663300"/>
                </a:solidFill>
              </a:rPr>
              <a:t>owned</a:t>
            </a:r>
            <a:r>
              <a:rPr lang="en-US" sz="2800" dirty="0" smtClean="0">
                <a:solidFill>
                  <a:srgbClr val="663300"/>
                </a:solidFill>
              </a:rPr>
              <a:t>, </a:t>
            </a:r>
            <a:r>
              <a:rPr lang="en-US" sz="2800" u="sng" dirty="0" smtClean="0">
                <a:solidFill>
                  <a:srgbClr val="663300"/>
                </a:solidFill>
              </a:rPr>
              <a:t>used </a:t>
            </a:r>
            <a:r>
              <a:rPr lang="en-US" sz="2800" dirty="0" smtClean="0">
                <a:solidFill>
                  <a:srgbClr val="663300"/>
                </a:solidFill>
              </a:rPr>
              <a:t>or </a:t>
            </a:r>
            <a:r>
              <a:rPr lang="en-US" sz="2800" u="sng" dirty="0" smtClean="0">
                <a:solidFill>
                  <a:srgbClr val="663300"/>
                </a:solidFill>
              </a:rPr>
              <a:t>acquired</a:t>
            </a:r>
            <a:r>
              <a:rPr lang="en-US" sz="2800" dirty="0" smtClean="0">
                <a:solidFill>
                  <a:srgbClr val="663300"/>
                </a:solidFill>
              </a:rPr>
              <a:t> by a business to:</a:t>
            </a:r>
            <a:endParaRPr lang="en-US" sz="2400" dirty="0" smtClean="0">
              <a:solidFill>
                <a:srgbClr val="663300"/>
              </a:solidFill>
            </a:endParaRPr>
          </a:p>
          <a:p>
            <a:pPr lvl="1">
              <a:lnSpc>
                <a:spcPct val="150000"/>
              </a:lnSpc>
            </a:pPr>
            <a:endParaRPr lang="en-US" sz="2400" dirty="0" smtClean="0">
              <a:solidFill>
                <a:srgbClr val="663300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63300"/>
                </a:solidFill>
              </a:rPr>
              <a:t>	uncover under-utilized IP assets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663300"/>
                </a:solidFill>
              </a:rPr>
              <a:t>	identify any threats to a company’s bottom line</a:t>
            </a:r>
          </a:p>
          <a:p>
            <a:pPr lvl="1">
              <a:lnSpc>
                <a:spcPct val="150000"/>
              </a:lnSpc>
            </a:pPr>
            <a:endParaRPr lang="en-US" sz="2400" dirty="0" smtClean="0">
              <a:solidFill>
                <a:srgbClr val="66330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of IP Audit</a:t>
            </a: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Review of 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company’s IP assets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all Agreements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relevant policies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/>
              <a:t>	compliance procedures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4D54-F324-7545-9C64-C0534671AE6B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3615-EED1-824D-80A6-698AD9F6DD8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Purpose Audit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	The as-is scenario at the present state of time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	At the time of introducing new process, policy, management change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	Periodic updates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70CE5-3634-4B61-8182-38AD9079E1B4}" type="datetime4">
              <a:rPr lang="en-US" smtClean="0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26C4C-2B25-4FA8-838F-E6B9F5176F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6248400" cy="914400"/>
          </a:xfrm>
        </p:spPr>
        <p:txBody>
          <a:bodyPr/>
          <a:lstStyle/>
          <a:p>
            <a:r>
              <a:rPr lang="en-US" sz="3200" dirty="0" smtClean="0"/>
              <a:t>GENERAL PURPOSE IP AUDIT</a:t>
            </a:r>
            <a:endParaRPr lang="en-US" sz="3200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Record the IP assets in use and those not in use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Use is by own business or by others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Any infringement risks by you on others assets or by others on your assets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Streamline actions for all of the above in light of business strategy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4D54-F324-7545-9C64-C0534671AE6B}" type="datetime4">
              <a:rPr lang="en-US"/>
              <a:pPr/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13615-EED1-824D-80A6-698AD9F6DD8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Specific purpose such as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- personnel turnover</a:t>
            </a:r>
          </a:p>
          <a:p>
            <a:pPr>
              <a:buNone/>
            </a:pPr>
            <a:r>
              <a:rPr lang="en-US" dirty="0" smtClean="0"/>
              <a:t>	- Foreign IP Filings</a:t>
            </a:r>
          </a:p>
          <a:p>
            <a:pPr>
              <a:buNone/>
            </a:pPr>
            <a:r>
              <a:rPr lang="en-US" dirty="0" smtClean="0"/>
              <a:t>	- Compliance on information from third parties</a:t>
            </a:r>
          </a:p>
          <a:p>
            <a:pPr>
              <a:buNone/>
            </a:pPr>
            <a:r>
              <a:rPr lang="en-US" dirty="0" smtClean="0"/>
              <a:t>	- Changes in IP Law &amp; Practice</a:t>
            </a:r>
          </a:p>
          <a:p>
            <a:pPr>
              <a:buNone/>
            </a:pPr>
            <a:r>
              <a:rPr lang="en-US" dirty="0" smtClean="0"/>
              <a:t>	- Preparation for litigation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70CE5-3634-4B61-8182-38AD9079E1B4}" type="datetime4">
              <a:rPr lang="en-US" smtClean="0"/>
              <a:pPr>
                <a:defRPr/>
              </a:pPr>
              <a:t>January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26C4C-2B25-4FA8-838F-E6B9F5176F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</TotalTime>
  <Words>624</Words>
  <Application>Microsoft Office PowerPoint</Application>
  <PresentationFormat>On-screen Show (4:3)</PresentationFormat>
  <Paragraphs>196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1_Custom Design</vt:lpstr>
      <vt:lpstr>Slide 1</vt:lpstr>
      <vt:lpstr>IP Asset Management:  IP Audit and IP Due Diligence</vt:lpstr>
      <vt:lpstr>Seven Rays of IP Exclusivity™</vt:lpstr>
      <vt:lpstr>IP ASSET MANAGEMENT</vt:lpstr>
      <vt:lpstr> IP Audits </vt:lpstr>
      <vt:lpstr>WHAT of IP Audit</vt:lpstr>
      <vt:lpstr>TYPES OF AUDITS</vt:lpstr>
      <vt:lpstr>GENERAL PURPOSE IP AUDIT</vt:lpstr>
      <vt:lpstr>FOCUS AUDITS</vt:lpstr>
      <vt:lpstr>EVENT DRIVEN IP AUDIT</vt:lpstr>
      <vt:lpstr>IP ANALYSES AS DUE DILIGENCE</vt:lpstr>
      <vt:lpstr>DUE DILIGENCE - RECORD OF INVENTION</vt:lpstr>
      <vt:lpstr>Due Diligence-Enforcement</vt:lpstr>
      <vt:lpstr>Due Diligence - External Parties</vt:lpstr>
      <vt:lpstr>Due Diligence - Agreements</vt:lpstr>
      <vt:lpstr>Types of Agreements</vt:lpstr>
      <vt:lpstr>IP AVANT™</vt:lpstr>
      <vt:lpstr>Benefits for SMEs</vt:lpstr>
      <vt:lpstr>“If you don’t measure it, you can’t manage it”</vt:lpstr>
      <vt:lpstr>Slide 20</vt:lpstr>
    </vt:vector>
  </TitlesOfParts>
  <Company>University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Arvind Viswanathan</dc:creator>
  <cp:lastModifiedBy>Rachna</cp:lastModifiedBy>
  <cp:revision>318</cp:revision>
  <dcterms:created xsi:type="dcterms:W3CDTF">2010-11-29T09:38:27Z</dcterms:created>
  <dcterms:modified xsi:type="dcterms:W3CDTF">2011-01-10T19:17:21Z</dcterms:modified>
</cp:coreProperties>
</file>