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presProps.xml" ContentType="application/vnd.openxmlformats-officedocument.presentationml.presProps+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Layouts/slideLayout36.xml" ContentType="application/vnd.openxmlformats-officedocument.presentationml.slideLayout+xml"/>
  <Override PartName="/docProps/app.xml" ContentType="application/vnd.openxmlformats-officedocument.extended-properties+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0" r:id="rId1"/>
    <p:sldMasterId id="2147483874" r:id="rId2"/>
    <p:sldMasterId id="2147483890" r:id="rId3"/>
  </p:sldMasterIdLst>
  <p:notesMasterIdLst>
    <p:notesMasterId r:id="rId32"/>
  </p:notesMasterIdLst>
  <p:sldIdLst>
    <p:sldId id="291" r:id="rId4"/>
    <p:sldId id="339" r:id="rId5"/>
    <p:sldId id="328" r:id="rId6"/>
    <p:sldId id="343" r:id="rId7"/>
    <p:sldId id="314" r:id="rId8"/>
    <p:sldId id="329" r:id="rId9"/>
    <p:sldId id="357" r:id="rId10"/>
    <p:sldId id="359" r:id="rId11"/>
    <p:sldId id="358" r:id="rId12"/>
    <p:sldId id="360" r:id="rId13"/>
    <p:sldId id="361" r:id="rId14"/>
    <p:sldId id="362" r:id="rId15"/>
    <p:sldId id="364" r:id="rId16"/>
    <p:sldId id="365" r:id="rId17"/>
    <p:sldId id="363" r:id="rId18"/>
    <p:sldId id="330" r:id="rId19"/>
    <p:sldId id="331" r:id="rId20"/>
    <p:sldId id="345" r:id="rId21"/>
    <p:sldId id="346" r:id="rId22"/>
    <p:sldId id="332" r:id="rId23"/>
    <p:sldId id="333" r:id="rId24"/>
    <p:sldId id="342" r:id="rId25"/>
    <p:sldId id="349" r:id="rId26"/>
    <p:sldId id="350" r:id="rId27"/>
    <p:sldId id="351" r:id="rId28"/>
    <p:sldId id="352" r:id="rId29"/>
    <p:sldId id="367" r:id="rId30"/>
    <p:sldId id="35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663300"/>
    <a:srgbClr val="EDEDED"/>
    <a:srgbClr val="4D2600"/>
    <a:srgbClr val="660066"/>
    <a:srgbClr val="990000"/>
    <a:srgbClr val="FF9966"/>
    <a:srgbClr val="990099"/>
    <a:srgbClr val="CCCCFF"/>
    <a:srgbClr val="CCFF99"/>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6" d="100"/>
          <a:sy n="106" d="100"/>
        </p:scale>
        <p:origin x="-12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45AEA7-8BC7-4543-B068-52437EA1DC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3.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NULL" TargetMode="External"/><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1.w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lum bright="60000" contrast="-70000"/>
          </a:blip>
          <a:srcRect/>
          <a:stretch>
            <a:fillRect/>
          </a:stretch>
        </p:blipFill>
        <p:spPr bwMode="auto">
          <a:xfrm>
            <a:off x="2838450" y="1751013"/>
            <a:ext cx="3465513" cy="3363912"/>
          </a:xfrm>
          <a:prstGeom prst="rect">
            <a:avLst/>
          </a:prstGeom>
          <a:noFill/>
          <a:ln w="9525">
            <a:noFill/>
            <a:miter lim="800000"/>
            <a:headEnd/>
            <a:tailEnd/>
          </a:ln>
        </p:spPr>
      </p:pic>
      <p:sp>
        <p:nvSpPr>
          <p:cNvPr id="5" name="Rectangle 12"/>
          <p:cNvSpPr>
            <a:spLocks noChangeArrowheads="1"/>
          </p:cNvSpPr>
          <p:nvPr userDrawn="1"/>
        </p:nvSpPr>
        <p:spPr bwMode="auto">
          <a:xfrm>
            <a:off x="0" y="0"/>
            <a:ext cx="9144000" cy="6858000"/>
          </a:xfrm>
          <a:prstGeom prst="rect">
            <a:avLst/>
          </a:prstGeom>
          <a:gradFill rotWithShape="1">
            <a:gsLst>
              <a:gs pos="0">
                <a:srgbClr val="336600">
                  <a:alpha val="25000"/>
                </a:srgbClr>
              </a:gs>
              <a:gs pos="100000">
                <a:srgbClr val="336600">
                  <a:gamma/>
                  <a:shade val="81176"/>
                  <a:invGamma/>
                  <a:alpha val="25000"/>
                </a:srgbClr>
              </a:gs>
            </a:gsLst>
            <a:lin ang="5400000" scaled="1"/>
          </a:gradFill>
          <a:ln w="9525">
            <a:solidFill>
              <a:schemeClr val="tx1"/>
            </a:solidFill>
            <a:miter lim="800000"/>
            <a:headEnd/>
            <a:tailEnd/>
          </a:ln>
          <a:effectLst/>
        </p:spPr>
        <p:txBody>
          <a:bodyPr wrap="none" anchor="ctr"/>
          <a:lstStyle/>
          <a:p>
            <a:pPr>
              <a:defRPr/>
            </a:pPr>
            <a:endParaRPr lang="en-IN"/>
          </a:p>
        </p:txBody>
      </p:sp>
      <p:pic>
        <p:nvPicPr>
          <p:cNvPr id="6" name="Picture 18"/>
          <p:cNvPicPr>
            <a:picLocks noChangeAspect="1" noChangeArrowheads="1"/>
          </p:cNvPicPr>
          <p:nvPr userDrawn="1"/>
        </p:nvPicPr>
        <p:blipFill>
          <a:blip r:embed="rId3"/>
          <a:srcRect/>
          <a:stretch>
            <a:fillRect/>
          </a:stretch>
        </p:blipFill>
        <p:spPr bwMode="auto">
          <a:xfrm>
            <a:off x="228600" y="3429000"/>
            <a:ext cx="8742363" cy="762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1524000"/>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fld id="{8D0B25EE-E467-45F7-9F24-FE4B3442A949}" type="datetime4">
              <a:rPr lang="en-US"/>
              <a:pPr>
                <a:defRPr/>
              </a:pPr>
              <a:t>December 15,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6" name="Rectangle 6"/>
          <p:cNvSpPr>
            <a:spLocks noGrp="1" noChangeArrowheads="1"/>
          </p:cNvSpPr>
          <p:nvPr>
            <p:ph type="sldNum" sz="quarter" idx="12"/>
          </p:nvPr>
        </p:nvSpPr>
        <p:spPr>
          <a:ln/>
        </p:spPr>
        <p:txBody>
          <a:bodyPr/>
          <a:lstStyle>
            <a:lvl1pPr>
              <a:defRPr/>
            </a:lvl1pPr>
          </a:lstStyle>
          <a:p>
            <a:pPr>
              <a:defRPr/>
            </a:pPr>
            <a:fld id="{AA0EB0C0-7FE5-4C53-8A17-27EBDDE3A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7451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762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fld id="{00E6EC1A-B33F-49C7-A7DF-57E0E68143B0}" type="datetime4">
              <a:rPr lang="en-US"/>
              <a:pPr>
                <a:defRPr/>
              </a:pPr>
              <a:t>December 15,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6" name="Rectangle 6"/>
          <p:cNvSpPr>
            <a:spLocks noGrp="1" noChangeArrowheads="1"/>
          </p:cNvSpPr>
          <p:nvPr>
            <p:ph type="sldNum" sz="quarter" idx="12"/>
          </p:nvPr>
        </p:nvSpPr>
        <p:spPr>
          <a:ln/>
        </p:spPr>
        <p:txBody>
          <a:bodyPr/>
          <a:lstStyle>
            <a:lvl1pPr>
              <a:defRPr/>
            </a:lvl1pPr>
          </a:lstStyle>
          <a:p>
            <a:pPr>
              <a:defRPr/>
            </a:pPr>
            <a:fld id="{DC500A20-C326-4707-9ACA-F143D5BFC8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8229600" cy="9144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295400"/>
            <a:ext cx="4038600" cy="2185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2"/>
          </p:nvPr>
        </p:nvSpPr>
        <p:spPr>
          <a:xfrm>
            <a:off x="4648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fld id="{670C3240-35E4-4BA1-9517-715E828FF26E}" type="datetime4">
              <a:rPr lang="en-US"/>
              <a:pPr>
                <a:defRPr/>
              </a:pPr>
              <a:t>December 15, 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9" name="Rectangle 6"/>
          <p:cNvSpPr>
            <a:spLocks noGrp="1" noChangeArrowheads="1"/>
          </p:cNvSpPr>
          <p:nvPr>
            <p:ph type="sldNum" sz="quarter" idx="12"/>
          </p:nvPr>
        </p:nvSpPr>
        <p:spPr>
          <a:ln/>
        </p:spPr>
        <p:txBody>
          <a:bodyPr/>
          <a:lstStyle>
            <a:lvl1pPr>
              <a:defRPr/>
            </a:lvl1pPr>
          </a:lstStyle>
          <a:p>
            <a:pPr>
              <a:defRPr/>
            </a:pPr>
            <a:fld id="{938C95C1-A32A-4292-BA0E-C31A63DBAB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lum bright="60000" contrast="-70000"/>
          </a:blip>
          <a:srcRect/>
          <a:stretch>
            <a:fillRect/>
          </a:stretch>
        </p:blipFill>
        <p:spPr bwMode="auto">
          <a:xfrm>
            <a:off x="2838450" y="1751013"/>
            <a:ext cx="3465513" cy="3363912"/>
          </a:xfrm>
          <a:prstGeom prst="rect">
            <a:avLst/>
          </a:prstGeom>
          <a:noFill/>
          <a:ln w="9525">
            <a:noFill/>
            <a:miter lim="800000"/>
            <a:headEnd/>
            <a:tailEnd/>
          </a:ln>
        </p:spPr>
      </p:pic>
      <p:sp>
        <p:nvSpPr>
          <p:cNvPr id="5" name="Rectangle 14"/>
          <p:cNvSpPr>
            <a:spLocks noChangeArrowheads="1"/>
          </p:cNvSpPr>
          <p:nvPr userDrawn="1"/>
        </p:nvSpPr>
        <p:spPr bwMode="auto">
          <a:xfrm>
            <a:off x="0" y="0"/>
            <a:ext cx="9144000" cy="6858000"/>
          </a:xfrm>
          <a:prstGeom prst="rect">
            <a:avLst/>
          </a:prstGeom>
          <a:solidFill>
            <a:srgbClr val="DBEEF4">
              <a:alpha val="90000"/>
            </a:srgbClr>
          </a:solidFill>
          <a:ln w="9525">
            <a:solidFill>
              <a:schemeClr val="tx1"/>
            </a:solidFill>
            <a:miter lim="800000"/>
            <a:headEnd/>
            <a:tailEnd/>
          </a:ln>
          <a:effectLst/>
        </p:spPr>
        <p:txBody>
          <a:bodyPr wrap="none" anchor="ctr"/>
          <a:lstStyle/>
          <a:p>
            <a:pPr>
              <a:defRPr/>
            </a:pPr>
            <a:endParaRPr lang="en-IN">
              <a:ea typeface="+mn-ea"/>
              <a:cs typeface="+mn-cs"/>
            </a:endParaRPr>
          </a:p>
        </p:txBody>
      </p:sp>
      <p:pic>
        <p:nvPicPr>
          <p:cNvPr id="6" name="Picture 13"/>
          <p:cNvPicPr>
            <a:picLocks noChangeAspect="1" noChangeArrowheads="1"/>
          </p:cNvPicPr>
          <p:nvPr userDrawn="1"/>
        </p:nvPicPr>
        <p:blipFill>
          <a:blip r:embed="rId3"/>
          <a:srcRect/>
          <a:stretch>
            <a:fillRect/>
          </a:stretch>
        </p:blipFill>
        <p:spPr bwMode="auto">
          <a:xfrm>
            <a:off x="152400" y="3429000"/>
            <a:ext cx="8742363" cy="76200"/>
          </a:xfrm>
          <a:prstGeom prst="rect">
            <a:avLst/>
          </a:prstGeom>
          <a:noFill/>
          <a:ln w="9525">
            <a:noFill/>
            <a:miter lim="800000"/>
            <a:headEnd/>
            <a:tailEnd/>
          </a:ln>
        </p:spPr>
      </p:pic>
      <p:sp>
        <p:nvSpPr>
          <p:cNvPr id="7" name="TextBox 11"/>
          <p:cNvSpPr txBox="1"/>
          <p:nvPr userDrawn="1"/>
        </p:nvSpPr>
        <p:spPr>
          <a:xfrm>
            <a:off x="1790700" y="6457950"/>
            <a:ext cx="419100" cy="400050"/>
          </a:xfrm>
          <a:prstGeom prst="rect">
            <a:avLst/>
          </a:prstGeom>
          <a:noFill/>
        </p:spPr>
        <p:txBody>
          <a:bodyPr>
            <a:prstTxWarp prst="textNoShape">
              <a:avLst/>
            </a:prstTxWarp>
            <a:spAutoFit/>
          </a:bodyPr>
          <a:lstStyle/>
          <a:p>
            <a:pPr>
              <a:defRPr/>
            </a:pPr>
            <a:r>
              <a:rPr lang="en-US" sz="2000"/>
              <a:t>™</a:t>
            </a:r>
          </a:p>
        </p:txBody>
      </p:sp>
      <p:pic>
        <p:nvPicPr>
          <p:cNvPr id="8" name="Picture 20"/>
          <p:cNvPicPr>
            <a:picLocks noChangeAspect="1" noChangeArrowheads="1"/>
          </p:cNvPicPr>
          <p:nvPr userDrawn="1"/>
        </p:nvPicPr>
        <p:blipFill>
          <a:blip r:embed="rId4"/>
          <a:srcRect/>
          <a:stretch>
            <a:fillRect/>
          </a:stretch>
        </p:blipFill>
        <p:spPr bwMode="auto">
          <a:xfrm>
            <a:off x="1219200" y="6643688"/>
            <a:ext cx="714375" cy="169862"/>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 name="Rectangle 5"/>
          <p:cNvSpPr>
            <a:spLocks noGrp="1" noChangeArrowheads="1"/>
          </p:cNvSpPr>
          <p:nvPr>
            <p:ph type="ftr" sz="quarter" idx="10"/>
          </p:nvPr>
        </p:nvSpPr>
        <p:spPr/>
        <p:txBody>
          <a:bodyPr/>
          <a:lstStyle>
            <a:lvl1pPr algn="ctr">
              <a:defRPr sz="800" b="1">
                <a:solidFill>
                  <a:srgbClr val="000066"/>
                </a:solidFill>
                <a:latin typeface="Monotype Corsiva" pitchFamily="66" charset="0"/>
              </a:defRPr>
            </a:lvl1pPr>
          </a:lstStyle>
          <a:p>
            <a:pPr>
              <a:defRPr/>
            </a:pPr>
            <a:r>
              <a:rPr lang="en-US"/>
              <a:t>Copyright 2007</a:t>
            </a:r>
          </a:p>
          <a:p>
            <a:pPr>
              <a:defRPr/>
            </a:pPr>
            <a:r>
              <a:rPr lang="en-US"/>
              <a:t>Xellect IP Solutions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fld id="{42239C09-BDAE-6345-B996-C83D779BD61F}" type="datetime1">
              <a:rPr lang="en-US"/>
              <a:pPr>
                <a:defRPr/>
              </a:pPr>
              <a:t>12/15/10</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06DF07B-007B-C847-B82C-DF47A17DD76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89670BA4-3E02-694D-808C-983CA5F85D70}" type="datetime1">
              <a:rPr lang="en-US"/>
              <a:pPr>
                <a:defRPr/>
              </a:pPr>
              <a:t>12/15/10</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62FC0CC-A36E-8841-A258-67E215E2424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pPr>
              <a:defRPr/>
            </a:pPr>
            <a:fld id="{6866D4A3-16C9-1E46-A438-29DB31621C8A}" type="datetime1">
              <a:rPr lang="en-US"/>
              <a:pPr>
                <a:defRPr/>
              </a:pPr>
              <a:t>12/15/10</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ECBD20C-3E7E-E743-9EC1-D4A79C90C0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p:txBody>
          <a:bodyPr/>
          <a:lstStyle>
            <a:lvl1pPr>
              <a:defRPr/>
            </a:lvl1pPr>
          </a:lstStyle>
          <a:p>
            <a:pPr>
              <a:defRPr/>
            </a:pPr>
            <a:fld id="{601A26B5-C0A3-594B-B7E1-19C12EE06139}" type="datetime1">
              <a:rPr lang="en-US"/>
              <a:pPr>
                <a:defRPr/>
              </a:pPr>
              <a:t>12/15/10</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202242B1-E885-E846-9B42-3D3B9F66B37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16" descr="WIPO Home"/>
          <p:cNvPicPr>
            <a:picLocks noChangeAspect="1" noChangeArrowheads="1"/>
          </p:cNvPicPr>
          <p:nvPr userDrawn="1"/>
        </p:nvPicPr>
        <p:blipFill>
          <a:blip r:embed="rId2"/>
          <a:srcRect/>
          <a:stretch>
            <a:fillRect/>
          </a:stretch>
        </p:blipFill>
        <p:spPr bwMode="auto">
          <a:xfrm>
            <a:off x="8178800" y="381000"/>
            <a:ext cx="893763" cy="381000"/>
          </a:xfrm>
          <a:prstGeom prst="rect">
            <a:avLst/>
          </a:prstGeom>
          <a:noFill/>
          <a:ln w="9525">
            <a:noFill/>
            <a:miter lim="800000"/>
            <a:headEnd/>
            <a:tailEnd/>
          </a:ln>
        </p:spPr>
      </p:pic>
      <p:pic>
        <p:nvPicPr>
          <p:cNvPr id="4" name="Picture 17" descr="See full size image"/>
          <p:cNvPicPr>
            <a:picLocks noChangeAspect="1" noChangeArrowheads="1"/>
          </p:cNvPicPr>
          <p:nvPr userDrawn="1"/>
        </p:nvPicPr>
        <p:blipFill>
          <a:blip r:embed="rId3" r:link="rId4"/>
          <a:srcRect/>
          <a:stretch>
            <a:fillRect/>
          </a:stretch>
        </p:blipFill>
        <p:spPr bwMode="auto">
          <a:xfrm>
            <a:off x="76200" y="152400"/>
            <a:ext cx="533400" cy="5635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IN"/>
          </a:p>
        </p:txBody>
      </p:sp>
      <p:sp>
        <p:nvSpPr>
          <p:cNvPr id="5" name="Rectangle 4"/>
          <p:cNvSpPr>
            <a:spLocks noGrp="1" noChangeArrowheads="1"/>
          </p:cNvSpPr>
          <p:nvPr>
            <p:ph type="dt" sz="half" idx="10"/>
          </p:nvPr>
        </p:nvSpPr>
        <p:spPr/>
        <p:txBody>
          <a:bodyPr/>
          <a:lstStyle>
            <a:lvl1pPr>
              <a:defRPr/>
            </a:lvl1pPr>
          </a:lstStyle>
          <a:p>
            <a:pPr>
              <a:defRPr/>
            </a:pPr>
            <a:fld id="{2E59FCC3-105D-674C-8F78-D0C6D1294C65}" type="datetime1">
              <a:rPr lang="en-US"/>
              <a:pPr>
                <a:defRPr/>
              </a:pPr>
              <a:t>12/15/10</a:t>
            </a:fld>
            <a:endParaRPr lang="en-US"/>
          </a:p>
        </p:txBody>
      </p:sp>
      <p:sp>
        <p:nvSpPr>
          <p:cNvPr id="6" name="Rectangle 5"/>
          <p:cNvSpPr>
            <a:spLocks noGrp="1" noChangeArrowheads="1"/>
          </p:cNvSpPr>
          <p:nvPr>
            <p:ph type="ftr" sz="quarter" idx="11"/>
          </p:nvPr>
        </p:nvSpPr>
        <p:spPr/>
        <p:txBody>
          <a:bodyPr/>
          <a:lstStyle>
            <a:lvl1pPr algn="ctr">
              <a:defRPr sz="800" b="1">
                <a:solidFill>
                  <a:srgbClr val="000066"/>
                </a:solidFill>
                <a:latin typeface="Monotype Corsiva" pitchFamily="66" charset="0"/>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2C17593-9007-2447-9495-132442AF25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F21D3A6-D14D-FB4A-BCEA-F2CBA7469C3E}" type="datetime1">
              <a:rPr lang="en-US"/>
              <a:pPr>
                <a:defRPr/>
              </a:pPr>
              <a:t>12/15/10</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F132A149-0BA9-B643-BBF2-A467B9FCAE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fld id="{4D270CE5-3634-4B61-8182-38AD9079E1B4}" type="datetime4">
              <a:rPr lang="en-US"/>
              <a:pPr>
                <a:defRPr/>
              </a:pPr>
              <a:t>December 15,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6" name="Rectangle 6"/>
          <p:cNvSpPr>
            <a:spLocks noGrp="1" noChangeArrowheads="1"/>
          </p:cNvSpPr>
          <p:nvPr>
            <p:ph type="sldNum" sz="quarter" idx="12"/>
          </p:nvPr>
        </p:nvSpPr>
        <p:spPr>
          <a:ln/>
        </p:spPr>
        <p:txBody>
          <a:bodyPr/>
          <a:lstStyle>
            <a:lvl1pPr>
              <a:defRPr/>
            </a:lvl1pPr>
          </a:lstStyle>
          <a:p>
            <a:pPr>
              <a:defRPr/>
            </a:pPr>
            <a:fld id="{30326C4C-2B25-4FA8-838F-E6B9F5176F7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8E04BC8-2B04-B243-9C48-97D5F8F0D0B0}" type="datetime1">
              <a:rPr lang="en-US"/>
              <a:pPr>
                <a:defRPr/>
              </a:pPr>
              <a:t>12/15/10</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7372E885-CEFB-BB42-82AC-CA7B846595D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6E4F27C0-4A29-EE4A-AB98-BBD81007CC08}" type="datetime1">
              <a:rPr lang="en-US"/>
              <a:pPr>
                <a:defRPr/>
              </a:pPr>
              <a:t>12/15/10</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35B4070E-1159-6340-A9B3-4C671EA0B30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fld id="{0525938A-1128-C941-91D1-F3B9312D0842}" type="datetime1">
              <a:rPr lang="en-US"/>
              <a:pPr>
                <a:defRPr/>
              </a:pPr>
              <a:t>12/15/10</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12EB10A-AFD9-864E-A1F6-98C7860E706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7451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762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fld id="{26275075-2DD6-BB46-9393-F6E0751810DB}" type="datetime1">
              <a:rPr lang="en-US"/>
              <a:pPr>
                <a:defRPr/>
              </a:pPr>
              <a:t>12/15/10</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BA9D264-02A7-2E47-9AB2-14D81464327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8229600" cy="9144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p:txBody>
          <a:bodyPr/>
          <a:lstStyle>
            <a:lvl1pPr>
              <a:defRPr/>
            </a:lvl1pPr>
          </a:lstStyle>
          <a:p>
            <a:pPr>
              <a:defRPr/>
            </a:pPr>
            <a:fld id="{00F6E7C0-0657-5141-8179-D534B46F5882}" type="datetime1">
              <a:rPr lang="en-US"/>
              <a:pPr>
                <a:defRPr/>
              </a:pPr>
              <a:t>12/15/10</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1790E93F-62DD-454E-8791-8C2BF733DBC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pPr>
              <a:defRPr/>
            </a:pPr>
            <a:fld id="{00FC91F4-19C8-954F-B280-BE718ACDBF92}" type="datetime1">
              <a:rPr lang="en-US"/>
              <a:pPr>
                <a:defRPr/>
              </a:pPr>
              <a:t>12/15/10</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43AAA8D-2C18-1743-BE72-B57B4BF6CC2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p:txBody>
          <a:bodyPr/>
          <a:lstStyle>
            <a:lvl1pPr>
              <a:defRPr/>
            </a:lvl1pPr>
          </a:lstStyle>
          <a:p>
            <a:pPr>
              <a:defRPr/>
            </a:pPr>
            <a:fld id="{B8000E65-9EE0-AF42-A94D-0D26B732F7E7}" type="datetime1">
              <a:rPr lang="en-US"/>
              <a:pPr>
                <a:defRPr/>
              </a:pPr>
              <a:t>12/15/10</a:t>
            </a:fld>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76080011-58C7-5A46-B5D2-F99507CAC47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295400"/>
            <a:ext cx="8229600" cy="4525963"/>
          </a:xfrm>
        </p:spPr>
        <p:txBody>
          <a:bodyPr/>
          <a:lstStyle/>
          <a:p>
            <a:pPr lvl="0"/>
            <a:endParaRPr lang="en-IN" noProof="0"/>
          </a:p>
        </p:txBody>
      </p:sp>
      <p:sp>
        <p:nvSpPr>
          <p:cNvPr id="4" name="Rectangle 4"/>
          <p:cNvSpPr>
            <a:spLocks noGrp="1" noChangeArrowheads="1"/>
          </p:cNvSpPr>
          <p:nvPr>
            <p:ph type="dt" sz="half" idx="10"/>
          </p:nvPr>
        </p:nvSpPr>
        <p:spPr/>
        <p:txBody>
          <a:bodyPr/>
          <a:lstStyle>
            <a:lvl1pPr>
              <a:defRPr/>
            </a:lvl1pPr>
          </a:lstStyle>
          <a:p>
            <a:pPr>
              <a:defRPr/>
            </a:pPr>
            <a:fld id="{718E738D-57F0-D446-A7F8-8C2491015EDF}" type="datetime1">
              <a:rPr lang="en-US"/>
              <a:pPr>
                <a:defRPr/>
              </a:pPr>
              <a:t>12/15/10</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2007</a:t>
            </a:r>
          </a:p>
          <a:p>
            <a:pPr>
              <a:defRPr/>
            </a:pPr>
            <a:r>
              <a:rPr lang="en-US"/>
              <a:t>Xellect IP Solutions</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083518B-6D51-9C4E-B676-AD40925FACD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14313A3-7DCE-463B-AE8E-3EF0F6B5CF3D}" type="datetime4">
              <a:rPr lang="en-US"/>
              <a:pPr>
                <a:defRPr/>
              </a:pPr>
              <a:t>December 15,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6" name="Rectangle 6"/>
          <p:cNvSpPr>
            <a:spLocks noGrp="1" noChangeArrowheads="1"/>
          </p:cNvSpPr>
          <p:nvPr>
            <p:ph type="sldNum" sz="quarter" idx="12"/>
          </p:nvPr>
        </p:nvSpPr>
        <p:spPr>
          <a:ln/>
        </p:spPr>
        <p:txBody>
          <a:bodyPr/>
          <a:lstStyle>
            <a:lvl1pPr>
              <a:defRPr/>
            </a:lvl1pPr>
          </a:lstStyle>
          <a:p>
            <a:pPr>
              <a:defRPr/>
            </a:pPr>
            <a:fld id="{03D7FD44-6E1B-4391-864B-CFA9387834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6C268E-7CC2-4691-B094-21D7E6EC7F7F}"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CFCADB-E405-44F1-A363-158BB6FC2DCD}" type="datetimeFigureOut">
              <a:rPr lang="en-US" smtClean="0"/>
              <a:pPr/>
              <a:t>12/15/10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fld id="{D2358E83-32CE-476A-8FAA-27AEAC98CD8F}" type="datetime4">
              <a:rPr lang="en-US"/>
              <a:pPr>
                <a:defRPr/>
              </a:pPr>
              <a:t>December 15,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7" name="Rectangle 6"/>
          <p:cNvSpPr>
            <a:spLocks noGrp="1" noChangeArrowheads="1"/>
          </p:cNvSpPr>
          <p:nvPr>
            <p:ph type="sldNum" sz="quarter" idx="12"/>
          </p:nvPr>
        </p:nvSpPr>
        <p:spPr>
          <a:ln/>
        </p:spPr>
        <p:txBody>
          <a:bodyPr/>
          <a:lstStyle>
            <a:lvl1pPr>
              <a:defRPr/>
            </a:lvl1pPr>
          </a:lstStyle>
          <a:p>
            <a:pPr>
              <a:defRPr/>
            </a:pPr>
            <a:fld id="{CA0BD14B-15D8-4499-B054-0731B784FAA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1_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lum bright="60000" contrast="-70000"/>
          </a:blip>
          <a:srcRect/>
          <a:stretch>
            <a:fillRect/>
          </a:stretch>
        </p:blipFill>
        <p:spPr bwMode="auto">
          <a:xfrm>
            <a:off x="2838450" y="1751013"/>
            <a:ext cx="3465513" cy="3363912"/>
          </a:xfrm>
          <a:prstGeom prst="rect">
            <a:avLst/>
          </a:prstGeom>
          <a:noFill/>
          <a:ln w="9525">
            <a:noFill/>
            <a:miter lim="800000"/>
            <a:headEnd/>
            <a:tailEnd/>
          </a:ln>
        </p:spPr>
      </p:pic>
      <p:sp>
        <p:nvSpPr>
          <p:cNvPr id="5" name="Rectangle 14"/>
          <p:cNvSpPr>
            <a:spLocks noChangeArrowheads="1"/>
          </p:cNvSpPr>
          <p:nvPr userDrawn="1"/>
        </p:nvSpPr>
        <p:spPr bwMode="auto">
          <a:xfrm>
            <a:off x="0" y="0"/>
            <a:ext cx="9144000" cy="6858000"/>
          </a:xfrm>
          <a:prstGeom prst="rect">
            <a:avLst/>
          </a:prstGeom>
          <a:solidFill>
            <a:srgbClr val="DBEEF4">
              <a:alpha val="90000"/>
            </a:srgbClr>
          </a:solidFill>
          <a:ln w="9525">
            <a:solidFill>
              <a:schemeClr val="tx1"/>
            </a:solidFill>
            <a:miter lim="800000"/>
            <a:headEnd/>
            <a:tailEnd/>
          </a:ln>
          <a:effectLst/>
        </p:spPr>
        <p:txBody>
          <a:bodyPr wrap="none" anchor="ctr"/>
          <a:lstStyle/>
          <a:p>
            <a:pPr>
              <a:defRPr/>
            </a:pPr>
            <a:endParaRPr lang="en-IN">
              <a:latin typeface="Arial" charset="0"/>
              <a:cs typeface="+mn-cs"/>
            </a:endParaRPr>
          </a:p>
        </p:txBody>
      </p:sp>
      <p:pic>
        <p:nvPicPr>
          <p:cNvPr id="6" name="Picture 13"/>
          <p:cNvPicPr>
            <a:picLocks noChangeAspect="1" noChangeArrowheads="1"/>
          </p:cNvPicPr>
          <p:nvPr userDrawn="1"/>
        </p:nvPicPr>
        <p:blipFill>
          <a:blip r:embed="rId3"/>
          <a:srcRect/>
          <a:stretch>
            <a:fillRect/>
          </a:stretch>
        </p:blipFill>
        <p:spPr bwMode="auto">
          <a:xfrm>
            <a:off x="152400" y="3429000"/>
            <a:ext cx="8742363" cy="76200"/>
          </a:xfrm>
          <a:prstGeom prst="rect">
            <a:avLst/>
          </a:prstGeom>
          <a:noFill/>
          <a:ln w="9525">
            <a:noFill/>
            <a:miter lim="800000"/>
            <a:headEnd/>
            <a:tailEnd/>
          </a:ln>
        </p:spPr>
      </p:pic>
      <p:sp>
        <p:nvSpPr>
          <p:cNvPr id="7" name="TextBox 11"/>
          <p:cNvSpPr txBox="1"/>
          <p:nvPr userDrawn="1"/>
        </p:nvSpPr>
        <p:spPr>
          <a:xfrm>
            <a:off x="1790700" y="6457950"/>
            <a:ext cx="419100" cy="40005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IN" sz="2000" dirty="0">
                <a:latin typeface="+mn-lt"/>
                <a:cs typeface="+mn-cs"/>
              </a:rPr>
              <a:t>™</a:t>
            </a:r>
          </a:p>
        </p:txBody>
      </p:sp>
      <p:pic>
        <p:nvPicPr>
          <p:cNvPr id="8" name="Picture 20"/>
          <p:cNvPicPr>
            <a:picLocks noChangeAspect="1" noChangeArrowheads="1"/>
          </p:cNvPicPr>
          <p:nvPr userDrawn="1"/>
        </p:nvPicPr>
        <p:blipFill>
          <a:blip r:embed="rId4" cstate="print"/>
          <a:srcRect/>
          <a:stretch>
            <a:fillRect/>
          </a:stretch>
        </p:blipFill>
        <p:spPr bwMode="auto">
          <a:xfrm>
            <a:off x="1219200" y="6643688"/>
            <a:ext cx="714375" cy="169862"/>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 name="Rectangle 5"/>
          <p:cNvSpPr>
            <a:spLocks noGrp="1" noChangeArrowheads="1"/>
          </p:cNvSpPr>
          <p:nvPr>
            <p:ph type="ftr" sz="quarter" idx="10"/>
          </p:nvPr>
        </p:nvSpPr>
        <p:spPr>
          <a:xfrm>
            <a:off x="3124200" y="6356350"/>
            <a:ext cx="2895600" cy="365125"/>
          </a:xfrm>
          <a:prstGeom prst="rect">
            <a:avLst/>
          </a:prstGeom>
        </p:spPr>
        <p:txBody>
          <a:bodyPr/>
          <a:lstStyle>
            <a:lvl1pPr algn="ctr">
              <a:defRPr sz="800" b="1">
                <a:solidFill>
                  <a:srgbClr val="000066"/>
                </a:solidFill>
                <a:latin typeface="Monotype Corsiva" pitchFamily="66" charset="0"/>
              </a:defRPr>
            </a:lvl1pPr>
          </a:lstStyle>
          <a:p>
            <a:pPr>
              <a:defRPr/>
            </a:pPr>
            <a:r>
              <a:rPr lang="en-US"/>
              <a:t>Copyright 2007</a:t>
            </a:r>
          </a:p>
          <a:p>
            <a:pPr>
              <a:defRPr/>
            </a:pPr>
            <a:r>
              <a:rPr lang="en-US"/>
              <a:t>Xellect IP Solutions</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fld id="{EBF610BD-C45B-4B26-99D6-05E47FBE77E2}" type="datetime4">
              <a:rPr lang="en-US"/>
              <a:pPr>
                <a:defRPr/>
              </a:pPr>
              <a:t>December 15, 2010</a:t>
            </a:fld>
            <a:endParaRPr lang="en-US"/>
          </a:p>
        </p:txBody>
      </p:sp>
      <p:sp>
        <p:nvSpPr>
          <p:cNvPr id="6"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en-US"/>
              <a:t>Copyright 2007</a:t>
            </a:r>
          </a:p>
          <a:p>
            <a:pPr>
              <a:defRPr/>
            </a:pPr>
            <a:r>
              <a:rPr lang="en-US"/>
              <a:t>Xellect IP Solutions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19971C-2AA6-4D94-A3DF-2146F0905B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fld id="{BBA5ECC7-D5FA-431A-A869-D462E2E40A4D}" type="datetime4">
              <a:rPr lang="en-US"/>
              <a:pPr>
                <a:defRPr/>
              </a:pPr>
              <a:t>December 15, 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9" name="Rectangle 6"/>
          <p:cNvSpPr>
            <a:spLocks noGrp="1" noChangeArrowheads="1"/>
          </p:cNvSpPr>
          <p:nvPr>
            <p:ph type="sldNum" sz="quarter" idx="12"/>
          </p:nvPr>
        </p:nvSpPr>
        <p:spPr>
          <a:ln/>
        </p:spPr>
        <p:txBody>
          <a:bodyPr/>
          <a:lstStyle>
            <a:lvl1pPr>
              <a:defRPr/>
            </a:lvl1pPr>
          </a:lstStyle>
          <a:p>
            <a:pPr>
              <a:defRPr/>
            </a:pPr>
            <a:fld id="{B0A5F0A8-48AC-4BB2-9FDF-23DA5676F2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fld id="{4022EAA3-103E-4716-9E6F-02CAD2972492}" type="datetime4">
              <a:rPr lang="en-US"/>
              <a:pPr>
                <a:defRPr/>
              </a:pPr>
              <a:t>December 15, 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5" name="Rectangle 6"/>
          <p:cNvSpPr>
            <a:spLocks noGrp="1" noChangeArrowheads="1"/>
          </p:cNvSpPr>
          <p:nvPr>
            <p:ph type="sldNum" sz="quarter" idx="12"/>
          </p:nvPr>
        </p:nvSpPr>
        <p:spPr>
          <a:ln/>
        </p:spPr>
        <p:txBody>
          <a:bodyPr/>
          <a:lstStyle>
            <a:lvl1pPr>
              <a:defRPr/>
            </a:lvl1pPr>
          </a:lstStyle>
          <a:p>
            <a:pPr>
              <a:defRPr/>
            </a:pPr>
            <a:fld id="{F94EA6DA-3F19-4857-B4EC-D84712DFE1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FB40033-5328-4622-BB8C-29821F659B99}" type="datetime4">
              <a:rPr lang="en-US"/>
              <a:pPr>
                <a:defRPr/>
              </a:pPr>
              <a:t>December 15, 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4" name="Rectangle 6"/>
          <p:cNvSpPr>
            <a:spLocks noGrp="1" noChangeArrowheads="1"/>
          </p:cNvSpPr>
          <p:nvPr>
            <p:ph type="sldNum" sz="quarter" idx="12"/>
          </p:nvPr>
        </p:nvSpPr>
        <p:spPr>
          <a:ln/>
        </p:spPr>
        <p:txBody>
          <a:bodyPr/>
          <a:lstStyle>
            <a:lvl1pPr>
              <a:defRPr/>
            </a:lvl1pPr>
          </a:lstStyle>
          <a:p>
            <a:pPr>
              <a:defRPr/>
            </a:pPr>
            <a:fld id="{2E0DBC99-8030-4956-AA01-5EEEDDC2E0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BD47CD-BECC-4562-8EF0-F49F633E06BA}" type="datetime4">
              <a:rPr lang="en-US"/>
              <a:pPr>
                <a:defRPr/>
              </a:pPr>
              <a:t>December 15,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7" name="Rectangle 6"/>
          <p:cNvSpPr>
            <a:spLocks noGrp="1" noChangeArrowheads="1"/>
          </p:cNvSpPr>
          <p:nvPr>
            <p:ph type="sldNum" sz="quarter" idx="12"/>
          </p:nvPr>
        </p:nvSpPr>
        <p:spPr>
          <a:ln/>
        </p:spPr>
        <p:txBody>
          <a:bodyPr/>
          <a:lstStyle>
            <a:lvl1pPr>
              <a:defRPr/>
            </a:lvl1pPr>
          </a:lstStyle>
          <a:p>
            <a:pPr>
              <a:defRPr/>
            </a:pPr>
            <a:fld id="{9BEDC1B7-3D34-4852-8A52-C892DC2A48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DFDF07-3BF7-4875-9D98-DB49F72F0437}" type="datetime4">
              <a:rPr lang="en-US"/>
              <a:pPr>
                <a:defRPr/>
              </a:pPr>
              <a:t>December 15,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a:t>
            </a:r>
          </a:p>
        </p:txBody>
      </p:sp>
      <p:sp>
        <p:nvSpPr>
          <p:cNvPr id="7" name="Rectangle 6"/>
          <p:cNvSpPr>
            <a:spLocks noGrp="1" noChangeArrowheads="1"/>
          </p:cNvSpPr>
          <p:nvPr>
            <p:ph type="sldNum" sz="quarter" idx="12"/>
          </p:nvPr>
        </p:nvSpPr>
        <p:spPr>
          <a:ln/>
        </p:spPr>
        <p:txBody>
          <a:bodyPr/>
          <a:lstStyle>
            <a:lvl1pPr>
              <a:defRPr/>
            </a:lvl1pPr>
          </a:lstStyle>
          <a:p>
            <a:pPr>
              <a:defRPr/>
            </a:pPr>
            <a:fld id="{839BBA69-FE0F-4971-849C-B605436E93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5"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image" Target="../media/image6.png"/><Relationship Id="rId21" Type="http://schemas.openxmlformats.org/officeDocument/2006/relationships/image" Target="../media/image7.png"/><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theme" Target="../theme/theme2.xml"/><Relationship Id="rId17" Type="http://schemas.openxmlformats.org/officeDocument/2006/relationships/image" Target="../media/image3.wmf"/><Relationship Id="rId18" Type="http://schemas.openxmlformats.org/officeDocument/2006/relationships/image" Target="../media/image4.wmf"/><Relationship Id="rId19"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theme" Target="../theme/theme3.xml"/><Relationship Id="rId16" Type="http://schemas.openxmlformats.org/officeDocument/2006/relationships/image" Target="../media/image2.wmf"/><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4">
            <a:lum bright="60000" contrast="-70000"/>
          </a:blip>
          <a:srcRect/>
          <a:stretch>
            <a:fillRect/>
          </a:stretch>
        </p:blipFill>
        <p:spPr bwMode="auto">
          <a:xfrm>
            <a:off x="2838450" y="1751013"/>
            <a:ext cx="3465513" cy="3363912"/>
          </a:xfrm>
          <a:prstGeom prst="rect">
            <a:avLst/>
          </a:prstGeom>
          <a:noFill/>
          <a:ln w="9525">
            <a:noFill/>
            <a:miter lim="800000"/>
            <a:headEnd/>
            <a:tailEnd/>
          </a:ln>
        </p:spPr>
      </p:pic>
      <p:sp>
        <p:nvSpPr>
          <p:cNvPr id="4110" name="Rectangle 14"/>
          <p:cNvSpPr>
            <a:spLocks noChangeArrowheads="1"/>
          </p:cNvSpPr>
          <p:nvPr userDrawn="1"/>
        </p:nvSpPr>
        <p:spPr bwMode="auto">
          <a:xfrm>
            <a:off x="0" y="0"/>
            <a:ext cx="9144000" cy="6858000"/>
          </a:xfrm>
          <a:prstGeom prst="rect">
            <a:avLst/>
          </a:prstGeom>
          <a:gradFill rotWithShape="1">
            <a:gsLst>
              <a:gs pos="0">
                <a:srgbClr val="336600">
                  <a:alpha val="25000"/>
                </a:srgbClr>
              </a:gs>
              <a:gs pos="100000">
                <a:srgbClr val="336600">
                  <a:gamma/>
                  <a:shade val="81176"/>
                  <a:invGamma/>
                  <a:alpha val="25000"/>
                </a:srgbClr>
              </a:gs>
            </a:gsLst>
            <a:lin ang="5400000" scaled="1"/>
          </a:gradFill>
          <a:ln w="9525">
            <a:solidFill>
              <a:schemeClr val="tx1"/>
            </a:solidFill>
            <a:miter lim="800000"/>
            <a:headEnd/>
            <a:tailEnd/>
          </a:ln>
          <a:effectLst/>
        </p:spPr>
        <p:txBody>
          <a:bodyPr wrap="none" anchor="ctr"/>
          <a:lstStyle/>
          <a:p>
            <a:pPr>
              <a:defRPr/>
            </a:pPr>
            <a:endParaRPr lang="en-IN"/>
          </a:p>
        </p:txBody>
      </p:sp>
      <p:sp>
        <p:nvSpPr>
          <p:cNvPr id="1028"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2"/>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solidFill>
                  <a:srgbClr val="003399"/>
                </a:solidFill>
                <a:latin typeface="Monotype Corsiva" pitchFamily="66" charset="0"/>
              </a:defRPr>
            </a:lvl1pPr>
          </a:lstStyle>
          <a:p>
            <a:pPr>
              <a:defRPr/>
            </a:pPr>
            <a:fld id="{5B5E3BB6-B698-4DFB-984F-C6FC8E68C694}" type="datetime4">
              <a:rPr lang="en-US"/>
              <a:pPr>
                <a:defRPr/>
              </a:pPr>
              <a:t>December 15, 2010</a:t>
            </a:fld>
            <a:endParaRPr lang="en-US"/>
          </a:p>
        </p:txBody>
      </p:sp>
      <p:sp>
        <p:nvSpPr>
          <p:cNvPr id="4101" name="Rectangle 5"/>
          <p:cNvSpPr>
            <a:spLocks noGrp="1" noChangeArrowheads="1"/>
          </p:cNvSpPr>
          <p:nvPr>
            <p:ph type="ftr" sz="quarter" idx="3"/>
          </p:nvPr>
        </p:nvSpPr>
        <p:spPr bwMode="auto">
          <a:xfrm>
            <a:off x="33528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rgbClr val="003399"/>
                </a:solidFill>
                <a:latin typeface="Monotype Corsiva" pitchFamily="66" charset="0"/>
              </a:defRPr>
            </a:lvl1pPr>
          </a:lstStyle>
          <a:p>
            <a:pPr>
              <a:defRPr/>
            </a:pPr>
            <a:r>
              <a:rPr lang="en-US"/>
              <a:t>Copyright 2008</a:t>
            </a:r>
          </a:p>
        </p:txBody>
      </p:sp>
      <p:sp>
        <p:nvSpPr>
          <p:cNvPr id="4102" name="Rectangle 6"/>
          <p:cNvSpPr>
            <a:spLocks noGrp="1" noChangeArrowheads="1"/>
          </p:cNvSpPr>
          <p:nvPr>
            <p:ph type="sldNum" sz="quarter" idx="4"/>
          </p:nvPr>
        </p:nvSpPr>
        <p:spPr bwMode="auto">
          <a:xfrm>
            <a:off x="7391400" y="6397625"/>
            <a:ext cx="1143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003399"/>
                </a:solidFill>
                <a:latin typeface="Monotype Corsiva" pitchFamily="66" charset="0"/>
              </a:defRPr>
            </a:lvl1pPr>
          </a:lstStyle>
          <a:p>
            <a:pPr>
              <a:defRPr/>
            </a:pPr>
            <a:fld id="{0E1DF9EF-C084-4AF8-A589-DE9B7217F72E}" type="slidenum">
              <a:rPr lang="en-US"/>
              <a:pPr>
                <a:defRPr/>
              </a:pPr>
              <a:t>‹#›</a:t>
            </a:fld>
            <a:endParaRPr lang="en-US"/>
          </a:p>
        </p:txBody>
      </p:sp>
      <p:pic>
        <p:nvPicPr>
          <p:cNvPr id="1033" name="Picture 13"/>
          <p:cNvPicPr>
            <a:picLocks noChangeAspect="1" noChangeArrowheads="1"/>
          </p:cNvPicPr>
          <p:nvPr userDrawn="1"/>
        </p:nvPicPr>
        <p:blipFill>
          <a:blip r:embed="rId15"/>
          <a:srcRect/>
          <a:stretch>
            <a:fillRect/>
          </a:stretch>
        </p:blipFill>
        <p:spPr bwMode="auto">
          <a:xfrm>
            <a:off x="173038" y="914400"/>
            <a:ext cx="8742362" cy="76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2" r:id="rId12"/>
  </p:sldLayoutIdLst>
  <p:hf hdr="0"/>
  <p:txStyles>
    <p:titleStyle>
      <a:lvl1pPr algn="ctr" rtl="0" eaLnBrk="0" fontAlgn="base" hangingPunct="0">
        <a:spcBef>
          <a:spcPct val="0"/>
        </a:spcBef>
        <a:spcAft>
          <a:spcPct val="0"/>
        </a:spcAft>
        <a:defRPr sz="3600" b="1">
          <a:solidFill>
            <a:srgbClr val="006600"/>
          </a:solidFill>
          <a:latin typeface="+mj-lt"/>
          <a:ea typeface="+mj-ea"/>
          <a:cs typeface="+mj-cs"/>
        </a:defRPr>
      </a:lvl1pPr>
      <a:lvl2pPr algn="ctr" rtl="0" eaLnBrk="0" fontAlgn="base" hangingPunct="0">
        <a:spcBef>
          <a:spcPct val="0"/>
        </a:spcBef>
        <a:spcAft>
          <a:spcPct val="0"/>
        </a:spcAft>
        <a:defRPr sz="3600" b="1">
          <a:solidFill>
            <a:srgbClr val="006600"/>
          </a:solidFill>
          <a:latin typeface="Arial" charset="0"/>
        </a:defRPr>
      </a:lvl2pPr>
      <a:lvl3pPr algn="ctr" rtl="0" eaLnBrk="0" fontAlgn="base" hangingPunct="0">
        <a:spcBef>
          <a:spcPct val="0"/>
        </a:spcBef>
        <a:spcAft>
          <a:spcPct val="0"/>
        </a:spcAft>
        <a:defRPr sz="3600" b="1">
          <a:solidFill>
            <a:srgbClr val="006600"/>
          </a:solidFill>
          <a:latin typeface="Arial" charset="0"/>
        </a:defRPr>
      </a:lvl3pPr>
      <a:lvl4pPr algn="ctr" rtl="0" eaLnBrk="0" fontAlgn="base" hangingPunct="0">
        <a:spcBef>
          <a:spcPct val="0"/>
        </a:spcBef>
        <a:spcAft>
          <a:spcPct val="0"/>
        </a:spcAft>
        <a:defRPr sz="3600" b="1">
          <a:solidFill>
            <a:srgbClr val="006600"/>
          </a:solidFill>
          <a:latin typeface="Arial" charset="0"/>
        </a:defRPr>
      </a:lvl4pPr>
      <a:lvl5pPr algn="ctr" rtl="0" eaLnBrk="0" fontAlgn="base" hangingPunct="0">
        <a:spcBef>
          <a:spcPct val="0"/>
        </a:spcBef>
        <a:spcAft>
          <a:spcPct val="0"/>
        </a:spcAft>
        <a:defRPr sz="3600" b="1">
          <a:solidFill>
            <a:srgbClr val="006600"/>
          </a:solidFill>
          <a:latin typeface="Arial" charset="0"/>
        </a:defRPr>
      </a:lvl5pPr>
      <a:lvl6pPr marL="457200" algn="ctr" rtl="0" fontAlgn="base">
        <a:spcBef>
          <a:spcPct val="0"/>
        </a:spcBef>
        <a:spcAft>
          <a:spcPct val="0"/>
        </a:spcAft>
        <a:defRPr sz="3600" b="1">
          <a:solidFill>
            <a:srgbClr val="006600"/>
          </a:solidFill>
          <a:latin typeface="Arial" charset="0"/>
        </a:defRPr>
      </a:lvl6pPr>
      <a:lvl7pPr marL="914400" algn="ctr" rtl="0" fontAlgn="base">
        <a:spcBef>
          <a:spcPct val="0"/>
        </a:spcBef>
        <a:spcAft>
          <a:spcPct val="0"/>
        </a:spcAft>
        <a:defRPr sz="3600" b="1">
          <a:solidFill>
            <a:srgbClr val="006600"/>
          </a:solidFill>
          <a:latin typeface="Arial" charset="0"/>
        </a:defRPr>
      </a:lvl7pPr>
      <a:lvl8pPr marL="1371600" algn="ctr" rtl="0" fontAlgn="base">
        <a:spcBef>
          <a:spcPct val="0"/>
        </a:spcBef>
        <a:spcAft>
          <a:spcPct val="0"/>
        </a:spcAft>
        <a:defRPr sz="3600" b="1">
          <a:solidFill>
            <a:srgbClr val="006600"/>
          </a:solidFill>
          <a:latin typeface="Arial" charset="0"/>
        </a:defRPr>
      </a:lvl8pPr>
      <a:lvl9pPr marL="1828800" algn="ctr" rtl="0" fontAlgn="base">
        <a:spcBef>
          <a:spcPct val="0"/>
        </a:spcBef>
        <a:spcAft>
          <a:spcPct val="0"/>
        </a:spcAft>
        <a:defRPr sz="3600" b="1">
          <a:solidFill>
            <a:srgbClr val="006600"/>
          </a:solidFill>
          <a:latin typeface="Arial" charset="0"/>
        </a:defRPr>
      </a:lvl9pPr>
    </p:titleStyle>
    <p:bodyStyle>
      <a:lvl1pPr marL="342900" indent="-342900" algn="l" rtl="0" eaLnBrk="0" fontAlgn="base" hangingPunct="0">
        <a:lnSpc>
          <a:spcPct val="125000"/>
        </a:lnSpc>
        <a:spcBef>
          <a:spcPct val="20000"/>
        </a:spcBef>
        <a:spcAft>
          <a:spcPct val="0"/>
        </a:spcAft>
        <a:buChar char="•"/>
        <a:defRPr sz="3200">
          <a:solidFill>
            <a:srgbClr val="663300"/>
          </a:solidFill>
          <a:latin typeface="+mn-lt"/>
          <a:ea typeface="+mn-ea"/>
          <a:cs typeface="+mn-cs"/>
        </a:defRPr>
      </a:lvl1pPr>
      <a:lvl2pPr marL="742950" indent="-285750" algn="l" rtl="0" eaLnBrk="0" fontAlgn="base" hangingPunct="0">
        <a:lnSpc>
          <a:spcPct val="125000"/>
        </a:lnSpc>
        <a:spcBef>
          <a:spcPct val="20000"/>
        </a:spcBef>
        <a:spcAft>
          <a:spcPct val="0"/>
        </a:spcAft>
        <a:buChar char="–"/>
        <a:defRPr sz="2800">
          <a:solidFill>
            <a:srgbClr val="663300"/>
          </a:solidFill>
          <a:latin typeface="+mn-lt"/>
        </a:defRPr>
      </a:lvl2pPr>
      <a:lvl3pPr marL="1143000" indent="-228600" algn="l" rtl="0" eaLnBrk="0" fontAlgn="base" hangingPunct="0">
        <a:lnSpc>
          <a:spcPct val="125000"/>
        </a:lnSpc>
        <a:spcBef>
          <a:spcPct val="20000"/>
        </a:spcBef>
        <a:spcAft>
          <a:spcPct val="0"/>
        </a:spcAft>
        <a:buChar char="•"/>
        <a:defRPr sz="2400">
          <a:solidFill>
            <a:srgbClr val="663300"/>
          </a:solidFill>
          <a:latin typeface="+mn-lt"/>
        </a:defRPr>
      </a:lvl3pPr>
      <a:lvl4pPr marL="1600200" indent="-228600" algn="l" rtl="0" eaLnBrk="0" fontAlgn="base" hangingPunct="0">
        <a:lnSpc>
          <a:spcPct val="125000"/>
        </a:lnSpc>
        <a:spcBef>
          <a:spcPct val="20000"/>
        </a:spcBef>
        <a:spcAft>
          <a:spcPct val="0"/>
        </a:spcAft>
        <a:buChar char="–"/>
        <a:defRPr sz="2000">
          <a:solidFill>
            <a:srgbClr val="663300"/>
          </a:solidFill>
          <a:latin typeface="+mn-lt"/>
        </a:defRPr>
      </a:lvl4pPr>
      <a:lvl5pPr marL="2057400" indent="-228600" algn="l" rtl="0" eaLnBrk="0" fontAlgn="base" hangingPunct="0">
        <a:lnSpc>
          <a:spcPct val="125000"/>
        </a:lnSpc>
        <a:spcBef>
          <a:spcPct val="20000"/>
        </a:spcBef>
        <a:spcAft>
          <a:spcPct val="0"/>
        </a:spcAft>
        <a:buChar char="»"/>
        <a:defRPr sz="2000">
          <a:solidFill>
            <a:srgbClr val="663300"/>
          </a:solidFill>
          <a:latin typeface="+mn-lt"/>
        </a:defRPr>
      </a:lvl5pPr>
      <a:lvl6pPr marL="2514600" indent="-228600" algn="l" rtl="0" fontAlgn="base">
        <a:lnSpc>
          <a:spcPct val="125000"/>
        </a:lnSpc>
        <a:spcBef>
          <a:spcPct val="20000"/>
        </a:spcBef>
        <a:spcAft>
          <a:spcPct val="0"/>
        </a:spcAft>
        <a:buChar char="»"/>
        <a:defRPr sz="2000">
          <a:solidFill>
            <a:srgbClr val="663300"/>
          </a:solidFill>
          <a:latin typeface="+mn-lt"/>
        </a:defRPr>
      </a:lvl6pPr>
      <a:lvl7pPr marL="2971800" indent="-228600" algn="l" rtl="0" fontAlgn="base">
        <a:lnSpc>
          <a:spcPct val="125000"/>
        </a:lnSpc>
        <a:spcBef>
          <a:spcPct val="20000"/>
        </a:spcBef>
        <a:spcAft>
          <a:spcPct val="0"/>
        </a:spcAft>
        <a:buChar char="»"/>
        <a:defRPr sz="2000">
          <a:solidFill>
            <a:srgbClr val="663300"/>
          </a:solidFill>
          <a:latin typeface="+mn-lt"/>
        </a:defRPr>
      </a:lvl7pPr>
      <a:lvl8pPr marL="3429000" indent="-228600" algn="l" rtl="0" fontAlgn="base">
        <a:lnSpc>
          <a:spcPct val="125000"/>
        </a:lnSpc>
        <a:spcBef>
          <a:spcPct val="20000"/>
        </a:spcBef>
        <a:spcAft>
          <a:spcPct val="0"/>
        </a:spcAft>
        <a:buChar char="»"/>
        <a:defRPr sz="2000">
          <a:solidFill>
            <a:srgbClr val="663300"/>
          </a:solidFill>
          <a:latin typeface="+mn-lt"/>
        </a:defRPr>
      </a:lvl8pPr>
      <a:lvl9pPr marL="3886200" indent="-228600" algn="l" rtl="0" fontAlgn="base">
        <a:lnSpc>
          <a:spcPct val="125000"/>
        </a:lnSpc>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7">
            <a:lum bright="60000" contrast="-70000"/>
          </a:blip>
          <a:srcRect/>
          <a:stretch>
            <a:fillRect/>
          </a:stretch>
        </p:blipFill>
        <p:spPr bwMode="auto">
          <a:xfrm>
            <a:off x="2838450" y="1751013"/>
            <a:ext cx="3465513" cy="3363912"/>
          </a:xfrm>
          <a:prstGeom prst="rect">
            <a:avLst/>
          </a:prstGeom>
          <a:noFill/>
          <a:ln w="9525">
            <a:noFill/>
            <a:miter lim="800000"/>
            <a:headEnd/>
            <a:tailEnd/>
          </a:ln>
        </p:spPr>
      </p:pic>
      <p:sp>
        <p:nvSpPr>
          <p:cNvPr id="4110" name="Rectangle 14"/>
          <p:cNvSpPr>
            <a:spLocks noChangeArrowheads="1"/>
          </p:cNvSpPr>
          <p:nvPr userDrawn="1"/>
        </p:nvSpPr>
        <p:spPr bwMode="auto">
          <a:xfrm>
            <a:off x="0" y="0"/>
            <a:ext cx="9144000" cy="6858000"/>
          </a:xfrm>
          <a:prstGeom prst="rect">
            <a:avLst/>
          </a:prstGeom>
          <a:solidFill>
            <a:srgbClr val="DBEEF4">
              <a:alpha val="89804"/>
            </a:srgbClr>
          </a:solidFill>
          <a:ln w="9525">
            <a:solidFill>
              <a:schemeClr val="tx1"/>
            </a:solidFill>
            <a:miter lim="800000"/>
            <a:headEnd/>
            <a:tailEnd/>
          </a:ln>
          <a:effectLst/>
        </p:spPr>
        <p:txBody>
          <a:bodyPr wrap="none" anchor="ctr"/>
          <a:lstStyle/>
          <a:p>
            <a:pPr>
              <a:defRPr/>
            </a:pPr>
            <a:endParaRPr lang="en-IN">
              <a:ea typeface="+mn-ea"/>
              <a:cs typeface="+mn-cs"/>
            </a:endParaRPr>
          </a:p>
        </p:txBody>
      </p:sp>
      <p:sp>
        <p:nvSpPr>
          <p:cNvPr id="1028"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2"/>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0" name="Picture 13"/>
          <p:cNvPicPr>
            <a:picLocks noChangeAspect="1" noChangeArrowheads="1"/>
          </p:cNvPicPr>
          <p:nvPr userDrawn="1"/>
        </p:nvPicPr>
        <p:blipFill>
          <a:blip r:embed="rId18"/>
          <a:srcRect/>
          <a:stretch>
            <a:fillRect/>
          </a:stretch>
        </p:blipFill>
        <p:spPr bwMode="auto">
          <a:xfrm>
            <a:off x="173038" y="1066800"/>
            <a:ext cx="8742362" cy="76200"/>
          </a:xfrm>
          <a:prstGeom prst="rect">
            <a:avLst/>
          </a:prstGeom>
          <a:noFill/>
          <a:ln w="9525">
            <a:noFill/>
            <a:miter lim="800000"/>
            <a:headEnd/>
            <a:tailEnd/>
          </a:ln>
        </p:spPr>
      </p:pic>
      <p:pic>
        <p:nvPicPr>
          <p:cNvPr id="1031" name="Picture 16" descr="WIPO Home"/>
          <p:cNvPicPr>
            <a:picLocks noChangeAspect="1" noChangeArrowheads="1"/>
          </p:cNvPicPr>
          <p:nvPr userDrawn="1"/>
        </p:nvPicPr>
        <p:blipFill>
          <a:blip r:embed="rId19"/>
          <a:srcRect/>
          <a:stretch>
            <a:fillRect/>
          </a:stretch>
        </p:blipFill>
        <p:spPr bwMode="auto">
          <a:xfrm>
            <a:off x="8178800" y="304800"/>
            <a:ext cx="893763" cy="381000"/>
          </a:xfrm>
          <a:prstGeom prst="rect">
            <a:avLst/>
          </a:prstGeom>
          <a:noFill/>
          <a:ln w="9525">
            <a:noFill/>
            <a:miter lim="800000"/>
            <a:headEnd/>
            <a:tailEnd/>
          </a:ln>
        </p:spPr>
      </p:pic>
      <p:sp>
        <p:nvSpPr>
          <p:cNvPr id="15" name="Rectangle 4"/>
          <p:cNvSpPr>
            <a:spLocks noGrp="1" noChangeArrowheads="1"/>
          </p:cNvSpPr>
          <p:nvPr>
            <p:ph type="dt" sz="half" idx="2"/>
          </p:nvPr>
        </p:nvSpPr>
        <p:spPr>
          <a:xfrm>
            <a:off x="76200" y="6626225"/>
            <a:ext cx="838200" cy="155575"/>
          </a:xfrm>
          <a:prstGeom prst="rect">
            <a:avLst/>
          </a:prstGeom>
          <a:ln/>
        </p:spPr>
        <p:txBody>
          <a:bodyPr vert="horz" wrap="square" lIns="91440" tIns="45720" rIns="91440" bIns="45720" numCol="1" anchor="t" anchorCtr="0" compatLnSpc="1">
            <a:prstTxWarp prst="textNoShape">
              <a:avLst/>
            </a:prstTxWarp>
          </a:bodyPr>
          <a:lstStyle>
            <a:lvl1pPr algn="ctr">
              <a:defRPr sz="800" b="1">
                <a:solidFill>
                  <a:srgbClr val="000066"/>
                </a:solidFill>
                <a:latin typeface="Monotype Corsiva" charset="0"/>
              </a:defRPr>
            </a:lvl1pPr>
          </a:lstStyle>
          <a:p>
            <a:pPr>
              <a:defRPr/>
            </a:pPr>
            <a:fld id="{6D71C81B-C6E9-894D-9E15-955F40E68CC0}" type="datetime1">
              <a:rPr lang="en-US"/>
              <a:pPr>
                <a:defRPr/>
              </a:pPr>
              <a:t>12/15/10</a:t>
            </a:fld>
            <a:endParaRPr lang="en-US"/>
          </a:p>
        </p:txBody>
      </p:sp>
      <p:sp>
        <p:nvSpPr>
          <p:cNvPr id="16" name="Rectangle 5"/>
          <p:cNvSpPr>
            <a:spLocks noGrp="1" noChangeArrowheads="1"/>
          </p:cNvSpPr>
          <p:nvPr>
            <p:ph type="ftr" sz="quarter" idx="3"/>
          </p:nvPr>
        </p:nvSpPr>
        <p:spPr>
          <a:xfrm>
            <a:off x="3962400" y="6553200"/>
            <a:ext cx="1295400" cy="304800"/>
          </a:xfrm>
          <a:prstGeom prst="rect">
            <a:avLst/>
          </a:prstGeom>
          <a:ln/>
        </p:spPr>
        <p:txBody>
          <a:bodyPr/>
          <a:lstStyle>
            <a:lvl1pPr algn="ctr">
              <a:defRPr sz="800" b="1">
                <a:solidFill>
                  <a:srgbClr val="000066"/>
                </a:solidFill>
                <a:latin typeface="Monotype Corsiva" pitchFamily="66" charset="0"/>
                <a:ea typeface="+mn-ea"/>
                <a:cs typeface="Arial" charset="0"/>
              </a:defRPr>
            </a:lvl1pPr>
          </a:lstStyle>
          <a:p>
            <a:pPr>
              <a:defRPr/>
            </a:pPr>
            <a:r>
              <a:rPr lang="en-US"/>
              <a:t>Copyright 2007</a:t>
            </a:r>
          </a:p>
          <a:p>
            <a:pPr>
              <a:defRPr/>
            </a:pPr>
            <a:r>
              <a:rPr lang="en-US"/>
              <a:t>Xellect IP Solutions</a:t>
            </a:r>
            <a:endParaRPr lang="en-US" dirty="0"/>
          </a:p>
        </p:txBody>
      </p:sp>
      <p:sp>
        <p:nvSpPr>
          <p:cNvPr id="17" name="Rectangle 6"/>
          <p:cNvSpPr>
            <a:spLocks noGrp="1" noChangeArrowheads="1"/>
          </p:cNvSpPr>
          <p:nvPr>
            <p:ph type="sldNum" sz="quarter" idx="4"/>
          </p:nvPr>
        </p:nvSpPr>
        <p:spPr>
          <a:xfrm>
            <a:off x="8763000" y="6629400"/>
            <a:ext cx="304800" cy="155575"/>
          </a:xfrm>
          <a:prstGeom prst="rect">
            <a:avLst/>
          </a:prstGeom>
          <a:ln/>
        </p:spPr>
        <p:txBody>
          <a:bodyPr vert="horz" wrap="square" lIns="91440" tIns="45720" rIns="91440" bIns="45720" numCol="1" anchor="t" anchorCtr="0" compatLnSpc="1">
            <a:prstTxWarp prst="textNoShape">
              <a:avLst/>
            </a:prstTxWarp>
          </a:bodyPr>
          <a:lstStyle>
            <a:lvl1pPr algn="ctr">
              <a:defRPr sz="800" b="1">
                <a:solidFill>
                  <a:srgbClr val="000066"/>
                </a:solidFill>
                <a:latin typeface="Monotype Corsiva" charset="0"/>
              </a:defRPr>
            </a:lvl1pPr>
          </a:lstStyle>
          <a:p>
            <a:pPr>
              <a:defRPr/>
            </a:pPr>
            <a:fld id="{A129FDA0-4345-B844-8D8C-85ED67C3AA5D}" type="slidenum">
              <a:rPr lang="en-US"/>
              <a:pPr>
                <a:defRPr/>
              </a:pPr>
              <a:t>‹#›</a:t>
            </a:fld>
            <a:endParaRPr lang="en-US"/>
          </a:p>
        </p:txBody>
      </p:sp>
      <p:sp>
        <p:nvSpPr>
          <p:cNvPr id="12" name="TextBox 11"/>
          <p:cNvSpPr txBox="1"/>
          <p:nvPr userDrawn="1"/>
        </p:nvSpPr>
        <p:spPr>
          <a:xfrm>
            <a:off x="2019300" y="6457950"/>
            <a:ext cx="419100" cy="400050"/>
          </a:xfrm>
          <a:prstGeom prst="rect">
            <a:avLst/>
          </a:prstGeom>
          <a:noFill/>
        </p:spPr>
        <p:txBody>
          <a:bodyPr>
            <a:prstTxWarp prst="textNoShape">
              <a:avLst/>
            </a:prstTxWarp>
            <a:spAutoFit/>
          </a:bodyPr>
          <a:lstStyle/>
          <a:p>
            <a:pPr>
              <a:defRPr/>
            </a:pPr>
            <a:r>
              <a:rPr lang="en-US" sz="2000"/>
              <a:t>™</a:t>
            </a:r>
          </a:p>
        </p:txBody>
      </p:sp>
      <p:pic>
        <p:nvPicPr>
          <p:cNvPr id="1036" name="Picture 12"/>
          <p:cNvPicPr>
            <a:picLocks noChangeAspect="1" noChangeArrowheads="1"/>
          </p:cNvPicPr>
          <p:nvPr userDrawn="1"/>
        </p:nvPicPr>
        <p:blipFill>
          <a:blip r:embed="rId20"/>
          <a:srcRect/>
          <a:stretch>
            <a:fillRect/>
          </a:stretch>
        </p:blipFill>
        <p:spPr bwMode="auto">
          <a:xfrm>
            <a:off x="1447800" y="6643688"/>
            <a:ext cx="714375" cy="169862"/>
          </a:xfrm>
          <a:prstGeom prst="rect">
            <a:avLst/>
          </a:prstGeom>
          <a:noFill/>
          <a:ln w="9525">
            <a:noFill/>
            <a:miter lim="800000"/>
            <a:headEnd/>
            <a:tailEnd/>
          </a:ln>
        </p:spPr>
      </p:pic>
      <p:pic>
        <p:nvPicPr>
          <p:cNvPr id="1037" name="Picture 13" descr="SME-logo"/>
          <p:cNvPicPr>
            <a:picLocks noChangeAspect="1" noChangeArrowheads="1"/>
          </p:cNvPicPr>
          <p:nvPr userDrawn="1"/>
        </p:nvPicPr>
        <p:blipFill>
          <a:blip r:embed="rId21"/>
          <a:srcRect/>
          <a:stretch>
            <a:fillRect/>
          </a:stretch>
        </p:blipFill>
        <p:spPr bwMode="auto">
          <a:xfrm>
            <a:off x="152400" y="104775"/>
            <a:ext cx="162877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p:txStyles>
    <p:titleStyle>
      <a:lvl1pPr algn="ctr" rtl="0" eaLnBrk="0" fontAlgn="base" hangingPunct="0">
        <a:spcBef>
          <a:spcPct val="0"/>
        </a:spcBef>
        <a:spcAft>
          <a:spcPct val="0"/>
        </a:spcAft>
        <a:defRPr sz="3600" b="1">
          <a:solidFill>
            <a:srgbClr val="006600"/>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0066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b="1">
          <a:solidFill>
            <a:srgbClr val="0066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b="1">
          <a:solidFill>
            <a:srgbClr val="0066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b="1">
          <a:solidFill>
            <a:srgbClr val="006600"/>
          </a:solidFill>
          <a:latin typeface="Arial" charset="0"/>
          <a:ea typeface="ＭＳ Ｐゴシック" charset="-128"/>
          <a:cs typeface="ＭＳ Ｐゴシック" charset="-128"/>
        </a:defRPr>
      </a:lvl5pPr>
      <a:lvl6pPr marL="457200" algn="ctr" rtl="0" fontAlgn="base">
        <a:spcBef>
          <a:spcPct val="0"/>
        </a:spcBef>
        <a:spcAft>
          <a:spcPct val="0"/>
        </a:spcAft>
        <a:defRPr sz="4400" b="1">
          <a:solidFill>
            <a:srgbClr val="006600"/>
          </a:solidFill>
          <a:latin typeface="Arial" charset="0"/>
        </a:defRPr>
      </a:lvl6pPr>
      <a:lvl7pPr marL="914400" algn="ctr" rtl="0" fontAlgn="base">
        <a:spcBef>
          <a:spcPct val="0"/>
        </a:spcBef>
        <a:spcAft>
          <a:spcPct val="0"/>
        </a:spcAft>
        <a:defRPr sz="4400" b="1">
          <a:solidFill>
            <a:srgbClr val="006600"/>
          </a:solidFill>
          <a:latin typeface="Arial" charset="0"/>
        </a:defRPr>
      </a:lvl7pPr>
      <a:lvl8pPr marL="1371600" algn="ctr" rtl="0" fontAlgn="base">
        <a:spcBef>
          <a:spcPct val="0"/>
        </a:spcBef>
        <a:spcAft>
          <a:spcPct val="0"/>
        </a:spcAft>
        <a:defRPr sz="4400" b="1">
          <a:solidFill>
            <a:srgbClr val="006600"/>
          </a:solidFill>
          <a:latin typeface="Arial" charset="0"/>
        </a:defRPr>
      </a:lvl8pPr>
      <a:lvl9pPr marL="1828800" algn="ctr" rtl="0" fontAlgn="base">
        <a:spcBef>
          <a:spcPct val="0"/>
        </a:spcBef>
        <a:spcAft>
          <a:spcPct val="0"/>
        </a:spcAft>
        <a:defRPr sz="4400" b="1">
          <a:solidFill>
            <a:srgbClr val="006600"/>
          </a:solidFill>
          <a:latin typeface="Arial" charset="0"/>
        </a:defRPr>
      </a:lvl9pPr>
    </p:titleStyle>
    <p:bodyStyle>
      <a:lvl1pPr marL="342900" indent="-342900" algn="l" rtl="0" eaLnBrk="0" fontAlgn="base" hangingPunct="0">
        <a:spcBef>
          <a:spcPct val="20000"/>
        </a:spcBef>
        <a:spcAft>
          <a:spcPct val="0"/>
        </a:spcAft>
        <a:buChar char="•"/>
        <a:defRPr sz="3200">
          <a:solidFill>
            <a:srgbClr val="6633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33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66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6633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663300"/>
          </a:solidFill>
          <a:latin typeface="+mn-lt"/>
          <a:ea typeface="ＭＳ Ｐゴシック" charset="-128"/>
        </a:defRPr>
      </a:lvl5pPr>
      <a:lvl6pPr marL="2514600" indent="-228600" algn="l" rtl="0" fontAlgn="base">
        <a:spcBef>
          <a:spcPct val="20000"/>
        </a:spcBef>
        <a:spcAft>
          <a:spcPct val="0"/>
        </a:spcAft>
        <a:buChar char="»"/>
        <a:defRPr sz="2000">
          <a:solidFill>
            <a:srgbClr val="663300"/>
          </a:solidFill>
          <a:latin typeface="+mn-lt"/>
        </a:defRPr>
      </a:lvl6pPr>
      <a:lvl7pPr marL="2971800" indent="-228600" algn="l" rtl="0" fontAlgn="base">
        <a:spcBef>
          <a:spcPct val="20000"/>
        </a:spcBef>
        <a:spcAft>
          <a:spcPct val="0"/>
        </a:spcAft>
        <a:buChar char="»"/>
        <a:defRPr sz="2000">
          <a:solidFill>
            <a:srgbClr val="663300"/>
          </a:solidFill>
          <a:latin typeface="+mn-lt"/>
        </a:defRPr>
      </a:lvl7pPr>
      <a:lvl8pPr marL="3429000" indent="-228600" algn="l" rtl="0" fontAlgn="base">
        <a:spcBef>
          <a:spcPct val="20000"/>
        </a:spcBef>
        <a:spcAft>
          <a:spcPct val="0"/>
        </a:spcAft>
        <a:buChar char="»"/>
        <a:defRPr sz="2000">
          <a:solidFill>
            <a:srgbClr val="663300"/>
          </a:solidFill>
          <a:latin typeface="+mn-lt"/>
        </a:defRPr>
      </a:lvl8pPr>
      <a:lvl9pPr marL="3886200" indent="-228600" algn="l" rtl="0" fontAlgn="base">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14"/>
          <p:cNvSpPr>
            <a:spLocks noChangeArrowheads="1"/>
          </p:cNvSpPr>
          <p:nvPr userDrawn="1"/>
        </p:nvSpPr>
        <p:spPr bwMode="auto">
          <a:xfrm>
            <a:off x="0" y="0"/>
            <a:ext cx="9144000" cy="6858000"/>
          </a:xfrm>
          <a:prstGeom prst="rect">
            <a:avLst/>
          </a:prstGeom>
          <a:solidFill>
            <a:srgbClr val="DBEEF4">
              <a:alpha val="89804"/>
            </a:srgbClr>
          </a:solidFill>
          <a:ln w="9525">
            <a:solidFill>
              <a:schemeClr val="tx1"/>
            </a:solidFill>
            <a:miter lim="800000"/>
            <a:headEnd/>
            <a:tailEnd/>
          </a:ln>
          <a:effectLst/>
        </p:spPr>
        <p:txBody>
          <a:bodyPr wrap="none" anchor="ctr"/>
          <a:lstStyle/>
          <a:p>
            <a:pPr>
              <a:defRPr/>
            </a:pPr>
            <a:endParaRPr lang="en-IN">
              <a:latin typeface="Arial" charset="0"/>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C268E-7CC2-4691-B094-21D7E6EC7F7F}" type="slidenum">
              <a:rPr lang="en-US" smtClean="0"/>
              <a:pPr/>
              <a:t>‹#›</a:t>
            </a:fld>
            <a:endParaRPr lang="en-US" dirty="0"/>
          </a:p>
        </p:txBody>
      </p:sp>
      <p:pic>
        <p:nvPicPr>
          <p:cNvPr id="8" name="Picture 13"/>
          <p:cNvPicPr>
            <a:picLocks noChangeAspect="1" noChangeArrowheads="1"/>
          </p:cNvPicPr>
          <p:nvPr userDrawn="1"/>
        </p:nvPicPr>
        <p:blipFill>
          <a:blip r:embed="rId16"/>
          <a:srcRect/>
          <a:stretch>
            <a:fillRect/>
          </a:stretch>
        </p:blipFill>
        <p:spPr bwMode="auto">
          <a:xfrm>
            <a:off x="173038" y="1066800"/>
            <a:ext cx="8742362" cy="76200"/>
          </a:xfrm>
          <a:prstGeom prst="rect">
            <a:avLst/>
          </a:prstGeom>
          <a:noFill/>
          <a:ln w="9525">
            <a:noFill/>
            <a:miter lim="800000"/>
            <a:headEnd/>
            <a:tailEnd/>
          </a:ln>
        </p:spPr>
      </p:pic>
      <p:pic>
        <p:nvPicPr>
          <p:cNvPr id="11" name="Picture 16" descr="WIPO Home"/>
          <p:cNvPicPr>
            <a:picLocks noChangeAspect="1" noChangeArrowheads="1"/>
          </p:cNvPicPr>
          <p:nvPr userDrawn="1"/>
        </p:nvPicPr>
        <p:blipFill>
          <a:blip r:embed="rId17" cstate="print"/>
          <a:srcRect/>
          <a:stretch>
            <a:fillRect/>
          </a:stretch>
        </p:blipFill>
        <p:spPr bwMode="auto">
          <a:xfrm>
            <a:off x="8178800" y="304800"/>
            <a:ext cx="893763" cy="381000"/>
          </a:xfrm>
          <a:prstGeom prst="rect">
            <a:avLst/>
          </a:prstGeom>
          <a:noFill/>
          <a:ln w="9525">
            <a:noFill/>
            <a:miter lim="800000"/>
            <a:headEnd/>
            <a:tailEnd/>
          </a:ln>
        </p:spPr>
      </p:pic>
      <p:sp>
        <p:nvSpPr>
          <p:cNvPr id="12" name="Rectangle 4"/>
          <p:cNvSpPr txBox="1">
            <a:spLocks noChangeArrowheads="1"/>
          </p:cNvSpPr>
          <p:nvPr userDrawn="1"/>
        </p:nvSpPr>
        <p:spPr>
          <a:xfrm>
            <a:off x="76200" y="6626225"/>
            <a:ext cx="838200" cy="155575"/>
          </a:xfrm>
          <a:prstGeom prst="rect">
            <a:avLst/>
          </a:prstGeom>
          <a:ln/>
        </p:spPr>
        <p:txBody>
          <a:bodyPr/>
          <a:lstStyle>
            <a:lvl1pPr algn="ctr">
              <a:defRPr sz="800" b="1">
                <a:solidFill>
                  <a:srgbClr val="000066"/>
                </a:solidFill>
                <a:latin typeface="Monotype Corsiva" pitchFamily="66"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183621-8C8C-4FBC-8FBF-C52EA14BA46D}" type="datetime4">
              <a:rPr kumimoji="0" lang="en-US" sz="800" b="1" i="0" u="none" strike="noStrike" kern="1200" cap="none" spc="0" normalizeH="0" baseline="0" noProof="0" smtClean="0">
                <a:ln>
                  <a:noFill/>
                </a:ln>
                <a:solidFill>
                  <a:srgbClr val="000066"/>
                </a:solidFill>
                <a:effectLst/>
                <a:uLnTx/>
                <a:uFillTx/>
                <a:latin typeface="Monotype Corsiva" pitchFamily="66"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December 15, 2010</a:t>
            </a:fld>
            <a:endParaRPr kumimoji="0" lang="en-US" sz="800" b="1" i="0" u="none" strike="noStrike" kern="1200" cap="none" spc="0" normalizeH="0" baseline="0" noProof="0" dirty="0">
              <a:ln>
                <a:noFill/>
              </a:ln>
              <a:solidFill>
                <a:srgbClr val="000066"/>
              </a:solidFill>
              <a:effectLst/>
              <a:uLnTx/>
              <a:uFillTx/>
              <a:latin typeface="Monotype Corsiva" pitchFamily="66" charset="0"/>
              <a:ea typeface="+mn-ea"/>
              <a:cs typeface="Arial" charset="0"/>
            </a:endParaRPr>
          </a:p>
        </p:txBody>
      </p:sp>
      <p:sp>
        <p:nvSpPr>
          <p:cNvPr id="13" name="Rectangle 5"/>
          <p:cNvSpPr txBox="1">
            <a:spLocks noChangeArrowheads="1"/>
          </p:cNvSpPr>
          <p:nvPr userDrawn="1"/>
        </p:nvSpPr>
        <p:spPr>
          <a:xfrm>
            <a:off x="3962400" y="6553200"/>
            <a:ext cx="1295400" cy="304800"/>
          </a:xfrm>
          <a:prstGeom prst="rect">
            <a:avLst/>
          </a:prstGeom>
          <a:ln/>
        </p:spPr>
        <p:txBody>
          <a:bodyPr/>
          <a:lstStyle>
            <a:lvl1pPr algn="ctr">
              <a:defRPr sz="800" b="1">
                <a:solidFill>
                  <a:srgbClr val="000066"/>
                </a:solidFill>
                <a:latin typeface="Monotype Corsiva" pitchFamily="66"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smtClean="0">
                <a:ln>
                  <a:noFill/>
                </a:ln>
                <a:solidFill>
                  <a:srgbClr val="000066"/>
                </a:solidFill>
                <a:effectLst/>
                <a:uLnTx/>
                <a:uFillTx/>
                <a:latin typeface="Monotype Corsiva" pitchFamily="66" charset="0"/>
                <a:ea typeface="+mn-ea"/>
                <a:cs typeface="Arial" charset="0"/>
              </a:rPr>
              <a:t>Copyright 2007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smtClean="0">
                <a:ln>
                  <a:noFill/>
                </a:ln>
                <a:solidFill>
                  <a:srgbClr val="000066"/>
                </a:solidFill>
                <a:effectLst/>
                <a:uLnTx/>
                <a:uFillTx/>
                <a:latin typeface="Monotype Corsiva" pitchFamily="66" charset="0"/>
                <a:ea typeface="+mn-ea"/>
                <a:cs typeface="Arial" charset="0"/>
              </a:rPr>
              <a:t>Xellect IP Solutions</a:t>
            </a:r>
            <a:endParaRPr kumimoji="0" lang="en-US" sz="800" b="1" i="0" u="none" strike="noStrike" kern="1200" cap="none" spc="0" normalizeH="0" baseline="0" noProof="0" dirty="0">
              <a:ln>
                <a:noFill/>
              </a:ln>
              <a:solidFill>
                <a:srgbClr val="000066"/>
              </a:solidFill>
              <a:effectLst/>
              <a:uLnTx/>
              <a:uFillTx/>
              <a:latin typeface="Monotype Corsiva" pitchFamily="66" charset="0"/>
              <a:ea typeface="+mn-ea"/>
              <a:cs typeface="Arial" charset="0"/>
            </a:endParaRPr>
          </a:p>
        </p:txBody>
      </p:sp>
      <p:sp>
        <p:nvSpPr>
          <p:cNvPr id="15" name="TextBox 14"/>
          <p:cNvSpPr txBox="1"/>
          <p:nvPr userDrawn="1"/>
        </p:nvSpPr>
        <p:spPr>
          <a:xfrm>
            <a:off x="2019300" y="6457950"/>
            <a:ext cx="419100" cy="40005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IN" sz="2000" dirty="0">
                <a:latin typeface="+mn-lt"/>
                <a:cs typeface="+mn-cs"/>
              </a:rPr>
              <a:t>™</a:t>
            </a:r>
          </a:p>
        </p:txBody>
      </p:sp>
      <p:pic>
        <p:nvPicPr>
          <p:cNvPr id="16" name="Picture 12"/>
          <p:cNvPicPr>
            <a:picLocks noChangeAspect="1" noChangeArrowheads="1"/>
          </p:cNvPicPr>
          <p:nvPr userDrawn="1"/>
        </p:nvPicPr>
        <p:blipFill>
          <a:blip r:embed="rId18" cstate="print"/>
          <a:srcRect/>
          <a:stretch>
            <a:fillRect/>
          </a:stretch>
        </p:blipFill>
        <p:spPr bwMode="auto">
          <a:xfrm>
            <a:off x="1447800" y="6643688"/>
            <a:ext cx="714375" cy="169862"/>
          </a:xfrm>
          <a:prstGeom prst="rect">
            <a:avLst/>
          </a:prstGeom>
          <a:noFill/>
          <a:ln w="9525">
            <a:noFill/>
            <a:miter lim="800000"/>
            <a:headEnd/>
            <a:tailEnd/>
          </a:ln>
        </p:spPr>
      </p:pic>
      <p:pic>
        <p:nvPicPr>
          <p:cNvPr id="17" name="Picture 13" descr="SME-logo"/>
          <p:cNvPicPr>
            <a:picLocks noChangeAspect="1" noChangeArrowheads="1"/>
          </p:cNvPicPr>
          <p:nvPr userDrawn="1"/>
        </p:nvPicPr>
        <p:blipFill>
          <a:blip r:embed="rId19" cstate="print"/>
          <a:srcRect/>
          <a:stretch>
            <a:fillRect/>
          </a:stretch>
        </p:blipFill>
        <p:spPr bwMode="auto">
          <a:xfrm>
            <a:off x="152400" y="104775"/>
            <a:ext cx="162877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wmf"/><Relationship Id="rId3" Type="http://schemas.openxmlformats.org/officeDocument/2006/relationships/image" Target="../media/image10.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2.wmf"/><Relationship Id="rId3"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9.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5.pn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9.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eg"/><Relationship Id="rId5" Type="http://schemas.openxmlformats.org/officeDocument/2006/relationships/image" Target="../media/image14.wmf"/><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wmf"/><Relationship Id="rId9" Type="http://schemas.openxmlformats.org/officeDocument/2006/relationships/image" Target="../media/image18.jpeg"/><Relationship Id="rId10" Type="http://schemas.openxmlformats.org/officeDocument/2006/relationships/image" Target="../media/image19.wmf"/><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noFill/>
        </p:spPr>
        <p:txBody>
          <a:bodyPr/>
          <a:lstStyle/>
          <a:p>
            <a:fld id="{66928BF0-2EAF-4592-871B-D83421354A7B}" type="slidenum">
              <a:rPr lang="en-US" smtClean="0"/>
              <a:pPr/>
              <a:t>1</a:t>
            </a:fld>
            <a:endParaRPr lang="en-US" smtClean="0"/>
          </a:p>
        </p:txBody>
      </p:sp>
      <p:pic>
        <p:nvPicPr>
          <p:cNvPr id="3077" name="Picture 2"/>
          <p:cNvPicPr>
            <a:picLocks noChangeAspect="1" noChangeArrowheads="1"/>
          </p:cNvPicPr>
          <p:nvPr/>
        </p:nvPicPr>
        <p:blipFill>
          <a:blip r:embed="rId2"/>
          <a:srcRect/>
          <a:stretch>
            <a:fillRect/>
          </a:stretch>
        </p:blipFill>
        <p:spPr bwMode="auto">
          <a:xfrm>
            <a:off x="1981200" y="1525098"/>
            <a:ext cx="4916488" cy="4951902"/>
          </a:xfrm>
          <a:prstGeom prst="rect">
            <a:avLst/>
          </a:prstGeom>
          <a:noFill/>
          <a:ln w="9525">
            <a:noFill/>
            <a:miter lim="800000"/>
            <a:headEnd/>
            <a:tailEnd/>
          </a:ln>
        </p:spPr>
      </p:pic>
      <p:pic>
        <p:nvPicPr>
          <p:cNvPr id="3078" name="Picture 3"/>
          <p:cNvPicPr>
            <a:picLocks noChangeAspect="1" noChangeArrowheads="1"/>
          </p:cNvPicPr>
          <p:nvPr/>
        </p:nvPicPr>
        <p:blipFill>
          <a:blip r:embed="rId3"/>
          <a:srcRect/>
          <a:stretch>
            <a:fillRect/>
          </a:stretch>
        </p:blipFill>
        <p:spPr bwMode="auto">
          <a:xfrm>
            <a:off x="2209800" y="339725"/>
            <a:ext cx="5257800" cy="574675"/>
          </a:xfrm>
          <a:prstGeom prst="rect">
            <a:avLst/>
          </a:prstGeom>
          <a:noFill/>
          <a:ln w="9525">
            <a:noFill/>
            <a:miter lim="800000"/>
            <a:headEnd/>
            <a:tailEnd/>
          </a:ln>
        </p:spPr>
      </p:pic>
      <p:sp>
        <p:nvSpPr>
          <p:cNvPr id="3079" name="Text Box 4"/>
          <p:cNvSpPr txBox="1">
            <a:spLocks noChangeArrowheads="1"/>
          </p:cNvSpPr>
          <p:nvPr/>
        </p:nvSpPr>
        <p:spPr bwMode="auto">
          <a:xfrm>
            <a:off x="3219450" y="1157288"/>
            <a:ext cx="2343150" cy="366712"/>
          </a:xfrm>
          <a:prstGeom prst="rect">
            <a:avLst/>
          </a:prstGeom>
          <a:noFill/>
          <a:ln w="9525">
            <a:noFill/>
            <a:miter lim="800000"/>
            <a:headEnd/>
            <a:tailEnd/>
          </a:ln>
        </p:spPr>
        <p:txBody>
          <a:bodyPr wrap="none">
            <a:spAutoFit/>
          </a:bodyPr>
          <a:lstStyle/>
          <a:p>
            <a:r>
              <a:rPr lang="en-US" b="1" dirty="0"/>
              <a:t>http://</a:t>
            </a:r>
            <a:r>
              <a:rPr lang="en-US" b="1" dirty="0" err="1"/>
              <a:t>xellectip.com</a:t>
            </a:r>
            <a:endParaRPr lang="en-US" b="1" dirty="0"/>
          </a:p>
        </p:txBody>
      </p:sp>
    </p:spTree>
  </p:cSld>
  <p:clrMapOvr>
    <a:masterClrMapping/>
  </p:clrMapOvr>
  <p:transition advTm="87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a:xfrm>
            <a:off x="762000" y="76200"/>
            <a:ext cx="8229600" cy="1143000"/>
          </a:xfrm>
        </p:spPr>
        <p:txBody>
          <a:bodyPr/>
          <a:lstStyle/>
          <a:p>
            <a:r>
              <a:rPr lang="en-US" b="1" dirty="0">
                <a:solidFill>
                  <a:srgbClr val="008000"/>
                </a:solidFill>
                <a:latin typeface="Arial" charset="0"/>
                <a:ea typeface="Arial" charset="0"/>
                <a:cs typeface="Arial" charset="0"/>
              </a:rPr>
              <a:t>Types of Landscapes</a:t>
            </a:r>
          </a:p>
        </p:txBody>
      </p:sp>
      <p:sp>
        <p:nvSpPr>
          <p:cNvPr id="87043" name="Rectangle 3"/>
          <p:cNvSpPr>
            <a:spLocks noGrp="1" noChangeArrowheads="1"/>
          </p:cNvSpPr>
          <p:nvPr>
            <p:ph idx="1"/>
          </p:nvPr>
        </p:nvSpPr>
        <p:spPr/>
        <p:txBody>
          <a:bodyPr/>
          <a:lstStyle/>
          <a:p>
            <a:pPr>
              <a:lnSpc>
                <a:spcPct val="70000"/>
              </a:lnSpc>
              <a:buClr>
                <a:srgbClr val="663300"/>
              </a:buClr>
            </a:pPr>
            <a:r>
              <a:rPr lang="en-US" sz="2800" dirty="0">
                <a:solidFill>
                  <a:srgbClr val="663300"/>
                </a:solidFill>
                <a:latin typeface="Arial" charset="0"/>
                <a:ea typeface="Arial" charset="0"/>
                <a:cs typeface="Arial" charset="0"/>
              </a:rPr>
              <a:t>Technology trends</a:t>
            </a:r>
          </a:p>
          <a:p>
            <a:pPr lvl="1">
              <a:lnSpc>
                <a:spcPct val="70000"/>
              </a:lnSpc>
            </a:pPr>
            <a:r>
              <a:rPr lang="en-US" sz="2200" dirty="0">
                <a:latin typeface="Arial" charset="0"/>
                <a:ea typeface="Arial" charset="0"/>
                <a:cs typeface="Arial" charset="0"/>
              </a:rPr>
              <a:t>Provides the direction in which technology is moving towards (e.g. Materials used as filaments in light bulbs)</a:t>
            </a:r>
          </a:p>
          <a:p>
            <a:pPr lvl="1">
              <a:lnSpc>
                <a:spcPct val="70000"/>
              </a:lnSpc>
            </a:pPr>
            <a:r>
              <a:rPr lang="en-US" sz="2200" dirty="0">
                <a:latin typeface="Arial" charset="0"/>
                <a:ea typeface="Arial" charset="0"/>
                <a:cs typeface="Arial" charset="0"/>
              </a:rPr>
              <a:t>Useful for predicting next generation products and processes</a:t>
            </a:r>
          </a:p>
          <a:p>
            <a:pPr lvl="1">
              <a:lnSpc>
                <a:spcPct val="70000"/>
              </a:lnSpc>
            </a:pPr>
            <a:r>
              <a:rPr lang="en-US" sz="2200" dirty="0">
                <a:latin typeface="Arial" charset="0"/>
                <a:ea typeface="Arial" charset="0"/>
                <a:cs typeface="Arial" charset="0"/>
              </a:rPr>
              <a:t>Also can predict maturation of technology</a:t>
            </a:r>
          </a:p>
          <a:p>
            <a:pPr>
              <a:lnSpc>
                <a:spcPct val="70000"/>
              </a:lnSpc>
            </a:pPr>
            <a:r>
              <a:rPr lang="en-US" sz="2800" dirty="0">
                <a:solidFill>
                  <a:srgbClr val="663300"/>
                </a:solidFill>
                <a:latin typeface="Arial" charset="0"/>
                <a:ea typeface="Arial" charset="0"/>
                <a:cs typeface="Arial" charset="0"/>
              </a:rPr>
              <a:t>Competitive landscape</a:t>
            </a:r>
          </a:p>
          <a:p>
            <a:pPr lvl="1">
              <a:lnSpc>
                <a:spcPct val="70000"/>
              </a:lnSpc>
            </a:pPr>
            <a:r>
              <a:rPr lang="en-US" sz="2200" dirty="0">
                <a:latin typeface="Arial" charset="0"/>
                <a:ea typeface="Arial" charset="0"/>
                <a:cs typeface="Arial" charset="0"/>
              </a:rPr>
              <a:t>Provides a competitors’ direction in a technical field</a:t>
            </a:r>
          </a:p>
          <a:p>
            <a:pPr lvl="1">
              <a:lnSpc>
                <a:spcPct val="70000"/>
              </a:lnSpc>
            </a:pPr>
            <a:r>
              <a:rPr lang="en-US" sz="2200" dirty="0">
                <a:latin typeface="Arial" charset="0"/>
                <a:ea typeface="Arial" charset="0"/>
                <a:cs typeface="Arial" charset="0"/>
              </a:rPr>
              <a:t>Used for predictive purposes as well</a:t>
            </a:r>
          </a:p>
          <a:p>
            <a:pPr lvl="1">
              <a:lnSpc>
                <a:spcPct val="70000"/>
              </a:lnSpc>
            </a:pPr>
            <a:r>
              <a:rPr lang="en-US" sz="2200" dirty="0">
                <a:latin typeface="Arial" charset="0"/>
                <a:ea typeface="Arial" charset="0"/>
                <a:cs typeface="Arial" charset="0"/>
              </a:rPr>
              <a:t>Enables strategizing of business/research program</a:t>
            </a:r>
          </a:p>
          <a:p>
            <a:pPr>
              <a:lnSpc>
                <a:spcPct val="70000"/>
              </a:lnSpc>
            </a:pPr>
            <a:r>
              <a:rPr lang="en-US" sz="2800" dirty="0">
                <a:solidFill>
                  <a:srgbClr val="663300"/>
                </a:solidFill>
                <a:latin typeface="Arial" charset="0"/>
                <a:ea typeface="Arial" charset="0"/>
                <a:cs typeface="Arial" charset="0"/>
              </a:rPr>
              <a:t>Chronological trends</a:t>
            </a:r>
          </a:p>
          <a:p>
            <a:pPr lvl="1">
              <a:lnSpc>
                <a:spcPct val="70000"/>
              </a:lnSpc>
            </a:pPr>
            <a:r>
              <a:rPr lang="en-US" sz="2200" dirty="0">
                <a:latin typeface="Arial" charset="0"/>
                <a:ea typeface="Arial" charset="0"/>
                <a:cs typeface="Arial" charset="0"/>
              </a:rPr>
              <a:t>Provides direction a technology Is headed (e.g. Light bulb over the years)</a:t>
            </a:r>
          </a:p>
          <a:p>
            <a:pPr lvl="1">
              <a:lnSpc>
                <a:spcPct val="70000"/>
              </a:lnSpc>
            </a:pPr>
            <a:r>
              <a:rPr lang="en-US" sz="2200" dirty="0">
                <a:latin typeface="Arial" charset="0"/>
                <a:ea typeface="Arial" charset="0"/>
                <a:cs typeface="Arial" charset="0"/>
              </a:rPr>
              <a:t>Similar to technology trend</a:t>
            </a:r>
          </a:p>
        </p:txBody>
      </p:sp>
      <p:sp>
        <p:nvSpPr>
          <p:cNvPr id="6" name="Slide Number Placeholder 5"/>
          <p:cNvSpPr>
            <a:spLocks noGrp="1"/>
          </p:cNvSpPr>
          <p:nvPr>
            <p:ph type="sldNum" sz="quarter" idx="12"/>
          </p:nvPr>
        </p:nvSpPr>
        <p:spPr/>
        <p:txBody>
          <a:bodyPr/>
          <a:lstStyle/>
          <a:p>
            <a:fld id="{8447A603-53E2-D441-A55C-F6A33963840A}" type="slidenum">
              <a:rPr lang="en-US"/>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457200" y="76200"/>
            <a:ext cx="8229600" cy="1143000"/>
          </a:xfrm>
        </p:spPr>
        <p:txBody>
          <a:bodyPr/>
          <a:lstStyle/>
          <a:p>
            <a:r>
              <a:rPr lang="en-US" b="1" dirty="0">
                <a:solidFill>
                  <a:srgbClr val="008000"/>
                </a:solidFill>
                <a:latin typeface="Arial" charset="0"/>
                <a:ea typeface="Arial" charset="0"/>
                <a:cs typeface="Arial" charset="0"/>
              </a:rPr>
              <a:t>Freedom-to-Operate</a:t>
            </a:r>
          </a:p>
        </p:txBody>
      </p:sp>
      <p:pic>
        <p:nvPicPr>
          <p:cNvPr id="89091" name="Picture 4" descr="MCj03899880000[1]"/>
          <p:cNvPicPr>
            <a:picLocks noGrp="1" noChangeAspect="1" noChangeArrowheads="1"/>
          </p:cNvPicPr>
          <p:nvPr>
            <p:ph idx="1"/>
          </p:nvPr>
        </p:nvPicPr>
        <p:blipFill>
          <a:blip r:embed="rId2"/>
          <a:srcRect l="-56520" r="-56520"/>
          <a:stretch>
            <a:fillRect/>
          </a:stretch>
        </p:blipFill>
        <p:spPr>
          <a:xfrm>
            <a:off x="2895600" y="1295400"/>
            <a:ext cx="8229600" cy="4525963"/>
          </a:xfrm>
          <a:noFill/>
        </p:spPr>
      </p:pic>
      <p:sp>
        <p:nvSpPr>
          <p:cNvPr id="10" name="Slide Number Placeholder 7"/>
          <p:cNvSpPr>
            <a:spLocks noGrp="1"/>
          </p:cNvSpPr>
          <p:nvPr>
            <p:ph type="sldNum" sz="quarter" idx="12"/>
          </p:nvPr>
        </p:nvSpPr>
        <p:spPr/>
        <p:txBody>
          <a:bodyPr/>
          <a:lstStyle/>
          <a:p>
            <a:fld id="{60686464-7553-FC42-B464-BB5F212F534A}" type="slidenum">
              <a:rPr lang="en-US"/>
              <a:pPr/>
              <a:t>11</a:t>
            </a:fld>
            <a:endParaRPr lang="en-US"/>
          </a:p>
        </p:txBody>
      </p:sp>
      <p:sp>
        <p:nvSpPr>
          <p:cNvPr id="89090" name="Rectangle 3"/>
          <p:cNvSpPr>
            <a:spLocks noGrp="1" noChangeArrowheads="1"/>
          </p:cNvSpPr>
          <p:nvPr>
            <p:ph type="body" sz="half" idx="4294967295"/>
          </p:nvPr>
        </p:nvSpPr>
        <p:spPr>
          <a:xfrm>
            <a:off x="0" y="1295400"/>
            <a:ext cx="6477000" cy="4525963"/>
          </a:xfrm>
        </p:spPr>
        <p:txBody>
          <a:bodyPr/>
          <a:lstStyle/>
          <a:p>
            <a:pPr>
              <a:lnSpc>
                <a:spcPct val="90000"/>
              </a:lnSpc>
            </a:pPr>
            <a:r>
              <a:rPr lang="en-US" sz="2400" dirty="0">
                <a:solidFill>
                  <a:srgbClr val="663300"/>
                </a:solidFill>
              </a:rPr>
              <a:t>Advantageously done at an early stage- prior to product launch, or even research stage to avoid any legal action</a:t>
            </a:r>
          </a:p>
          <a:p>
            <a:pPr>
              <a:lnSpc>
                <a:spcPct val="90000"/>
              </a:lnSpc>
            </a:pPr>
            <a:r>
              <a:rPr lang="en-US" sz="2400" dirty="0">
                <a:solidFill>
                  <a:srgbClr val="663300"/>
                </a:solidFill>
              </a:rPr>
              <a:t>Product and all its components are adequately covered in claims of one or more patents</a:t>
            </a:r>
          </a:p>
          <a:p>
            <a:pPr>
              <a:lnSpc>
                <a:spcPct val="90000"/>
              </a:lnSpc>
            </a:pPr>
            <a:r>
              <a:rPr lang="en-US" sz="2400" dirty="0">
                <a:solidFill>
                  <a:srgbClr val="663300"/>
                </a:solidFill>
              </a:rPr>
              <a:t>Product and all its components are</a:t>
            </a:r>
          </a:p>
          <a:p>
            <a:pPr lvl="1">
              <a:lnSpc>
                <a:spcPct val="90000"/>
              </a:lnSpc>
            </a:pPr>
            <a:r>
              <a:rPr lang="en-US" sz="2000" dirty="0">
                <a:solidFill>
                  <a:srgbClr val="663300"/>
                </a:solidFill>
              </a:rPr>
              <a:t>Not claimed in a patent owned by another</a:t>
            </a:r>
          </a:p>
          <a:p>
            <a:pPr lvl="1">
              <a:lnSpc>
                <a:spcPct val="90000"/>
              </a:lnSpc>
            </a:pPr>
            <a:r>
              <a:rPr lang="en-US" sz="2000" dirty="0">
                <a:solidFill>
                  <a:srgbClr val="663300"/>
                </a:solidFill>
              </a:rPr>
              <a:t>The patent is still not active</a:t>
            </a:r>
          </a:p>
          <a:p>
            <a:pPr lvl="1">
              <a:lnSpc>
                <a:spcPct val="90000"/>
              </a:lnSpc>
            </a:pPr>
            <a:r>
              <a:rPr lang="en-US" sz="2000" dirty="0">
                <a:solidFill>
                  <a:srgbClr val="663300"/>
                </a:solidFill>
              </a:rPr>
              <a:t>The patent is granted in a territory different from where the product is sold </a:t>
            </a:r>
          </a:p>
          <a:p>
            <a:pPr lvl="1">
              <a:lnSpc>
                <a:spcPct val="90000"/>
              </a:lnSpc>
              <a:buNone/>
            </a:pPr>
            <a:endParaRPr lang="en-US" sz="2000" dirty="0">
              <a:solidFill>
                <a:srgbClr val="663300"/>
              </a:solidFill>
            </a:endParaRPr>
          </a:p>
        </p:txBody>
      </p:sp>
      <p:pic>
        <p:nvPicPr>
          <p:cNvPr id="89096" name="Picture 6" descr="j0430638"/>
          <p:cNvPicPr>
            <a:picLocks noGrp="1" noChangeAspect="1" noChangeArrowheads="1"/>
          </p:cNvPicPr>
          <p:nvPr>
            <p:ph sz="quarter" idx="4294967295"/>
          </p:nvPr>
        </p:nvPicPr>
        <p:blipFill>
          <a:blip r:embed="rId3"/>
          <a:srcRect/>
          <a:stretch>
            <a:fillRect/>
          </a:stretch>
        </p:blipFill>
        <p:spPr>
          <a:xfrm>
            <a:off x="6956425" y="3429000"/>
            <a:ext cx="2187575" cy="2187575"/>
          </a:xfrm>
          <a:noFill/>
        </p:spPr>
      </p:pic>
      <p:sp>
        <p:nvSpPr>
          <p:cNvPr id="89097" name="Text Box 5"/>
          <p:cNvSpPr txBox="1">
            <a:spLocks noChangeArrowheads="1"/>
          </p:cNvSpPr>
          <p:nvPr/>
        </p:nvSpPr>
        <p:spPr bwMode="auto">
          <a:xfrm>
            <a:off x="381000" y="6292850"/>
            <a:ext cx="8686800" cy="336550"/>
          </a:xfrm>
          <a:prstGeom prst="rect">
            <a:avLst/>
          </a:prstGeom>
          <a:noFill/>
          <a:ln w="9525">
            <a:noFill/>
            <a:miter lim="800000"/>
            <a:headEnd/>
            <a:tailEnd/>
          </a:ln>
        </p:spPr>
        <p:txBody>
          <a:bodyPr>
            <a:prstTxWarp prst="textNoShape">
              <a:avLst/>
            </a:prstTxWarp>
            <a:spAutoFit/>
          </a:bodyPr>
          <a:lstStyle/>
          <a:p>
            <a:r>
              <a:rPr lang="en-US" sz="1600" b="1" dirty="0"/>
              <a:t>NOTE: Products or its components NOT CLAIMED in a patent are available for practice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7" name="Rectangle 2"/>
          <p:cNvSpPr>
            <a:spLocks noGrp="1" noChangeArrowheads="1"/>
          </p:cNvSpPr>
          <p:nvPr>
            <p:ph type="title"/>
          </p:nvPr>
        </p:nvSpPr>
        <p:spPr>
          <a:xfrm>
            <a:off x="457200" y="76200"/>
            <a:ext cx="8229600" cy="1143000"/>
          </a:xfrm>
        </p:spPr>
        <p:txBody>
          <a:bodyPr/>
          <a:lstStyle/>
          <a:p>
            <a:r>
              <a:rPr lang="en-US" b="1" dirty="0">
                <a:solidFill>
                  <a:srgbClr val="008000"/>
                </a:solidFill>
                <a:latin typeface="Arial" charset="0"/>
                <a:ea typeface="Arial" charset="0"/>
                <a:cs typeface="Arial" charset="0"/>
              </a:rPr>
              <a:t>Patentability</a:t>
            </a:r>
          </a:p>
        </p:txBody>
      </p:sp>
      <p:sp>
        <p:nvSpPr>
          <p:cNvPr id="90118" name="Rectangle 3"/>
          <p:cNvSpPr>
            <a:spLocks noGrp="1" noChangeArrowheads="1"/>
          </p:cNvSpPr>
          <p:nvPr>
            <p:ph idx="1"/>
          </p:nvPr>
        </p:nvSpPr>
        <p:spPr/>
        <p:txBody>
          <a:bodyPr>
            <a:normAutofit lnSpcReduction="10000"/>
          </a:bodyPr>
          <a:lstStyle/>
          <a:p>
            <a:r>
              <a:rPr lang="en-US" dirty="0">
                <a:solidFill>
                  <a:srgbClr val="663300"/>
                </a:solidFill>
                <a:latin typeface="Arial" charset="0"/>
                <a:ea typeface="Arial" charset="0"/>
                <a:cs typeface="Arial" charset="0"/>
              </a:rPr>
              <a:t>Done to assess novelty of claims over </a:t>
            </a:r>
            <a:r>
              <a:rPr lang="en-US" u="sng" dirty="0">
                <a:solidFill>
                  <a:srgbClr val="663300"/>
                </a:solidFill>
                <a:latin typeface="Arial" charset="0"/>
                <a:ea typeface="Arial" charset="0"/>
                <a:cs typeface="Arial" charset="0"/>
              </a:rPr>
              <a:t>all</a:t>
            </a:r>
            <a:r>
              <a:rPr lang="en-US" dirty="0">
                <a:solidFill>
                  <a:srgbClr val="663300"/>
                </a:solidFill>
                <a:latin typeface="Arial" charset="0"/>
                <a:ea typeface="Arial" charset="0"/>
                <a:cs typeface="Arial" charset="0"/>
              </a:rPr>
              <a:t> prior art</a:t>
            </a:r>
          </a:p>
          <a:p>
            <a:r>
              <a:rPr lang="en-US" dirty="0">
                <a:solidFill>
                  <a:srgbClr val="663300"/>
                </a:solidFill>
                <a:latin typeface="Arial" charset="0"/>
                <a:ea typeface="Arial" charset="0"/>
                <a:cs typeface="Arial" charset="0"/>
              </a:rPr>
              <a:t>Preferably, a set of claims is drafted and all prior art analyzed in light of drafted claims</a:t>
            </a:r>
          </a:p>
          <a:p>
            <a:r>
              <a:rPr lang="en-US" dirty="0">
                <a:solidFill>
                  <a:srgbClr val="663300"/>
                </a:solidFill>
                <a:latin typeface="Arial" charset="0"/>
                <a:ea typeface="Arial" charset="0"/>
                <a:cs typeface="Arial" charset="0"/>
              </a:rPr>
              <a:t>Prior art includes printed and non-printed publication</a:t>
            </a:r>
          </a:p>
          <a:p>
            <a:r>
              <a:rPr lang="en-US" dirty="0">
                <a:solidFill>
                  <a:srgbClr val="663300"/>
                </a:solidFill>
                <a:latin typeface="Arial" charset="0"/>
                <a:ea typeface="Arial" charset="0"/>
                <a:cs typeface="Arial" charset="0"/>
              </a:rPr>
              <a:t>Both claims and descriptions of patents need to be looked at</a:t>
            </a:r>
          </a:p>
        </p:txBody>
      </p:sp>
      <p:sp>
        <p:nvSpPr>
          <p:cNvPr id="7" name="Slide Number Placeholder 5"/>
          <p:cNvSpPr>
            <a:spLocks noGrp="1"/>
          </p:cNvSpPr>
          <p:nvPr>
            <p:ph type="sldNum" sz="quarter" idx="12"/>
          </p:nvPr>
        </p:nvSpPr>
        <p:spPr/>
        <p:txBody>
          <a:bodyPr/>
          <a:lstStyle/>
          <a:p>
            <a:fld id="{85F53D6B-1347-6A42-B9C7-6D747269AE1F}" type="slidenum">
              <a:rPr lang="en-US"/>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9"/>
          <p:cNvSpPr>
            <a:spLocks noGrp="1"/>
          </p:cNvSpPr>
          <p:nvPr>
            <p:ph type="title"/>
          </p:nvPr>
        </p:nvSpPr>
        <p:spPr>
          <a:xfrm>
            <a:off x="457200" y="152400"/>
            <a:ext cx="8229600" cy="1143000"/>
          </a:xfrm>
        </p:spPr>
        <p:txBody>
          <a:bodyPr/>
          <a:lstStyle/>
          <a:p>
            <a:r>
              <a:rPr lang="en-US" b="1" dirty="0">
                <a:solidFill>
                  <a:srgbClr val="008000"/>
                </a:solidFill>
              </a:rPr>
              <a:t>Filing Strategies</a:t>
            </a:r>
          </a:p>
        </p:txBody>
      </p:sp>
      <p:sp>
        <p:nvSpPr>
          <p:cNvPr id="11269" name="Slide Number Placeholder 6"/>
          <p:cNvSpPr>
            <a:spLocks noGrp="1"/>
          </p:cNvSpPr>
          <p:nvPr>
            <p:ph type="sldNum" sz="quarter" idx="12"/>
          </p:nvPr>
        </p:nvSpPr>
        <p:spPr>
          <a:noFill/>
        </p:spPr>
        <p:txBody>
          <a:bodyPr/>
          <a:lstStyle/>
          <a:p>
            <a:fld id="{E91C1D37-F581-3842-B9C6-46B0104C8914}" type="slidenum">
              <a:rPr lang="en-US"/>
              <a:pPr/>
              <a:t>13</a:t>
            </a:fld>
            <a:endParaRPr lang="en-US"/>
          </a:p>
        </p:txBody>
      </p:sp>
      <p:sp>
        <p:nvSpPr>
          <p:cNvPr id="12" name="Up Arrow 11"/>
          <p:cNvSpPr/>
          <p:nvPr/>
        </p:nvSpPr>
        <p:spPr>
          <a:xfrm>
            <a:off x="685800" y="3505200"/>
            <a:ext cx="1295400" cy="1409700"/>
          </a:xfrm>
          <a:prstGeom prst="up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Up Arrow 13"/>
          <p:cNvSpPr/>
          <p:nvPr/>
        </p:nvSpPr>
        <p:spPr>
          <a:xfrm>
            <a:off x="1981200" y="3505200"/>
            <a:ext cx="1295400" cy="1409700"/>
          </a:xfrm>
          <a:prstGeom prst="up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Up Arrow 14"/>
          <p:cNvSpPr/>
          <p:nvPr/>
        </p:nvSpPr>
        <p:spPr>
          <a:xfrm>
            <a:off x="3276600" y="3505200"/>
            <a:ext cx="1295400" cy="1409700"/>
          </a:xfrm>
          <a:prstGeom prst="up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Rounded Rectangle 15"/>
          <p:cNvSpPr/>
          <p:nvPr/>
        </p:nvSpPr>
        <p:spPr>
          <a:xfrm>
            <a:off x="914400" y="2971800"/>
            <a:ext cx="3276600" cy="5334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3200" b="1">
                <a:solidFill>
                  <a:srgbClr val="666633"/>
                </a:solidFill>
              </a:rPr>
              <a:t>Improvements</a:t>
            </a:r>
          </a:p>
        </p:txBody>
      </p:sp>
      <p:sp>
        <p:nvSpPr>
          <p:cNvPr id="11" name="Oval 10"/>
          <p:cNvSpPr/>
          <p:nvPr/>
        </p:nvSpPr>
        <p:spPr>
          <a:xfrm>
            <a:off x="685800" y="4762500"/>
            <a:ext cx="3810000" cy="9906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3200" b="1">
                <a:solidFill>
                  <a:srgbClr val="663300"/>
                </a:solidFill>
              </a:rPr>
              <a:t>Basic Patent</a:t>
            </a:r>
          </a:p>
        </p:txBody>
      </p:sp>
      <p:cxnSp>
        <p:nvCxnSpPr>
          <p:cNvPr id="24" name="Straight Arrow Connector 23"/>
          <p:cNvCxnSpPr/>
          <p:nvPr/>
        </p:nvCxnSpPr>
        <p:spPr>
          <a:xfrm rot="5400000" flipH="1" flipV="1">
            <a:off x="1105694" y="2628106"/>
            <a:ext cx="685800" cy="1588"/>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1561307" y="2628106"/>
            <a:ext cx="685800" cy="1587"/>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018507" y="2628106"/>
            <a:ext cx="685800" cy="1587"/>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2475707" y="2628106"/>
            <a:ext cx="685800" cy="1587"/>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934494" y="2628106"/>
            <a:ext cx="685800" cy="1588"/>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5800" y="1676400"/>
            <a:ext cx="3429000" cy="609600"/>
          </a:xfrm>
          <a:prstGeom prst="rect">
            <a:avLst/>
          </a:prstGeom>
          <a:gradFill>
            <a:gsLst>
              <a:gs pos="0">
                <a:srgbClr val="003366"/>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3200" b="1">
                <a:solidFill>
                  <a:srgbClr val="FFFF99"/>
                </a:solidFill>
              </a:rPr>
              <a:t>APPLICATIONS</a:t>
            </a:r>
            <a:r>
              <a:rPr lang="en-US" sz="2400" b="1" baseline="30000">
                <a:solidFill>
                  <a:srgbClr val="FFFF99"/>
                </a:solidFill>
              </a:rPr>
              <a:t>*</a:t>
            </a:r>
          </a:p>
        </p:txBody>
      </p:sp>
      <p:cxnSp>
        <p:nvCxnSpPr>
          <p:cNvPr id="35" name="Straight Arrow Connector 34"/>
          <p:cNvCxnSpPr/>
          <p:nvPr/>
        </p:nvCxnSpPr>
        <p:spPr>
          <a:xfrm rot="10800000">
            <a:off x="3352800" y="2514600"/>
            <a:ext cx="3048000" cy="990600"/>
          </a:xfrm>
          <a:prstGeom prst="straightConnector1">
            <a:avLst/>
          </a:prstGeom>
          <a:ln w="508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6" idx="3"/>
          </p:cNvCxnSpPr>
          <p:nvPr/>
        </p:nvCxnSpPr>
        <p:spPr>
          <a:xfrm rot="10800000">
            <a:off x="4191000" y="3238500"/>
            <a:ext cx="2209800" cy="266700"/>
          </a:xfrm>
          <a:prstGeom prst="straightConnector1">
            <a:avLst/>
          </a:prstGeom>
          <a:ln w="508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4191000" y="3505200"/>
            <a:ext cx="2209800" cy="914400"/>
          </a:xfrm>
          <a:prstGeom prst="straightConnector1">
            <a:avLst/>
          </a:prstGeom>
          <a:ln w="508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 idx="6"/>
          </p:cNvCxnSpPr>
          <p:nvPr/>
        </p:nvCxnSpPr>
        <p:spPr>
          <a:xfrm rot="10800000" flipV="1">
            <a:off x="4495800" y="3505200"/>
            <a:ext cx="1905000" cy="1752600"/>
          </a:xfrm>
          <a:prstGeom prst="straightConnector1">
            <a:avLst/>
          </a:prstGeom>
          <a:ln w="508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1285" name="TextBox 41"/>
          <p:cNvSpPr txBox="1">
            <a:spLocks noChangeArrowheads="1"/>
          </p:cNvSpPr>
          <p:nvPr/>
        </p:nvSpPr>
        <p:spPr bwMode="auto">
          <a:xfrm>
            <a:off x="6400800" y="2481263"/>
            <a:ext cx="2514600" cy="2677656"/>
          </a:xfrm>
          <a:prstGeom prst="rect">
            <a:avLst/>
          </a:prstGeom>
          <a:solidFill>
            <a:srgbClr val="A50021"/>
          </a:solidFill>
          <a:ln w="25400">
            <a:solidFill>
              <a:srgbClr val="FFFFCC"/>
            </a:solidFill>
            <a:prstDash val="dash"/>
            <a:miter lim="800000"/>
            <a:headEnd/>
            <a:tailEnd/>
          </a:ln>
        </p:spPr>
        <p:txBody>
          <a:bodyPr>
            <a:prstTxWarp prst="textNoShape">
              <a:avLst/>
            </a:prstTxWarp>
            <a:spAutoFit/>
          </a:bodyPr>
          <a:lstStyle/>
          <a:p>
            <a:r>
              <a:rPr lang="en-US" sz="2400" b="1" dirty="0">
                <a:solidFill>
                  <a:srgbClr val="FFFFCC"/>
                </a:solidFill>
              </a:rPr>
              <a:t>At any stage of technology development, any inventor can file </a:t>
            </a:r>
            <a:r>
              <a:rPr lang="en-US" sz="2400" b="1" dirty="0" smtClean="0">
                <a:solidFill>
                  <a:srgbClr val="FFFFCC"/>
                </a:solidFill>
              </a:rPr>
              <a:t>patents/utility models/designs </a:t>
            </a:r>
            <a:endParaRPr lang="en-US" sz="2400" b="1" dirty="0">
              <a:solidFill>
                <a:srgbClr val="FFFFCC"/>
              </a:solidFill>
            </a:endParaRPr>
          </a:p>
        </p:txBody>
      </p:sp>
      <p:sp>
        <p:nvSpPr>
          <p:cNvPr id="11286" name="TextBox 21"/>
          <p:cNvSpPr txBox="1">
            <a:spLocks noChangeArrowheads="1"/>
          </p:cNvSpPr>
          <p:nvPr/>
        </p:nvSpPr>
        <p:spPr bwMode="auto">
          <a:xfrm>
            <a:off x="152400" y="5972175"/>
            <a:ext cx="8915400" cy="276225"/>
          </a:xfrm>
          <a:prstGeom prst="rect">
            <a:avLst/>
          </a:prstGeom>
          <a:solidFill>
            <a:srgbClr val="66FFCC"/>
          </a:solidFill>
          <a:ln w="9525">
            <a:noFill/>
            <a:miter lim="800000"/>
            <a:headEnd/>
            <a:tailEnd/>
          </a:ln>
        </p:spPr>
        <p:txBody>
          <a:bodyPr>
            <a:prstTxWarp prst="textNoShape">
              <a:avLst/>
            </a:prstTxWarp>
            <a:spAutoFit/>
          </a:bodyPr>
          <a:lstStyle/>
          <a:p>
            <a:r>
              <a:rPr lang="en-US" sz="1200">
                <a:solidFill>
                  <a:srgbClr val="FF0000"/>
                </a:solidFill>
              </a:rPr>
              <a:t>*: Some jurisdictions may not consider only uses/applications of known compositions/methods as patentable subject matter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04" name="Rectangle 2"/>
          <p:cNvSpPr>
            <a:spLocks noGrp="1" noChangeArrowheads="1"/>
          </p:cNvSpPr>
          <p:nvPr>
            <p:ph type="title"/>
          </p:nvPr>
        </p:nvSpPr>
        <p:spPr>
          <a:xfrm>
            <a:off x="457200" y="152400"/>
            <a:ext cx="8229600" cy="1143000"/>
          </a:xfrm>
        </p:spPr>
        <p:txBody>
          <a:bodyPr/>
          <a:lstStyle/>
          <a:p>
            <a:pPr eaLnBrk="1" hangingPunct="1"/>
            <a:r>
              <a:rPr lang="en-US" b="1" dirty="0">
                <a:solidFill>
                  <a:srgbClr val="008000"/>
                </a:solidFill>
              </a:rPr>
              <a:t>IP Procurement</a:t>
            </a:r>
          </a:p>
        </p:txBody>
      </p:sp>
      <p:sp>
        <p:nvSpPr>
          <p:cNvPr id="8196" name="Slide Number Placeholder 4"/>
          <p:cNvSpPr>
            <a:spLocks noGrp="1"/>
          </p:cNvSpPr>
          <p:nvPr>
            <p:ph type="sldNum" sz="quarter" idx="12"/>
          </p:nvPr>
        </p:nvSpPr>
        <p:spPr/>
        <p:txBody>
          <a:bodyPr/>
          <a:lstStyle/>
          <a:p>
            <a:fld id="{F0C4EBA4-1419-8046-85CA-532D605AEE45}" type="slidenum">
              <a:rPr lang="en-US"/>
              <a:pPr/>
              <a:t>14</a:t>
            </a:fld>
            <a:endParaRPr lang="en-US"/>
          </a:p>
        </p:txBody>
      </p:sp>
      <p:sp>
        <p:nvSpPr>
          <p:cNvPr id="8197" name="AutoShape 33"/>
          <p:cNvSpPr>
            <a:spLocks noChangeArrowheads="1"/>
          </p:cNvSpPr>
          <p:nvPr/>
        </p:nvSpPr>
        <p:spPr bwMode="auto">
          <a:xfrm>
            <a:off x="3505200" y="2743200"/>
            <a:ext cx="1905000" cy="685800"/>
          </a:xfrm>
          <a:prstGeom prst="irregularSeal2">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US" sz="1600" b="1">
                <a:solidFill>
                  <a:srgbClr val="0033CC"/>
                </a:solidFill>
              </a:rPr>
              <a:t>Increments</a:t>
            </a:r>
          </a:p>
        </p:txBody>
      </p:sp>
      <p:sp>
        <p:nvSpPr>
          <p:cNvPr id="8198" name="AutoShape 5"/>
          <p:cNvSpPr>
            <a:spLocks noChangeArrowheads="1"/>
          </p:cNvSpPr>
          <p:nvPr/>
        </p:nvSpPr>
        <p:spPr bwMode="auto">
          <a:xfrm rot="-2883809">
            <a:off x="900113" y="25146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199" name="AutoShape 6"/>
          <p:cNvSpPr>
            <a:spLocks noChangeArrowheads="1"/>
          </p:cNvSpPr>
          <p:nvPr/>
        </p:nvSpPr>
        <p:spPr bwMode="auto">
          <a:xfrm rot="1778172">
            <a:off x="2957513" y="23622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00" name="AutoShape 7"/>
          <p:cNvSpPr>
            <a:spLocks noChangeArrowheads="1"/>
          </p:cNvSpPr>
          <p:nvPr/>
        </p:nvSpPr>
        <p:spPr bwMode="auto">
          <a:xfrm rot="7433449">
            <a:off x="3186113" y="35052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01" name="AutoShape 8"/>
          <p:cNvSpPr>
            <a:spLocks noChangeArrowheads="1"/>
          </p:cNvSpPr>
          <p:nvPr/>
        </p:nvSpPr>
        <p:spPr bwMode="auto">
          <a:xfrm rot="-8331288">
            <a:off x="1052513" y="37338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02" name="AutoShape 9"/>
          <p:cNvSpPr>
            <a:spLocks noChangeArrowheads="1"/>
          </p:cNvSpPr>
          <p:nvPr/>
        </p:nvSpPr>
        <p:spPr bwMode="auto">
          <a:xfrm>
            <a:off x="1966913" y="20574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03" name="AutoShape 10"/>
          <p:cNvSpPr>
            <a:spLocks noChangeArrowheads="1"/>
          </p:cNvSpPr>
          <p:nvPr/>
        </p:nvSpPr>
        <p:spPr bwMode="auto">
          <a:xfrm rot="10607878">
            <a:off x="2043113" y="40386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05" name="Oval 4"/>
          <p:cNvSpPr>
            <a:spLocks noChangeArrowheads="1"/>
          </p:cNvSpPr>
          <p:nvPr/>
        </p:nvSpPr>
        <p:spPr bwMode="auto">
          <a:xfrm>
            <a:off x="1128713" y="2514600"/>
            <a:ext cx="2209800" cy="1524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2000"/>
              <a:t>Core Technology</a:t>
            </a:r>
          </a:p>
          <a:p>
            <a:pPr algn="ctr"/>
            <a:r>
              <a:rPr lang="en-US" sz="2000"/>
              <a:t>Or</a:t>
            </a:r>
          </a:p>
          <a:p>
            <a:pPr algn="ctr"/>
            <a:r>
              <a:rPr lang="en-US" sz="2000"/>
              <a:t>Product</a:t>
            </a:r>
          </a:p>
        </p:txBody>
      </p:sp>
      <p:sp>
        <p:nvSpPr>
          <p:cNvPr id="8206" name="Text Box 11"/>
          <p:cNvSpPr txBox="1">
            <a:spLocks noChangeArrowheads="1"/>
          </p:cNvSpPr>
          <p:nvPr/>
        </p:nvSpPr>
        <p:spPr bwMode="auto">
          <a:xfrm>
            <a:off x="1676400" y="1662113"/>
            <a:ext cx="1114425" cy="395287"/>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Features</a:t>
            </a:r>
          </a:p>
        </p:txBody>
      </p:sp>
      <p:sp>
        <p:nvSpPr>
          <p:cNvPr id="8207" name="Text Box 12"/>
          <p:cNvSpPr txBox="1">
            <a:spLocks noChangeArrowheads="1"/>
          </p:cNvSpPr>
          <p:nvPr/>
        </p:nvSpPr>
        <p:spPr bwMode="auto">
          <a:xfrm rot="1964114">
            <a:off x="2971800" y="1981200"/>
            <a:ext cx="8858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Colour</a:t>
            </a:r>
          </a:p>
        </p:txBody>
      </p:sp>
      <p:sp>
        <p:nvSpPr>
          <p:cNvPr id="8208" name="Text Box 13"/>
          <p:cNvSpPr txBox="1">
            <a:spLocks noChangeArrowheads="1"/>
          </p:cNvSpPr>
          <p:nvPr/>
        </p:nvSpPr>
        <p:spPr bwMode="auto">
          <a:xfrm rot="-3799528">
            <a:off x="3342481" y="3744119"/>
            <a:ext cx="8731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Shape</a:t>
            </a:r>
          </a:p>
        </p:txBody>
      </p:sp>
      <p:sp>
        <p:nvSpPr>
          <p:cNvPr id="8209" name="Text Box 14"/>
          <p:cNvSpPr txBox="1">
            <a:spLocks noChangeArrowheads="1"/>
          </p:cNvSpPr>
          <p:nvPr/>
        </p:nvSpPr>
        <p:spPr bwMode="auto">
          <a:xfrm>
            <a:off x="1952625" y="4495800"/>
            <a:ext cx="6572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Size</a:t>
            </a:r>
          </a:p>
        </p:txBody>
      </p:sp>
      <p:sp>
        <p:nvSpPr>
          <p:cNvPr id="8210" name="Text Box 15"/>
          <p:cNvSpPr txBox="1">
            <a:spLocks noChangeArrowheads="1"/>
          </p:cNvSpPr>
          <p:nvPr/>
        </p:nvSpPr>
        <p:spPr bwMode="auto">
          <a:xfrm rot="1898387">
            <a:off x="519113" y="4114800"/>
            <a:ext cx="8223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Finish</a:t>
            </a:r>
          </a:p>
        </p:txBody>
      </p:sp>
      <p:sp>
        <p:nvSpPr>
          <p:cNvPr id="8211" name="Text Box 16"/>
          <p:cNvSpPr txBox="1">
            <a:spLocks noChangeArrowheads="1"/>
          </p:cNvSpPr>
          <p:nvPr/>
        </p:nvSpPr>
        <p:spPr bwMode="auto">
          <a:xfrm rot="-3011666">
            <a:off x="82550" y="2127250"/>
            <a:ext cx="1114425" cy="669925"/>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More</a:t>
            </a:r>
          </a:p>
          <a:p>
            <a:pPr algn="ctr"/>
            <a:r>
              <a:rPr lang="en-US">
                <a:solidFill>
                  <a:srgbClr val="663300"/>
                </a:solidFill>
              </a:rPr>
              <a:t>Features</a:t>
            </a:r>
          </a:p>
        </p:txBody>
      </p:sp>
      <p:sp>
        <p:nvSpPr>
          <p:cNvPr id="8212" name="Rectangle 17"/>
          <p:cNvSpPr>
            <a:spLocks noChangeArrowheads="1"/>
          </p:cNvSpPr>
          <p:nvPr/>
        </p:nvSpPr>
        <p:spPr bwMode="auto">
          <a:xfrm>
            <a:off x="2119313" y="40386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3" name="Rectangle 18"/>
          <p:cNvSpPr>
            <a:spLocks noChangeArrowheads="1"/>
          </p:cNvSpPr>
          <p:nvPr/>
        </p:nvSpPr>
        <p:spPr bwMode="auto">
          <a:xfrm>
            <a:off x="2119313" y="41910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4" name="Rectangle 19"/>
          <p:cNvSpPr>
            <a:spLocks noChangeArrowheads="1"/>
          </p:cNvSpPr>
          <p:nvPr/>
        </p:nvSpPr>
        <p:spPr bwMode="auto">
          <a:xfrm rot="1800000">
            <a:off x="2957513" y="26670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5" name="Rectangle 20"/>
          <p:cNvSpPr>
            <a:spLocks noChangeArrowheads="1"/>
          </p:cNvSpPr>
          <p:nvPr/>
        </p:nvSpPr>
        <p:spPr bwMode="auto">
          <a:xfrm rot="2400000">
            <a:off x="1204913" y="37338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6" name="Rectangle 21"/>
          <p:cNvSpPr>
            <a:spLocks noChangeArrowheads="1"/>
          </p:cNvSpPr>
          <p:nvPr/>
        </p:nvSpPr>
        <p:spPr bwMode="auto">
          <a:xfrm rot="-3600000">
            <a:off x="3109913" y="35814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7" name="Rectangle 22"/>
          <p:cNvSpPr>
            <a:spLocks noChangeArrowheads="1"/>
          </p:cNvSpPr>
          <p:nvPr/>
        </p:nvSpPr>
        <p:spPr bwMode="auto">
          <a:xfrm>
            <a:off x="2043113" y="23622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8" name="Rectangle 23"/>
          <p:cNvSpPr>
            <a:spLocks noChangeArrowheads="1"/>
          </p:cNvSpPr>
          <p:nvPr/>
        </p:nvSpPr>
        <p:spPr bwMode="auto">
          <a:xfrm rot="1800000">
            <a:off x="3033713" y="25146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19" name="Rectangle 24"/>
          <p:cNvSpPr>
            <a:spLocks noChangeArrowheads="1"/>
          </p:cNvSpPr>
          <p:nvPr/>
        </p:nvSpPr>
        <p:spPr bwMode="auto">
          <a:xfrm rot="2400000">
            <a:off x="1052513" y="38862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0" name="Rectangle 25"/>
          <p:cNvSpPr>
            <a:spLocks noChangeArrowheads="1"/>
          </p:cNvSpPr>
          <p:nvPr/>
        </p:nvSpPr>
        <p:spPr bwMode="auto">
          <a:xfrm rot="2400000">
            <a:off x="1128713" y="38100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1" name="Rectangle 26"/>
          <p:cNvSpPr>
            <a:spLocks noChangeArrowheads="1"/>
          </p:cNvSpPr>
          <p:nvPr/>
        </p:nvSpPr>
        <p:spPr bwMode="auto">
          <a:xfrm rot="-3600000">
            <a:off x="3262313" y="36576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2" name="Rectangle 27"/>
          <p:cNvSpPr>
            <a:spLocks noChangeArrowheads="1"/>
          </p:cNvSpPr>
          <p:nvPr/>
        </p:nvSpPr>
        <p:spPr bwMode="auto">
          <a:xfrm>
            <a:off x="2043113" y="22098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3" name="Rectangle 28"/>
          <p:cNvSpPr>
            <a:spLocks noChangeArrowheads="1"/>
          </p:cNvSpPr>
          <p:nvPr/>
        </p:nvSpPr>
        <p:spPr bwMode="auto">
          <a:xfrm rot="-3000000">
            <a:off x="1052513" y="27432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4" name="Rectangle 29"/>
          <p:cNvSpPr>
            <a:spLocks noChangeArrowheads="1"/>
          </p:cNvSpPr>
          <p:nvPr/>
        </p:nvSpPr>
        <p:spPr bwMode="auto">
          <a:xfrm rot="-3000000">
            <a:off x="976313" y="2667000"/>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25" name="Text Box 34"/>
          <p:cNvSpPr txBox="1">
            <a:spLocks noChangeArrowheads="1"/>
          </p:cNvSpPr>
          <p:nvPr/>
        </p:nvSpPr>
        <p:spPr bwMode="auto">
          <a:xfrm>
            <a:off x="1371600" y="1143000"/>
            <a:ext cx="1447800" cy="461963"/>
          </a:xfrm>
          <a:prstGeom prst="rect">
            <a:avLst/>
          </a:prstGeom>
          <a:solidFill>
            <a:srgbClr val="66CCFF"/>
          </a:solidFill>
          <a:ln w="9525">
            <a:noFill/>
            <a:miter lim="800000"/>
            <a:headEnd/>
            <a:tailEnd/>
          </a:ln>
        </p:spPr>
        <p:txBody>
          <a:bodyPr wrap="none">
            <a:prstTxWarp prst="textNoShape">
              <a:avLst/>
            </a:prstTxWarp>
            <a:spAutoFit/>
          </a:bodyPr>
          <a:lstStyle/>
          <a:p>
            <a:r>
              <a:rPr lang="en-US" sz="2400" b="1">
                <a:solidFill>
                  <a:srgbClr val="663300"/>
                </a:solidFill>
              </a:rPr>
              <a:t>Fencing </a:t>
            </a:r>
          </a:p>
        </p:txBody>
      </p:sp>
      <p:sp>
        <p:nvSpPr>
          <p:cNvPr id="8226" name="AutoShape 36"/>
          <p:cNvSpPr>
            <a:spLocks noChangeArrowheads="1"/>
          </p:cNvSpPr>
          <p:nvPr/>
        </p:nvSpPr>
        <p:spPr bwMode="auto">
          <a:xfrm rot="-2883809">
            <a:off x="5853113" y="25003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27" name="AutoShape 37"/>
          <p:cNvSpPr>
            <a:spLocks noChangeArrowheads="1"/>
          </p:cNvSpPr>
          <p:nvPr/>
        </p:nvSpPr>
        <p:spPr bwMode="auto">
          <a:xfrm rot="1778172">
            <a:off x="7910513" y="23479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28" name="AutoShape 38"/>
          <p:cNvSpPr>
            <a:spLocks noChangeArrowheads="1"/>
          </p:cNvSpPr>
          <p:nvPr/>
        </p:nvSpPr>
        <p:spPr bwMode="auto">
          <a:xfrm rot="7433449">
            <a:off x="8139113" y="34909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29" name="AutoShape 39"/>
          <p:cNvSpPr>
            <a:spLocks noChangeArrowheads="1"/>
          </p:cNvSpPr>
          <p:nvPr/>
        </p:nvSpPr>
        <p:spPr bwMode="auto">
          <a:xfrm rot="-8331288">
            <a:off x="6005513" y="37195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30" name="AutoShape 40"/>
          <p:cNvSpPr>
            <a:spLocks noChangeArrowheads="1"/>
          </p:cNvSpPr>
          <p:nvPr/>
        </p:nvSpPr>
        <p:spPr bwMode="auto">
          <a:xfrm>
            <a:off x="6919913" y="20431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31" name="AutoShape 41"/>
          <p:cNvSpPr>
            <a:spLocks noChangeArrowheads="1"/>
          </p:cNvSpPr>
          <p:nvPr/>
        </p:nvSpPr>
        <p:spPr bwMode="auto">
          <a:xfrm rot="10607878">
            <a:off x="6996113" y="4024313"/>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232" name="Oval 42"/>
          <p:cNvSpPr>
            <a:spLocks noChangeArrowheads="1"/>
          </p:cNvSpPr>
          <p:nvPr/>
        </p:nvSpPr>
        <p:spPr bwMode="auto">
          <a:xfrm>
            <a:off x="6081713" y="2500313"/>
            <a:ext cx="2209800" cy="1524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2000"/>
              <a:t>Competitor’s</a:t>
            </a:r>
          </a:p>
          <a:p>
            <a:pPr algn="ctr"/>
            <a:r>
              <a:rPr lang="en-US" sz="2000"/>
              <a:t>Technology</a:t>
            </a:r>
          </a:p>
          <a:p>
            <a:pPr algn="ctr"/>
            <a:r>
              <a:rPr lang="en-US" sz="2000"/>
              <a:t>Or</a:t>
            </a:r>
          </a:p>
          <a:p>
            <a:pPr algn="ctr"/>
            <a:r>
              <a:rPr lang="en-US" sz="2000"/>
              <a:t>Product</a:t>
            </a:r>
          </a:p>
        </p:txBody>
      </p:sp>
      <p:sp>
        <p:nvSpPr>
          <p:cNvPr id="8233" name="Text Box 43"/>
          <p:cNvSpPr txBox="1">
            <a:spLocks noChangeArrowheads="1"/>
          </p:cNvSpPr>
          <p:nvPr/>
        </p:nvSpPr>
        <p:spPr bwMode="auto">
          <a:xfrm>
            <a:off x="6600825" y="1662113"/>
            <a:ext cx="1114425" cy="395287"/>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Features</a:t>
            </a:r>
          </a:p>
        </p:txBody>
      </p:sp>
      <p:sp>
        <p:nvSpPr>
          <p:cNvPr id="8234" name="Text Box 44"/>
          <p:cNvSpPr txBox="1">
            <a:spLocks noChangeArrowheads="1"/>
          </p:cNvSpPr>
          <p:nvPr/>
        </p:nvSpPr>
        <p:spPr bwMode="auto">
          <a:xfrm rot="1964114">
            <a:off x="7964488" y="2041525"/>
            <a:ext cx="8858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Colour</a:t>
            </a:r>
          </a:p>
        </p:txBody>
      </p:sp>
      <p:sp>
        <p:nvSpPr>
          <p:cNvPr id="8235" name="Text Box 45"/>
          <p:cNvSpPr txBox="1">
            <a:spLocks noChangeArrowheads="1"/>
          </p:cNvSpPr>
          <p:nvPr/>
        </p:nvSpPr>
        <p:spPr bwMode="auto">
          <a:xfrm rot="-3799528">
            <a:off x="8281194" y="3720307"/>
            <a:ext cx="873125" cy="395287"/>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Shape</a:t>
            </a:r>
          </a:p>
        </p:txBody>
      </p:sp>
      <p:sp>
        <p:nvSpPr>
          <p:cNvPr id="8236" name="Text Box 46"/>
          <p:cNvSpPr txBox="1">
            <a:spLocks noChangeArrowheads="1"/>
          </p:cNvSpPr>
          <p:nvPr/>
        </p:nvSpPr>
        <p:spPr bwMode="auto">
          <a:xfrm>
            <a:off x="6905625" y="4481513"/>
            <a:ext cx="657225" cy="395287"/>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Size</a:t>
            </a:r>
          </a:p>
        </p:txBody>
      </p:sp>
      <p:sp>
        <p:nvSpPr>
          <p:cNvPr id="8237" name="Text Box 47"/>
          <p:cNvSpPr txBox="1">
            <a:spLocks noChangeArrowheads="1"/>
          </p:cNvSpPr>
          <p:nvPr/>
        </p:nvSpPr>
        <p:spPr bwMode="auto">
          <a:xfrm rot="1898387">
            <a:off x="5602288" y="4022725"/>
            <a:ext cx="822325" cy="395288"/>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Finish</a:t>
            </a:r>
          </a:p>
        </p:txBody>
      </p:sp>
      <p:sp>
        <p:nvSpPr>
          <p:cNvPr id="8238" name="Text Box 48"/>
          <p:cNvSpPr txBox="1">
            <a:spLocks noChangeArrowheads="1"/>
          </p:cNvSpPr>
          <p:nvPr/>
        </p:nvSpPr>
        <p:spPr bwMode="auto">
          <a:xfrm rot="-3011666">
            <a:off x="5092700" y="2103438"/>
            <a:ext cx="1114425" cy="669925"/>
          </a:xfrm>
          <a:prstGeom prst="rect">
            <a:avLst/>
          </a:prstGeom>
          <a:solidFill>
            <a:schemeClr val="bg1"/>
          </a:solidFill>
          <a:ln w="28575">
            <a:solidFill>
              <a:srgbClr val="CC3399"/>
            </a:solidFill>
            <a:miter lim="800000"/>
            <a:headEnd/>
            <a:tailEnd/>
          </a:ln>
        </p:spPr>
        <p:txBody>
          <a:bodyPr wrap="none">
            <a:prstTxWarp prst="textNoShape">
              <a:avLst/>
            </a:prstTxWarp>
            <a:spAutoFit/>
          </a:bodyPr>
          <a:lstStyle/>
          <a:p>
            <a:pPr algn="ctr"/>
            <a:r>
              <a:rPr lang="en-US">
                <a:solidFill>
                  <a:srgbClr val="663300"/>
                </a:solidFill>
              </a:rPr>
              <a:t>More</a:t>
            </a:r>
          </a:p>
          <a:p>
            <a:pPr algn="ctr"/>
            <a:r>
              <a:rPr lang="en-US">
                <a:solidFill>
                  <a:srgbClr val="663300"/>
                </a:solidFill>
              </a:rPr>
              <a:t>Features</a:t>
            </a:r>
          </a:p>
        </p:txBody>
      </p:sp>
      <p:sp>
        <p:nvSpPr>
          <p:cNvPr id="8239" name="Rectangle 49"/>
          <p:cNvSpPr>
            <a:spLocks noChangeArrowheads="1"/>
          </p:cNvSpPr>
          <p:nvPr/>
        </p:nvSpPr>
        <p:spPr bwMode="auto">
          <a:xfrm>
            <a:off x="7072313" y="40243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0" name="Rectangle 50"/>
          <p:cNvSpPr>
            <a:spLocks noChangeArrowheads="1"/>
          </p:cNvSpPr>
          <p:nvPr/>
        </p:nvSpPr>
        <p:spPr bwMode="auto">
          <a:xfrm>
            <a:off x="7072313" y="41767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1" name="Rectangle 51"/>
          <p:cNvSpPr>
            <a:spLocks noChangeArrowheads="1"/>
          </p:cNvSpPr>
          <p:nvPr/>
        </p:nvSpPr>
        <p:spPr bwMode="auto">
          <a:xfrm rot="1800000">
            <a:off x="7910513" y="26527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2" name="Rectangle 52"/>
          <p:cNvSpPr>
            <a:spLocks noChangeArrowheads="1"/>
          </p:cNvSpPr>
          <p:nvPr/>
        </p:nvSpPr>
        <p:spPr bwMode="auto">
          <a:xfrm rot="2400000">
            <a:off x="6157913" y="37195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3" name="Rectangle 53"/>
          <p:cNvSpPr>
            <a:spLocks noChangeArrowheads="1"/>
          </p:cNvSpPr>
          <p:nvPr/>
        </p:nvSpPr>
        <p:spPr bwMode="auto">
          <a:xfrm rot="-3600000">
            <a:off x="8062913" y="35671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4" name="Rectangle 54"/>
          <p:cNvSpPr>
            <a:spLocks noChangeArrowheads="1"/>
          </p:cNvSpPr>
          <p:nvPr/>
        </p:nvSpPr>
        <p:spPr bwMode="auto">
          <a:xfrm>
            <a:off x="6996113" y="23479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5" name="Rectangle 55"/>
          <p:cNvSpPr>
            <a:spLocks noChangeArrowheads="1"/>
          </p:cNvSpPr>
          <p:nvPr/>
        </p:nvSpPr>
        <p:spPr bwMode="auto">
          <a:xfrm rot="1800000">
            <a:off x="7986713" y="25003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6" name="Rectangle 56"/>
          <p:cNvSpPr>
            <a:spLocks noChangeArrowheads="1"/>
          </p:cNvSpPr>
          <p:nvPr/>
        </p:nvSpPr>
        <p:spPr bwMode="auto">
          <a:xfrm rot="2400000">
            <a:off x="6005513" y="38719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7" name="Rectangle 57"/>
          <p:cNvSpPr>
            <a:spLocks noChangeArrowheads="1"/>
          </p:cNvSpPr>
          <p:nvPr/>
        </p:nvSpPr>
        <p:spPr bwMode="auto">
          <a:xfrm rot="2400000">
            <a:off x="6081713" y="37957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8" name="Rectangle 58"/>
          <p:cNvSpPr>
            <a:spLocks noChangeArrowheads="1"/>
          </p:cNvSpPr>
          <p:nvPr/>
        </p:nvSpPr>
        <p:spPr bwMode="auto">
          <a:xfrm rot="-3600000">
            <a:off x="8215313" y="36433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49" name="Rectangle 59"/>
          <p:cNvSpPr>
            <a:spLocks noChangeArrowheads="1"/>
          </p:cNvSpPr>
          <p:nvPr/>
        </p:nvSpPr>
        <p:spPr bwMode="auto">
          <a:xfrm>
            <a:off x="6996113" y="21955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50" name="Rectangle 60"/>
          <p:cNvSpPr>
            <a:spLocks noChangeArrowheads="1"/>
          </p:cNvSpPr>
          <p:nvPr/>
        </p:nvSpPr>
        <p:spPr bwMode="auto">
          <a:xfrm rot="-3000000">
            <a:off x="6005513" y="27289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51" name="Rectangle 61"/>
          <p:cNvSpPr>
            <a:spLocks noChangeArrowheads="1"/>
          </p:cNvSpPr>
          <p:nvPr/>
        </p:nvSpPr>
        <p:spPr bwMode="auto">
          <a:xfrm rot="-3000000">
            <a:off x="5929313" y="2652713"/>
            <a:ext cx="304800" cy="152400"/>
          </a:xfrm>
          <a:prstGeom prst="rect">
            <a:avLst/>
          </a:prstGeom>
          <a:solidFill>
            <a:srgbClr val="FFFF66"/>
          </a:solidFill>
          <a:ln w="19050">
            <a:solidFill>
              <a:srgbClr val="333399"/>
            </a:solidFill>
            <a:miter lim="800000"/>
            <a:headEnd/>
            <a:tailEnd/>
          </a:ln>
        </p:spPr>
        <p:txBody>
          <a:bodyPr wrap="none" anchor="ctr">
            <a:prstTxWarp prst="textNoShape">
              <a:avLst/>
            </a:prstTxWarp>
          </a:bodyPr>
          <a:lstStyle/>
          <a:p>
            <a:endParaRPr lang="en-US"/>
          </a:p>
        </p:txBody>
      </p:sp>
      <p:sp>
        <p:nvSpPr>
          <p:cNvPr id="8252" name="Text Box 64"/>
          <p:cNvSpPr txBox="1">
            <a:spLocks noChangeArrowheads="1"/>
          </p:cNvSpPr>
          <p:nvPr/>
        </p:nvSpPr>
        <p:spPr bwMode="auto">
          <a:xfrm>
            <a:off x="6442075" y="1143000"/>
            <a:ext cx="1482725" cy="461963"/>
          </a:xfrm>
          <a:prstGeom prst="rect">
            <a:avLst/>
          </a:prstGeom>
          <a:solidFill>
            <a:srgbClr val="FF9999"/>
          </a:solidFill>
          <a:ln w="9525">
            <a:noFill/>
            <a:miter lim="800000"/>
            <a:headEnd/>
            <a:tailEnd/>
          </a:ln>
        </p:spPr>
        <p:txBody>
          <a:bodyPr wrap="none">
            <a:prstTxWarp prst="textNoShape">
              <a:avLst/>
            </a:prstTxWarp>
            <a:spAutoFit/>
          </a:bodyPr>
          <a:lstStyle/>
          <a:p>
            <a:r>
              <a:rPr lang="en-US" sz="2400" b="1" dirty="0">
                <a:solidFill>
                  <a:srgbClr val="663300"/>
                </a:solidFill>
              </a:rPr>
              <a:t>Blocking</a:t>
            </a:r>
          </a:p>
        </p:txBody>
      </p:sp>
      <p:sp>
        <p:nvSpPr>
          <p:cNvPr id="8253" name="Line 65"/>
          <p:cNvSpPr>
            <a:spLocks noChangeShapeType="1"/>
          </p:cNvSpPr>
          <p:nvPr/>
        </p:nvSpPr>
        <p:spPr bwMode="auto">
          <a:xfrm flipV="1">
            <a:off x="3505200" y="3276600"/>
            <a:ext cx="381000" cy="3048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8254" name="Line 66"/>
          <p:cNvSpPr>
            <a:spLocks noChangeShapeType="1"/>
          </p:cNvSpPr>
          <p:nvPr/>
        </p:nvSpPr>
        <p:spPr bwMode="auto">
          <a:xfrm flipH="1" flipV="1">
            <a:off x="4876800" y="3276600"/>
            <a:ext cx="1295400" cy="5334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8255" name="Text Box 67"/>
          <p:cNvSpPr txBox="1">
            <a:spLocks noChangeArrowheads="1"/>
          </p:cNvSpPr>
          <p:nvPr/>
        </p:nvSpPr>
        <p:spPr bwMode="auto">
          <a:xfrm>
            <a:off x="152400" y="5016500"/>
            <a:ext cx="4495800" cy="1384300"/>
          </a:xfrm>
          <a:prstGeom prst="rect">
            <a:avLst/>
          </a:prstGeom>
          <a:solidFill>
            <a:srgbClr val="66CCFF"/>
          </a:solidFill>
          <a:ln w="9525">
            <a:noFill/>
            <a:miter lim="800000"/>
            <a:headEnd/>
            <a:tailEnd/>
          </a:ln>
        </p:spPr>
        <p:txBody>
          <a:bodyPr>
            <a:prstTxWarp prst="textNoShape">
              <a:avLst/>
            </a:prstTxWarp>
            <a:spAutoFit/>
          </a:bodyPr>
          <a:lstStyle/>
          <a:p>
            <a:r>
              <a:rPr lang="en-US" sz="1400" b="1">
                <a:solidFill>
                  <a:srgbClr val="663300"/>
                </a:solidFill>
              </a:rPr>
              <a:t>         Protects Core Technology</a:t>
            </a:r>
          </a:p>
          <a:p>
            <a:pPr lvl="1"/>
            <a:r>
              <a:rPr lang="en-US" sz="1400" b="1">
                <a:solidFill>
                  <a:srgbClr val="663300"/>
                </a:solidFill>
              </a:rPr>
              <a:t>Increases Brand Value</a:t>
            </a:r>
          </a:p>
          <a:p>
            <a:pPr lvl="1"/>
            <a:r>
              <a:rPr lang="en-US" sz="1400" b="1">
                <a:solidFill>
                  <a:srgbClr val="663300"/>
                </a:solidFill>
              </a:rPr>
              <a:t>Enhances product portfolio and versatility</a:t>
            </a:r>
          </a:p>
          <a:p>
            <a:pPr lvl="1"/>
            <a:r>
              <a:rPr lang="en-US" sz="1400" b="1">
                <a:solidFill>
                  <a:srgbClr val="663300"/>
                </a:solidFill>
              </a:rPr>
              <a:t>Excludes others from practicing</a:t>
            </a:r>
          </a:p>
          <a:p>
            <a:pPr lvl="1"/>
            <a:r>
              <a:rPr lang="en-US" sz="1400" b="1">
                <a:solidFill>
                  <a:srgbClr val="663300"/>
                </a:solidFill>
              </a:rPr>
              <a:t>Ensures others cannot prevent YOU from practicing</a:t>
            </a:r>
          </a:p>
        </p:txBody>
      </p:sp>
      <p:sp>
        <p:nvSpPr>
          <p:cNvPr id="8256" name="Text Box 68"/>
          <p:cNvSpPr txBox="1">
            <a:spLocks noChangeArrowheads="1"/>
          </p:cNvSpPr>
          <p:nvPr/>
        </p:nvSpPr>
        <p:spPr bwMode="auto">
          <a:xfrm>
            <a:off x="5105400" y="5105400"/>
            <a:ext cx="3867150" cy="1169988"/>
          </a:xfrm>
          <a:prstGeom prst="rect">
            <a:avLst/>
          </a:prstGeom>
          <a:solidFill>
            <a:srgbClr val="FF9999"/>
          </a:solidFill>
          <a:ln w="9525">
            <a:noFill/>
            <a:miter lim="800000"/>
            <a:headEnd/>
            <a:tailEnd/>
          </a:ln>
        </p:spPr>
        <p:txBody>
          <a:bodyPr>
            <a:prstTxWarp prst="textNoShape">
              <a:avLst/>
            </a:prstTxWarp>
            <a:spAutoFit/>
          </a:bodyPr>
          <a:lstStyle/>
          <a:p>
            <a:pPr marL="0" lvl="1"/>
            <a:r>
              <a:rPr lang="en-US" sz="1400" b="1">
                <a:solidFill>
                  <a:srgbClr val="663300"/>
                </a:solidFill>
              </a:rPr>
              <a:t>Prevent Competition from expanding portfolio</a:t>
            </a:r>
          </a:p>
          <a:p>
            <a:pPr marL="0" lvl="1"/>
            <a:r>
              <a:rPr lang="en-US" sz="1400" b="1">
                <a:solidFill>
                  <a:srgbClr val="663300"/>
                </a:solidFill>
              </a:rPr>
              <a:t>Unless YOU are suitably remunerated</a:t>
            </a:r>
          </a:p>
          <a:p>
            <a:pPr marL="0" lvl="1"/>
            <a:r>
              <a:rPr lang="en-US" sz="1400" b="1">
                <a:solidFill>
                  <a:srgbClr val="663300"/>
                </a:solidFill>
              </a:rPr>
              <a:t>Extra Expenditure of Resources</a:t>
            </a:r>
          </a:p>
          <a:p>
            <a:pPr marL="0" lvl="1"/>
            <a:r>
              <a:rPr lang="en-US" sz="1400" b="1">
                <a:solidFill>
                  <a:srgbClr val="663300"/>
                </a:solidFill>
              </a:rPr>
              <a:t>Force a rethink of strategy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9" name="Rectangle 2"/>
          <p:cNvSpPr>
            <a:spLocks noGrp="1" noChangeArrowheads="1"/>
          </p:cNvSpPr>
          <p:nvPr>
            <p:ph type="title"/>
          </p:nvPr>
        </p:nvSpPr>
        <p:spPr>
          <a:xfrm>
            <a:off x="1905000" y="274638"/>
            <a:ext cx="6096000" cy="715962"/>
          </a:xfrm>
        </p:spPr>
        <p:txBody>
          <a:bodyPr>
            <a:normAutofit fontScale="90000"/>
          </a:bodyPr>
          <a:lstStyle/>
          <a:p>
            <a:r>
              <a:rPr lang="en-US" sz="2800" b="1" dirty="0">
                <a:solidFill>
                  <a:srgbClr val="008000"/>
                </a:solidFill>
                <a:latin typeface="Arial" charset="0"/>
                <a:ea typeface="Arial" charset="0"/>
                <a:cs typeface="Arial" charset="0"/>
              </a:rPr>
              <a:t>Identifying Potential </a:t>
            </a:r>
            <a:r>
              <a:rPr lang="en-US" sz="2800" b="1" dirty="0" smtClean="0">
                <a:solidFill>
                  <a:srgbClr val="008000"/>
                </a:solidFill>
                <a:latin typeface="Arial" charset="0"/>
                <a:ea typeface="Arial" charset="0"/>
                <a:cs typeface="Arial" charset="0"/>
              </a:rPr>
              <a:t>Commercializing </a:t>
            </a:r>
            <a:r>
              <a:rPr lang="en-US" sz="2800" b="1" dirty="0">
                <a:solidFill>
                  <a:srgbClr val="008000"/>
                </a:solidFill>
                <a:latin typeface="Arial" charset="0"/>
                <a:ea typeface="Arial" charset="0"/>
                <a:cs typeface="Arial" charset="0"/>
              </a:rPr>
              <a:t>Entities</a:t>
            </a:r>
          </a:p>
        </p:txBody>
      </p:sp>
      <p:sp>
        <p:nvSpPr>
          <p:cNvPr id="29699" name="Rectangle 3"/>
          <p:cNvSpPr>
            <a:spLocks noGrp="1" noChangeArrowheads="1"/>
          </p:cNvSpPr>
          <p:nvPr>
            <p:ph idx="1"/>
          </p:nvPr>
        </p:nvSpPr>
        <p:spPr/>
        <p:txBody>
          <a:bodyPr>
            <a:normAutofit/>
          </a:bodyPr>
          <a:lstStyle/>
          <a:p>
            <a:pPr>
              <a:lnSpc>
                <a:spcPct val="90000"/>
              </a:lnSpc>
              <a:defRPr/>
            </a:pPr>
            <a:r>
              <a:rPr lang="en-US" dirty="0">
                <a:solidFill>
                  <a:srgbClr val="663300"/>
                </a:solidFill>
              </a:rPr>
              <a:t>Conduct Competitive Intelligence</a:t>
            </a:r>
          </a:p>
          <a:p>
            <a:pPr>
              <a:lnSpc>
                <a:spcPct val="90000"/>
              </a:lnSpc>
              <a:defRPr/>
            </a:pPr>
            <a:r>
              <a:rPr lang="en-US" dirty="0">
                <a:solidFill>
                  <a:srgbClr val="663300"/>
                </a:solidFill>
              </a:rPr>
              <a:t>Find synergistic partners for:</a:t>
            </a:r>
          </a:p>
          <a:p>
            <a:pPr lvl="1">
              <a:lnSpc>
                <a:spcPct val="90000"/>
              </a:lnSpc>
              <a:defRPr/>
            </a:pPr>
            <a:r>
              <a:rPr lang="en-US" dirty="0">
                <a:solidFill>
                  <a:srgbClr val="663300"/>
                </a:solidFill>
                <a:ea typeface="+mn-ea"/>
              </a:rPr>
              <a:t>Research collaboration</a:t>
            </a:r>
          </a:p>
          <a:p>
            <a:pPr lvl="1">
              <a:lnSpc>
                <a:spcPct val="90000"/>
              </a:lnSpc>
              <a:defRPr/>
            </a:pPr>
            <a:r>
              <a:rPr lang="en-US" dirty="0">
                <a:solidFill>
                  <a:srgbClr val="663300"/>
                </a:solidFill>
                <a:ea typeface="+mn-ea"/>
              </a:rPr>
              <a:t>Manufacturing</a:t>
            </a:r>
          </a:p>
          <a:p>
            <a:pPr lvl="1">
              <a:lnSpc>
                <a:spcPct val="90000"/>
              </a:lnSpc>
              <a:defRPr/>
            </a:pPr>
            <a:r>
              <a:rPr lang="en-US" dirty="0">
                <a:solidFill>
                  <a:srgbClr val="663300"/>
                </a:solidFill>
                <a:ea typeface="+mn-ea"/>
              </a:rPr>
              <a:t>Marketing</a:t>
            </a:r>
          </a:p>
          <a:p>
            <a:pPr>
              <a:lnSpc>
                <a:spcPct val="90000"/>
              </a:lnSpc>
              <a:defRPr/>
            </a:pPr>
            <a:r>
              <a:rPr lang="en-US" dirty="0">
                <a:solidFill>
                  <a:srgbClr val="663300"/>
                </a:solidFill>
              </a:rPr>
              <a:t> Points to consider:</a:t>
            </a:r>
          </a:p>
          <a:p>
            <a:pPr lvl="1">
              <a:lnSpc>
                <a:spcPct val="90000"/>
              </a:lnSpc>
              <a:defRPr/>
            </a:pPr>
            <a:r>
              <a:rPr lang="en-US" dirty="0">
                <a:solidFill>
                  <a:srgbClr val="663300"/>
                </a:solidFill>
                <a:ea typeface="+mn-ea"/>
              </a:rPr>
              <a:t>Technology </a:t>
            </a:r>
          </a:p>
          <a:p>
            <a:pPr lvl="1">
              <a:lnSpc>
                <a:spcPct val="90000"/>
              </a:lnSpc>
              <a:defRPr/>
            </a:pPr>
            <a:r>
              <a:rPr lang="en-US" dirty="0">
                <a:solidFill>
                  <a:srgbClr val="663300"/>
                </a:solidFill>
                <a:ea typeface="+mn-ea"/>
              </a:rPr>
              <a:t>Market </a:t>
            </a:r>
          </a:p>
          <a:p>
            <a:pPr lvl="1">
              <a:lnSpc>
                <a:spcPct val="90000"/>
              </a:lnSpc>
              <a:defRPr/>
            </a:pPr>
            <a:r>
              <a:rPr lang="en-US" dirty="0">
                <a:solidFill>
                  <a:srgbClr val="663300"/>
                </a:solidFill>
                <a:ea typeface="+mn-ea"/>
              </a:rPr>
              <a:t>Customer needs</a:t>
            </a:r>
          </a:p>
        </p:txBody>
      </p:sp>
      <p:sp>
        <p:nvSpPr>
          <p:cNvPr id="6" name="Slide Number Placeholder 5"/>
          <p:cNvSpPr>
            <a:spLocks noGrp="1"/>
          </p:cNvSpPr>
          <p:nvPr>
            <p:ph type="sldNum" sz="quarter" idx="12"/>
          </p:nvPr>
        </p:nvSpPr>
        <p:spPr/>
        <p:txBody>
          <a:bodyPr/>
          <a:lstStyle/>
          <a:p>
            <a:fld id="{8A9D275A-486A-E34E-9204-D9F21CEDFB0A}"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b="1" dirty="0" smtClean="0">
                <a:solidFill>
                  <a:srgbClr val="008000"/>
                </a:solidFill>
              </a:rPr>
              <a:t>Value Transference</a:t>
            </a:r>
            <a:endParaRPr lang="en-IN" b="1" dirty="0" smtClean="0">
              <a:solidFill>
                <a:srgbClr val="008000"/>
              </a:solidFill>
            </a:endParaRPr>
          </a:p>
        </p:txBody>
      </p:sp>
      <p:sp>
        <p:nvSpPr>
          <p:cNvPr id="9219" name="Content Placeholder 7"/>
          <p:cNvSpPr>
            <a:spLocks noGrp="1"/>
          </p:cNvSpPr>
          <p:nvPr>
            <p:ph idx="1"/>
          </p:nvPr>
        </p:nvSpPr>
        <p:spPr/>
        <p:txBody>
          <a:bodyPr/>
          <a:lstStyle/>
          <a:p>
            <a:pPr marL="400050" lvl="1" indent="0">
              <a:buFontTx/>
              <a:buNone/>
            </a:pPr>
            <a:r>
              <a:rPr lang="en-IN" sz="3200" b="1" dirty="0" smtClean="0"/>
              <a:t>The </a:t>
            </a:r>
            <a:r>
              <a:rPr lang="en-IN" sz="3200" b="1" u="sng" dirty="0" smtClean="0">
                <a:solidFill>
                  <a:srgbClr val="996633"/>
                </a:solidFill>
              </a:rPr>
              <a:t>premeditated</a:t>
            </a:r>
            <a:r>
              <a:rPr lang="en-IN" sz="3200" b="1" dirty="0" smtClean="0"/>
              <a:t> use of </a:t>
            </a:r>
            <a:r>
              <a:rPr lang="en-IN" sz="3200" b="1" dirty="0" smtClean="0">
                <a:solidFill>
                  <a:srgbClr val="660066"/>
                </a:solidFill>
              </a:rPr>
              <a:t>multiple intellectual property regimes</a:t>
            </a:r>
            <a:r>
              <a:rPr lang="en-IN" sz="3200" b="1" dirty="0" smtClean="0"/>
              <a:t> at </a:t>
            </a:r>
            <a:r>
              <a:rPr lang="en-IN" sz="3200" b="1" dirty="0" smtClean="0">
                <a:solidFill>
                  <a:srgbClr val="CC6600"/>
                </a:solidFill>
              </a:rPr>
              <a:t>specific points</a:t>
            </a:r>
            <a:r>
              <a:rPr lang="en-IN" sz="3200" b="1" dirty="0" smtClean="0"/>
              <a:t> across the product </a:t>
            </a:r>
            <a:r>
              <a:rPr lang="en-IN" sz="3200" b="1" dirty="0" smtClean="0">
                <a:solidFill>
                  <a:srgbClr val="0070C0"/>
                </a:solidFill>
              </a:rPr>
              <a:t>lifecycle</a:t>
            </a:r>
            <a:r>
              <a:rPr lang="en-IN" sz="3200" b="1" dirty="0" smtClean="0"/>
              <a:t>, in order to realize </a:t>
            </a:r>
            <a:r>
              <a:rPr lang="en-IN" sz="3200" b="1" dirty="0" smtClean="0">
                <a:solidFill>
                  <a:srgbClr val="000066"/>
                </a:solidFill>
              </a:rPr>
              <a:t>sustainable differentiation</a:t>
            </a:r>
            <a:r>
              <a:rPr lang="en-IN" sz="3200" b="1" dirty="0" smtClean="0"/>
              <a:t> </a:t>
            </a:r>
          </a:p>
        </p:txBody>
      </p:sp>
      <p:sp>
        <p:nvSpPr>
          <p:cNvPr id="9222" name="Slide Number Placeholder 6"/>
          <p:cNvSpPr>
            <a:spLocks noGrp="1"/>
          </p:cNvSpPr>
          <p:nvPr>
            <p:ph type="sldNum" sz="quarter" idx="12"/>
          </p:nvPr>
        </p:nvSpPr>
        <p:spPr>
          <a:noFill/>
        </p:spPr>
        <p:txBody>
          <a:bodyPr/>
          <a:lstStyle/>
          <a:p>
            <a:fld id="{80441910-89FF-4AE1-ADF4-163C28BDB00B}" type="slidenum">
              <a:rPr lang="en-US" smtClean="0"/>
              <a:pPr/>
              <a:t>16</a:t>
            </a:fld>
            <a:endParaRPr lang="en-US" smtClean="0"/>
          </a:p>
        </p:txBody>
      </p:sp>
      <p:sp>
        <p:nvSpPr>
          <p:cNvPr id="9223" name="TextBox 8"/>
          <p:cNvSpPr txBox="1">
            <a:spLocks noChangeArrowheads="1"/>
          </p:cNvSpPr>
          <p:nvPr/>
        </p:nvSpPr>
        <p:spPr bwMode="auto">
          <a:xfrm>
            <a:off x="0" y="5867400"/>
            <a:ext cx="9144000" cy="523875"/>
          </a:xfrm>
          <a:prstGeom prst="rect">
            <a:avLst/>
          </a:prstGeom>
          <a:noFill/>
          <a:ln w="9525">
            <a:noFill/>
            <a:miter lim="800000"/>
            <a:headEnd/>
            <a:tailEnd/>
          </a:ln>
        </p:spPr>
        <p:txBody>
          <a:bodyPr>
            <a:spAutoFit/>
          </a:bodyPr>
          <a:lstStyle/>
          <a:p>
            <a:r>
              <a:rPr lang="en-US" sz="1400"/>
              <a:t>As defined by James Conley, </a:t>
            </a:r>
            <a:r>
              <a:rPr lang="en-IN" sz="1400"/>
              <a:t>Clinical Professor at both the Kellogg School of Management and the McCormick School of Engineering at Northwestern University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r>
              <a:rPr lang="en-US" b="1" dirty="0" smtClean="0">
                <a:solidFill>
                  <a:srgbClr val="008000"/>
                </a:solidFill>
              </a:rPr>
              <a:t>How to Achieve</a:t>
            </a:r>
            <a:endParaRPr lang="en-IN" b="1" dirty="0" smtClean="0">
              <a:solidFill>
                <a:srgbClr val="008000"/>
              </a:solidFill>
            </a:endParaRPr>
          </a:p>
        </p:txBody>
      </p:sp>
      <p:sp>
        <p:nvSpPr>
          <p:cNvPr id="10243" name="Content Placeholder 2"/>
          <p:cNvSpPr>
            <a:spLocks noGrp="1"/>
          </p:cNvSpPr>
          <p:nvPr>
            <p:ph idx="1"/>
          </p:nvPr>
        </p:nvSpPr>
        <p:spPr/>
        <p:txBody>
          <a:bodyPr/>
          <a:lstStyle/>
          <a:p>
            <a:pPr>
              <a:lnSpc>
                <a:spcPct val="100000"/>
              </a:lnSpc>
              <a:spcBef>
                <a:spcPct val="0"/>
              </a:spcBef>
            </a:pPr>
            <a:r>
              <a:rPr lang="en-IN" sz="2000" dirty="0" smtClean="0">
                <a:solidFill>
                  <a:srgbClr val="663300"/>
                </a:solidFill>
              </a:rPr>
              <a:t>Using patents early in the lifecycle to secure functional differentiations (at or near product launch)</a:t>
            </a:r>
          </a:p>
          <a:p>
            <a:pPr lvl="1">
              <a:lnSpc>
                <a:spcPct val="100000"/>
              </a:lnSpc>
              <a:spcBef>
                <a:spcPct val="0"/>
              </a:spcBef>
            </a:pPr>
            <a:r>
              <a:rPr lang="en-IN" sz="1600" dirty="0" smtClean="0">
                <a:solidFill>
                  <a:srgbClr val="663300"/>
                </a:solidFill>
              </a:rPr>
              <a:t>such as any new and useful technologies (utility patents)</a:t>
            </a:r>
          </a:p>
          <a:p>
            <a:pPr lvl="1">
              <a:lnSpc>
                <a:spcPct val="100000"/>
              </a:lnSpc>
              <a:spcBef>
                <a:spcPct val="0"/>
              </a:spcBef>
            </a:pPr>
            <a:r>
              <a:rPr lang="en-IN" sz="1600" dirty="0" smtClean="0">
                <a:solidFill>
                  <a:srgbClr val="663300"/>
                </a:solidFill>
              </a:rPr>
              <a:t>and/or unique ornamental attributes (design patents/industrial designs)</a:t>
            </a:r>
          </a:p>
          <a:p>
            <a:pPr>
              <a:lnSpc>
                <a:spcPct val="100000"/>
              </a:lnSpc>
              <a:spcBef>
                <a:spcPct val="0"/>
              </a:spcBef>
            </a:pPr>
            <a:r>
              <a:rPr lang="en-IN" sz="2000" dirty="0" smtClean="0">
                <a:solidFill>
                  <a:srgbClr val="663300"/>
                </a:solidFill>
              </a:rPr>
              <a:t>But focus of the functional differentiation is not sustainable</a:t>
            </a:r>
          </a:p>
          <a:p>
            <a:pPr lvl="1">
              <a:lnSpc>
                <a:spcPct val="100000"/>
              </a:lnSpc>
              <a:spcBef>
                <a:spcPct val="0"/>
              </a:spcBef>
            </a:pPr>
            <a:r>
              <a:rPr lang="en-US" sz="1800" dirty="0" smtClean="0">
                <a:solidFill>
                  <a:srgbClr val="663300"/>
                </a:solidFill>
              </a:rPr>
              <a:t>Limited by </a:t>
            </a:r>
            <a:r>
              <a:rPr lang="en-US" sz="1800" dirty="0" err="1" smtClean="0">
                <a:solidFill>
                  <a:srgbClr val="663300"/>
                </a:solidFill>
              </a:rPr>
              <a:t>lifeterm</a:t>
            </a:r>
            <a:r>
              <a:rPr lang="en-US" sz="1800" dirty="0" smtClean="0">
                <a:solidFill>
                  <a:srgbClr val="663300"/>
                </a:solidFill>
              </a:rPr>
              <a:t> offered by the protection sought</a:t>
            </a:r>
            <a:endParaRPr lang="en-IN" sz="1800" dirty="0" smtClean="0">
              <a:solidFill>
                <a:srgbClr val="663300"/>
              </a:solidFill>
            </a:endParaRPr>
          </a:p>
          <a:p>
            <a:pPr>
              <a:lnSpc>
                <a:spcPct val="100000"/>
              </a:lnSpc>
              <a:spcBef>
                <a:spcPct val="0"/>
              </a:spcBef>
            </a:pPr>
            <a:r>
              <a:rPr lang="en-IN" sz="2000" dirty="0" smtClean="0">
                <a:solidFill>
                  <a:srgbClr val="663300"/>
                </a:solidFill>
              </a:rPr>
              <a:t>Thus, building an association between patented aspects &amp; a non-functional cognitive touch point is critical</a:t>
            </a:r>
          </a:p>
          <a:p>
            <a:pPr lvl="1">
              <a:lnSpc>
                <a:spcPct val="100000"/>
              </a:lnSpc>
              <a:spcBef>
                <a:spcPct val="0"/>
              </a:spcBef>
            </a:pPr>
            <a:r>
              <a:rPr lang="en-IN" sz="1600" dirty="0" smtClean="0">
                <a:solidFill>
                  <a:srgbClr val="663300"/>
                </a:solidFill>
              </a:rPr>
              <a:t>Design elements central to the cognitive touch point are then secured with a registered trademark. </a:t>
            </a:r>
          </a:p>
          <a:p>
            <a:pPr lvl="2">
              <a:lnSpc>
                <a:spcPct val="100000"/>
              </a:lnSpc>
              <a:spcBef>
                <a:spcPct val="0"/>
              </a:spcBef>
            </a:pPr>
            <a:r>
              <a:rPr lang="en-US" sz="1600" dirty="0" smtClean="0">
                <a:solidFill>
                  <a:srgbClr val="663300"/>
                </a:solidFill>
              </a:rPr>
              <a:t>E.g. Shape, Color, Sound</a:t>
            </a:r>
            <a:endParaRPr lang="en-IN" sz="1600" dirty="0" smtClean="0">
              <a:solidFill>
                <a:srgbClr val="663300"/>
              </a:solidFill>
            </a:endParaRPr>
          </a:p>
          <a:p>
            <a:pPr>
              <a:lnSpc>
                <a:spcPct val="100000"/>
              </a:lnSpc>
              <a:spcBef>
                <a:spcPct val="0"/>
              </a:spcBef>
            </a:pPr>
            <a:r>
              <a:rPr lang="en-IN" sz="2000" dirty="0" smtClean="0">
                <a:solidFill>
                  <a:srgbClr val="663300"/>
                </a:solidFill>
              </a:rPr>
              <a:t>Carefully orchestrated advertising builds the association in the consumer’s mind to complete the strategy</a:t>
            </a:r>
          </a:p>
        </p:txBody>
      </p:sp>
      <p:sp>
        <p:nvSpPr>
          <p:cNvPr id="10246" name="Slide Number Placeholder 5"/>
          <p:cNvSpPr>
            <a:spLocks noGrp="1"/>
          </p:cNvSpPr>
          <p:nvPr>
            <p:ph type="sldNum" sz="quarter" idx="12"/>
          </p:nvPr>
        </p:nvSpPr>
        <p:spPr>
          <a:noFill/>
        </p:spPr>
        <p:txBody>
          <a:bodyPr/>
          <a:lstStyle/>
          <a:p>
            <a:fld id="{C4C7E289-EF45-437E-9B85-FA9BCAEC44EC}" type="slidenum">
              <a:rPr lang="en-US" smtClean="0"/>
              <a:pPr/>
              <a:t>17</a:t>
            </a:fld>
            <a:endParaRPr lang="en-US" smtClean="0"/>
          </a:p>
        </p:txBody>
      </p:sp>
      <p:sp>
        <p:nvSpPr>
          <p:cNvPr id="10247" name="TextBox 6"/>
          <p:cNvSpPr txBox="1">
            <a:spLocks noChangeArrowheads="1"/>
          </p:cNvSpPr>
          <p:nvPr/>
        </p:nvSpPr>
        <p:spPr bwMode="auto">
          <a:xfrm>
            <a:off x="1828800" y="5486400"/>
            <a:ext cx="5181600" cy="954088"/>
          </a:xfrm>
          <a:prstGeom prst="rect">
            <a:avLst/>
          </a:prstGeom>
          <a:solidFill>
            <a:srgbClr val="FFCC99"/>
          </a:solidFill>
          <a:ln w="9525">
            <a:noFill/>
            <a:miter lim="800000"/>
            <a:headEnd/>
            <a:tailEnd/>
          </a:ln>
        </p:spPr>
        <p:txBody>
          <a:bodyPr>
            <a:spAutoFit/>
          </a:bodyPr>
          <a:lstStyle/>
          <a:p>
            <a:pPr algn="ctr"/>
            <a:r>
              <a:rPr lang="en-US" sz="2000" b="1">
                <a:solidFill>
                  <a:srgbClr val="A50021"/>
                </a:solidFill>
              </a:rPr>
              <a:t>REMEMBER</a:t>
            </a:r>
            <a:endParaRPr lang="en-IN" sz="1600"/>
          </a:p>
          <a:p>
            <a:r>
              <a:rPr lang="en-IN"/>
              <a:t>Trademarks can last indefinitely if used properly, and hence sustain the competitive advantage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0" y="152400"/>
            <a:ext cx="8229600" cy="1143000"/>
          </a:xfrm>
        </p:spPr>
        <p:txBody>
          <a:bodyPr/>
          <a:lstStyle/>
          <a:p>
            <a:r>
              <a:rPr lang="en-US" b="1" dirty="0" smtClean="0">
                <a:solidFill>
                  <a:srgbClr val="008000"/>
                </a:solidFill>
              </a:rPr>
              <a:t>Value Transference</a:t>
            </a:r>
          </a:p>
        </p:txBody>
      </p:sp>
      <p:sp>
        <p:nvSpPr>
          <p:cNvPr id="22531" name="Subtitle 5"/>
          <p:cNvSpPr>
            <a:spLocks noGrp="1"/>
          </p:cNvSpPr>
          <p:nvPr>
            <p:ph idx="1"/>
          </p:nvPr>
        </p:nvSpPr>
        <p:spPr/>
        <p:txBody>
          <a:bodyPr/>
          <a:lstStyle/>
          <a:p>
            <a:pPr algn="ctr">
              <a:buNone/>
            </a:pPr>
            <a:r>
              <a:rPr lang="en-US" sz="4000" b="1" dirty="0" smtClean="0">
                <a:solidFill>
                  <a:srgbClr val="663300"/>
                </a:solidFill>
                <a:latin typeface="Monotype Corsiva" pitchFamily="66" charset="0"/>
              </a:rPr>
              <a:t>Success  in a crowded technology and market area- Digital Music Players</a:t>
            </a:r>
            <a:endParaRPr lang="en-IN" sz="4000" b="1" dirty="0" smtClean="0">
              <a:solidFill>
                <a:srgbClr val="663300"/>
              </a:solidFill>
              <a:latin typeface="Monotype Corsiva"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6"/>
          <p:cNvSpPr>
            <a:spLocks noGrp="1"/>
          </p:cNvSpPr>
          <p:nvPr>
            <p:ph type="title"/>
          </p:nvPr>
        </p:nvSpPr>
        <p:spPr>
          <a:xfrm>
            <a:off x="457200" y="76200"/>
            <a:ext cx="8229600" cy="1143000"/>
          </a:xfrm>
        </p:spPr>
        <p:txBody>
          <a:bodyPr/>
          <a:lstStyle/>
          <a:p>
            <a:r>
              <a:rPr lang="en-US" b="1" dirty="0" smtClean="0">
                <a:solidFill>
                  <a:srgbClr val="008000"/>
                </a:solidFill>
              </a:rPr>
              <a:t>Popular Technology</a:t>
            </a:r>
            <a:endParaRPr lang="en-IN" b="1" dirty="0" smtClean="0">
              <a:solidFill>
                <a:srgbClr val="008000"/>
              </a:solidFill>
            </a:endParaRPr>
          </a:p>
        </p:txBody>
      </p:sp>
      <p:sp>
        <p:nvSpPr>
          <p:cNvPr id="23557" name="Slide Number Placeholder 5"/>
          <p:cNvSpPr>
            <a:spLocks noGrp="1"/>
          </p:cNvSpPr>
          <p:nvPr>
            <p:ph type="sldNum" sz="quarter" idx="12"/>
          </p:nvPr>
        </p:nvSpPr>
        <p:spPr>
          <a:noFill/>
        </p:spPr>
        <p:txBody>
          <a:bodyPr/>
          <a:lstStyle/>
          <a:p>
            <a:fld id="{DE967399-53AF-4EB4-AE2C-B06E053B5EC4}" type="slidenum">
              <a:rPr lang="en-US" smtClean="0"/>
              <a:pPr/>
              <a:t>19</a:t>
            </a:fld>
            <a:endParaRPr lang="en-US" smtClean="0"/>
          </a:p>
        </p:txBody>
      </p:sp>
      <p:pic>
        <p:nvPicPr>
          <p:cNvPr id="23558" name="Picture 2" descr="Dell is working on a new digital music player which is aimed to try and take market share from Apple, which continues to dominate the market with the iPod...."/>
          <p:cNvPicPr>
            <a:picLocks noChangeAspect="1" noChangeArrowheads="1"/>
          </p:cNvPicPr>
          <p:nvPr/>
        </p:nvPicPr>
        <p:blipFill>
          <a:blip r:embed="rId2"/>
          <a:srcRect/>
          <a:stretch>
            <a:fillRect/>
          </a:stretch>
        </p:blipFill>
        <p:spPr bwMode="auto">
          <a:xfrm>
            <a:off x="1447800" y="1524000"/>
            <a:ext cx="1828800" cy="1865313"/>
          </a:xfrm>
          <a:prstGeom prst="rect">
            <a:avLst/>
          </a:prstGeom>
          <a:noFill/>
          <a:ln w="9525">
            <a:noFill/>
            <a:miter lim="800000"/>
            <a:headEnd/>
            <a:tailEnd/>
          </a:ln>
        </p:spPr>
      </p:pic>
      <p:pic>
        <p:nvPicPr>
          <p:cNvPr id="23559" name="Picture 4" descr="http://www.pcworld.idg.com.au/mim.php/prodid/3703/vid/0/angleid/7/resid/2/s/3703"/>
          <p:cNvPicPr>
            <a:picLocks noChangeAspect="1" noChangeArrowheads="1"/>
          </p:cNvPicPr>
          <p:nvPr/>
        </p:nvPicPr>
        <p:blipFill>
          <a:blip r:embed="rId3"/>
          <a:srcRect/>
          <a:stretch>
            <a:fillRect/>
          </a:stretch>
        </p:blipFill>
        <p:spPr bwMode="auto">
          <a:xfrm>
            <a:off x="5334000" y="1524000"/>
            <a:ext cx="2443163" cy="1625600"/>
          </a:xfrm>
          <a:prstGeom prst="rect">
            <a:avLst/>
          </a:prstGeom>
          <a:noFill/>
          <a:ln w="9525">
            <a:noFill/>
            <a:miter lim="800000"/>
            <a:headEnd/>
            <a:tailEnd/>
          </a:ln>
        </p:spPr>
      </p:pic>
      <p:pic>
        <p:nvPicPr>
          <p:cNvPr id="23560" name="Picture 6" descr="The iPod nano digital music player, one-fifth the size of the original iPod, was introduced by …[Credits : AP]"/>
          <p:cNvPicPr>
            <a:picLocks noChangeAspect="1" noChangeArrowheads="1"/>
          </p:cNvPicPr>
          <p:nvPr/>
        </p:nvPicPr>
        <p:blipFill>
          <a:blip r:embed="rId4"/>
          <a:srcRect/>
          <a:stretch>
            <a:fillRect/>
          </a:stretch>
        </p:blipFill>
        <p:spPr bwMode="auto">
          <a:xfrm>
            <a:off x="6629400" y="3429000"/>
            <a:ext cx="1947863" cy="2057400"/>
          </a:xfrm>
          <a:prstGeom prst="rect">
            <a:avLst/>
          </a:prstGeom>
          <a:noFill/>
          <a:ln w="9525">
            <a:noFill/>
            <a:miter lim="800000"/>
            <a:headEnd/>
            <a:tailEnd/>
          </a:ln>
        </p:spPr>
      </p:pic>
      <p:pic>
        <p:nvPicPr>
          <p:cNvPr id="23561" name="Picture 8" descr="ifa2007_creative_zen.jpg"/>
          <p:cNvPicPr>
            <a:picLocks noChangeAspect="1" noChangeArrowheads="1"/>
          </p:cNvPicPr>
          <p:nvPr/>
        </p:nvPicPr>
        <p:blipFill>
          <a:blip r:embed="rId5"/>
          <a:srcRect/>
          <a:stretch>
            <a:fillRect/>
          </a:stretch>
        </p:blipFill>
        <p:spPr bwMode="auto">
          <a:xfrm>
            <a:off x="2971800" y="3886200"/>
            <a:ext cx="2344738" cy="1828800"/>
          </a:xfrm>
          <a:prstGeom prst="rect">
            <a:avLst/>
          </a:prstGeom>
          <a:noFill/>
          <a:ln w="9525">
            <a:noFill/>
            <a:miter lim="800000"/>
            <a:headEnd/>
            <a:tailEnd/>
          </a:ln>
        </p:spPr>
      </p:pic>
      <p:sp>
        <p:nvSpPr>
          <p:cNvPr id="23562" name="TextBox 11"/>
          <p:cNvSpPr txBox="1">
            <a:spLocks noChangeArrowheads="1"/>
          </p:cNvSpPr>
          <p:nvPr/>
        </p:nvSpPr>
        <p:spPr bwMode="auto">
          <a:xfrm>
            <a:off x="152400" y="5867400"/>
            <a:ext cx="8610600" cy="276225"/>
          </a:xfrm>
          <a:prstGeom prst="rect">
            <a:avLst/>
          </a:prstGeom>
          <a:noFill/>
          <a:ln w="9525">
            <a:noFill/>
            <a:miter lim="800000"/>
            <a:headEnd/>
            <a:tailEnd/>
          </a:ln>
        </p:spPr>
        <p:txBody>
          <a:bodyPr>
            <a:spAutoFit/>
          </a:bodyPr>
          <a:lstStyle/>
          <a:p>
            <a:r>
              <a:rPr lang="en-US" sz="1200"/>
              <a:t>Logos and names of products are trademarks and copyrights owned by the corresponding businesses and corporations</a:t>
            </a:r>
            <a:endParaRPr lang="en-IN" sz="1200"/>
          </a:p>
        </p:txBody>
      </p:sp>
      <p:pic>
        <p:nvPicPr>
          <p:cNvPr id="23563" name="Picture 10" descr="Creative ZEN Mozaic"/>
          <p:cNvPicPr>
            <a:picLocks noChangeAspect="1" noChangeArrowheads="1"/>
          </p:cNvPicPr>
          <p:nvPr/>
        </p:nvPicPr>
        <p:blipFill>
          <a:blip r:embed="rId6"/>
          <a:srcRect/>
          <a:stretch>
            <a:fillRect/>
          </a:stretch>
        </p:blipFill>
        <p:spPr bwMode="auto">
          <a:xfrm>
            <a:off x="914400" y="3429000"/>
            <a:ext cx="1676400" cy="2386013"/>
          </a:xfrm>
          <a:prstGeom prst="rect">
            <a:avLst/>
          </a:prstGeom>
          <a:noFill/>
          <a:ln w="9525">
            <a:noFill/>
            <a:miter lim="800000"/>
            <a:headEnd/>
            <a:tailEnd/>
          </a:ln>
        </p:spPr>
      </p:pic>
      <p:sp>
        <p:nvSpPr>
          <p:cNvPr id="23564" name="TextBox 13"/>
          <p:cNvSpPr txBox="1">
            <a:spLocks noChangeArrowheads="1"/>
          </p:cNvSpPr>
          <p:nvPr/>
        </p:nvSpPr>
        <p:spPr bwMode="auto">
          <a:xfrm>
            <a:off x="1905000" y="1214438"/>
            <a:ext cx="5334000" cy="461962"/>
          </a:xfrm>
          <a:prstGeom prst="rect">
            <a:avLst/>
          </a:prstGeom>
          <a:noFill/>
          <a:ln w="9525">
            <a:noFill/>
            <a:miter lim="800000"/>
            <a:headEnd/>
            <a:tailEnd/>
          </a:ln>
        </p:spPr>
        <p:txBody>
          <a:bodyPr>
            <a:spAutoFit/>
          </a:bodyPr>
          <a:lstStyle/>
          <a:p>
            <a:r>
              <a:rPr lang="en-US" sz="1200" dirty="0"/>
              <a:t>Images obtained from various copyrighted sources, to which it is attributed. No liability or ownership of material is warranted by the use of these images </a:t>
            </a:r>
            <a:endParaRPr lang="en-IN"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685800" y="3886200"/>
            <a:ext cx="7620000" cy="914400"/>
          </a:xfrm>
        </p:spPr>
        <p:txBody>
          <a:bodyPr>
            <a:noAutofit/>
          </a:bodyPr>
          <a:lstStyle/>
          <a:p>
            <a:r>
              <a:rPr lang="en-US" sz="3200" b="1" dirty="0" smtClean="0">
                <a:solidFill>
                  <a:srgbClr val="663300"/>
                </a:solidFill>
              </a:rPr>
              <a:t>Shaping Business Strategy Through Competitive Intelligence  </a:t>
            </a:r>
            <a:endParaRPr lang="en-US" sz="3200" b="1" dirty="0">
              <a:solidFill>
                <a:srgbClr val="663300"/>
              </a:solidFill>
            </a:endParaRPr>
          </a:p>
        </p:txBody>
      </p:sp>
      <p:sp>
        <p:nvSpPr>
          <p:cNvPr id="4099" name="Subtitle 5"/>
          <p:cNvSpPr>
            <a:spLocks noGrp="1"/>
          </p:cNvSpPr>
          <p:nvPr>
            <p:ph type="subTitle" idx="1"/>
          </p:nvPr>
        </p:nvSpPr>
        <p:spPr>
          <a:xfrm>
            <a:off x="1371600" y="4800600"/>
            <a:ext cx="6400800" cy="1752600"/>
          </a:xfrm>
        </p:spPr>
        <p:txBody>
          <a:bodyPr/>
          <a:lstStyle/>
          <a:p>
            <a:r>
              <a:rPr lang="en-US" sz="2400" dirty="0" smtClean="0">
                <a:solidFill>
                  <a:srgbClr val="663300"/>
                </a:solidFill>
              </a:rPr>
              <a:t>Strategic Use of Intellectual Property Information</a:t>
            </a:r>
            <a:endParaRPr lang="en-IN" sz="2400" b="1" dirty="0" smtClean="0">
              <a:solidFill>
                <a:srgbClr val="663300"/>
              </a:solidFill>
              <a:latin typeface="Monotype Corsiva" pitchFamily="66" charset="0"/>
            </a:endParaRPr>
          </a:p>
        </p:txBody>
      </p:sp>
      <p:sp>
        <p:nvSpPr>
          <p:cNvPr id="4100" name="TextBox 3"/>
          <p:cNvSpPr txBox="1">
            <a:spLocks noChangeArrowheads="1"/>
          </p:cNvSpPr>
          <p:nvPr/>
        </p:nvSpPr>
        <p:spPr bwMode="auto">
          <a:xfrm>
            <a:off x="2895600" y="5629275"/>
            <a:ext cx="3124200" cy="923330"/>
          </a:xfrm>
          <a:prstGeom prst="rect">
            <a:avLst/>
          </a:prstGeom>
          <a:noFill/>
          <a:ln w="9525">
            <a:noFill/>
            <a:miter lim="800000"/>
            <a:headEnd/>
            <a:tailEnd/>
          </a:ln>
        </p:spPr>
        <p:txBody>
          <a:bodyPr>
            <a:spAutoFit/>
          </a:bodyPr>
          <a:lstStyle/>
          <a:p>
            <a:pPr algn="ctr"/>
            <a:r>
              <a:rPr lang="en-US" dirty="0">
                <a:latin typeface="Monotype Corsiva" pitchFamily="66" charset="0"/>
              </a:rPr>
              <a:t>Rachna Singh </a:t>
            </a:r>
            <a:r>
              <a:rPr lang="en-US" dirty="0" smtClean="0">
                <a:latin typeface="Monotype Corsiva" pitchFamily="66" charset="0"/>
              </a:rPr>
              <a:t>Puri</a:t>
            </a:r>
            <a:r>
              <a:rPr lang="en-US" dirty="0" smtClean="0">
                <a:latin typeface="Monotype Corsiva" pitchFamily="66" charset="0"/>
              </a:rPr>
              <a:t> </a:t>
            </a:r>
          </a:p>
          <a:p>
            <a:pPr algn="ctr"/>
            <a:r>
              <a:rPr lang="en-US" dirty="0" smtClean="0">
                <a:latin typeface="Monotype Corsiva" pitchFamily="66" charset="0"/>
              </a:rPr>
              <a:t>Xellect </a:t>
            </a:r>
            <a:r>
              <a:rPr lang="en-US" dirty="0">
                <a:latin typeface="Monotype Corsiva" pitchFamily="66" charset="0"/>
              </a:rPr>
              <a:t>IP Solutions, </a:t>
            </a:r>
            <a:r>
              <a:rPr lang="en-US" dirty="0" smtClean="0">
                <a:latin typeface="Monotype Corsiva" pitchFamily="66" charset="0"/>
              </a:rPr>
              <a:t>India</a:t>
            </a:r>
          </a:p>
          <a:p>
            <a:pPr algn="ctr"/>
            <a:r>
              <a:rPr lang="en-US" dirty="0" err="1" smtClean="0">
                <a:latin typeface="Monotype Corsiva" pitchFamily="66" charset="0"/>
              </a:rPr>
              <a:t>www.xellectip.com</a:t>
            </a:r>
            <a:endParaRPr lang="en-IN" dirty="0">
              <a:latin typeface="Monotype Corsiva" pitchFamily="66" charset="0"/>
            </a:endParaRPr>
          </a:p>
        </p:txBody>
      </p:sp>
      <p:pic>
        <p:nvPicPr>
          <p:cNvPr id="6" name="Picture 16" descr="WIPO Home"/>
          <p:cNvPicPr>
            <a:picLocks noChangeAspect="1" noChangeArrowheads="1"/>
          </p:cNvPicPr>
          <p:nvPr/>
        </p:nvPicPr>
        <p:blipFill>
          <a:blip r:embed="rId2" cstate="print"/>
          <a:srcRect/>
          <a:stretch>
            <a:fillRect/>
          </a:stretch>
        </p:blipFill>
        <p:spPr bwMode="auto">
          <a:xfrm>
            <a:off x="6057900" y="152400"/>
            <a:ext cx="1562100" cy="666750"/>
          </a:xfrm>
          <a:prstGeom prst="rect">
            <a:avLst/>
          </a:prstGeom>
          <a:noFill/>
          <a:ln w="9525">
            <a:noFill/>
            <a:miter lim="800000"/>
            <a:headEnd/>
            <a:tailEnd/>
          </a:ln>
        </p:spPr>
      </p:pic>
      <p:sp>
        <p:nvSpPr>
          <p:cNvPr id="7" name="Rectangle 6"/>
          <p:cNvSpPr/>
          <p:nvPr/>
        </p:nvSpPr>
        <p:spPr>
          <a:xfrm>
            <a:off x="5562600" y="838200"/>
            <a:ext cx="2743200" cy="195263"/>
          </a:xfrm>
          <a:prstGeom prst="rect">
            <a:avLst/>
          </a:prstGeom>
        </p:spPr>
        <p:txBody>
          <a:bodyPr>
            <a:spAutoFit/>
          </a:bodyPr>
          <a:lstStyle/>
          <a:p>
            <a:pPr marL="3175">
              <a:lnSpc>
                <a:spcPts val="800"/>
              </a:lnSpc>
              <a:spcAft>
                <a:spcPts val="600"/>
              </a:spcAft>
              <a:defRPr/>
            </a:pPr>
            <a:r>
              <a:rPr lang="en-US" sz="800" cap="all" dirty="0">
                <a:latin typeface="Arial"/>
                <a:ea typeface="Times New Roman"/>
                <a:cs typeface="Times New Roman"/>
              </a:rPr>
              <a:t>WORLD INTELLECTUAL PROPERTY ORGANIZATION</a:t>
            </a:r>
            <a:endParaRPr lang="en-IN" sz="800" cap="all" dirty="0">
              <a:latin typeface="Arial"/>
              <a:ea typeface="Times New Roman"/>
              <a:cs typeface="Times New Roman"/>
            </a:endParaRPr>
          </a:p>
        </p:txBody>
      </p:sp>
      <p:pic>
        <p:nvPicPr>
          <p:cNvPr id="8" name="Picture 7" descr="SME-logo"/>
          <p:cNvPicPr>
            <a:picLocks noChangeAspect="1" noChangeArrowheads="1"/>
          </p:cNvPicPr>
          <p:nvPr/>
        </p:nvPicPr>
        <p:blipFill>
          <a:blip r:embed="rId3" cstate="print"/>
          <a:srcRect/>
          <a:stretch>
            <a:fillRect/>
          </a:stretch>
        </p:blipFill>
        <p:spPr bwMode="auto">
          <a:xfrm>
            <a:off x="276225" y="104775"/>
            <a:ext cx="1628775" cy="809625"/>
          </a:xfrm>
          <a:prstGeom prst="rect">
            <a:avLst/>
          </a:prstGeom>
          <a:noFill/>
          <a:ln w="9525">
            <a:noFill/>
            <a:miter lim="800000"/>
            <a:headEnd/>
            <a:tailEnd/>
          </a:ln>
        </p:spPr>
      </p:pic>
      <p:sp>
        <p:nvSpPr>
          <p:cNvPr id="9" name="TextBox 7"/>
          <p:cNvSpPr txBox="1">
            <a:spLocks noChangeArrowheads="1"/>
          </p:cNvSpPr>
          <p:nvPr/>
        </p:nvSpPr>
        <p:spPr bwMode="auto">
          <a:xfrm>
            <a:off x="1371600" y="1447800"/>
            <a:ext cx="6324600" cy="1570037"/>
          </a:xfrm>
          <a:prstGeom prst="rect">
            <a:avLst/>
          </a:prstGeom>
          <a:noFill/>
          <a:ln w="9525">
            <a:noFill/>
            <a:miter lim="800000"/>
            <a:headEnd/>
            <a:tailEnd/>
          </a:ln>
        </p:spPr>
        <p:txBody>
          <a:bodyPr>
            <a:spAutoFit/>
          </a:bodyPr>
          <a:lstStyle/>
          <a:p>
            <a:pPr algn="ctr"/>
            <a:r>
              <a:rPr lang="en-US" sz="2400" b="1" dirty="0">
                <a:solidFill>
                  <a:srgbClr val="A50021"/>
                </a:solidFill>
                <a:latin typeface="Monotype Corsiva" pitchFamily="66" charset="0"/>
              </a:rPr>
              <a:t>WIPO TRAINING OF TRAINERS PROGRAM </a:t>
            </a:r>
          </a:p>
          <a:p>
            <a:pPr algn="ctr"/>
            <a:r>
              <a:rPr lang="en-US" sz="2400" b="1" dirty="0">
                <a:latin typeface="Monotype Corsiva" pitchFamily="66" charset="0"/>
              </a:rPr>
              <a:t>ON EFFECTIVE INTELLECTUAL PROPERTY ASSET </a:t>
            </a:r>
            <a:r>
              <a:rPr lang="en-US" sz="2400" b="1" dirty="0" smtClean="0">
                <a:latin typeface="Monotype Corsiva" pitchFamily="66" charset="0"/>
              </a:rPr>
              <a:t> MANAGEMENT  BY </a:t>
            </a:r>
            <a:r>
              <a:rPr lang="en-US" sz="2400" b="1" dirty="0">
                <a:latin typeface="Monotype Corsiva" pitchFamily="66" charset="0"/>
              </a:rPr>
              <a:t>SMALL AND MEDIUM-SIZED ENTERPRISES IN DUBAI</a:t>
            </a:r>
            <a:endParaRPr lang="en-IN" sz="2400" b="1" dirty="0">
              <a:latin typeface="Monotype Corsiva" pitchFamily="66" charset="0"/>
            </a:endParaRPr>
          </a:p>
        </p:txBody>
      </p:sp>
      <p:sp>
        <p:nvSpPr>
          <p:cNvPr id="10" name="TextBox 21"/>
          <p:cNvSpPr txBox="1">
            <a:spLocks noChangeArrowheads="1"/>
          </p:cNvSpPr>
          <p:nvPr/>
        </p:nvSpPr>
        <p:spPr bwMode="auto">
          <a:xfrm>
            <a:off x="3200400" y="3167063"/>
            <a:ext cx="3276600" cy="338137"/>
          </a:xfrm>
          <a:prstGeom prst="rect">
            <a:avLst/>
          </a:prstGeom>
          <a:noFill/>
          <a:ln w="9525">
            <a:noFill/>
            <a:miter lim="800000"/>
            <a:headEnd/>
            <a:tailEnd/>
          </a:ln>
        </p:spPr>
        <p:txBody>
          <a:bodyPr>
            <a:spAutoFit/>
          </a:bodyPr>
          <a:lstStyle/>
          <a:p>
            <a:r>
              <a:rPr lang="en-US" sz="1600" dirty="0"/>
              <a:t>Dubai, December 19 to 23, 2010</a:t>
            </a:r>
            <a:endParaRPr lang="en-IN" sz="1600" dirty="0">
              <a:solidFill>
                <a:srgbClr val="000066"/>
              </a:solidFill>
            </a:endParaRPr>
          </a:p>
        </p:txBody>
      </p:sp>
    </p:spTree>
  </p:cSld>
  <p:clrMapOvr>
    <a:masterClrMapping/>
  </p:clrMapOvr>
  <p:transition advTm="2015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152400"/>
            <a:ext cx="8229600" cy="1143000"/>
          </a:xfrm>
        </p:spPr>
        <p:txBody>
          <a:bodyPr/>
          <a:lstStyle/>
          <a:p>
            <a:r>
              <a:rPr lang="en-US" b="1" dirty="0" smtClean="0">
                <a:solidFill>
                  <a:srgbClr val="008000"/>
                </a:solidFill>
              </a:rPr>
              <a:t>Recognize this Product?</a:t>
            </a:r>
            <a:endParaRPr lang="en-IN" b="1" dirty="0" smtClean="0">
              <a:solidFill>
                <a:srgbClr val="008000"/>
              </a:solidFill>
            </a:endParaRPr>
          </a:p>
        </p:txBody>
      </p:sp>
      <p:sp>
        <p:nvSpPr>
          <p:cNvPr id="24581" name="Slide Number Placeholder 5"/>
          <p:cNvSpPr>
            <a:spLocks noGrp="1"/>
          </p:cNvSpPr>
          <p:nvPr>
            <p:ph type="sldNum" sz="quarter" idx="12"/>
          </p:nvPr>
        </p:nvSpPr>
        <p:spPr>
          <a:noFill/>
        </p:spPr>
        <p:txBody>
          <a:bodyPr/>
          <a:lstStyle/>
          <a:p>
            <a:fld id="{EE539C0B-A142-4A50-BCDE-AED2F75FF988}" type="slidenum">
              <a:rPr lang="en-US" smtClean="0"/>
              <a:pPr/>
              <a:t>20</a:t>
            </a:fld>
            <a:endParaRPr lang="en-US" smtClean="0"/>
          </a:p>
        </p:txBody>
      </p:sp>
      <p:pic>
        <p:nvPicPr>
          <p:cNvPr id="24582" name="Picture 2"/>
          <p:cNvPicPr>
            <a:picLocks noChangeAspect="1" noChangeArrowheads="1"/>
          </p:cNvPicPr>
          <p:nvPr/>
        </p:nvPicPr>
        <p:blipFill>
          <a:blip r:embed="rId2"/>
          <a:srcRect/>
          <a:stretch>
            <a:fillRect/>
          </a:stretch>
        </p:blipFill>
        <p:spPr bwMode="auto">
          <a:xfrm>
            <a:off x="1066800" y="1276350"/>
            <a:ext cx="6858000" cy="5143500"/>
          </a:xfrm>
          <a:prstGeom prst="rect">
            <a:avLst/>
          </a:prstGeom>
          <a:noFill/>
          <a:ln w="9525">
            <a:noFill/>
            <a:miter lim="800000"/>
            <a:headEnd/>
            <a:tailEnd/>
          </a:ln>
        </p:spPr>
      </p:pic>
      <p:sp>
        <p:nvSpPr>
          <p:cNvPr id="24583" name="Rectangle 11"/>
          <p:cNvSpPr>
            <a:spLocks noChangeArrowheads="1"/>
          </p:cNvSpPr>
          <p:nvPr/>
        </p:nvSpPr>
        <p:spPr bwMode="auto">
          <a:xfrm>
            <a:off x="1703388" y="6324600"/>
            <a:ext cx="2411412" cy="307975"/>
          </a:xfrm>
          <a:prstGeom prst="rect">
            <a:avLst/>
          </a:prstGeom>
          <a:noFill/>
          <a:ln w="9525">
            <a:noFill/>
            <a:miter lim="800000"/>
            <a:headEnd/>
            <a:tailEnd/>
          </a:ln>
        </p:spPr>
        <p:txBody>
          <a:bodyPr wrap="none">
            <a:spAutoFit/>
          </a:bodyPr>
          <a:lstStyle/>
          <a:p>
            <a:r>
              <a:rPr lang="en-IN" sz="1400"/>
              <a:t>Source: Jefferies &amp; Co., Inc.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normAutofit/>
          </a:bodyPr>
          <a:lstStyle/>
          <a:p>
            <a:r>
              <a:rPr lang="en-IN" sz="2800" b="1" dirty="0" smtClean="0">
                <a:solidFill>
                  <a:srgbClr val="008000"/>
                </a:solidFill>
              </a:rPr>
              <a:t>A Typical MP3 player’s Components</a:t>
            </a:r>
          </a:p>
        </p:txBody>
      </p:sp>
      <p:sp>
        <p:nvSpPr>
          <p:cNvPr id="25605" name="Slide Number Placeholder 5"/>
          <p:cNvSpPr>
            <a:spLocks noGrp="1"/>
          </p:cNvSpPr>
          <p:nvPr>
            <p:ph type="sldNum" sz="quarter" idx="12"/>
          </p:nvPr>
        </p:nvSpPr>
        <p:spPr>
          <a:noFill/>
        </p:spPr>
        <p:txBody>
          <a:bodyPr/>
          <a:lstStyle/>
          <a:p>
            <a:fld id="{3ED03D03-BA90-4E5A-8A40-DA9897CCA0A7}" type="slidenum">
              <a:rPr lang="en-US" smtClean="0"/>
              <a:pPr/>
              <a:t>21</a:t>
            </a:fld>
            <a:endParaRPr lang="en-US" smtClean="0"/>
          </a:p>
        </p:txBody>
      </p:sp>
      <p:sp>
        <p:nvSpPr>
          <p:cNvPr id="25606" name="TextBox 6"/>
          <p:cNvSpPr txBox="1">
            <a:spLocks noChangeArrowheads="1"/>
          </p:cNvSpPr>
          <p:nvPr/>
        </p:nvSpPr>
        <p:spPr bwMode="auto">
          <a:xfrm>
            <a:off x="228600" y="1123950"/>
            <a:ext cx="8618538" cy="400050"/>
          </a:xfrm>
          <a:prstGeom prst="rect">
            <a:avLst/>
          </a:prstGeom>
          <a:noFill/>
          <a:ln w="9525">
            <a:noFill/>
            <a:miter lim="800000"/>
            <a:headEnd/>
            <a:tailEnd/>
          </a:ln>
        </p:spPr>
        <p:txBody>
          <a:bodyPr wrap="none">
            <a:spAutoFit/>
          </a:bodyPr>
          <a:lstStyle/>
          <a:p>
            <a:r>
              <a:rPr lang="en-US" sz="2000" b="1" dirty="0"/>
              <a:t>Components of a typical product &amp; the corresponding manufacturers</a:t>
            </a:r>
            <a:endParaRPr lang="en-IN" sz="2000" b="1" dirty="0"/>
          </a:p>
        </p:txBody>
      </p:sp>
      <p:sp>
        <p:nvSpPr>
          <p:cNvPr id="25607" name="Rectangle 7"/>
          <p:cNvSpPr>
            <a:spLocks noChangeArrowheads="1"/>
          </p:cNvSpPr>
          <p:nvPr/>
        </p:nvSpPr>
        <p:spPr bwMode="auto">
          <a:xfrm>
            <a:off x="2465387" y="6324600"/>
            <a:ext cx="2411413" cy="307975"/>
          </a:xfrm>
          <a:prstGeom prst="rect">
            <a:avLst/>
          </a:prstGeom>
          <a:noFill/>
          <a:ln w="9525">
            <a:noFill/>
            <a:miter lim="800000"/>
            <a:headEnd/>
            <a:tailEnd/>
          </a:ln>
        </p:spPr>
        <p:txBody>
          <a:bodyPr wrap="none">
            <a:spAutoFit/>
          </a:bodyPr>
          <a:lstStyle/>
          <a:p>
            <a:r>
              <a:rPr lang="en-IN" sz="1400" dirty="0"/>
              <a:t>Source: Jefferies &amp; Co., Inc.</a:t>
            </a:r>
          </a:p>
        </p:txBody>
      </p:sp>
      <p:graphicFrame>
        <p:nvGraphicFramePr>
          <p:cNvPr id="9" name="Table 8"/>
          <p:cNvGraphicFramePr>
            <a:graphicFrameLocks noGrp="1"/>
          </p:cNvGraphicFramePr>
          <p:nvPr/>
        </p:nvGraphicFramePr>
        <p:xfrm>
          <a:off x="609600" y="1595120"/>
          <a:ext cx="8077200" cy="4729480"/>
        </p:xfrm>
        <a:graphic>
          <a:graphicData uri="http://schemas.openxmlformats.org/drawingml/2006/table">
            <a:tbl>
              <a:tblPr firstRow="1" bandRow="1">
                <a:tableStyleId>{5C22544A-7EE6-4342-B048-85BDC9FD1C3A}</a:tableStyleId>
              </a:tblPr>
              <a:tblGrid>
                <a:gridCol w="2971800"/>
                <a:gridCol w="5105400"/>
              </a:tblGrid>
              <a:tr h="370840">
                <a:tc>
                  <a:txBody>
                    <a:bodyPr/>
                    <a:lstStyle/>
                    <a:p>
                      <a:pPr algn="ctr" rtl="0"/>
                      <a:r>
                        <a:rPr lang="en-IN" sz="1800" b="1" baseline="0" dirty="0" smtClean="0">
                          <a:solidFill>
                            <a:srgbClr val="663300"/>
                          </a:solidFill>
                          <a:latin typeface="+mn-lt"/>
                        </a:rPr>
                        <a:t>Company</a:t>
                      </a:r>
                      <a:endParaRPr lang="pt-BR" sz="1800" baseline="0" dirty="0" smtClean="0">
                        <a:solidFill>
                          <a:srgbClr val="663300"/>
                        </a:solidFill>
                        <a:latin typeface="+mn-lt"/>
                      </a:endParaRPr>
                    </a:p>
                  </a:txBody>
                  <a:tcPr/>
                </a:tc>
                <a:tc>
                  <a:txBody>
                    <a:bodyPr/>
                    <a:lstStyle/>
                    <a:p>
                      <a:pPr algn="ctr"/>
                      <a:r>
                        <a:rPr lang="en-IN" sz="1800" b="1" baseline="0" dirty="0" smtClean="0">
                          <a:solidFill>
                            <a:srgbClr val="663300"/>
                          </a:solidFill>
                          <a:latin typeface="+mn-lt"/>
                        </a:rPr>
                        <a:t>Description</a:t>
                      </a:r>
                      <a:endParaRPr lang="en-IN" dirty="0"/>
                    </a:p>
                  </a:txBody>
                  <a:tcPr/>
                </a:tc>
              </a:tr>
              <a:tr h="370840">
                <a:tc>
                  <a:txBody>
                    <a:bodyPr/>
                    <a:lstStyle/>
                    <a:p>
                      <a:r>
                        <a:rPr lang="en-IN" sz="1800" baseline="0" dirty="0" smtClean="0">
                          <a:solidFill>
                            <a:srgbClr val="663300"/>
                          </a:solidFill>
                          <a:latin typeface="+mn-lt"/>
                        </a:rPr>
                        <a:t>Toshiba</a:t>
                      </a:r>
                      <a:endParaRPr lang="en-IN" dirty="0"/>
                    </a:p>
                  </a:txBody>
                  <a:tcPr/>
                </a:tc>
                <a:tc>
                  <a:txBody>
                    <a:bodyPr/>
                    <a:lstStyle/>
                    <a:p>
                      <a:r>
                        <a:rPr lang="en-IN" sz="1800" baseline="0" dirty="0" smtClean="0">
                          <a:solidFill>
                            <a:srgbClr val="663300"/>
                          </a:solidFill>
                          <a:latin typeface="+mn-lt"/>
                        </a:rPr>
                        <a:t>30GB 1.8" HDD</a:t>
                      </a:r>
                      <a:endParaRPr lang="en-IN" dirty="0"/>
                    </a:p>
                  </a:txBody>
                  <a:tcPr/>
                </a:tc>
              </a:tr>
              <a:tr h="370840">
                <a:tc>
                  <a:txBody>
                    <a:bodyPr/>
                    <a:lstStyle/>
                    <a:p>
                      <a:r>
                        <a:rPr lang="da-DK" sz="1800" baseline="0" dirty="0" smtClean="0">
                          <a:solidFill>
                            <a:srgbClr val="663300"/>
                          </a:solidFill>
                          <a:latin typeface="+mn-lt"/>
                        </a:rPr>
                        <a:t>PortalPlayer</a:t>
                      </a:r>
                      <a:endParaRPr lang="en-IN" dirty="0"/>
                    </a:p>
                  </a:txBody>
                  <a:tcPr/>
                </a:tc>
                <a:tc>
                  <a:txBody>
                    <a:bodyPr/>
                    <a:lstStyle/>
                    <a:p>
                      <a:r>
                        <a:rPr lang="da-DK" sz="1800" baseline="0" dirty="0" smtClean="0">
                          <a:solidFill>
                            <a:srgbClr val="663300"/>
                          </a:solidFill>
                          <a:latin typeface="+mn-lt"/>
                        </a:rPr>
                        <a:t>Decoder/SoC</a:t>
                      </a:r>
                      <a:endParaRPr lang="en-IN" dirty="0"/>
                    </a:p>
                  </a:txBody>
                  <a:tcPr/>
                </a:tc>
              </a:tr>
              <a:tr h="370840">
                <a:tc>
                  <a:txBody>
                    <a:bodyPr/>
                    <a:lstStyle/>
                    <a:p>
                      <a:r>
                        <a:rPr lang="pt-BR" sz="1800" baseline="0" dirty="0" smtClean="0">
                          <a:solidFill>
                            <a:srgbClr val="663300"/>
                          </a:solidFill>
                          <a:latin typeface="+mn-lt"/>
                        </a:rPr>
                        <a:t>Broadcom</a:t>
                      </a:r>
                      <a:endParaRPr lang="en-IN" dirty="0"/>
                    </a:p>
                  </a:txBody>
                  <a:tcPr/>
                </a:tc>
                <a:tc>
                  <a:txBody>
                    <a:bodyPr/>
                    <a:lstStyle/>
                    <a:p>
                      <a:r>
                        <a:rPr lang="pt-BR" sz="1800" baseline="0" dirty="0" smtClean="0">
                          <a:solidFill>
                            <a:srgbClr val="663300"/>
                          </a:solidFill>
                          <a:latin typeface="+mn-lt"/>
                        </a:rPr>
                        <a:t>Video decoder/processor</a:t>
                      </a:r>
                      <a:endParaRPr lang="en-IN" dirty="0"/>
                    </a:p>
                  </a:txBody>
                  <a:tcPr/>
                </a:tc>
              </a:tr>
              <a:tr h="370840">
                <a:tc>
                  <a:txBody>
                    <a:bodyPr/>
                    <a:lstStyle/>
                    <a:p>
                      <a:r>
                        <a:rPr lang="en-IN" sz="1800" baseline="0" dirty="0" smtClean="0">
                          <a:solidFill>
                            <a:srgbClr val="663300"/>
                          </a:solidFill>
                          <a:latin typeface="+mn-lt"/>
                        </a:rPr>
                        <a:t>Samsung</a:t>
                      </a:r>
                      <a:endParaRPr lang="en-IN" dirty="0"/>
                    </a:p>
                  </a:txBody>
                  <a:tcPr/>
                </a:tc>
                <a:tc>
                  <a:txBody>
                    <a:bodyPr/>
                    <a:lstStyle/>
                    <a:p>
                      <a:r>
                        <a:rPr lang="en-IN" sz="1800" baseline="0" dirty="0" smtClean="0">
                          <a:solidFill>
                            <a:srgbClr val="663300"/>
                          </a:solidFill>
                          <a:latin typeface="+mn-lt"/>
                        </a:rPr>
                        <a:t>SDRAM - 256Mbit</a:t>
                      </a:r>
                      <a:endParaRPr lang="en-IN" dirty="0"/>
                    </a:p>
                  </a:txBody>
                  <a:tcPr/>
                </a:tc>
              </a:tr>
              <a:tr h="370840">
                <a:tc>
                  <a:txBody>
                    <a:bodyPr/>
                    <a:lstStyle/>
                    <a:p>
                      <a:r>
                        <a:rPr lang="en-IN" sz="1800" baseline="0" dirty="0" err="1" smtClean="0">
                          <a:solidFill>
                            <a:srgbClr val="663300"/>
                          </a:solidFill>
                          <a:latin typeface="+mn-lt"/>
                        </a:rPr>
                        <a:t>Wolfson</a:t>
                      </a:r>
                      <a:r>
                        <a:rPr lang="en-IN" sz="1800" baseline="0" dirty="0" smtClean="0">
                          <a:solidFill>
                            <a:srgbClr val="663300"/>
                          </a:solidFill>
                          <a:latin typeface="+mn-lt"/>
                        </a:rPr>
                        <a:t> Microelectronics</a:t>
                      </a:r>
                      <a:endParaRPr lang="en-IN" dirty="0"/>
                    </a:p>
                  </a:txBody>
                  <a:tcPr/>
                </a:tc>
                <a:tc>
                  <a:txBody>
                    <a:bodyPr/>
                    <a:lstStyle/>
                    <a:p>
                      <a:r>
                        <a:rPr lang="en-IN" sz="1800" baseline="0" dirty="0" smtClean="0">
                          <a:solidFill>
                            <a:srgbClr val="663300"/>
                          </a:solidFill>
                          <a:latin typeface="+mn-lt"/>
                        </a:rPr>
                        <a:t>Audio codec</a:t>
                      </a:r>
                      <a:endParaRPr lang="en-IN" dirty="0"/>
                    </a:p>
                  </a:txBody>
                  <a:tcPr/>
                </a:tc>
              </a:tr>
              <a:tr h="370840">
                <a:tc>
                  <a:txBody>
                    <a:bodyPr/>
                    <a:lstStyle/>
                    <a:p>
                      <a:r>
                        <a:rPr lang="en-IN" sz="1800" baseline="0" dirty="0" smtClean="0">
                          <a:solidFill>
                            <a:srgbClr val="663300"/>
                          </a:solidFill>
                          <a:latin typeface="+mn-lt"/>
                        </a:rPr>
                        <a:t>Linear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solidFill>
                            <a:srgbClr val="663300"/>
                          </a:solidFill>
                          <a:latin typeface="+mn-lt"/>
                        </a:rPr>
                        <a:t>USB Power Manager/Li-Ion Battery charger</a:t>
                      </a:r>
                    </a:p>
                  </a:txBody>
                  <a:tcPr/>
                </a:tc>
              </a:tr>
              <a:tr h="436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baseline="0" dirty="0" smtClean="0">
                          <a:solidFill>
                            <a:srgbClr val="663300"/>
                          </a:solidFill>
                          <a:latin typeface="+mn-lt"/>
                          <a:ea typeface="+mn-ea"/>
                          <a:cs typeface="+mn-cs"/>
                        </a:rPr>
                        <a:t>National</a:t>
                      </a:r>
                    </a:p>
                  </a:txBody>
                  <a:tcPr/>
                </a:tc>
                <a:tc>
                  <a:txBody>
                    <a:bodyPr/>
                    <a:lstStyle/>
                    <a:p>
                      <a:r>
                        <a:rPr lang="en-IN" sz="1800" kern="1200" baseline="0" dirty="0" smtClean="0">
                          <a:solidFill>
                            <a:srgbClr val="663300"/>
                          </a:solidFill>
                          <a:latin typeface="+mn-lt"/>
                          <a:ea typeface="+mn-ea"/>
                          <a:cs typeface="+mn-cs"/>
                        </a:rPr>
                        <a:t>Step Down Switching Regulator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solidFill>
                            <a:srgbClr val="663300"/>
                          </a:solidFill>
                          <a:latin typeface="+mn-lt"/>
                        </a:rPr>
                        <a:t>Philips</a:t>
                      </a:r>
                      <a:endParaRPr lang="en-IN" dirty="0"/>
                    </a:p>
                  </a:txBody>
                  <a:tcPr/>
                </a:tc>
                <a:tc>
                  <a:txBody>
                    <a:bodyPr/>
                    <a:lstStyle/>
                    <a:p>
                      <a:r>
                        <a:rPr lang="en-IN" sz="1800" baseline="0" dirty="0" smtClean="0">
                          <a:solidFill>
                            <a:srgbClr val="663300"/>
                          </a:solidFill>
                          <a:latin typeface="+mn-lt"/>
                        </a:rPr>
                        <a:t>DC/DC converter with I </a:t>
                      </a:r>
                      <a:r>
                        <a:rPr lang="en-IN" sz="1800" baseline="30000" dirty="0" smtClean="0">
                          <a:solidFill>
                            <a:srgbClr val="663300"/>
                          </a:solidFill>
                          <a:latin typeface="+mn-lt"/>
                        </a:rPr>
                        <a:t>2</a:t>
                      </a:r>
                      <a:r>
                        <a:rPr lang="en-IN" sz="1800" baseline="0" dirty="0" smtClean="0">
                          <a:solidFill>
                            <a:srgbClr val="663300"/>
                          </a:solidFill>
                          <a:latin typeface="+mn-lt"/>
                        </a:rPr>
                        <a:t>C Interface</a:t>
                      </a:r>
                      <a:endParaRPr lang="en-IN" dirty="0"/>
                    </a:p>
                  </a:txBody>
                  <a:tcPr/>
                </a:tc>
              </a:tr>
              <a:tr h="46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solidFill>
                            <a:srgbClr val="663300"/>
                          </a:solidFill>
                          <a:latin typeface="+mn-lt"/>
                        </a:rPr>
                        <a:t>Silicon Storage Technology</a:t>
                      </a:r>
                      <a:endParaRPr lang="en-IN" dirty="0"/>
                    </a:p>
                  </a:txBody>
                  <a:tcPr/>
                </a:tc>
                <a:tc>
                  <a:txBody>
                    <a:bodyPr/>
                    <a:lstStyle/>
                    <a:p>
                      <a:r>
                        <a:rPr lang="en-IN" sz="1800" baseline="0" dirty="0" smtClean="0">
                          <a:solidFill>
                            <a:srgbClr val="663300"/>
                          </a:solidFill>
                          <a:latin typeface="+mn-lt"/>
                        </a:rPr>
                        <a:t>Parallel Flash - 8Mbit</a:t>
                      </a:r>
                      <a:endParaRPr lang="en-IN" dirty="0"/>
                    </a:p>
                  </a:txBody>
                  <a:tcPr/>
                </a:tc>
              </a:tr>
              <a:tr h="370840">
                <a:tc>
                  <a:txBody>
                    <a:bodyPr/>
                    <a:lstStyle/>
                    <a:p>
                      <a:r>
                        <a:rPr lang="en-IN" sz="1800" baseline="0" dirty="0" smtClean="0">
                          <a:solidFill>
                            <a:srgbClr val="663300"/>
                          </a:solidFill>
                          <a:latin typeface="+mn-lt"/>
                        </a:rPr>
                        <a:t>Philips</a:t>
                      </a:r>
                      <a:endParaRPr lang="en-IN" dirty="0"/>
                    </a:p>
                  </a:txBody>
                  <a:tcPr/>
                </a:tc>
                <a:tc>
                  <a:txBody>
                    <a:bodyPr/>
                    <a:lstStyle/>
                    <a:p>
                      <a:r>
                        <a:rPr lang="en-IN" sz="1800" baseline="0" dirty="0" smtClean="0">
                          <a:solidFill>
                            <a:srgbClr val="663300"/>
                          </a:solidFill>
                          <a:latin typeface="+mn-lt"/>
                        </a:rPr>
                        <a:t>Power Management Unit</a:t>
                      </a:r>
                      <a:endParaRPr lang="en-IN" dirty="0"/>
                    </a:p>
                  </a:txBody>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solidFill>
                            <a:srgbClr val="663300"/>
                          </a:solidFill>
                          <a:latin typeface="+mn-lt"/>
                        </a:rPr>
                        <a:t>Cypress</a:t>
                      </a:r>
                      <a:endParaRPr lang="en-IN" dirty="0"/>
                    </a:p>
                  </a:txBody>
                  <a:tcPr/>
                </a:tc>
                <a:tc>
                  <a:txBody>
                    <a:bodyPr/>
                    <a:lstStyle/>
                    <a:p>
                      <a:r>
                        <a:rPr lang="en-IN" sz="1800" baseline="0" dirty="0" err="1" smtClean="0">
                          <a:solidFill>
                            <a:srgbClr val="663300"/>
                          </a:solidFill>
                          <a:latin typeface="+mn-lt"/>
                        </a:rPr>
                        <a:t>PSoC</a:t>
                      </a:r>
                      <a:r>
                        <a:rPr lang="en-IN" sz="1800" baseline="0" dirty="0" smtClean="0">
                          <a:solidFill>
                            <a:srgbClr val="663300"/>
                          </a:solidFill>
                          <a:latin typeface="+mn-lt"/>
                        </a:rPr>
                        <a:t> Mixed Signal Controller - Touch Pad</a:t>
                      </a:r>
                      <a:endParaRPr lang="en-IN" dirty="0"/>
                    </a:p>
                  </a:txBody>
                  <a:tcPr/>
                </a:tc>
              </a:tr>
            </a:tbl>
          </a:graphicData>
        </a:graphic>
      </p:graphicFrame>
      <p:sp>
        <p:nvSpPr>
          <p:cNvPr id="10" name="TextBox 9"/>
          <p:cNvSpPr txBox="1"/>
          <p:nvPr/>
        </p:nvSpPr>
        <p:spPr>
          <a:xfrm rot="20014696">
            <a:off x="429518" y="3439679"/>
            <a:ext cx="8594765" cy="461665"/>
          </a:xfrm>
          <a:prstGeom prst="rect">
            <a:avLst/>
          </a:prstGeom>
          <a:gradFill flip="none" rotWithShape="1">
            <a:gsLst>
              <a:gs pos="0">
                <a:srgbClr val="CD873B"/>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a:spAutoFit/>
          </a:bodyPr>
          <a:lstStyle/>
          <a:p>
            <a:pPr>
              <a:defRPr/>
            </a:pPr>
            <a:r>
              <a:rPr lang="en-US" sz="2400" dirty="0"/>
              <a:t>A Veritable List of Who’s Who in High-Tech Hardware Industry</a:t>
            </a:r>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143000"/>
          </a:xfrm>
        </p:spPr>
        <p:txBody>
          <a:bodyPr/>
          <a:lstStyle/>
          <a:p>
            <a:r>
              <a:rPr lang="en-US" b="1" dirty="0" smtClean="0">
                <a:solidFill>
                  <a:srgbClr val="008000"/>
                </a:solidFill>
              </a:rPr>
              <a:t>Strategy</a:t>
            </a:r>
            <a:endParaRPr lang="en-IN" b="1" dirty="0" smtClean="0">
              <a:solidFill>
                <a:srgbClr val="008000"/>
              </a:solidFill>
            </a:endParaRPr>
          </a:p>
        </p:txBody>
      </p:sp>
      <p:sp>
        <p:nvSpPr>
          <p:cNvPr id="26627" name="Content Placeholder 2"/>
          <p:cNvSpPr>
            <a:spLocks noGrp="1"/>
          </p:cNvSpPr>
          <p:nvPr>
            <p:ph idx="1"/>
          </p:nvPr>
        </p:nvSpPr>
        <p:spPr/>
        <p:txBody>
          <a:bodyPr/>
          <a:lstStyle/>
          <a:p>
            <a:r>
              <a:rPr lang="en-US" dirty="0" smtClean="0">
                <a:solidFill>
                  <a:srgbClr val="663300"/>
                </a:solidFill>
              </a:rPr>
              <a:t>Crowded product &amp; technology area</a:t>
            </a:r>
          </a:p>
          <a:p>
            <a:r>
              <a:rPr lang="en-US" dirty="0" smtClean="0">
                <a:solidFill>
                  <a:srgbClr val="663300"/>
                </a:solidFill>
              </a:rPr>
              <a:t>Several players</a:t>
            </a:r>
          </a:p>
          <a:p>
            <a:pPr>
              <a:buFont typeface="Wingdings" pitchFamily="2" charset="2"/>
              <a:buChar char="ü"/>
            </a:pPr>
            <a:r>
              <a:rPr lang="en-US" dirty="0" smtClean="0">
                <a:solidFill>
                  <a:srgbClr val="663300"/>
                </a:solidFill>
              </a:rPr>
              <a:t>Sourced in components</a:t>
            </a:r>
          </a:p>
          <a:p>
            <a:pPr>
              <a:buFont typeface="Wingdings" pitchFamily="2" charset="2"/>
              <a:buChar char="ü"/>
            </a:pPr>
            <a:r>
              <a:rPr lang="en-US" dirty="0" smtClean="0">
                <a:solidFill>
                  <a:srgbClr val="663300"/>
                </a:solidFill>
              </a:rPr>
              <a:t>Focused on look, feel &amp;</a:t>
            </a:r>
          </a:p>
          <a:p>
            <a:pPr>
              <a:buFontTx/>
              <a:buNone/>
            </a:pPr>
            <a:r>
              <a:rPr lang="en-US" dirty="0" smtClean="0">
                <a:solidFill>
                  <a:srgbClr val="663300"/>
                </a:solidFill>
              </a:rPr>
              <a:t>   use aspects</a:t>
            </a:r>
            <a:endParaRPr lang="en-IN" dirty="0" smtClean="0">
              <a:solidFill>
                <a:srgbClr val="663300"/>
              </a:solidFill>
            </a:endParaRPr>
          </a:p>
        </p:txBody>
      </p:sp>
      <p:sp>
        <p:nvSpPr>
          <p:cNvPr id="26628" name="Date Placeholder 3"/>
          <p:cNvSpPr>
            <a:spLocks noGrp="1"/>
          </p:cNvSpPr>
          <p:nvPr>
            <p:ph type="dt" sz="half" idx="10"/>
          </p:nvPr>
        </p:nvSpPr>
        <p:spPr>
          <a:noFill/>
        </p:spPr>
        <p:txBody>
          <a:bodyPr/>
          <a:lstStyle/>
          <a:p>
            <a:fld id="{5FC0C33B-E72E-4540-A3BF-3EBEA63ADC68}" type="datetime4">
              <a:rPr lang="en-US" smtClean="0"/>
              <a:pPr/>
              <a:t>December 15, 2010</a:t>
            </a:fld>
            <a:endParaRPr lang="en-US" smtClean="0"/>
          </a:p>
        </p:txBody>
      </p:sp>
      <p:sp>
        <p:nvSpPr>
          <p:cNvPr id="26629" name="Footer Placeholder 4"/>
          <p:cNvSpPr>
            <a:spLocks noGrp="1"/>
          </p:cNvSpPr>
          <p:nvPr>
            <p:ph type="ftr" sz="quarter" idx="11"/>
          </p:nvPr>
        </p:nvSpPr>
        <p:spPr>
          <a:noFill/>
        </p:spPr>
        <p:txBody>
          <a:bodyPr/>
          <a:lstStyle/>
          <a:p>
            <a:r>
              <a:rPr lang="en-US" smtClean="0"/>
              <a:t>Copyright 2008</a:t>
            </a:r>
          </a:p>
        </p:txBody>
      </p:sp>
      <p:sp>
        <p:nvSpPr>
          <p:cNvPr id="26630" name="Slide Number Placeholder 5"/>
          <p:cNvSpPr>
            <a:spLocks noGrp="1"/>
          </p:cNvSpPr>
          <p:nvPr>
            <p:ph type="sldNum" sz="quarter" idx="12"/>
          </p:nvPr>
        </p:nvSpPr>
        <p:spPr>
          <a:noFill/>
        </p:spPr>
        <p:txBody>
          <a:bodyPr/>
          <a:lstStyle/>
          <a:p>
            <a:fld id="{C8420C55-9669-4D60-8948-A108EDFF201C}" type="slidenum">
              <a:rPr lang="en-US" smtClean="0"/>
              <a:pPr/>
              <a:t>22</a:t>
            </a:fld>
            <a:endParaRPr lang="en-US" smtClean="0"/>
          </a:p>
        </p:txBody>
      </p:sp>
      <p:pic>
        <p:nvPicPr>
          <p:cNvPr id="26631" name="Picture 7" descr="C:\Users\Rachna S Puri\AppData\Local\Microsoft\Windows\Temporary Internet Files\Content.IE5\E0I8SHJL\MPj04264650000[1].jpg"/>
          <p:cNvPicPr>
            <a:picLocks noChangeAspect="1" noChangeArrowheads="1"/>
          </p:cNvPicPr>
          <p:nvPr/>
        </p:nvPicPr>
        <p:blipFill>
          <a:blip r:embed="rId2"/>
          <a:srcRect/>
          <a:stretch>
            <a:fillRect/>
          </a:stretch>
        </p:blipFill>
        <p:spPr bwMode="auto">
          <a:xfrm>
            <a:off x="5551488" y="2286000"/>
            <a:ext cx="33242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152400"/>
            <a:ext cx="8229600" cy="1143000"/>
          </a:xfrm>
        </p:spPr>
        <p:txBody>
          <a:bodyPr/>
          <a:lstStyle/>
          <a:p>
            <a:r>
              <a:rPr lang="en-US" b="1" dirty="0" smtClean="0">
                <a:solidFill>
                  <a:srgbClr val="008000"/>
                </a:solidFill>
              </a:rPr>
              <a:t>Market Share of iPod®</a:t>
            </a:r>
            <a:endParaRPr lang="en-IN" b="1" dirty="0" smtClean="0">
              <a:solidFill>
                <a:srgbClr val="008000"/>
              </a:solidFill>
            </a:endParaRPr>
          </a:p>
        </p:txBody>
      </p:sp>
      <p:sp>
        <p:nvSpPr>
          <p:cNvPr id="27653" name="Slide Number Placeholder 5"/>
          <p:cNvSpPr>
            <a:spLocks noGrp="1"/>
          </p:cNvSpPr>
          <p:nvPr>
            <p:ph type="sldNum" sz="quarter" idx="12"/>
          </p:nvPr>
        </p:nvSpPr>
        <p:spPr>
          <a:noFill/>
        </p:spPr>
        <p:txBody>
          <a:bodyPr/>
          <a:lstStyle/>
          <a:p>
            <a:fld id="{9A2DE9EF-CF0F-400A-BBB8-A13913A85FA3}" type="slidenum">
              <a:rPr lang="en-US" smtClean="0"/>
              <a:pPr/>
              <a:t>23</a:t>
            </a:fld>
            <a:endParaRPr lang="en-US" smtClean="0"/>
          </a:p>
        </p:txBody>
      </p:sp>
      <p:sp>
        <p:nvSpPr>
          <p:cNvPr id="27654" name="TextBox 6"/>
          <p:cNvSpPr txBox="1">
            <a:spLocks noChangeArrowheads="1"/>
          </p:cNvSpPr>
          <p:nvPr/>
        </p:nvSpPr>
        <p:spPr bwMode="auto">
          <a:xfrm>
            <a:off x="1349375" y="1443037"/>
            <a:ext cx="6673522" cy="461665"/>
          </a:xfrm>
          <a:prstGeom prst="rect">
            <a:avLst/>
          </a:prstGeom>
          <a:noFill/>
          <a:ln w="9525">
            <a:noFill/>
            <a:miter lim="800000"/>
            <a:headEnd/>
            <a:tailEnd/>
          </a:ln>
        </p:spPr>
        <p:txBody>
          <a:bodyPr wrap="none">
            <a:spAutoFit/>
          </a:bodyPr>
          <a:lstStyle/>
          <a:p>
            <a:r>
              <a:rPr lang="en-US" sz="2400" dirty="0" smtClean="0"/>
              <a:t>Year-wise </a:t>
            </a:r>
            <a:r>
              <a:rPr lang="en-US" sz="2400" dirty="0"/>
              <a:t>Growth in Market Share in Units Sold</a:t>
            </a:r>
            <a:endParaRPr lang="en-IN" sz="2400" dirty="0"/>
          </a:p>
        </p:txBody>
      </p:sp>
      <p:graphicFrame>
        <p:nvGraphicFramePr>
          <p:cNvPr id="8" name="Table 7"/>
          <p:cNvGraphicFramePr>
            <a:graphicFrameLocks noGrp="1"/>
          </p:cNvGraphicFramePr>
          <p:nvPr/>
        </p:nvGraphicFramePr>
        <p:xfrm>
          <a:off x="1600200" y="2133600"/>
          <a:ext cx="6096000" cy="207263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algn="ctr" defTabSz="914400" rtl="0" eaLnBrk="1" latinLnBrk="0" hangingPunct="1"/>
                      <a:r>
                        <a:rPr lang="en-US" sz="2800" b="0" kern="1200" dirty="0" smtClean="0">
                          <a:solidFill>
                            <a:srgbClr val="333399"/>
                          </a:solidFill>
                          <a:latin typeface="+mn-lt"/>
                          <a:ea typeface="+mn-ea"/>
                          <a:cs typeface="+mn-cs"/>
                        </a:rPr>
                        <a:t>2004</a:t>
                      </a:r>
                      <a:endParaRPr lang="en-IN" sz="2800" b="0" kern="1200" dirty="0" smtClean="0">
                        <a:solidFill>
                          <a:srgbClr val="333399"/>
                        </a:solidFill>
                        <a:latin typeface="+mn-lt"/>
                        <a:ea typeface="+mn-ea"/>
                        <a:cs typeface="+mn-cs"/>
                      </a:endParaRPr>
                    </a:p>
                  </a:txBody>
                  <a:tcPr>
                    <a:solidFill>
                      <a:srgbClr val="F4F9C3"/>
                    </a:solidFill>
                  </a:tcPr>
                </a:tc>
                <a:tc>
                  <a:txBody>
                    <a:bodyPr/>
                    <a:lstStyle/>
                    <a:p>
                      <a:pPr marL="0" algn="ctr" defTabSz="914400" rtl="0" eaLnBrk="1" latinLnBrk="0" hangingPunct="1"/>
                      <a:r>
                        <a:rPr lang="en-US" sz="2800" b="0" kern="1200" dirty="0" smtClean="0">
                          <a:solidFill>
                            <a:srgbClr val="333399"/>
                          </a:solidFill>
                          <a:latin typeface="+mn-lt"/>
                          <a:ea typeface="+mn-ea"/>
                          <a:cs typeface="+mn-cs"/>
                        </a:rPr>
                        <a:t>56%</a:t>
                      </a:r>
                      <a:endParaRPr lang="en-IN" sz="2800" b="0" kern="1200" dirty="0" smtClean="0">
                        <a:solidFill>
                          <a:srgbClr val="333399"/>
                        </a:solidFill>
                        <a:latin typeface="+mn-lt"/>
                        <a:ea typeface="+mn-ea"/>
                        <a:cs typeface="+mn-cs"/>
                      </a:endParaRPr>
                    </a:p>
                  </a:txBody>
                  <a:tcPr>
                    <a:solidFill>
                      <a:srgbClr val="F4F9C3"/>
                    </a:solidFill>
                  </a:tcPr>
                </a:tc>
              </a:tr>
              <a:tr h="370840">
                <a:tc>
                  <a:txBody>
                    <a:bodyPr/>
                    <a:lstStyle/>
                    <a:p>
                      <a:pPr algn="ctr"/>
                      <a:r>
                        <a:rPr lang="en-US" sz="2800" dirty="0" smtClean="0">
                          <a:solidFill>
                            <a:srgbClr val="333399"/>
                          </a:solidFill>
                        </a:rPr>
                        <a:t>2005</a:t>
                      </a:r>
                      <a:endParaRPr lang="en-IN" sz="2800" dirty="0">
                        <a:solidFill>
                          <a:srgbClr val="333399"/>
                        </a:solidFill>
                      </a:endParaRPr>
                    </a:p>
                  </a:txBody>
                  <a:tcPr>
                    <a:solidFill>
                      <a:srgbClr val="F3EE0D"/>
                    </a:solidFill>
                  </a:tcPr>
                </a:tc>
                <a:tc>
                  <a:txBody>
                    <a:bodyPr/>
                    <a:lstStyle/>
                    <a:p>
                      <a:pPr algn="ctr"/>
                      <a:r>
                        <a:rPr lang="en-US" sz="2800" dirty="0" smtClean="0">
                          <a:solidFill>
                            <a:srgbClr val="333399"/>
                          </a:solidFill>
                        </a:rPr>
                        <a:t>72%</a:t>
                      </a:r>
                      <a:endParaRPr lang="en-IN" sz="2800" dirty="0">
                        <a:solidFill>
                          <a:srgbClr val="333399"/>
                        </a:solidFill>
                      </a:endParaRPr>
                    </a:p>
                  </a:txBody>
                  <a:tcPr>
                    <a:solidFill>
                      <a:srgbClr val="F3EE0D"/>
                    </a:solidFill>
                  </a:tcPr>
                </a:tc>
              </a:tr>
              <a:tr h="370840">
                <a:tc>
                  <a:txBody>
                    <a:bodyPr/>
                    <a:lstStyle/>
                    <a:p>
                      <a:pPr marL="0" algn="ctr" defTabSz="914400" rtl="0" eaLnBrk="1" latinLnBrk="0" hangingPunct="1"/>
                      <a:r>
                        <a:rPr lang="en-US" sz="2800" b="0" kern="1200" dirty="0" smtClean="0">
                          <a:solidFill>
                            <a:srgbClr val="333399"/>
                          </a:solidFill>
                          <a:latin typeface="+mn-lt"/>
                          <a:ea typeface="+mn-ea"/>
                          <a:cs typeface="+mn-cs"/>
                        </a:rPr>
                        <a:t>2006</a:t>
                      </a:r>
                      <a:endParaRPr lang="en-IN" sz="2800" b="0" kern="1200" dirty="0" smtClean="0">
                        <a:solidFill>
                          <a:srgbClr val="333399"/>
                        </a:solidFill>
                        <a:latin typeface="+mn-lt"/>
                        <a:ea typeface="+mn-ea"/>
                        <a:cs typeface="+mn-cs"/>
                      </a:endParaRPr>
                    </a:p>
                  </a:txBody>
                  <a:tcPr>
                    <a:solidFill>
                      <a:srgbClr val="F4F9C3"/>
                    </a:solidFill>
                  </a:tcPr>
                </a:tc>
                <a:tc>
                  <a:txBody>
                    <a:bodyPr/>
                    <a:lstStyle/>
                    <a:p>
                      <a:pPr marL="0" algn="ctr" defTabSz="914400" rtl="0" eaLnBrk="1" latinLnBrk="0" hangingPunct="1"/>
                      <a:r>
                        <a:rPr lang="en-US" sz="2800" b="0" kern="1200" dirty="0" smtClean="0">
                          <a:solidFill>
                            <a:srgbClr val="333399"/>
                          </a:solidFill>
                          <a:latin typeface="+mn-lt"/>
                          <a:ea typeface="+mn-ea"/>
                          <a:cs typeface="+mn-cs"/>
                        </a:rPr>
                        <a:t>72%</a:t>
                      </a:r>
                      <a:endParaRPr lang="en-IN" sz="2800" b="0" kern="1200" dirty="0" smtClean="0">
                        <a:solidFill>
                          <a:srgbClr val="333399"/>
                        </a:solidFill>
                        <a:latin typeface="+mn-lt"/>
                        <a:ea typeface="+mn-ea"/>
                        <a:cs typeface="+mn-cs"/>
                      </a:endParaRPr>
                    </a:p>
                  </a:txBody>
                  <a:tcPr>
                    <a:solidFill>
                      <a:srgbClr val="F4F9C3"/>
                    </a:solidFill>
                  </a:tcPr>
                </a:tc>
              </a:tr>
              <a:tr h="370840">
                <a:tc>
                  <a:txBody>
                    <a:bodyPr/>
                    <a:lstStyle/>
                    <a:p>
                      <a:pPr algn="ctr"/>
                      <a:r>
                        <a:rPr lang="en-US" sz="2800" dirty="0" smtClean="0">
                          <a:solidFill>
                            <a:srgbClr val="333399"/>
                          </a:solidFill>
                        </a:rPr>
                        <a:t>2007</a:t>
                      </a:r>
                      <a:endParaRPr lang="en-IN" sz="2800" dirty="0">
                        <a:solidFill>
                          <a:srgbClr val="333399"/>
                        </a:solidFill>
                      </a:endParaRPr>
                    </a:p>
                  </a:txBody>
                  <a:tcPr>
                    <a:solidFill>
                      <a:srgbClr val="F3EE0D"/>
                    </a:solidFill>
                  </a:tcPr>
                </a:tc>
                <a:tc>
                  <a:txBody>
                    <a:bodyPr/>
                    <a:lstStyle/>
                    <a:p>
                      <a:pPr algn="ctr"/>
                      <a:r>
                        <a:rPr lang="en-US" sz="2800" dirty="0" smtClean="0">
                          <a:solidFill>
                            <a:srgbClr val="333399"/>
                          </a:solidFill>
                        </a:rPr>
                        <a:t>70%</a:t>
                      </a:r>
                      <a:endParaRPr lang="en-IN" sz="2800" dirty="0">
                        <a:solidFill>
                          <a:srgbClr val="333399"/>
                        </a:solidFill>
                      </a:endParaRPr>
                    </a:p>
                  </a:txBody>
                  <a:tcPr>
                    <a:solidFill>
                      <a:srgbClr val="F3EE0D"/>
                    </a:solidFill>
                  </a:tcPr>
                </a:tc>
              </a:tr>
            </a:tbl>
          </a:graphicData>
        </a:graphic>
      </p:graphicFrame>
      <p:sp>
        <p:nvSpPr>
          <p:cNvPr id="27672" name="Rectangle 8"/>
          <p:cNvSpPr>
            <a:spLocks noChangeArrowheads="1"/>
          </p:cNvSpPr>
          <p:nvPr/>
        </p:nvSpPr>
        <p:spPr bwMode="auto">
          <a:xfrm>
            <a:off x="1219200" y="5867400"/>
            <a:ext cx="7162800" cy="276225"/>
          </a:xfrm>
          <a:prstGeom prst="rect">
            <a:avLst/>
          </a:prstGeom>
          <a:noFill/>
          <a:ln w="9525">
            <a:noFill/>
            <a:miter lim="800000"/>
            <a:headEnd/>
            <a:tailEnd/>
          </a:ln>
        </p:spPr>
        <p:txBody>
          <a:bodyPr>
            <a:spAutoFit/>
          </a:bodyPr>
          <a:lstStyle/>
          <a:p>
            <a:r>
              <a:rPr lang="en-IN" sz="1200"/>
              <a:t>Source: http://apple20.blogs.fortune.cnn.com/2008/01/29/beyond-the-incredible-shrinking-ipod-market/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Rectangle 22"/>
          <p:cNvSpPr/>
          <p:nvPr/>
        </p:nvSpPr>
        <p:spPr>
          <a:xfrm>
            <a:off x="4953000" y="1219200"/>
            <a:ext cx="3886200" cy="2133600"/>
          </a:xfrm>
          <a:prstGeom prst="rect">
            <a:avLst/>
          </a:prstGeom>
          <a:solidFill>
            <a:srgbClr val="CCFF99">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Rectangle 23"/>
          <p:cNvSpPr/>
          <p:nvPr/>
        </p:nvSpPr>
        <p:spPr>
          <a:xfrm>
            <a:off x="533400" y="1295400"/>
            <a:ext cx="3810000" cy="2971800"/>
          </a:xfrm>
          <a:prstGeom prst="rect">
            <a:avLst/>
          </a:prstGeom>
          <a:solidFill>
            <a:srgbClr val="CCCCF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 name="Rectangle 25"/>
          <p:cNvSpPr/>
          <p:nvPr/>
        </p:nvSpPr>
        <p:spPr>
          <a:xfrm>
            <a:off x="152400" y="4419600"/>
            <a:ext cx="8839200" cy="1981200"/>
          </a:xfrm>
          <a:prstGeom prst="rect">
            <a:avLst/>
          </a:prstGeom>
          <a:solidFill>
            <a:srgbClr val="FF9966">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8677" name="Title 1"/>
          <p:cNvSpPr>
            <a:spLocks noGrp="1"/>
          </p:cNvSpPr>
          <p:nvPr>
            <p:ph type="title"/>
          </p:nvPr>
        </p:nvSpPr>
        <p:spPr>
          <a:xfrm>
            <a:off x="1905000" y="76200"/>
            <a:ext cx="6096000" cy="990600"/>
          </a:xfrm>
        </p:spPr>
        <p:txBody>
          <a:bodyPr>
            <a:normAutofit/>
          </a:bodyPr>
          <a:lstStyle/>
          <a:p>
            <a:r>
              <a:rPr lang="en-US" sz="3600" b="1" dirty="0" smtClean="0">
                <a:solidFill>
                  <a:srgbClr val="008000"/>
                </a:solidFill>
              </a:rPr>
              <a:t>Exclusivity in a Crowded Area</a:t>
            </a:r>
            <a:endParaRPr lang="en-IN" sz="3600" b="1" dirty="0" smtClean="0">
              <a:solidFill>
                <a:srgbClr val="008000"/>
              </a:solidFill>
            </a:endParaRPr>
          </a:p>
        </p:txBody>
      </p:sp>
      <p:sp>
        <p:nvSpPr>
          <p:cNvPr id="28681" name="Slide Number Placeholder 5"/>
          <p:cNvSpPr>
            <a:spLocks noGrp="1"/>
          </p:cNvSpPr>
          <p:nvPr>
            <p:ph type="sldNum" sz="quarter" idx="12"/>
          </p:nvPr>
        </p:nvSpPr>
        <p:spPr>
          <a:noFill/>
        </p:spPr>
        <p:txBody>
          <a:bodyPr/>
          <a:lstStyle/>
          <a:p>
            <a:fld id="{6E47436E-05A5-4AD3-A55B-762AAC9815C4}" type="slidenum">
              <a:rPr lang="en-US" smtClean="0"/>
              <a:pPr/>
              <a:t>24</a:t>
            </a:fld>
            <a:endParaRPr lang="en-US" smtClean="0"/>
          </a:p>
        </p:txBody>
      </p:sp>
      <p:pic>
        <p:nvPicPr>
          <p:cNvPr id="28682" name="Picture 4" descr="Capture1027200415135_pm"/>
          <p:cNvPicPr>
            <a:picLocks noChangeAspect="1" noChangeArrowheads="1"/>
          </p:cNvPicPr>
          <p:nvPr/>
        </p:nvPicPr>
        <p:blipFill>
          <a:blip r:embed="rId2"/>
          <a:srcRect/>
          <a:stretch>
            <a:fillRect/>
          </a:stretch>
        </p:blipFill>
        <p:spPr bwMode="auto">
          <a:xfrm>
            <a:off x="762000" y="1981200"/>
            <a:ext cx="1328738" cy="1828800"/>
          </a:xfrm>
          <a:prstGeom prst="rect">
            <a:avLst/>
          </a:prstGeom>
          <a:noFill/>
          <a:ln w="9525">
            <a:noFill/>
            <a:miter lim="800000"/>
            <a:headEnd/>
            <a:tailEnd/>
          </a:ln>
        </p:spPr>
      </p:pic>
      <p:pic>
        <p:nvPicPr>
          <p:cNvPr id="28683" name="Picture 8" descr="Capture1027200415239_pm"/>
          <p:cNvPicPr>
            <a:picLocks noChangeAspect="1" noChangeArrowheads="1"/>
          </p:cNvPicPr>
          <p:nvPr/>
        </p:nvPicPr>
        <p:blipFill>
          <a:blip r:embed="rId3"/>
          <a:srcRect/>
          <a:stretch>
            <a:fillRect/>
          </a:stretch>
        </p:blipFill>
        <p:spPr bwMode="auto">
          <a:xfrm>
            <a:off x="2667000" y="1981200"/>
            <a:ext cx="1203325" cy="1828800"/>
          </a:xfrm>
          <a:prstGeom prst="rect">
            <a:avLst/>
          </a:prstGeom>
          <a:noFill/>
          <a:ln w="9525">
            <a:noFill/>
            <a:miter lim="800000"/>
            <a:headEnd/>
            <a:tailEnd/>
          </a:ln>
        </p:spPr>
      </p:pic>
      <p:sp>
        <p:nvSpPr>
          <p:cNvPr id="28684" name="Rectangle 10"/>
          <p:cNvSpPr>
            <a:spLocks noChangeArrowheads="1"/>
          </p:cNvSpPr>
          <p:nvPr/>
        </p:nvSpPr>
        <p:spPr bwMode="auto">
          <a:xfrm>
            <a:off x="685800" y="1519238"/>
            <a:ext cx="1520825" cy="461962"/>
          </a:xfrm>
          <a:prstGeom prst="rect">
            <a:avLst/>
          </a:prstGeom>
          <a:noFill/>
          <a:ln w="9525">
            <a:noFill/>
            <a:miter lim="800000"/>
            <a:headEnd/>
            <a:tailEnd/>
          </a:ln>
        </p:spPr>
        <p:txBody>
          <a:bodyPr wrap="none">
            <a:spAutoFit/>
          </a:bodyPr>
          <a:lstStyle/>
          <a:p>
            <a:r>
              <a:rPr lang="en-IN" sz="2400"/>
              <a:t>D497,618</a:t>
            </a:r>
          </a:p>
        </p:txBody>
      </p:sp>
      <p:sp>
        <p:nvSpPr>
          <p:cNvPr id="28685" name="Rectangle 11"/>
          <p:cNvSpPr>
            <a:spLocks noChangeArrowheads="1"/>
          </p:cNvSpPr>
          <p:nvPr/>
        </p:nvSpPr>
        <p:spPr bwMode="auto">
          <a:xfrm>
            <a:off x="2514600" y="1524000"/>
            <a:ext cx="1520825" cy="461963"/>
          </a:xfrm>
          <a:prstGeom prst="rect">
            <a:avLst/>
          </a:prstGeom>
          <a:noFill/>
          <a:ln w="9525">
            <a:noFill/>
            <a:miter lim="800000"/>
            <a:headEnd/>
            <a:tailEnd/>
          </a:ln>
        </p:spPr>
        <p:txBody>
          <a:bodyPr wrap="none">
            <a:spAutoFit/>
          </a:bodyPr>
          <a:lstStyle/>
          <a:p>
            <a:r>
              <a:rPr lang="en-IN" sz="2400"/>
              <a:t>D472,245</a:t>
            </a:r>
          </a:p>
        </p:txBody>
      </p:sp>
      <p:sp>
        <p:nvSpPr>
          <p:cNvPr id="28686" name="TextBox 13"/>
          <p:cNvSpPr txBox="1">
            <a:spLocks noChangeArrowheads="1"/>
          </p:cNvSpPr>
          <p:nvPr/>
        </p:nvSpPr>
        <p:spPr bwMode="auto">
          <a:xfrm>
            <a:off x="1227138" y="3810000"/>
            <a:ext cx="2049462" cy="461963"/>
          </a:xfrm>
          <a:prstGeom prst="rect">
            <a:avLst/>
          </a:prstGeom>
          <a:noFill/>
          <a:ln w="9525">
            <a:noFill/>
            <a:miter lim="800000"/>
            <a:headEnd/>
            <a:tailEnd/>
          </a:ln>
        </p:spPr>
        <p:txBody>
          <a:bodyPr wrap="none">
            <a:spAutoFit/>
          </a:bodyPr>
          <a:lstStyle/>
          <a:p>
            <a:r>
              <a:rPr lang="en-US" sz="2400">
                <a:solidFill>
                  <a:srgbClr val="800080"/>
                </a:solidFill>
              </a:rPr>
              <a:t>And Others…</a:t>
            </a:r>
            <a:endParaRPr lang="en-IN" sz="2400">
              <a:solidFill>
                <a:srgbClr val="800080"/>
              </a:solidFill>
            </a:endParaRPr>
          </a:p>
        </p:txBody>
      </p:sp>
      <p:pic>
        <p:nvPicPr>
          <p:cNvPr id="28687" name="Picture 12" descr="[Image]"/>
          <p:cNvPicPr>
            <a:picLocks noChangeAspect="1" noChangeArrowheads="1"/>
          </p:cNvPicPr>
          <p:nvPr/>
        </p:nvPicPr>
        <p:blipFill>
          <a:blip r:embed="rId4"/>
          <a:srcRect/>
          <a:stretch>
            <a:fillRect/>
          </a:stretch>
        </p:blipFill>
        <p:spPr bwMode="auto">
          <a:xfrm>
            <a:off x="4038600" y="4495800"/>
            <a:ext cx="2914650" cy="1828800"/>
          </a:xfrm>
          <a:prstGeom prst="rect">
            <a:avLst/>
          </a:prstGeom>
          <a:noFill/>
          <a:ln w="9525">
            <a:noFill/>
            <a:miter lim="800000"/>
            <a:headEnd/>
            <a:tailEnd/>
          </a:ln>
        </p:spPr>
      </p:pic>
      <p:sp>
        <p:nvSpPr>
          <p:cNvPr id="28688" name="TextBox 15"/>
          <p:cNvSpPr txBox="1">
            <a:spLocks noChangeArrowheads="1"/>
          </p:cNvSpPr>
          <p:nvPr/>
        </p:nvSpPr>
        <p:spPr bwMode="auto">
          <a:xfrm>
            <a:off x="533400" y="4343400"/>
            <a:ext cx="3354388" cy="769938"/>
          </a:xfrm>
          <a:prstGeom prst="rect">
            <a:avLst/>
          </a:prstGeom>
          <a:noFill/>
          <a:ln w="9525">
            <a:noFill/>
            <a:miter lim="800000"/>
            <a:headEnd/>
            <a:tailEnd/>
          </a:ln>
        </p:spPr>
        <p:txBody>
          <a:bodyPr wrap="none">
            <a:spAutoFit/>
          </a:bodyPr>
          <a:lstStyle/>
          <a:p>
            <a:r>
              <a:rPr lang="en-US" sz="4400" b="1">
                <a:solidFill>
                  <a:srgbClr val="A50021"/>
                </a:solidFill>
              </a:rPr>
              <a:t>Trademarks</a:t>
            </a:r>
            <a:endParaRPr lang="en-IN" sz="4400" b="1">
              <a:solidFill>
                <a:srgbClr val="A50021"/>
              </a:solidFill>
            </a:endParaRPr>
          </a:p>
        </p:txBody>
      </p:sp>
      <p:sp>
        <p:nvSpPr>
          <p:cNvPr id="28689" name="Rectangle 16"/>
          <p:cNvSpPr>
            <a:spLocks noChangeArrowheads="1"/>
          </p:cNvSpPr>
          <p:nvPr/>
        </p:nvSpPr>
        <p:spPr bwMode="auto">
          <a:xfrm>
            <a:off x="152400" y="5181600"/>
            <a:ext cx="3886200" cy="923925"/>
          </a:xfrm>
          <a:prstGeom prst="rect">
            <a:avLst/>
          </a:prstGeom>
          <a:noFill/>
          <a:ln w="9525">
            <a:noFill/>
            <a:miter lim="800000"/>
            <a:headEnd/>
            <a:tailEnd/>
          </a:ln>
        </p:spPr>
        <p:txBody>
          <a:bodyPr>
            <a:spAutoFit/>
          </a:bodyPr>
          <a:lstStyle/>
          <a:p>
            <a:r>
              <a:rPr lang="en-IN"/>
              <a:t>In recent years, trademarks have been granted for such things as product shapes, colors and scents </a:t>
            </a:r>
          </a:p>
        </p:txBody>
      </p:sp>
      <p:cxnSp>
        <p:nvCxnSpPr>
          <p:cNvPr id="19" name="Straight Arrow Connector 18"/>
          <p:cNvCxnSpPr>
            <a:stCxn id="28691" idx="1"/>
          </p:cNvCxnSpPr>
          <p:nvPr/>
        </p:nvCxnSpPr>
        <p:spPr>
          <a:xfrm rot="10800000">
            <a:off x="6324600" y="5105400"/>
            <a:ext cx="1066800" cy="2301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1" name="TextBox 19"/>
          <p:cNvSpPr txBox="1">
            <a:spLocks noChangeArrowheads="1"/>
          </p:cNvSpPr>
          <p:nvPr/>
        </p:nvSpPr>
        <p:spPr bwMode="auto">
          <a:xfrm>
            <a:off x="7391400" y="5105400"/>
            <a:ext cx="1657350" cy="461963"/>
          </a:xfrm>
          <a:prstGeom prst="rect">
            <a:avLst/>
          </a:prstGeom>
          <a:noFill/>
          <a:ln w="9525">
            <a:noFill/>
            <a:miter lim="800000"/>
            <a:headEnd/>
            <a:tailEnd/>
          </a:ln>
        </p:spPr>
        <p:txBody>
          <a:bodyPr wrap="none">
            <a:spAutoFit/>
          </a:bodyPr>
          <a:lstStyle/>
          <a:p>
            <a:r>
              <a:rPr lang="en-US" sz="2400"/>
              <a:t>3-D Shape</a:t>
            </a:r>
            <a:endParaRPr lang="en-IN" sz="2400"/>
          </a:p>
        </p:txBody>
      </p:sp>
      <p:sp>
        <p:nvSpPr>
          <p:cNvPr id="21" name="Content Placeholder 2"/>
          <p:cNvSpPr txBox="1">
            <a:spLocks/>
          </p:cNvSpPr>
          <p:nvPr/>
        </p:nvSpPr>
        <p:spPr bwMode="auto">
          <a:xfrm>
            <a:off x="4953000" y="1219200"/>
            <a:ext cx="3810000" cy="685800"/>
          </a:xfrm>
          <a:prstGeom prst="rect">
            <a:avLst/>
          </a:prstGeom>
          <a:noFill/>
          <a:ln w="9525">
            <a:noFill/>
            <a:miter lim="800000"/>
            <a:headEnd/>
            <a:tailEnd/>
          </a:ln>
        </p:spPr>
        <p:txBody>
          <a:bodyPr/>
          <a:lstStyle/>
          <a:p>
            <a:pPr marL="342900" indent="-342900" eaLnBrk="0" hangingPunct="0">
              <a:lnSpc>
                <a:spcPct val="125000"/>
              </a:lnSpc>
              <a:spcBef>
                <a:spcPct val="20000"/>
              </a:spcBef>
              <a:defRPr/>
            </a:pPr>
            <a:r>
              <a:rPr lang="en-US" sz="2800" kern="0" dirty="0">
                <a:solidFill>
                  <a:srgbClr val="663300"/>
                </a:solidFill>
                <a:latin typeface="+mn-lt"/>
              </a:rPr>
              <a:t>Several Utility Patents </a:t>
            </a:r>
            <a:endParaRPr lang="en-IN" sz="2800" kern="0" dirty="0">
              <a:solidFill>
                <a:srgbClr val="663300"/>
              </a:solidFill>
              <a:latin typeface="+mn-lt"/>
            </a:endParaRPr>
          </a:p>
        </p:txBody>
      </p:sp>
      <p:sp>
        <p:nvSpPr>
          <p:cNvPr id="28693" name="TextBox 21"/>
          <p:cNvSpPr txBox="1">
            <a:spLocks noChangeArrowheads="1"/>
          </p:cNvSpPr>
          <p:nvPr/>
        </p:nvSpPr>
        <p:spPr bwMode="auto">
          <a:xfrm>
            <a:off x="5029200" y="1905000"/>
            <a:ext cx="3886200" cy="1323975"/>
          </a:xfrm>
          <a:prstGeom prst="rect">
            <a:avLst/>
          </a:prstGeom>
          <a:noFill/>
          <a:ln w="9525">
            <a:noFill/>
            <a:miter lim="800000"/>
            <a:headEnd/>
            <a:tailEnd/>
          </a:ln>
        </p:spPr>
        <p:txBody>
          <a:bodyPr>
            <a:spAutoFit/>
          </a:bodyPr>
          <a:lstStyle/>
          <a:p>
            <a:r>
              <a:rPr lang="en-US" sz="2000" b="1"/>
              <a:t>Went through the whole process of examination, rejection/granting, invalidation &amp; litigation</a:t>
            </a:r>
            <a:endParaRPr lang="en-IN" sz="20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76200"/>
            <a:ext cx="6172200" cy="1143000"/>
          </a:xfrm>
        </p:spPr>
        <p:txBody>
          <a:bodyPr>
            <a:normAutofit/>
          </a:bodyPr>
          <a:lstStyle/>
          <a:p>
            <a:r>
              <a:rPr lang="en-US" sz="3600" b="1" dirty="0" smtClean="0">
                <a:solidFill>
                  <a:srgbClr val="008000"/>
                </a:solidFill>
              </a:rPr>
              <a:t>Granting of Unusual Trademark</a:t>
            </a:r>
            <a:endParaRPr lang="en-IN" sz="3600" b="1" dirty="0" smtClean="0">
              <a:solidFill>
                <a:srgbClr val="008000"/>
              </a:solidFill>
            </a:endParaRPr>
          </a:p>
        </p:txBody>
      </p:sp>
      <p:sp>
        <p:nvSpPr>
          <p:cNvPr id="29699" name="Content Placeholder 2"/>
          <p:cNvSpPr>
            <a:spLocks noGrp="1"/>
          </p:cNvSpPr>
          <p:nvPr>
            <p:ph idx="1"/>
          </p:nvPr>
        </p:nvSpPr>
        <p:spPr/>
        <p:txBody>
          <a:bodyPr/>
          <a:lstStyle/>
          <a:p>
            <a:pPr marL="0" indent="0">
              <a:buFontTx/>
              <a:buNone/>
            </a:pPr>
            <a:r>
              <a:rPr lang="en-IN" dirty="0" smtClean="0">
                <a:solidFill>
                  <a:srgbClr val="663300"/>
                </a:solidFill>
              </a:rPr>
              <a:t>Apple's capping piece in a multiyear marketing and legal campaign that pushed intellectual property rights to new competitive advantage for the company</a:t>
            </a:r>
          </a:p>
        </p:txBody>
      </p:sp>
      <p:sp>
        <p:nvSpPr>
          <p:cNvPr id="29702" name="Slide Number Placeholder 5"/>
          <p:cNvSpPr>
            <a:spLocks noGrp="1"/>
          </p:cNvSpPr>
          <p:nvPr>
            <p:ph type="sldNum" sz="quarter" idx="12"/>
          </p:nvPr>
        </p:nvSpPr>
        <p:spPr>
          <a:noFill/>
        </p:spPr>
        <p:txBody>
          <a:bodyPr/>
          <a:lstStyle/>
          <a:p>
            <a:fld id="{5264D56C-ED61-4107-9A2F-921168BFC987}" type="slidenum">
              <a:rPr lang="en-US" smtClean="0"/>
              <a:pPr/>
              <a:t>25</a:t>
            </a:fld>
            <a:endParaRPr lang="en-US" smtClean="0"/>
          </a:p>
        </p:txBody>
      </p:sp>
      <p:sp>
        <p:nvSpPr>
          <p:cNvPr id="7" name="Rectangle 6"/>
          <p:cNvSpPr/>
          <p:nvPr/>
        </p:nvSpPr>
        <p:spPr>
          <a:xfrm>
            <a:off x="2286000" y="5943600"/>
            <a:ext cx="4572000" cy="261938"/>
          </a:xfrm>
          <a:prstGeom prst="rect">
            <a:avLst/>
          </a:prstGeom>
        </p:spPr>
        <p:txBody>
          <a:bodyPr>
            <a:spAutoFit/>
          </a:bodyPr>
          <a:lstStyle/>
          <a:p>
            <a:pPr>
              <a:defRPr/>
            </a:pPr>
            <a:r>
              <a:rPr lang="en-IN" sz="1050" dirty="0"/>
              <a:t>Source: http://online.wsj.com/article/SB121018802603674487.html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8229600" cy="1143000"/>
          </a:xfrm>
        </p:spPr>
        <p:txBody>
          <a:bodyPr/>
          <a:lstStyle/>
          <a:p>
            <a:r>
              <a:rPr lang="en-US" b="1" dirty="0" smtClean="0">
                <a:solidFill>
                  <a:srgbClr val="008000"/>
                </a:solidFill>
              </a:rPr>
              <a:t>Key Elements to Success</a:t>
            </a:r>
            <a:endParaRPr lang="en-IN" b="1" dirty="0" smtClean="0">
              <a:solidFill>
                <a:srgbClr val="008000"/>
              </a:solidFill>
            </a:endParaRPr>
          </a:p>
        </p:txBody>
      </p:sp>
      <p:sp>
        <p:nvSpPr>
          <p:cNvPr id="30723" name="Content Placeholder 2"/>
          <p:cNvSpPr>
            <a:spLocks noGrp="1"/>
          </p:cNvSpPr>
          <p:nvPr>
            <p:ph idx="1"/>
          </p:nvPr>
        </p:nvSpPr>
        <p:spPr/>
        <p:txBody>
          <a:bodyPr/>
          <a:lstStyle/>
          <a:p>
            <a:r>
              <a:rPr lang="en-US" dirty="0" smtClean="0">
                <a:solidFill>
                  <a:srgbClr val="663300"/>
                </a:solidFill>
              </a:rPr>
              <a:t>Great Design</a:t>
            </a:r>
          </a:p>
          <a:p>
            <a:pPr lvl="1"/>
            <a:r>
              <a:rPr lang="en-IN" dirty="0" smtClean="0">
                <a:solidFill>
                  <a:srgbClr val="663300"/>
                </a:solidFill>
              </a:rPr>
              <a:t>clean white-and-chrome </a:t>
            </a:r>
            <a:r>
              <a:rPr lang="en-IN" dirty="0" smtClean="0">
                <a:solidFill>
                  <a:srgbClr val="663300"/>
                </a:solidFill>
                <a:cs typeface="Times New Roman" pitchFamily="18" charset="0"/>
              </a:rPr>
              <a:t>"bathtub" </a:t>
            </a:r>
            <a:r>
              <a:rPr lang="en-IN" dirty="0" smtClean="0">
                <a:solidFill>
                  <a:srgbClr val="663300"/>
                </a:solidFill>
              </a:rPr>
              <a:t>look</a:t>
            </a:r>
          </a:p>
          <a:p>
            <a:r>
              <a:rPr lang="en-US" dirty="0" smtClean="0">
                <a:solidFill>
                  <a:srgbClr val="663300"/>
                </a:solidFill>
              </a:rPr>
              <a:t>Identified Critical Design Elements</a:t>
            </a:r>
          </a:p>
          <a:p>
            <a:r>
              <a:rPr lang="en-US" dirty="0" smtClean="0">
                <a:solidFill>
                  <a:srgbClr val="663300"/>
                </a:solidFill>
              </a:rPr>
              <a:t>Secured Legal Protection</a:t>
            </a:r>
          </a:p>
          <a:p>
            <a:r>
              <a:rPr lang="en-US" dirty="0" smtClean="0">
                <a:solidFill>
                  <a:srgbClr val="663300"/>
                </a:solidFill>
              </a:rPr>
              <a:t>Leveraged the monopoly offered</a:t>
            </a:r>
          </a:p>
          <a:p>
            <a:r>
              <a:rPr lang="en-US" dirty="0" smtClean="0">
                <a:solidFill>
                  <a:srgbClr val="663300"/>
                </a:solidFill>
              </a:rPr>
              <a:t>Built an excellent Brand Identity</a:t>
            </a:r>
            <a:endParaRPr lang="en-IN" dirty="0" smtClean="0">
              <a:solidFill>
                <a:srgbClr val="663300"/>
              </a:solidFill>
            </a:endParaRPr>
          </a:p>
        </p:txBody>
      </p:sp>
      <p:sp>
        <p:nvSpPr>
          <p:cNvPr id="30726" name="Slide Number Placeholder 5"/>
          <p:cNvSpPr>
            <a:spLocks noGrp="1"/>
          </p:cNvSpPr>
          <p:nvPr>
            <p:ph type="sldNum" sz="quarter" idx="12"/>
          </p:nvPr>
        </p:nvSpPr>
        <p:spPr>
          <a:noFill/>
        </p:spPr>
        <p:txBody>
          <a:bodyPr/>
          <a:lstStyle/>
          <a:p>
            <a:fld id="{039A813F-7240-4967-AF2A-11FA05206F0F}" type="slidenum">
              <a:rPr lang="en-US" smtClean="0"/>
              <a:pPr/>
              <a:t>26</a:t>
            </a:fld>
            <a:endParaRPr lang="en-US" smtClean="0"/>
          </a:p>
        </p:txBody>
      </p:sp>
      <p:pic>
        <p:nvPicPr>
          <p:cNvPr id="30727" name="Picture 1" descr="C:\Users\Arvind\AppData\Local\Microsoft\Windows\Temporary Internet Files\Content.IE5\L34AHKE4\MPj04018780000[1].jpg"/>
          <p:cNvPicPr>
            <a:picLocks noChangeAspect="1" noChangeArrowheads="1"/>
          </p:cNvPicPr>
          <p:nvPr/>
        </p:nvPicPr>
        <p:blipFill>
          <a:blip r:embed="rId2"/>
          <a:srcRect/>
          <a:stretch>
            <a:fillRect/>
          </a:stretch>
        </p:blipFill>
        <p:spPr bwMode="auto">
          <a:xfrm>
            <a:off x="6934200" y="3352800"/>
            <a:ext cx="20589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8229600" cy="1143000"/>
          </a:xfrm>
        </p:spPr>
        <p:txBody>
          <a:bodyPr>
            <a:normAutofit/>
          </a:bodyPr>
          <a:lstStyle/>
          <a:p>
            <a:r>
              <a:rPr lang="en-US" sz="4000" b="1" dirty="0" smtClean="0">
                <a:solidFill>
                  <a:srgbClr val="008000"/>
                </a:solidFill>
              </a:rPr>
              <a:t>Implementing an IP Strategy</a:t>
            </a:r>
            <a:endParaRPr lang="en-US" sz="4000" b="1" dirty="0">
              <a:solidFill>
                <a:srgbClr val="008000"/>
              </a:solidFill>
            </a:endParaRPr>
          </a:p>
        </p:txBody>
      </p:sp>
      <p:sp>
        <p:nvSpPr>
          <p:cNvPr id="21507" name="Rectangle 3"/>
          <p:cNvSpPr>
            <a:spLocks noGrp="1" noChangeArrowheads="1"/>
          </p:cNvSpPr>
          <p:nvPr>
            <p:ph idx="1"/>
          </p:nvPr>
        </p:nvSpPr>
        <p:spPr>
          <a:xfrm>
            <a:off x="457200" y="1143000"/>
            <a:ext cx="8229600" cy="5029200"/>
          </a:xfrm>
        </p:spPr>
        <p:txBody>
          <a:bodyPr>
            <a:noAutofit/>
          </a:bodyPr>
          <a:lstStyle/>
          <a:p>
            <a:pPr>
              <a:lnSpc>
                <a:spcPct val="80000"/>
              </a:lnSpc>
            </a:pPr>
            <a:r>
              <a:rPr lang="en-US" sz="2400" dirty="0" smtClean="0">
                <a:solidFill>
                  <a:srgbClr val="663300"/>
                </a:solidFill>
              </a:rPr>
              <a:t>Are you using IP strategically:</a:t>
            </a:r>
          </a:p>
          <a:p>
            <a:pPr lvl="1">
              <a:lnSpc>
                <a:spcPct val="80000"/>
              </a:lnSpc>
            </a:pPr>
            <a:r>
              <a:rPr lang="en-US" sz="1400" dirty="0"/>
              <a:t>Are you pursuing a systematic strategy to exploit the commercial benefits of your IP</a:t>
            </a:r>
            <a:r>
              <a:rPr lang="en-US" sz="1400" dirty="0" smtClean="0"/>
              <a:t>?</a:t>
            </a:r>
          </a:p>
          <a:p>
            <a:pPr lvl="1">
              <a:lnSpc>
                <a:spcPct val="80000"/>
              </a:lnSpc>
            </a:pPr>
            <a:endParaRPr lang="en-US" sz="1400" dirty="0" smtClean="0"/>
          </a:p>
          <a:p>
            <a:pPr lvl="1">
              <a:lnSpc>
                <a:spcPct val="80000"/>
              </a:lnSpc>
            </a:pPr>
            <a:r>
              <a:rPr lang="en-US" sz="1400" dirty="0"/>
              <a:t>Have you understood how the exploitation of your IP relates to other complementary business assets that may be critically needed</a:t>
            </a:r>
            <a:r>
              <a:rPr lang="en-US" sz="1400" dirty="0" smtClean="0"/>
              <a:t>?</a:t>
            </a:r>
          </a:p>
          <a:p>
            <a:pPr lvl="1">
              <a:lnSpc>
                <a:spcPct val="80000"/>
              </a:lnSpc>
            </a:pPr>
            <a:endParaRPr lang="en-US" sz="1400" dirty="0" smtClean="0"/>
          </a:p>
          <a:p>
            <a:pPr lvl="1">
              <a:lnSpc>
                <a:spcPct val="80000"/>
              </a:lnSpc>
            </a:pPr>
            <a:r>
              <a:rPr lang="en-US" sz="1400" dirty="0"/>
              <a:t>How is your R&amp;D focus aligned to your IP strategy and to your commercial goals</a:t>
            </a:r>
            <a:r>
              <a:rPr lang="en-US" sz="1400" dirty="0" smtClean="0"/>
              <a:t>?</a:t>
            </a:r>
          </a:p>
          <a:p>
            <a:pPr lvl="1">
              <a:lnSpc>
                <a:spcPct val="80000"/>
              </a:lnSpc>
            </a:pPr>
            <a:endParaRPr lang="en-US" sz="1400" dirty="0" smtClean="0"/>
          </a:p>
          <a:p>
            <a:pPr lvl="1">
              <a:lnSpc>
                <a:spcPct val="80000"/>
              </a:lnSpc>
            </a:pPr>
            <a:r>
              <a:rPr lang="en-US" sz="1400" dirty="0"/>
              <a:t>How do the financial plans for managing your IP relate to your overall financial and business goals</a:t>
            </a:r>
            <a:r>
              <a:rPr lang="en-US" sz="1400" dirty="0" smtClean="0"/>
              <a:t>?</a:t>
            </a:r>
          </a:p>
          <a:p>
            <a:pPr lvl="1">
              <a:lnSpc>
                <a:spcPct val="80000"/>
              </a:lnSpc>
            </a:pPr>
            <a:endParaRPr lang="en-US" sz="1400" dirty="0" smtClean="0"/>
          </a:p>
          <a:p>
            <a:pPr lvl="1">
              <a:lnSpc>
                <a:spcPct val="80000"/>
              </a:lnSpc>
            </a:pPr>
            <a:r>
              <a:rPr lang="en-US" sz="1400" dirty="0"/>
              <a:t>How determined are you to extract (further) revenue from your IP</a:t>
            </a:r>
            <a:r>
              <a:rPr lang="en-US" sz="1400" dirty="0" smtClean="0"/>
              <a:t>?</a:t>
            </a:r>
          </a:p>
          <a:p>
            <a:pPr lvl="1">
              <a:lnSpc>
                <a:spcPct val="80000"/>
              </a:lnSpc>
              <a:buNone/>
            </a:pPr>
            <a:endParaRPr lang="en-US" sz="1400" dirty="0" smtClean="0"/>
          </a:p>
          <a:p>
            <a:pPr lvl="1">
              <a:lnSpc>
                <a:spcPct val="80000"/>
              </a:lnSpc>
            </a:pPr>
            <a:r>
              <a:rPr lang="en-US" sz="1400" dirty="0"/>
              <a:t>How are you leveraging your IP to develop new relationships and business partnerships</a:t>
            </a:r>
            <a:r>
              <a:rPr lang="en-US" sz="1400" dirty="0" smtClean="0"/>
              <a:t>?</a:t>
            </a:r>
          </a:p>
          <a:p>
            <a:pPr lvl="1">
              <a:lnSpc>
                <a:spcPct val="80000"/>
              </a:lnSpc>
              <a:buNone/>
            </a:pPr>
            <a:endParaRPr lang="en-US" sz="1400" dirty="0" smtClean="0"/>
          </a:p>
          <a:p>
            <a:pPr>
              <a:lnSpc>
                <a:spcPct val="80000"/>
              </a:lnSpc>
            </a:pPr>
            <a:r>
              <a:rPr lang="en-US" sz="2400" dirty="0">
                <a:solidFill>
                  <a:srgbClr val="663300"/>
                </a:solidFill>
              </a:rPr>
              <a:t>Understand the legal scope of the IP rights :</a:t>
            </a:r>
            <a:r>
              <a:rPr lang="en-US" sz="1600" dirty="0" smtClean="0">
                <a:solidFill>
                  <a:srgbClr val="663300"/>
                </a:solidFill>
              </a:rPr>
              <a:t> </a:t>
            </a:r>
            <a:endParaRPr lang="en-US" sz="1600" dirty="0" smtClean="0"/>
          </a:p>
          <a:p>
            <a:pPr lvl="1">
              <a:lnSpc>
                <a:spcPct val="80000"/>
              </a:lnSpc>
            </a:pPr>
            <a:r>
              <a:rPr lang="en-US" sz="1400" dirty="0"/>
              <a:t>What level of practical protection does your IP have in a given business environment</a:t>
            </a:r>
            <a:r>
              <a:rPr lang="en-US" sz="1400" dirty="0" smtClean="0"/>
              <a:t>?</a:t>
            </a:r>
          </a:p>
          <a:p>
            <a:pPr lvl="1">
              <a:lnSpc>
                <a:spcPct val="80000"/>
              </a:lnSpc>
              <a:buNone/>
            </a:pPr>
            <a:endParaRPr lang="en-US" sz="1400" dirty="0" smtClean="0"/>
          </a:p>
          <a:p>
            <a:pPr lvl="1">
              <a:lnSpc>
                <a:spcPct val="80000"/>
              </a:lnSpc>
            </a:pPr>
            <a:r>
              <a:rPr lang="en-US" sz="1400" dirty="0"/>
              <a:t>Can you operate in the market without infringing the IP rights of other market participants</a:t>
            </a:r>
            <a:r>
              <a:rPr lang="en-US" sz="1400" dirty="0" smtClean="0"/>
              <a:t>?</a:t>
            </a:r>
          </a:p>
          <a:p>
            <a:pPr lvl="1">
              <a:lnSpc>
                <a:spcPct val="80000"/>
              </a:lnSpc>
              <a:buNone/>
            </a:pPr>
            <a:endParaRPr lang="en-US" sz="1400" dirty="0" smtClean="0"/>
          </a:p>
          <a:p>
            <a:pPr lvl="1">
              <a:lnSpc>
                <a:spcPct val="80000"/>
              </a:lnSpc>
            </a:pPr>
            <a:r>
              <a:rPr lang="en-US" sz="1400" dirty="0"/>
              <a:t>How likely is it that competitors will legally steal your ideas or creative expression or find legitimate ways to circumvent your IP and thereby effectively free ride on your creativity and innovation</a:t>
            </a:r>
            <a:r>
              <a:rPr lang="en-US" sz="1400" dirty="0" smtClean="0"/>
              <a:t>?</a:t>
            </a:r>
          </a:p>
          <a:p>
            <a:pPr lvl="1">
              <a:lnSpc>
                <a:spcPct val="80000"/>
              </a:lnSpc>
              <a:buNone/>
            </a:pPr>
            <a:endParaRPr lang="en-US" sz="1400" dirty="0" smtClean="0"/>
          </a:p>
          <a:p>
            <a:pPr lvl="1">
              <a:lnSpc>
                <a:spcPct val="80000"/>
              </a:lnSpc>
            </a:pPr>
            <a:r>
              <a:rPr lang="en-US" sz="1400" dirty="0"/>
              <a:t>What is the risk of pirates and/or counterfeiting negatively impacting your market share, and to what extent?</a:t>
            </a:r>
          </a:p>
          <a:p>
            <a:pPr>
              <a:lnSpc>
                <a:spcPct val="80000"/>
              </a:lnSpc>
            </a:pPr>
            <a:endParaRPr lang="en-US" sz="1600" dirty="0"/>
          </a:p>
        </p:txBody>
      </p:sp>
      <p:sp>
        <p:nvSpPr>
          <p:cNvPr id="7" name="Slide Number Placeholder 5"/>
          <p:cNvSpPr>
            <a:spLocks noGrp="1"/>
          </p:cNvSpPr>
          <p:nvPr>
            <p:ph type="sldNum" sz="quarter" idx="12"/>
          </p:nvPr>
        </p:nvSpPr>
        <p:spPr/>
        <p:txBody>
          <a:bodyPr/>
          <a:lstStyle/>
          <a:p>
            <a:fld id="{AD1C2F66-B9C0-B645-A134-6AEE77EE7A3F}" type="slidenum">
              <a:rPr lang="en-US"/>
              <a:pPr/>
              <a:t>27</a:t>
            </a:fld>
            <a:endParaRPr lang="en-US"/>
          </a:p>
        </p:txBody>
      </p:sp>
      <p:sp>
        <p:nvSpPr>
          <p:cNvPr id="21508" name="Text Box 4"/>
          <p:cNvSpPr txBox="1">
            <a:spLocks noChangeArrowheads="1"/>
          </p:cNvSpPr>
          <p:nvPr/>
        </p:nvSpPr>
        <p:spPr bwMode="auto">
          <a:xfrm>
            <a:off x="2362200" y="6369050"/>
            <a:ext cx="2134719" cy="338554"/>
          </a:xfrm>
          <a:prstGeom prst="rect">
            <a:avLst/>
          </a:prstGeom>
          <a:noFill/>
          <a:ln w="9525">
            <a:noFill/>
            <a:miter lim="800000"/>
            <a:headEnd/>
            <a:tailEnd/>
          </a:ln>
          <a:effectLst/>
        </p:spPr>
        <p:txBody>
          <a:bodyPr wrap="none">
            <a:prstTxWarp prst="textNoShape">
              <a:avLst/>
            </a:prstTxWarp>
            <a:spAutoFit/>
          </a:bodyPr>
          <a:lstStyle/>
          <a:p>
            <a:r>
              <a:rPr lang="en-US" sz="1600" dirty="0" smtClean="0">
                <a:solidFill>
                  <a:srgbClr val="339933"/>
                </a:solidFill>
              </a:rPr>
              <a:t>Source: </a:t>
            </a:r>
            <a:r>
              <a:rPr lang="en-US" sz="1600" dirty="0" err="1">
                <a:solidFill>
                  <a:srgbClr val="339933"/>
                </a:solidFill>
              </a:rPr>
              <a:t>www.wipo.int</a:t>
            </a:r>
            <a:endParaRPr lang="en-US" sz="1600" dirty="0">
              <a:solidFill>
                <a:srgbClr val="33993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42875" y="1143000"/>
            <a:ext cx="8801100" cy="5500688"/>
          </a:xfrm>
          <a:prstGeom prst="rect">
            <a:avLst/>
          </a:prstGeom>
          <a:noFill/>
          <a:ln w="9525">
            <a:noFill/>
            <a:miter lim="800000"/>
            <a:headEnd/>
            <a:tailEnd/>
          </a:ln>
        </p:spPr>
      </p:pic>
      <p:sp>
        <p:nvSpPr>
          <p:cNvPr id="35843" name="TextBox 3"/>
          <p:cNvSpPr txBox="1">
            <a:spLocks noChangeArrowheads="1"/>
          </p:cNvSpPr>
          <p:nvPr/>
        </p:nvSpPr>
        <p:spPr bwMode="auto">
          <a:xfrm>
            <a:off x="1905000" y="304800"/>
            <a:ext cx="6477000" cy="584776"/>
          </a:xfrm>
          <a:prstGeom prst="rect">
            <a:avLst/>
          </a:prstGeom>
          <a:noFill/>
          <a:ln w="9525">
            <a:noFill/>
            <a:miter lim="800000"/>
            <a:headEnd/>
            <a:tailEnd/>
          </a:ln>
        </p:spPr>
        <p:txBody>
          <a:bodyPr wrap="square">
            <a:spAutoFit/>
          </a:bodyPr>
          <a:lstStyle/>
          <a:p>
            <a:r>
              <a:rPr lang="en-US" sz="3200" b="1" dirty="0">
                <a:solidFill>
                  <a:srgbClr val="008000"/>
                </a:solidFill>
              </a:rPr>
              <a:t>WIPO RESOURCES FOR </a:t>
            </a:r>
            <a:r>
              <a:rPr lang="en-US" sz="3200" b="1" dirty="0" err="1">
                <a:solidFill>
                  <a:srgbClr val="008000"/>
                </a:solidFill>
              </a:rPr>
              <a:t>SMEs</a:t>
            </a:r>
            <a:endParaRPr lang="en-IN" sz="3200" b="1"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9" name="Picture 5" descr="C:\Users\Rachna S Puri\AppData\Local\Microsoft\Windows\Temporary Internet Files\Content.IE5\25J2D4OQ\MCDD01452_0000[1].wmf"/>
          <p:cNvPicPr>
            <a:picLocks noChangeAspect="1" noChangeArrowheads="1"/>
          </p:cNvPicPr>
          <p:nvPr/>
        </p:nvPicPr>
        <p:blipFill>
          <a:blip r:embed="rId2"/>
          <a:srcRect/>
          <a:stretch>
            <a:fillRect/>
          </a:stretch>
        </p:blipFill>
        <p:spPr bwMode="auto">
          <a:xfrm>
            <a:off x="6705601" y="4086665"/>
            <a:ext cx="685800" cy="1171135"/>
          </a:xfrm>
          <a:prstGeom prst="rect">
            <a:avLst/>
          </a:prstGeom>
          <a:noFill/>
        </p:spPr>
      </p:pic>
      <p:sp>
        <p:nvSpPr>
          <p:cNvPr id="5125" name="Rectangle 2"/>
          <p:cNvSpPr>
            <a:spLocks noGrp="1" noChangeArrowheads="1"/>
          </p:cNvSpPr>
          <p:nvPr>
            <p:ph type="title"/>
          </p:nvPr>
        </p:nvSpPr>
        <p:spPr>
          <a:xfrm>
            <a:off x="457200" y="152400"/>
            <a:ext cx="8229600" cy="1143000"/>
          </a:xfrm>
        </p:spPr>
        <p:txBody>
          <a:bodyPr/>
          <a:lstStyle/>
          <a:p>
            <a:pPr eaLnBrk="1" hangingPunct="1"/>
            <a:r>
              <a:rPr lang="en-US" b="1" dirty="0" smtClean="0">
                <a:solidFill>
                  <a:srgbClr val="008000"/>
                </a:solidFill>
              </a:rPr>
              <a:t>The IP Cycle</a:t>
            </a:r>
          </a:p>
        </p:txBody>
      </p:sp>
      <p:sp>
        <p:nvSpPr>
          <p:cNvPr id="5124" name="Slide Number Placeholder 5"/>
          <p:cNvSpPr>
            <a:spLocks noGrp="1"/>
          </p:cNvSpPr>
          <p:nvPr>
            <p:ph type="sldNum" sz="quarter" idx="12"/>
          </p:nvPr>
        </p:nvSpPr>
        <p:spPr>
          <a:noFill/>
        </p:spPr>
        <p:txBody>
          <a:bodyPr/>
          <a:lstStyle/>
          <a:p>
            <a:fld id="{4D04B22F-1970-4285-B16E-84D00742F782}" type="slidenum">
              <a:rPr lang="en-US" smtClean="0"/>
              <a:pPr/>
              <a:t>3</a:t>
            </a:fld>
            <a:endParaRPr lang="en-US" smtClean="0"/>
          </a:p>
        </p:txBody>
      </p:sp>
      <p:sp>
        <p:nvSpPr>
          <p:cNvPr id="16" name="TextBox 15"/>
          <p:cNvSpPr txBox="1"/>
          <p:nvPr/>
        </p:nvSpPr>
        <p:spPr>
          <a:xfrm rot="20374709">
            <a:off x="4611723" y="3706308"/>
            <a:ext cx="2092795" cy="369332"/>
          </a:xfrm>
          <a:prstGeom prst="rect">
            <a:avLst/>
          </a:prstGeom>
          <a:noFill/>
        </p:spPr>
        <p:txBody>
          <a:bodyPr wrap="square" rtlCol="0">
            <a:spAutoFit/>
          </a:bodyPr>
          <a:lstStyle/>
          <a:p>
            <a:r>
              <a:rPr lang="en-US" b="1" dirty="0" smtClean="0"/>
              <a:t>IP</a:t>
            </a:r>
            <a:r>
              <a:rPr lang="en-US" dirty="0" smtClean="0"/>
              <a:t> </a:t>
            </a:r>
            <a:r>
              <a:rPr lang="en-US" b="1" dirty="0" smtClean="0"/>
              <a:t>PROTECTION</a:t>
            </a:r>
            <a:endParaRPr lang="en-IN" b="1" dirty="0"/>
          </a:p>
        </p:txBody>
      </p:sp>
      <p:grpSp>
        <p:nvGrpSpPr>
          <p:cNvPr id="37" name="Group 36"/>
          <p:cNvGrpSpPr/>
          <p:nvPr/>
        </p:nvGrpSpPr>
        <p:grpSpPr>
          <a:xfrm>
            <a:off x="1981200" y="1143000"/>
            <a:ext cx="5105400" cy="3810000"/>
            <a:chOff x="2133600" y="1676400"/>
            <a:chExt cx="4953000" cy="3810000"/>
          </a:xfrm>
        </p:grpSpPr>
        <p:sp>
          <p:nvSpPr>
            <p:cNvPr id="10" name="Donut 9"/>
            <p:cNvSpPr/>
            <p:nvPr/>
          </p:nvSpPr>
          <p:spPr>
            <a:xfrm>
              <a:off x="3429000" y="2667000"/>
              <a:ext cx="2438400" cy="1752600"/>
            </a:xfrm>
            <a:prstGeom prst="donut">
              <a:avLst>
                <a:gd name="adj" fmla="val 14036"/>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TextBox 10"/>
            <p:cNvSpPr txBox="1"/>
            <p:nvPr/>
          </p:nvSpPr>
          <p:spPr>
            <a:xfrm>
              <a:off x="3962400" y="3516868"/>
              <a:ext cx="2286000" cy="338554"/>
            </a:xfrm>
            <a:prstGeom prst="rect">
              <a:avLst/>
            </a:prstGeom>
            <a:solidFill>
              <a:srgbClr val="FF9966"/>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600" b="1" dirty="0" smtClean="0">
                  <a:ln>
                    <a:prstDash val="solid"/>
                  </a:ln>
                  <a:solidFill>
                    <a:schemeClr val="accent3"/>
                  </a:solidFill>
                  <a:effectLst>
                    <a:outerShdw blurRad="88000" dist="50800" dir="5040000" algn="tl">
                      <a:schemeClr val="accent4">
                        <a:tint val="80000"/>
                        <a:satMod val="250000"/>
                        <a:alpha val="45000"/>
                      </a:schemeClr>
                    </a:outerShdw>
                  </a:effectLst>
                </a:rPr>
                <a:t>CREATIVE EFFORT</a:t>
              </a:r>
              <a:endParaRPr lang="en-IN" sz="1600" b="1" dirty="0">
                <a:ln>
                  <a:prstDash val="solid"/>
                </a:ln>
                <a:solidFill>
                  <a:schemeClr val="accent3"/>
                </a:solidFill>
                <a:effectLst>
                  <a:outerShdw blurRad="88000" dist="50800" dir="5040000" algn="tl">
                    <a:schemeClr val="accent4">
                      <a:tint val="80000"/>
                      <a:satMod val="250000"/>
                      <a:alpha val="45000"/>
                    </a:schemeClr>
                  </a:outerShdw>
                </a:effectLst>
              </a:endParaRPr>
            </a:p>
          </p:txBody>
        </p:sp>
        <p:sp>
          <p:nvSpPr>
            <p:cNvPr id="12" name="TextBox 11"/>
            <p:cNvSpPr txBox="1"/>
            <p:nvPr/>
          </p:nvSpPr>
          <p:spPr>
            <a:xfrm rot="21270727">
              <a:off x="3872429" y="2984460"/>
              <a:ext cx="1683290" cy="369332"/>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Capturing</a:t>
              </a:r>
              <a:endParaRPr lang="en-IN" dirty="0"/>
            </a:p>
          </p:txBody>
        </p:sp>
        <p:sp>
          <p:nvSpPr>
            <p:cNvPr id="13" name="Donut 12"/>
            <p:cNvSpPr/>
            <p:nvPr/>
          </p:nvSpPr>
          <p:spPr>
            <a:xfrm>
              <a:off x="2667000" y="2133600"/>
              <a:ext cx="3886200" cy="2895600"/>
            </a:xfrm>
            <a:prstGeom prst="donut">
              <a:avLst>
                <a:gd name="adj" fmla="val 11400"/>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TextBox 14"/>
            <p:cNvSpPr txBox="1"/>
            <p:nvPr/>
          </p:nvSpPr>
          <p:spPr>
            <a:xfrm rot="21358877">
              <a:off x="3209944" y="4299249"/>
              <a:ext cx="1605895" cy="369332"/>
            </a:xfrm>
            <a:prstGeom prst="rect">
              <a:avLst/>
            </a:prstGeom>
            <a:noFill/>
          </p:spPr>
          <p:txBody>
            <a:bodyPr wrap="square" rtlCol="0">
              <a:spAutoFit/>
            </a:bodyPr>
            <a:lstStyle/>
            <a:p>
              <a:r>
                <a:rPr lang="en-US" b="1" dirty="0" smtClean="0"/>
                <a:t>PROCURING </a:t>
              </a:r>
              <a:endParaRPr lang="en-IN" b="1" dirty="0"/>
            </a:p>
          </p:txBody>
        </p:sp>
        <p:sp>
          <p:nvSpPr>
            <p:cNvPr id="17" name="Donut 16"/>
            <p:cNvSpPr/>
            <p:nvPr/>
          </p:nvSpPr>
          <p:spPr>
            <a:xfrm>
              <a:off x="2133600" y="1676400"/>
              <a:ext cx="4953000" cy="3810000"/>
            </a:xfrm>
            <a:prstGeom prst="donut">
              <a:avLst>
                <a:gd name="adj" fmla="val 8241"/>
              </a:avLst>
            </a:prstGeom>
            <a:solidFill>
              <a:srgbClr val="00B05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TextBox 18"/>
            <p:cNvSpPr txBox="1"/>
            <p:nvPr/>
          </p:nvSpPr>
          <p:spPr>
            <a:xfrm rot="20580837">
              <a:off x="3225045" y="2626580"/>
              <a:ext cx="1343442"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t>UTILIZING</a:t>
              </a:r>
              <a:endParaRPr lang="en-IN" b="1" dirty="0"/>
            </a:p>
          </p:txBody>
        </p:sp>
        <p:sp>
          <p:nvSpPr>
            <p:cNvPr id="22" name="TextBox 21"/>
            <p:cNvSpPr txBox="1"/>
            <p:nvPr/>
          </p:nvSpPr>
          <p:spPr>
            <a:xfrm rot="249212">
              <a:off x="4561126" y="2457764"/>
              <a:ext cx="1905000" cy="369332"/>
            </a:xfrm>
            <a:prstGeom prst="rect">
              <a:avLst/>
            </a:prstGeom>
            <a:noFill/>
          </p:spPr>
          <p:txBody>
            <a:bodyPr wrap="square" rtlCol="0">
              <a:spAutoFit/>
            </a:bodyPr>
            <a:lstStyle/>
            <a:p>
              <a:r>
                <a:rPr lang="en-US" b="1" dirty="0" smtClean="0"/>
                <a:t> IP ASSETS</a:t>
              </a:r>
              <a:endParaRPr lang="en-IN" b="1" dirty="0"/>
            </a:p>
          </p:txBody>
        </p:sp>
      </p:grpSp>
      <p:sp>
        <p:nvSpPr>
          <p:cNvPr id="38" name="TextBox 37"/>
          <p:cNvSpPr txBox="1"/>
          <p:nvPr/>
        </p:nvSpPr>
        <p:spPr>
          <a:xfrm>
            <a:off x="5486400" y="4343400"/>
            <a:ext cx="3124200" cy="707886"/>
          </a:xfrm>
          <a:prstGeom prst="rect">
            <a:avLst/>
          </a:prstGeom>
          <a:solidFill>
            <a:srgbClr val="990000"/>
          </a:solidFill>
          <a:ln w="34925">
            <a:solidFill>
              <a:srgbClr val="FFFFFF"/>
            </a:solidFill>
          </a:ln>
          <a:effectLst>
            <a:glow rad="101600">
              <a:schemeClr val="accent2">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en-US" sz="2000" dirty="0" smtClean="0"/>
              <a:t>A synergistic and cyclic process</a:t>
            </a:r>
            <a:endParaRPr lang="en-IN" sz="2000" dirty="0"/>
          </a:p>
        </p:txBody>
      </p:sp>
    </p:spTree>
  </p:cSld>
  <p:clrMapOvr>
    <a:masterClrMapping/>
  </p:clrMapOvr>
  <p:transition advTm="6951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4"/>
          <p:cNvSpPr>
            <a:spLocks noChangeArrowheads="1"/>
          </p:cNvSpPr>
          <p:nvPr/>
        </p:nvSpPr>
        <p:spPr bwMode="auto">
          <a:xfrm>
            <a:off x="3414713" y="1143000"/>
            <a:ext cx="1843087" cy="1600200"/>
          </a:xfrm>
          <a:prstGeom prst="rect">
            <a:avLst/>
          </a:prstGeom>
          <a:solidFill>
            <a:srgbClr val="FFCC66">
              <a:alpha val="39607"/>
            </a:srgbClr>
          </a:solidFill>
          <a:ln w="9525">
            <a:solidFill>
              <a:schemeClr val="tx1"/>
            </a:solidFill>
            <a:miter lim="800000"/>
            <a:headEnd/>
            <a:tailEnd/>
          </a:ln>
        </p:spPr>
        <p:txBody>
          <a:bodyPr wrap="none" anchor="ctr"/>
          <a:lstStyle/>
          <a:p>
            <a:endParaRPr lang="en-US"/>
          </a:p>
        </p:txBody>
      </p:sp>
      <p:grpSp>
        <p:nvGrpSpPr>
          <p:cNvPr id="6147" name="Group 22"/>
          <p:cNvGrpSpPr>
            <a:grpSpLocks/>
          </p:cNvGrpSpPr>
          <p:nvPr/>
        </p:nvGrpSpPr>
        <p:grpSpPr bwMode="auto">
          <a:xfrm>
            <a:off x="6781800" y="4191000"/>
            <a:ext cx="1643063" cy="1571625"/>
            <a:chOff x="5715000" y="1295400"/>
            <a:chExt cx="2895600" cy="1752600"/>
          </a:xfrm>
        </p:grpSpPr>
        <p:sp>
          <p:nvSpPr>
            <p:cNvPr id="6173" name="Rectangle 25"/>
            <p:cNvSpPr>
              <a:spLocks noChangeArrowheads="1"/>
            </p:cNvSpPr>
            <p:nvPr/>
          </p:nvSpPr>
          <p:spPr bwMode="auto">
            <a:xfrm>
              <a:off x="5715000" y="1295400"/>
              <a:ext cx="2895600" cy="1752600"/>
            </a:xfrm>
            <a:prstGeom prst="rect">
              <a:avLst/>
            </a:prstGeom>
            <a:solidFill>
              <a:srgbClr val="FF9999">
                <a:alpha val="29803"/>
              </a:srgbClr>
            </a:solidFill>
            <a:ln w="9525">
              <a:solidFill>
                <a:schemeClr val="tx1"/>
              </a:solidFill>
              <a:miter lim="800000"/>
              <a:headEnd/>
              <a:tailEnd/>
            </a:ln>
          </p:spPr>
          <p:txBody>
            <a:bodyPr wrap="none" anchor="ctr"/>
            <a:lstStyle/>
            <a:p>
              <a:endParaRPr lang="en-US"/>
            </a:p>
          </p:txBody>
        </p:sp>
        <p:sp>
          <p:nvSpPr>
            <p:cNvPr id="6174" name="Text Box 6"/>
            <p:cNvSpPr txBox="1">
              <a:spLocks noChangeArrowheads="1"/>
            </p:cNvSpPr>
            <p:nvPr/>
          </p:nvSpPr>
          <p:spPr bwMode="auto">
            <a:xfrm>
              <a:off x="6043954" y="1306752"/>
              <a:ext cx="2088241" cy="583470"/>
            </a:xfrm>
            <a:prstGeom prst="rect">
              <a:avLst/>
            </a:prstGeom>
            <a:noFill/>
            <a:ln w="9525">
              <a:noFill/>
              <a:miter lim="800000"/>
              <a:headEnd/>
              <a:tailEnd/>
            </a:ln>
          </p:spPr>
          <p:txBody>
            <a:bodyPr wrap="none">
              <a:spAutoFit/>
            </a:bodyPr>
            <a:lstStyle/>
            <a:p>
              <a:pPr>
                <a:spcBef>
                  <a:spcPct val="20000"/>
                </a:spcBef>
              </a:pPr>
              <a:r>
                <a:rPr lang="en-US" sz="2800">
                  <a:solidFill>
                    <a:srgbClr val="663300"/>
                  </a:solidFill>
                  <a:latin typeface="Monotype Corsiva" pitchFamily="66" charset="0"/>
                </a:rPr>
                <a:t>Designs</a:t>
              </a:r>
              <a:endParaRPr lang="en-US" sz="2800">
                <a:latin typeface="Monotype Corsiva" pitchFamily="66" charset="0"/>
              </a:endParaRPr>
            </a:p>
          </p:txBody>
        </p:sp>
      </p:grpSp>
      <p:sp>
        <p:nvSpPr>
          <p:cNvPr id="6148" name="Rectangle 2"/>
          <p:cNvSpPr>
            <a:spLocks noGrp="1" noChangeArrowheads="1"/>
          </p:cNvSpPr>
          <p:nvPr>
            <p:ph type="title"/>
          </p:nvPr>
        </p:nvSpPr>
        <p:spPr>
          <a:xfrm>
            <a:off x="457200" y="228600"/>
            <a:ext cx="8229600" cy="1143000"/>
          </a:xfrm>
        </p:spPr>
        <p:txBody>
          <a:bodyPr/>
          <a:lstStyle/>
          <a:p>
            <a:pPr eaLnBrk="1" hangingPunct="1"/>
            <a:r>
              <a:rPr lang="en-US" sz="4000" b="1" dirty="0" smtClean="0">
                <a:solidFill>
                  <a:srgbClr val="008000"/>
                </a:solidFill>
              </a:rPr>
              <a:t>IP Assets</a:t>
            </a:r>
          </a:p>
        </p:txBody>
      </p:sp>
      <p:sp>
        <p:nvSpPr>
          <p:cNvPr id="6159" name="Slide Number Placeholder 5"/>
          <p:cNvSpPr>
            <a:spLocks noGrp="1"/>
          </p:cNvSpPr>
          <p:nvPr>
            <p:ph type="sldNum" sz="quarter" idx="12"/>
          </p:nvPr>
        </p:nvSpPr>
        <p:spPr>
          <a:noFill/>
        </p:spPr>
        <p:txBody>
          <a:bodyPr/>
          <a:lstStyle/>
          <a:p>
            <a:fld id="{7A5F976B-1F46-440E-9424-D1F108E422DE}" type="slidenum">
              <a:rPr lang="en-US" smtClean="0"/>
              <a:pPr/>
              <a:t>4</a:t>
            </a:fld>
            <a:endParaRPr lang="en-US" smtClean="0"/>
          </a:p>
        </p:txBody>
      </p:sp>
      <p:grpSp>
        <p:nvGrpSpPr>
          <p:cNvPr id="6150" name="Group 21"/>
          <p:cNvGrpSpPr>
            <a:grpSpLocks/>
          </p:cNvGrpSpPr>
          <p:nvPr/>
        </p:nvGrpSpPr>
        <p:grpSpPr bwMode="auto">
          <a:xfrm>
            <a:off x="304800" y="1214438"/>
            <a:ext cx="2071688" cy="1752600"/>
            <a:chOff x="609600" y="1219198"/>
            <a:chExt cx="4114800" cy="1752602"/>
          </a:xfrm>
        </p:grpSpPr>
        <p:sp>
          <p:nvSpPr>
            <p:cNvPr id="6171" name="Rectangle 24"/>
            <p:cNvSpPr>
              <a:spLocks noChangeArrowheads="1"/>
            </p:cNvSpPr>
            <p:nvPr/>
          </p:nvSpPr>
          <p:spPr bwMode="auto">
            <a:xfrm>
              <a:off x="609600" y="1219200"/>
              <a:ext cx="4114800" cy="1752600"/>
            </a:xfrm>
            <a:prstGeom prst="rect">
              <a:avLst/>
            </a:prstGeom>
            <a:solidFill>
              <a:srgbClr val="333399">
                <a:alpha val="39999"/>
              </a:srgbClr>
            </a:solidFill>
            <a:ln w="9525">
              <a:solidFill>
                <a:schemeClr val="tx1"/>
              </a:solidFill>
              <a:miter lim="800000"/>
              <a:headEnd/>
              <a:tailEnd/>
            </a:ln>
          </p:spPr>
          <p:txBody>
            <a:bodyPr wrap="none" anchor="ctr"/>
            <a:lstStyle/>
            <a:p>
              <a:endParaRPr lang="en-US"/>
            </a:p>
          </p:txBody>
        </p:sp>
        <p:sp>
          <p:nvSpPr>
            <p:cNvPr id="6172" name="Text Box 4"/>
            <p:cNvSpPr txBox="1">
              <a:spLocks noChangeArrowheads="1"/>
            </p:cNvSpPr>
            <p:nvPr/>
          </p:nvSpPr>
          <p:spPr bwMode="auto">
            <a:xfrm>
              <a:off x="751490" y="1219198"/>
              <a:ext cx="3547241" cy="523220"/>
            </a:xfrm>
            <a:prstGeom prst="rect">
              <a:avLst/>
            </a:prstGeom>
            <a:noFill/>
            <a:ln w="9525">
              <a:noFill/>
              <a:miter lim="800000"/>
              <a:headEnd/>
              <a:tailEnd/>
            </a:ln>
          </p:spPr>
          <p:txBody>
            <a:bodyPr>
              <a:spAutoFit/>
            </a:bodyPr>
            <a:lstStyle/>
            <a:p>
              <a:r>
                <a:rPr lang="en-US" sz="2800">
                  <a:solidFill>
                    <a:srgbClr val="663300"/>
                  </a:solidFill>
                  <a:latin typeface="Monotype Corsiva" pitchFamily="66" charset="0"/>
                </a:rPr>
                <a:t>Trademarks</a:t>
              </a:r>
            </a:p>
          </p:txBody>
        </p:sp>
      </p:grpSp>
      <p:grpSp>
        <p:nvGrpSpPr>
          <p:cNvPr id="6151" name="Group 22"/>
          <p:cNvGrpSpPr>
            <a:grpSpLocks/>
          </p:cNvGrpSpPr>
          <p:nvPr/>
        </p:nvGrpSpPr>
        <p:grpSpPr bwMode="auto">
          <a:xfrm>
            <a:off x="457200" y="3914775"/>
            <a:ext cx="1643063" cy="1571625"/>
            <a:chOff x="5715000" y="1295400"/>
            <a:chExt cx="2895600" cy="1752600"/>
          </a:xfrm>
        </p:grpSpPr>
        <p:sp>
          <p:nvSpPr>
            <p:cNvPr id="6169" name="Rectangle 25"/>
            <p:cNvSpPr>
              <a:spLocks noChangeArrowheads="1"/>
            </p:cNvSpPr>
            <p:nvPr/>
          </p:nvSpPr>
          <p:spPr bwMode="auto">
            <a:xfrm>
              <a:off x="5715000" y="1295400"/>
              <a:ext cx="2895600" cy="1752600"/>
            </a:xfrm>
            <a:prstGeom prst="rect">
              <a:avLst/>
            </a:prstGeom>
            <a:solidFill>
              <a:srgbClr val="FFFF66">
                <a:alpha val="30196"/>
              </a:srgbClr>
            </a:solidFill>
            <a:ln w="9525">
              <a:solidFill>
                <a:schemeClr val="tx1"/>
              </a:solidFill>
              <a:miter lim="800000"/>
              <a:headEnd/>
              <a:tailEnd/>
            </a:ln>
          </p:spPr>
          <p:txBody>
            <a:bodyPr wrap="none" anchor="ctr"/>
            <a:lstStyle/>
            <a:p>
              <a:endParaRPr lang="en-US"/>
            </a:p>
          </p:txBody>
        </p:sp>
        <p:sp>
          <p:nvSpPr>
            <p:cNvPr id="6170" name="Text Box 6"/>
            <p:cNvSpPr txBox="1">
              <a:spLocks noChangeArrowheads="1"/>
            </p:cNvSpPr>
            <p:nvPr/>
          </p:nvSpPr>
          <p:spPr bwMode="auto">
            <a:xfrm>
              <a:off x="5715000" y="1362075"/>
              <a:ext cx="1545616" cy="523221"/>
            </a:xfrm>
            <a:prstGeom prst="rect">
              <a:avLst/>
            </a:prstGeom>
            <a:noFill/>
            <a:ln w="9525">
              <a:noFill/>
              <a:miter lim="800000"/>
              <a:headEnd/>
              <a:tailEnd/>
            </a:ln>
          </p:spPr>
          <p:txBody>
            <a:bodyPr wrap="none">
              <a:spAutoFit/>
            </a:bodyPr>
            <a:lstStyle/>
            <a:p>
              <a:pPr>
                <a:spcBef>
                  <a:spcPct val="20000"/>
                </a:spcBef>
              </a:pPr>
              <a:r>
                <a:rPr lang="en-US" sz="2800">
                  <a:solidFill>
                    <a:srgbClr val="663300"/>
                  </a:solidFill>
                  <a:latin typeface="Monotype Corsiva" pitchFamily="66" charset="0"/>
                </a:rPr>
                <a:t>Copyrights</a:t>
              </a:r>
              <a:endParaRPr lang="en-US" sz="2800">
                <a:latin typeface="Monotype Corsiva" pitchFamily="66" charset="0"/>
              </a:endParaRPr>
            </a:p>
          </p:txBody>
        </p:sp>
      </p:grpSp>
      <p:sp>
        <p:nvSpPr>
          <p:cNvPr id="6152" name="Rectangle 26"/>
          <p:cNvSpPr>
            <a:spLocks noChangeArrowheads="1"/>
          </p:cNvSpPr>
          <p:nvPr/>
        </p:nvSpPr>
        <p:spPr bwMode="auto">
          <a:xfrm>
            <a:off x="6477000" y="1143000"/>
            <a:ext cx="2209800" cy="1981200"/>
          </a:xfrm>
          <a:prstGeom prst="rect">
            <a:avLst/>
          </a:prstGeom>
          <a:solidFill>
            <a:srgbClr val="336600">
              <a:alpha val="30196"/>
            </a:srgbClr>
          </a:solidFill>
          <a:ln w="9525">
            <a:solidFill>
              <a:schemeClr val="tx1"/>
            </a:solidFill>
            <a:miter lim="800000"/>
            <a:headEnd/>
            <a:tailEnd/>
          </a:ln>
        </p:spPr>
        <p:txBody>
          <a:bodyPr wrap="none" anchor="ctr"/>
          <a:lstStyle/>
          <a:p>
            <a:endParaRPr lang="en-US"/>
          </a:p>
        </p:txBody>
      </p:sp>
      <p:sp>
        <p:nvSpPr>
          <p:cNvPr id="6153" name="Text Box 17"/>
          <p:cNvSpPr txBox="1">
            <a:spLocks noChangeArrowheads="1"/>
          </p:cNvSpPr>
          <p:nvPr/>
        </p:nvSpPr>
        <p:spPr bwMode="auto">
          <a:xfrm>
            <a:off x="6991350" y="1071563"/>
            <a:ext cx="1162050" cy="523875"/>
          </a:xfrm>
          <a:prstGeom prst="rect">
            <a:avLst/>
          </a:prstGeom>
          <a:noFill/>
          <a:ln w="9525">
            <a:noFill/>
            <a:miter lim="800000"/>
            <a:headEnd/>
            <a:tailEnd/>
          </a:ln>
        </p:spPr>
        <p:txBody>
          <a:bodyPr wrap="none">
            <a:spAutoFit/>
          </a:bodyPr>
          <a:lstStyle/>
          <a:p>
            <a:r>
              <a:rPr lang="en-US" sz="2800">
                <a:solidFill>
                  <a:srgbClr val="663300"/>
                </a:solidFill>
                <a:latin typeface="Monotype Corsiva" pitchFamily="66" charset="0"/>
              </a:rPr>
              <a:t>Patents</a:t>
            </a:r>
          </a:p>
        </p:txBody>
      </p:sp>
      <p:pic>
        <p:nvPicPr>
          <p:cNvPr id="6154" name="Picture 3" descr="C:\Users\Arvind\AppData\Local\Microsoft\Windows\Temporary Internet Files\Content.IE5\725Q5QJI\MMj01783080000[1].gif"/>
          <p:cNvPicPr>
            <a:picLocks noChangeAspect="1" noChangeArrowheads="1" noCrop="1"/>
          </p:cNvPicPr>
          <p:nvPr/>
        </p:nvPicPr>
        <p:blipFill>
          <a:blip r:embed="rId3"/>
          <a:srcRect/>
          <a:stretch>
            <a:fillRect/>
          </a:stretch>
        </p:blipFill>
        <p:spPr bwMode="auto">
          <a:xfrm>
            <a:off x="914400" y="4572000"/>
            <a:ext cx="666750" cy="666750"/>
          </a:xfrm>
          <a:prstGeom prst="rect">
            <a:avLst/>
          </a:prstGeom>
          <a:noFill/>
          <a:ln w="9525">
            <a:noFill/>
            <a:miter lim="800000"/>
            <a:headEnd/>
            <a:tailEnd/>
          </a:ln>
        </p:spPr>
      </p:pic>
      <p:pic>
        <p:nvPicPr>
          <p:cNvPr id="6155" name="Picture 4" descr="uspatent"/>
          <p:cNvPicPr>
            <a:picLocks noChangeAspect="1" noChangeArrowheads="1"/>
          </p:cNvPicPr>
          <p:nvPr/>
        </p:nvPicPr>
        <p:blipFill>
          <a:blip r:embed="rId4"/>
          <a:srcRect/>
          <a:stretch>
            <a:fillRect/>
          </a:stretch>
        </p:blipFill>
        <p:spPr bwMode="auto">
          <a:xfrm>
            <a:off x="6810375" y="1571625"/>
            <a:ext cx="1571625" cy="1414463"/>
          </a:xfrm>
          <a:prstGeom prst="rect">
            <a:avLst/>
          </a:prstGeom>
          <a:noFill/>
          <a:ln w="9525">
            <a:noFill/>
            <a:miter lim="800000"/>
            <a:headEnd/>
            <a:tailEnd/>
          </a:ln>
        </p:spPr>
      </p:pic>
      <p:pic>
        <p:nvPicPr>
          <p:cNvPr id="6156" name="Picture 4" descr="C:\Users\Arvind\AppData\Local\Microsoft\Windows\Temporary Internet Files\Content.IE5\RDCH36JA\MCj02821740000[1].wmf"/>
          <p:cNvPicPr>
            <a:picLocks noChangeAspect="1" noChangeArrowheads="1"/>
          </p:cNvPicPr>
          <p:nvPr/>
        </p:nvPicPr>
        <p:blipFill>
          <a:blip r:embed="rId5"/>
          <a:srcRect/>
          <a:stretch>
            <a:fillRect/>
          </a:stretch>
        </p:blipFill>
        <p:spPr bwMode="auto">
          <a:xfrm>
            <a:off x="1066800" y="2000250"/>
            <a:ext cx="642938" cy="722313"/>
          </a:xfrm>
          <a:prstGeom prst="rect">
            <a:avLst/>
          </a:prstGeom>
          <a:noFill/>
          <a:ln w="9525">
            <a:noFill/>
            <a:miter lim="800000"/>
            <a:headEnd/>
            <a:tailEnd/>
          </a:ln>
        </p:spPr>
      </p:pic>
      <p:pic>
        <p:nvPicPr>
          <p:cNvPr id="6157" name="Picture 20" descr="C:\Users\Arvind\AppData\Local\Microsoft\Windows\Temporary Internet Files\Content.IE5\7RRQ82LT\MPj04388160000[1].jpg"/>
          <p:cNvPicPr>
            <a:picLocks noChangeAspect="1" noChangeArrowheads="1"/>
          </p:cNvPicPr>
          <p:nvPr/>
        </p:nvPicPr>
        <p:blipFill>
          <a:blip r:embed="rId6"/>
          <a:srcRect/>
          <a:stretch>
            <a:fillRect/>
          </a:stretch>
        </p:blipFill>
        <p:spPr bwMode="auto">
          <a:xfrm>
            <a:off x="7081838" y="4648200"/>
            <a:ext cx="1071562" cy="1066800"/>
          </a:xfrm>
          <a:prstGeom prst="rect">
            <a:avLst/>
          </a:prstGeom>
          <a:noFill/>
          <a:ln w="9525">
            <a:noFill/>
            <a:miter lim="800000"/>
            <a:headEnd/>
            <a:tailEnd/>
          </a:ln>
        </p:spPr>
      </p:pic>
      <p:pic>
        <p:nvPicPr>
          <p:cNvPr id="46082" name="Picture 2" descr="C:\Users\Arvind\AppData\Local\Microsoft\Windows\Temporary Internet Files\Content.IE5\QW2UWIE6\MPj04392390000[1].jpg"/>
          <p:cNvPicPr>
            <a:picLocks noChangeAspect="1" noChangeArrowheads="1"/>
          </p:cNvPicPr>
          <p:nvPr/>
        </p:nvPicPr>
        <p:blipFill>
          <a:blip r:embed="rId7" cstate="print"/>
          <a:srcRect/>
          <a:stretch>
            <a:fillRect/>
          </a:stretch>
        </p:blipFill>
        <p:spPr bwMode="auto">
          <a:xfrm>
            <a:off x="2743200" y="3886200"/>
            <a:ext cx="1371600" cy="1371600"/>
          </a:xfrm>
          <a:prstGeom prst="rect">
            <a:avLst/>
          </a:prstGeom>
          <a:ln>
            <a:noFill/>
          </a:ln>
          <a:effectLst>
            <a:softEdge rad="112500"/>
          </a:effectLst>
        </p:spPr>
      </p:pic>
      <p:pic>
        <p:nvPicPr>
          <p:cNvPr id="46083" name="Picture 3" descr="C:\Program Files\Microsoft Office\MEDIA\CAGCAT10\j0195812.wmf"/>
          <p:cNvPicPr>
            <a:picLocks noChangeAspect="1" noChangeArrowheads="1"/>
          </p:cNvPicPr>
          <p:nvPr/>
        </p:nvPicPr>
        <p:blipFill>
          <a:blip r:embed="rId8"/>
          <a:srcRect/>
          <a:stretch>
            <a:fillRect/>
          </a:stretch>
        </p:blipFill>
        <p:spPr bwMode="auto">
          <a:xfrm>
            <a:off x="4572000" y="3886200"/>
            <a:ext cx="1333500" cy="1371600"/>
          </a:xfrm>
          <a:prstGeom prst="rect">
            <a:avLst/>
          </a:prstGeom>
          <a:ln>
            <a:noFill/>
          </a:ln>
          <a:effectLst>
            <a:outerShdw blurRad="292100" dist="139700" dir="2700000" algn="tl" rotWithShape="0">
              <a:srgbClr val="333333">
                <a:alpha val="65000"/>
              </a:srgbClr>
            </a:outerShdw>
          </a:effectLst>
        </p:spPr>
      </p:pic>
      <p:pic>
        <p:nvPicPr>
          <p:cNvPr id="6162" name="Picture 5" descr="C:\Users\Arvind\AppData\Local\Microsoft\Windows\Temporary Internet Files\Content.IE5\YVKOEFTY\MPj03877520000[1].jpg"/>
          <p:cNvPicPr>
            <a:picLocks noChangeAspect="1" noChangeArrowheads="1"/>
          </p:cNvPicPr>
          <p:nvPr/>
        </p:nvPicPr>
        <p:blipFill>
          <a:blip r:embed="rId9"/>
          <a:srcRect/>
          <a:stretch>
            <a:fillRect/>
          </a:stretch>
        </p:blipFill>
        <p:spPr bwMode="auto">
          <a:xfrm>
            <a:off x="3733800" y="2667000"/>
            <a:ext cx="1219200" cy="869950"/>
          </a:xfrm>
          <a:prstGeom prst="rect">
            <a:avLst/>
          </a:prstGeom>
          <a:noFill/>
          <a:ln w="9525">
            <a:noFill/>
            <a:miter lim="800000"/>
            <a:headEnd/>
            <a:tailEnd/>
          </a:ln>
        </p:spPr>
      </p:pic>
      <p:sp>
        <p:nvSpPr>
          <p:cNvPr id="6163" name="Text Box 4"/>
          <p:cNvSpPr txBox="1">
            <a:spLocks noChangeArrowheads="1"/>
          </p:cNvSpPr>
          <p:nvPr/>
        </p:nvSpPr>
        <p:spPr bwMode="auto">
          <a:xfrm>
            <a:off x="3429000" y="1076325"/>
            <a:ext cx="1905000" cy="523875"/>
          </a:xfrm>
          <a:prstGeom prst="rect">
            <a:avLst/>
          </a:prstGeom>
          <a:noFill/>
          <a:ln w="9525">
            <a:noFill/>
            <a:miter lim="800000"/>
            <a:headEnd/>
            <a:tailEnd/>
          </a:ln>
        </p:spPr>
        <p:txBody>
          <a:bodyPr>
            <a:spAutoFit/>
          </a:bodyPr>
          <a:lstStyle/>
          <a:p>
            <a:r>
              <a:rPr lang="en-US" sz="2800">
                <a:solidFill>
                  <a:srgbClr val="663300"/>
                </a:solidFill>
                <a:latin typeface="Monotype Corsiva" pitchFamily="66" charset="0"/>
              </a:rPr>
              <a:t>Trade Secrets</a:t>
            </a:r>
          </a:p>
        </p:txBody>
      </p:sp>
      <p:sp>
        <p:nvSpPr>
          <p:cNvPr id="6164" name="Rectangle 34"/>
          <p:cNvSpPr>
            <a:spLocks noChangeArrowheads="1"/>
          </p:cNvSpPr>
          <p:nvPr/>
        </p:nvSpPr>
        <p:spPr bwMode="auto">
          <a:xfrm>
            <a:off x="6096000" y="3200400"/>
            <a:ext cx="2895600" cy="609600"/>
          </a:xfrm>
          <a:prstGeom prst="rect">
            <a:avLst/>
          </a:prstGeom>
          <a:solidFill>
            <a:srgbClr val="FFFF99"/>
          </a:solidFill>
          <a:ln w="9525">
            <a:noFill/>
            <a:miter lim="800000"/>
            <a:headEnd/>
            <a:tailEnd/>
          </a:ln>
        </p:spPr>
        <p:txBody>
          <a:bodyPr>
            <a:spAutoFit/>
          </a:bodyPr>
          <a:lstStyle/>
          <a:p>
            <a:pPr>
              <a:lnSpc>
                <a:spcPct val="120000"/>
              </a:lnSpc>
            </a:pPr>
            <a:r>
              <a:rPr lang="en-US" sz="1400">
                <a:solidFill>
                  <a:srgbClr val="00B050"/>
                </a:solidFill>
              </a:rPr>
              <a:t>Any new and useful process, machine, article, or compositions</a:t>
            </a:r>
          </a:p>
        </p:txBody>
      </p:sp>
      <p:pic>
        <p:nvPicPr>
          <p:cNvPr id="6165" name="Picture 6" descr="C:\Users\Arvind\AppData\Local\Microsoft\Windows\Temporary Internet Files\Content.IE5\6R5GM3JB\MCj02829160000[1].wmf"/>
          <p:cNvPicPr>
            <a:picLocks noChangeAspect="1" noChangeArrowheads="1"/>
          </p:cNvPicPr>
          <p:nvPr/>
        </p:nvPicPr>
        <p:blipFill>
          <a:blip r:embed="rId10"/>
          <a:srcRect/>
          <a:stretch>
            <a:fillRect/>
          </a:stretch>
        </p:blipFill>
        <p:spPr bwMode="auto">
          <a:xfrm>
            <a:off x="3810000" y="1524000"/>
            <a:ext cx="1041400" cy="1066800"/>
          </a:xfrm>
          <a:prstGeom prst="rect">
            <a:avLst/>
          </a:prstGeom>
          <a:noFill/>
          <a:ln w="9525">
            <a:noFill/>
            <a:miter lim="800000"/>
            <a:headEnd/>
            <a:tailEnd/>
          </a:ln>
        </p:spPr>
      </p:pic>
      <p:sp>
        <p:nvSpPr>
          <p:cNvPr id="6166" name="Rectangle 36"/>
          <p:cNvSpPr>
            <a:spLocks noChangeArrowheads="1"/>
          </p:cNvSpPr>
          <p:nvPr/>
        </p:nvSpPr>
        <p:spPr bwMode="auto">
          <a:xfrm>
            <a:off x="76200" y="3048000"/>
            <a:ext cx="3124200" cy="523875"/>
          </a:xfrm>
          <a:prstGeom prst="rect">
            <a:avLst/>
          </a:prstGeom>
          <a:solidFill>
            <a:srgbClr val="99FFCC"/>
          </a:solidFill>
          <a:ln w="9525">
            <a:noFill/>
            <a:miter lim="800000"/>
            <a:headEnd/>
            <a:tailEnd/>
          </a:ln>
        </p:spPr>
        <p:txBody>
          <a:bodyPr>
            <a:spAutoFit/>
          </a:bodyPr>
          <a:lstStyle/>
          <a:p>
            <a:r>
              <a:rPr lang="en-IN" sz="1400">
                <a:solidFill>
                  <a:srgbClr val="7030A0"/>
                </a:solidFill>
              </a:rPr>
              <a:t>Distinctive signs used to differentiate between identical or similar goods</a:t>
            </a:r>
          </a:p>
        </p:txBody>
      </p:sp>
      <p:sp>
        <p:nvSpPr>
          <p:cNvPr id="6167" name="Rectangle 37"/>
          <p:cNvSpPr>
            <a:spLocks noChangeArrowheads="1"/>
          </p:cNvSpPr>
          <p:nvPr/>
        </p:nvSpPr>
        <p:spPr bwMode="auto">
          <a:xfrm>
            <a:off x="76200" y="5562600"/>
            <a:ext cx="3505200" cy="533400"/>
          </a:xfrm>
          <a:prstGeom prst="rect">
            <a:avLst/>
          </a:prstGeom>
          <a:solidFill>
            <a:srgbClr val="FFFF66">
              <a:alpha val="30196"/>
            </a:srgbClr>
          </a:solidFill>
          <a:ln w="9525">
            <a:noFill/>
            <a:miter lim="800000"/>
            <a:headEnd/>
            <a:tailEnd/>
          </a:ln>
        </p:spPr>
        <p:txBody>
          <a:bodyPr wrap="none" anchor="ctr"/>
          <a:lstStyle/>
          <a:p>
            <a:r>
              <a:rPr lang="en-IN" sz="1400">
                <a:solidFill>
                  <a:srgbClr val="CC0000"/>
                </a:solidFill>
              </a:rPr>
              <a:t>All forms of expression and production</a:t>
            </a:r>
          </a:p>
          <a:p>
            <a:r>
              <a:rPr lang="en-IN" sz="1400">
                <a:solidFill>
                  <a:srgbClr val="CC0000"/>
                </a:solidFill>
              </a:rPr>
              <a:t>in the literary, scientific and artistic domain</a:t>
            </a:r>
          </a:p>
        </p:txBody>
      </p:sp>
      <p:sp>
        <p:nvSpPr>
          <p:cNvPr id="6168" name="Rectangle 38"/>
          <p:cNvSpPr>
            <a:spLocks noChangeArrowheads="1"/>
          </p:cNvSpPr>
          <p:nvPr/>
        </p:nvSpPr>
        <p:spPr bwMode="auto">
          <a:xfrm>
            <a:off x="6019800" y="5867400"/>
            <a:ext cx="3048000" cy="436563"/>
          </a:xfrm>
          <a:prstGeom prst="rect">
            <a:avLst/>
          </a:prstGeom>
          <a:solidFill>
            <a:srgbClr val="FF9999">
              <a:alpha val="30196"/>
            </a:srgbClr>
          </a:solidFill>
          <a:ln w="9525">
            <a:noFill/>
            <a:miter lim="800000"/>
            <a:headEnd/>
            <a:tailEnd/>
          </a:ln>
        </p:spPr>
        <p:txBody>
          <a:bodyPr>
            <a:spAutoFit/>
          </a:bodyPr>
          <a:lstStyle/>
          <a:p>
            <a:pPr>
              <a:lnSpc>
                <a:spcPct val="80000"/>
              </a:lnSpc>
            </a:pPr>
            <a:r>
              <a:rPr lang="en-IN" sz="1400">
                <a:solidFill>
                  <a:srgbClr val="990099"/>
                </a:solidFill>
              </a:rPr>
              <a:t>Concern the Ornamental, Aesthetic, Usability, Ergonomic aspects</a:t>
            </a:r>
          </a:p>
        </p:txBody>
      </p:sp>
    </p:spTree>
  </p:cSld>
  <p:clrMapOvr>
    <a:masterClrMapping/>
  </p:clrMapOvr>
  <p:transition advTm="16409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152400"/>
            <a:ext cx="8229600" cy="1143000"/>
          </a:xfrm>
        </p:spPr>
        <p:txBody>
          <a:bodyPr/>
          <a:lstStyle/>
          <a:p>
            <a:r>
              <a:rPr lang="en-US" b="1" dirty="0" smtClean="0">
                <a:solidFill>
                  <a:srgbClr val="008000"/>
                </a:solidFill>
              </a:rPr>
              <a:t>Role of IP</a:t>
            </a:r>
          </a:p>
        </p:txBody>
      </p:sp>
      <p:sp>
        <p:nvSpPr>
          <p:cNvPr id="7173" name="Slide Number Placeholder 4"/>
          <p:cNvSpPr>
            <a:spLocks noGrp="1"/>
          </p:cNvSpPr>
          <p:nvPr>
            <p:ph type="sldNum" sz="quarter" idx="12"/>
          </p:nvPr>
        </p:nvSpPr>
        <p:spPr>
          <a:noFill/>
        </p:spPr>
        <p:txBody>
          <a:bodyPr/>
          <a:lstStyle/>
          <a:p>
            <a:fld id="{C17FDB8E-12AB-401F-BAF2-82F0B6E59A83}" type="slidenum">
              <a:rPr lang="en-US" smtClean="0"/>
              <a:pPr/>
              <a:t>5</a:t>
            </a:fld>
            <a:endParaRPr lang="en-US" smtClean="0"/>
          </a:p>
        </p:txBody>
      </p:sp>
      <p:sp>
        <p:nvSpPr>
          <p:cNvPr id="7174" name="AutoShape 8"/>
          <p:cNvSpPr>
            <a:spLocks noChangeArrowheads="1"/>
          </p:cNvSpPr>
          <p:nvPr/>
        </p:nvSpPr>
        <p:spPr bwMode="auto">
          <a:xfrm>
            <a:off x="2743200" y="2286000"/>
            <a:ext cx="3124200" cy="2895600"/>
          </a:xfrm>
          <a:prstGeom prst="triangle">
            <a:avLst>
              <a:gd name="adj" fmla="val 50000"/>
            </a:avLst>
          </a:prstGeom>
          <a:solidFill>
            <a:schemeClr val="accent1"/>
          </a:solidFill>
          <a:ln w="9525">
            <a:solidFill>
              <a:schemeClr val="tx1"/>
            </a:solidFill>
            <a:miter lim="800000"/>
            <a:headEnd/>
            <a:tailEnd/>
          </a:ln>
          <a:effectLst>
            <a:glow rad="139700">
              <a:schemeClr val="accent6">
                <a:satMod val="175000"/>
                <a:alpha val="40000"/>
              </a:schemeClr>
            </a:glow>
          </a:effectLst>
        </p:spPr>
        <p:txBody>
          <a:bodyPr rot="10800000" vert="eaVert" anchorCtr="1"/>
          <a:lstStyle/>
          <a:p>
            <a:pPr algn="ctr">
              <a:defRPr/>
            </a:pPr>
            <a:endParaRPr lang="en-IN"/>
          </a:p>
        </p:txBody>
      </p:sp>
      <p:sp>
        <p:nvSpPr>
          <p:cNvPr id="7177" name="Text Box 5"/>
          <p:cNvSpPr txBox="1">
            <a:spLocks noChangeArrowheads="1"/>
          </p:cNvSpPr>
          <p:nvPr/>
        </p:nvSpPr>
        <p:spPr bwMode="auto">
          <a:xfrm>
            <a:off x="1066800" y="5216525"/>
            <a:ext cx="3148013" cy="523875"/>
          </a:xfrm>
          <a:prstGeom prst="rect">
            <a:avLst/>
          </a:prstGeom>
          <a:noFill/>
          <a:ln w="9525">
            <a:noFill/>
            <a:miter lim="800000"/>
            <a:headEnd/>
            <a:tailEnd/>
          </a:ln>
        </p:spPr>
        <p:txBody>
          <a:bodyPr wrap="none">
            <a:spAutoFit/>
          </a:bodyPr>
          <a:lstStyle/>
          <a:p>
            <a:r>
              <a:rPr lang="en-US" sz="2800" b="1">
                <a:solidFill>
                  <a:srgbClr val="000099"/>
                </a:solidFill>
                <a:latin typeface="Monotype Corsiva" pitchFamily="66" charset="0"/>
              </a:rPr>
              <a:t>Technology/Innovation</a:t>
            </a:r>
          </a:p>
        </p:txBody>
      </p:sp>
      <p:sp>
        <p:nvSpPr>
          <p:cNvPr id="7178" name="Text Box 6"/>
          <p:cNvSpPr txBox="1">
            <a:spLocks noChangeArrowheads="1"/>
          </p:cNvSpPr>
          <p:nvPr/>
        </p:nvSpPr>
        <p:spPr bwMode="auto">
          <a:xfrm>
            <a:off x="5105400" y="5216525"/>
            <a:ext cx="2290763" cy="523875"/>
          </a:xfrm>
          <a:prstGeom prst="rect">
            <a:avLst/>
          </a:prstGeom>
          <a:noFill/>
          <a:ln w="9525">
            <a:noFill/>
            <a:miter lim="800000"/>
            <a:headEnd/>
            <a:tailEnd/>
          </a:ln>
        </p:spPr>
        <p:txBody>
          <a:bodyPr wrap="none">
            <a:spAutoFit/>
          </a:bodyPr>
          <a:lstStyle/>
          <a:p>
            <a:r>
              <a:rPr lang="en-US" sz="2800" b="1">
                <a:solidFill>
                  <a:srgbClr val="009900"/>
                </a:solidFill>
                <a:latin typeface="Monotype Corsiva" pitchFamily="66" charset="0"/>
              </a:rPr>
              <a:t>Legal Protection</a:t>
            </a:r>
          </a:p>
        </p:txBody>
      </p:sp>
      <p:sp>
        <p:nvSpPr>
          <p:cNvPr id="7179" name="Text Box 7"/>
          <p:cNvSpPr txBox="1">
            <a:spLocks noChangeArrowheads="1"/>
          </p:cNvSpPr>
          <p:nvPr/>
        </p:nvSpPr>
        <p:spPr bwMode="auto">
          <a:xfrm>
            <a:off x="3276600" y="1828800"/>
            <a:ext cx="2357438" cy="523875"/>
          </a:xfrm>
          <a:prstGeom prst="rect">
            <a:avLst/>
          </a:prstGeom>
          <a:noFill/>
          <a:ln w="9525">
            <a:noFill/>
            <a:miter lim="800000"/>
            <a:headEnd/>
            <a:tailEnd/>
          </a:ln>
        </p:spPr>
        <p:txBody>
          <a:bodyPr wrap="none">
            <a:spAutoFit/>
          </a:bodyPr>
          <a:lstStyle/>
          <a:p>
            <a:r>
              <a:rPr lang="en-US" sz="2800" b="1">
                <a:solidFill>
                  <a:srgbClr val="663300"/>
                </a:solidFill>
                <a:latin typeface="Monotype Corsiva" pitchFamily="66" charset="0"/>
              </a:rPr>
              <a:t>Business Growth</a:t>
            </a:r>
          </a:p>
        </p:txBody>
      </p:sp>
      <p:sp>
        <p:nvSpPr>
          <p:cNvPr id="2" name="Text Box 10"/>
          <p:cNvSpPr txBox="1">
            <a:spLocks noChangeArrowheads="1"/>
          </p:cNvSpPr>
          <p:nvPr/>
        </p:nvSpPr>
        <p:spPr bwMode="auto">
          <a:xfrm>
            <a:off x="3594100" y="3702050"/>
            <a:ext cx="1511300" cy="946150"/>
          </a:xfrm>
          <a:prstGeom prst="rect">
            <a:avLst/>
          </a:prstGeom>
          <a:solidFill>
            <a:srgbClr val="990099">
              <a:alpha val="39999"/>
            </a:srgbClr>
          </a:solidFill>
          <a:ln w="9525">
            <a:noFill/>
            <a:miter lim="800000"/>
            <a:headEnd/>
            <a:tailEnd/>
          </a:ln>
          <a:effectLst>
            <a:softEdge rad="63500"/>
          </a:effectLst>
        </p:spPr>
        <p:txBody>
          <a:bodyPr>
            <a:spAutoFit/>
          </a:bodyPr>
          <a:lstStyle/>
          <a:p>
            <a:pPr algn="ctr">
              <a:defRPr/>
            </a:pPr>
            <a:r>
              <a:rPr lang="en-US" sz="2800" dirty="0">
                <a:solidFill>
                  <a:srgbClr val="FFFF99"/>
                </a:solidFill>
                <a:latin typeface="Monotype Corsiva" pitchFamily="66" charset="0"/>
              </a:rPr>
              <a:t>Bridging this Gap</a:t>
            </a:r>
          </a:p>
        </p:txBody>
      </p:sp>
    </p:spTree>
  </p:cSld>
  <p:clrMapOvr>
    <a:masterClrMapping/>
  </p:clrMapOvr>
  <p:transition advTm="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36" name="Rectangle 16"/>
          <p:cNvSpPr>
            <a:spLocks noChangeArrowheads="1"/>
          </p:cNvSpPr>
          <p:nvPr/>
        </p:nvSpPr>
        <p:spPr bwMode="auto">
          <a:xfrm>
            <a:off x="152400" y="2514600"/>
            <a:ext cx="8763000" cy="2057400"/>
          </a:xfrm>
          <a:prstGeom prst="rect">
            <a:avLst/>
          </a:prstGeom>
          <a:solidFill>
            <a:schemeClr val="bg1">
              <a:alpha val="50195"/>
            </a:schemeClr>
          </a:solidFill>
          <a:ln w="9525">
            <a:noFill/>
            <a:miter lim="800000"/>
            <a:headEnd/>
            <a:tailEnd/>
          </a:ln>
        </p:spPr>
        <p:txBody>
          <a:bodyPr wrap="none" anchor="ctr"/>
          <a:lstStyle/>
          <a:p>
            <a:endParaRPr lang="en-IN"/>
          </a:p>
        </p:txBody>
      </p:sp>
      <p:sp>
        <p:nvSpPr>
          <p:cNvPr id="107535" name="Rectangle 15"/>
          <p:cNvSpPr>
            <a:spLocks noChangeArrowheads="1"/>
          </p:cNvSpPr>
          <p:nvPr/>
        </p:nvSpPr>
        <p:spPr bwMode="auto">
          <a:xfrm>
            <a:off x="152400" y="2514600"/>
            <a:ext cx="4648200" cy="2057400"/>
          </a:xfrm>
          <a:prstGeom prst="rect">
            <a:avLst/>
          </a:prstGeom>
          <a:solidFill>
            <a:schemeClr val="bg1">
              <a:alpha val="50195"/>
            </a:schemeClr>
          </a:solidFill>
          <a:ln w="9525">
            <a:noFill/>
            <a:miter lim="800000"/>
            <a:headEnd/>
            <a:tailEnd/>
          </a:ln>
        </p:spPr>
        <p:txBody>
          <a:bodyPr wrap="none" anchor="ctr"/>
          <a:lstStyle/>
          <a:p>
            <a:endParaRPr lang="en-IN"/>
          </a:p>
        </p:txBody>
      </p:sp>
      <p:sp>
        <p:nvSpPr>
          <p:cNvPr id="25" name="Rectangle 14"/>
          <p:cNvSpPr>
            <a:spLocks noChangeArrowheads="1"/>
          </p:cNvSpPr>
          <p:nvPr/>
        </p:nvSpPr>
        <p:spPr bwMode="auto">
          <a:xfrm>
            <a:off x="152400" y="2514600"/>
            <a:ext cx="1066800" cy="2057400"/>
          </a:xfrm>
          <a:prstGeom prst="rect">
            <a:avLst/>
          </a:prstGeom>
          <a:solidFill>
            <a:schemeClr val="bg1">
              <a:alpha val="50195"/>
            </a:schemeClr>
          </a:solidFill>
          <a:ln w="9525">
            <a:noFill/>
            <a:miter lim="800000"/>
            <a:headEnd/>
            <a:tailEnd/>
          </a:ln>
        </p:spPr>
        <p:txBody>
          <a:bodyPr wrap="none" anchor="ctr"/>
          <a:lstStyle/>
          <a:p>
            <a:endParaRPr lang="en-IN"/>
          </a:p>
        </p:txBody>
      </p:sp>
      <p:sp>
        <p:nvSpPr>
          <p:cNvPr id="107534" name="Rectangle 14"/>
          <p:cNvSpPr>
            <a:spLocks noChangeArrowheads="1"/>
          </p:cNvSpPr>
          <p:nvPr/>
        </p:nvSpPr>
        <p:spPr bwMode="auto">
          <a:xfrm>
            <a:off x="152400" y="2514600"/>
            <a:ext cx="1828800" cy="2057400"/>
          </a:xfrm>
          <a:prstGeom prst="rect">
            <a:avLst/>
          </a:prstGeom>
          <a:solidFill>
            <a:schemeClr val="bg1">
              <a:alpha val="50195"/>
            </a:schemeClr>
          </a:solidFill>
          <a:ln w="9525">
            <a:noFill/>
            <a:miter lim="800000"/>
            <a:headEnd/>
            <a:tailEnd/>
          </a:ln>
        </p:spPr>
        <p:txBody>
          <a:bodyPr wrap="none" anchor="ctr"/>
          <a:lstStyle/>
          <a:p>
            <a:endParaRPr lang="en-IN"/>
          </a:p>
        </p:txBody>
      </p:sp>
      <p:sp>
        <p:nvSpPr>
          <p:cNvPr id="8203" name="Rectangle 2"/>
          <p:cNvSpPr>
            <a:spLocks noGrp="1" noChangeArrowheads="1"/>
          </p:cNvSpPr>
          <p:nvPr>
            <p:ph type="title"/>
          </p:nvPr>
        </p:nvSpPr>
        <p:spPr>
          <a:xfrm>
            <a:off x="1905000" y="228600"/>
            <a:ext cx="6019800" cy="1189038"/>
          </a:xfrm>
        </p:spPr>
        <p:txBody>
          <a:bodyPr>
            <a:normAutofit/>
          </a:bodyPr>
          <a:lstStyle/>
          <a:p>
            <a:r>
              <a:rPr lang="en-US" sz="2800" b="1" dirty="0" smtClean="0">
                <a:solidFill>
                  <a:srgbClr val="008000"/>
                </a:solidFill>
              </a:rPr>
              <a:t>Time Periods for Different Forms of IP</a:t>
            </a:r>
          </a:p>
        </p:txBody>
      </p:sp>
      <p:sp>
        <p:nvSpPr>
          <p:cNvPr id="8200" name="Slide Number Placeholder 5"/>
          <p:cNvSpPr>
            <a:spLocks noGrp="1"/>
          </p:cNvSpPr>
          <p:nvPr>
            <p:ph type="sldNum" sz="quarter" idx="12"/>
          </p:nvPr>
        </p:nvSpPr>
        <p:spPr>
          <a:noFill/>
        </p:spPr>
        <p:txBody>
          <a:bodyPr/>
          <a:lstStyle/>
          <a:p>
            <a:fld id="{EFEEC0D9-574C-4F21-8C52-1F98A73A858F}" type="slidenum">
              <a:rPr lang="en-US" smtClean="0"/>
              <a:pPr/>
              <a:t>6</a:t>
            </a:fld>
            <a:endParaRPr lang="en-US" smtClean="0"/>
          </a:p>
        </p:txBody>
      </p:sp>
      <p:sp>
        <p:nvSpPr>
          <p:cNvPr id="107533" name="Line 13"/>
          <p:cNvSpPr>
            <a:spLocks noChangeShapeType="1"/>
          </p:cNvSpPr>
          <p:nvPr/>
        </p:nvSpPr>
        <p:spPr bwMode="auto">
          <a:xfrm>
            <a:off x="762000" y="4572000"/>
            <a:ext cx="8153400" cy="0"/>
          </a:xfrm>
          <a:prstGeom prst="line">
            <a:avLst/>
          </a:prstGeom>
          <a:noFill/>
          <a:ln w="76200">
            <a:solidFill>
              <a:srgbClr val="CC9900"/>
            </a:solidFill>
            <a:round/>
            <a:headEnd/>
            <a:tailEnd type="triangle" w="med" len="med"/>
          </a:ln>
        </p:spPr>
        <p:txBody>
          <a:bodyPr/>
          <a:lstStyle/>
          <a:p>
            <a:endParaRPr lang="en-IN"/>
          </a:p>
        </p:txBody>
      </p:sp>
      <p:sp>
        <p:nvSpPr>
          <p:cNvPr id="107539" name="Line 19"/>
          <p:cNvSpPr>
            <a:spLocks noChangeShapeType="1"/>
          </p:cNvSpPr>
          <p:nvPr/>
        </p:nvSpPr>
        <p:spPr bwMode="auto">
          <a:xfrm>
            <a:off x="762000" y="4572000"/>
            <a:ext cx="4038600" cy="0"/>
          </a:xfrm>
          <a:prstGeom prst="line">
            <a:avLst/>
          </a:prstGeom>
          <a:noFill/>
          <a:ln w="76200">
            <a:solidFill>
              <a:srgbClr val="66FF66"/>
            </a:solidFill>
            <a:round/>
            <a:headEnd/>
            <a:tailEnd type="triangle" w="med" len="med"/>
          </a:ln>
        </p:spPr>
        <p:txBody>
          <a:bodyPr/>
          <a:lstStyle/>
          <a:p>
            <a:endParaRPr lang="en-IN"/>
          </a:p>
        </p:txBody>
      </p:sp>
      <p:sp>
        <p:nvSpPr>
          <p:cNvPr id="107524" name="Text Box 4"/>
          <p:cNvSpPr txBox="1">
            <a:spLocks noChangeArrowheads="1"/>
          </p:cNvSpPr>
          <p:nvPr/>
        </p:nvSpPr>
        <p:spPr bwMode="auto">
          <a:xfrm>
            <a:off x="1452953" y="2455601"/>
            <a:ext cx="452047" cy="1963999"/>
          </a:xfrm>
          <a:prstGeom prst="rect">
            <a:avLst/>
          </a:prstGeom>
          <a:noFill/>
          <a:ln w="9525">
            <a:noFill/>
            <a:miter lim="800000"/>
            <a:headEnd/>
            <a:tailEnd/>
          </a:ln>
        </p:spPr>
        <p:txBody>
          <a:bodyPr vert="wordArtVert" wrap="none">
            <a:spAutoFit/>
          </a:bodyPr>
          <a:lstStyle/>
          <a:p>
            <a:pPr>
              <a:defRPr/>
            </a:pPr>
            <a:r>
              <a:rPr lang="en-US" sz="1600" b="1" dirty="0">
                <a:solidFill>
                  <a:schemeClr val="accent2"/>
                </a:solidFill>
              </a:rPr>
              <a:t>Patents</a:t>
            </a:r>
          </a:p>
        </p:txBody>
      </p:sp>
      <p:sp>
        <p:nvSpPr>
          <p:cNvPr id="107526" name="Text Box 6"/>
          <p:cNvSpPr txBox="1">
            <a:spLocks noChangeArrowheads="1"/>
          </p:cNvSpPr>
          <p:nvPr/>
        </p:nvSpPr>
        <p:spPr bwMode="auto">
          <a:xfrm>
            <a:off x="2590800" y="3632200"/>
            <a:ext cx="1525588" cy="396875"/>
          </a:xfrm>
          <a:prstGeom prst="rect">
            <a:avLst/>
          </a:prstGeom>
          <a:noFill/>
          <a:ln w="9525">
            <a:noFill/>
            <a:miter lim="800000"/>
            <a:headEnd/>
            <a:tailEnd/>
          </a:ln>
        </p:spPr>
        <p:txBody>
          <a:bodyPr wrap="none">
            <a:spAutoFit/>
          </a:bodyPr>
          <a:lstStyle/>
          <a:p>
            <a:r>
              <a:rPr lang="en-US" sz="2000" b="1">
                <a:solidFill>
                  <a:schemeClr val="folHlink"/>
                </a:solidFill>
              </a:rPr>
              <a:t>Copyrights</a:t>
            </a:r>
          </a:p>
        </p:txBody>
      </p:sp>
      <p:sp>
        <p:nvSpPr>
          <p:cNvPr id="107528" name="Text Box 8"/>
          <p:cNvSpPr txBox="1">
            <a:spLocks noChangeArrowheads="1"/>
          </p:cNvSpPr>
          <p:nvPr/>
        </p:nvSpPr>
        <p:spPr bwMode="auto">
          <a:xfrm>
            <a:off x="6019800" y="3570288"/>
            <a:ext cx="1624013" cy="396875"/>
          </a:xfrm>
          <a:prstGeom prst="rect">
            <a:avLst/>
          </a:prstGeom>
          <a:noFill/>
          <a:ln w="9525">
            <a:noFill/>
            <a:miter lim="800000"/>
            <a:headEnd/>
            <a:tailEnd/>
          </a:ln>
        </p:spPr>
        <p:txBody>
          <a:bodyPr wrap="none">
            <a:spAutoFit/>
          </a:bodyPr>
          <a:lstStyle/>
          <a:p>
            <a:r>
              <a:rPr lang="en-US" sz="2000" b="1">
                <a:solidFill>
                  <a:srgbClr val="CC9900"/>
                </a:solidFill>
              </a:rPr>
              <a:t>Trademarks</a:t>
            </a:r>
          </a:p>
        </p:txBody>
      </p:sp>
      <p:sp>
        <p:nvSpPr>
          <p:cNvPr id="107529" name="Text Box 9"/>
          <p:cNvSpPr txBox="1">
            <a:spLocks noChangeArrowheads="1"/>
          </p:cNvSpPr>
          <p:nvPr/>
        </p:nvSpPr>
        <p:spPr bwMode="auto">
          <a:xfrm>
            <a:off x="1224353" y="2416820"/>
            <a:ext cx="452047" cy="2231380"/>
          </a:xfrm>
          <a:prstGeom prst="rect">
            <a:avLst/>
          </a:prstGeom>
          <a:noFill/>
          <a:ln w="9525">
            <a:noFill/>
            <a:miter lim="800000"/>
            <a:headEnd/>
            <a:tailEnd/>
          </a:ln>
        </p:spPr>
        <p:txBody>
          <a:bodyPr vert="wordArtVert">
            <a:spAutoFit/>
          </a:bodyPr>
          <a:lstStyle/>
          <a:p>
            <a:pPr>
              <a:defRPr/>
            </a:pPr>
            <a:r>
              <a:rPr lang="en-US" sz="1600" b="1" dirty="0">
                <a:solidFill>
                  <a:schemeClr val="accent2"/>
                </a:solidFill>
              </a:rPr>
              <a:t>20 years</a:t>
            </a:r>
          </a:p>
        </p:txBody>
      </p:sp>
      <p:sp>
        <p:nvSpPr>
          <p:cNvPr id="107530" name="Text Box 10"/>
          <p:cNvSpPr txBox="1">
            <a:spLocks noChangeArrowheads="1"/>
          </p:cNvSpPr>
          <p:nvPr/>
        </p:nvSpPr>
        <p:spPr bwMode="auto">
          <a:xfrm>
            <a:off x="2667000" y="3036888"/>
            <a:ext cx="1549400" cy="396875"/>
          </a:xfrm>
          <a:prstGeom prst="rect">
            <a:avLst/>
          </a:prstGeom>
          <a:noFill/>
          <a:ln w="9525">
            <a:noFill/>
            <a:miter lim="800000"/>
            <a:headEnd/>
            <a:tailEnd/>
          </a:ln>
        </p:spPr>
        <p:txBody>
          <a:bodyPr wrap="none">
            <a:spAutoFit/>
          </a:bodyPr>
          <a:lstStyle/>
          <a:p>
            <a:r>
              <a:rPr lang="en-US" sz="2000" b="1">
                <a:solidFill>
                  <a:schemeClr val="folHlink"/>
                </a:solidFill>
              </a:rPr>
              <a:t>5 0 y e a r s</a:t>
            </a:r>
          </a:p>
        </p:txBody>
      </p:sp>
      <p:sp>
        <p:nvSpPr>
          <p:cNvPr id="107531" name="Text Box 11"/>
          <p:cNvSpPr txBox="1">
            <a:spLocks noChangeArrowheads="1"/>
          </p:cNvSpPr>
          <p:nvPr/>
        </p:nvSpPr>
        <p:spPr bwMode="auto">
          <a:xfrm>
            <a:off x="6064250" y="3036888"/>
            <a:ext cx="1535113" cy="396875"/>
          </a:xfrm>
          <a:prstGeom prst="rect">
            <a:avLst/>
          </a:prstGeom>
          <a:noFill/>
          <a:ln w="9525">
            <a:noFill/>
            <a:miter lim="800000"/>
            <a:headEnd/>
            <a:tailEnd/>
          </a:ln>
        </p:spPr>
        <p:txBody>
          <a:bodyPr wrap="none">
            <a:spAutoFit/>
          </a:bodyPr>
          <a:lstStyle/>
          <a:p>
            <a:r>
              <a:rPr lang="en-US" sz="2000" b="1">
                <a:solidFill>
                  <a:srgbClr val="CC9900"/>
                </a:solidFill>
              </a:rPr>
              <a:t>F o r e v e r</a:t>
            </a:r>
          </a:p>
        </p:txBody>
      </p:sp>
      <p:sp>
        <p:nvSpPr>
          <p:cNvPr id="107538" name="Line 18"/>
          <p:cNvSpPr>
            <a:spLocks noChangeShapeType="1"/>
          </p:cNvSpPr>
          <p:nvPr/>
        </p:nvSpPr>
        <p:spPr bwMode="auto">
          <a:xfrm>
            <a:off x="152400" y="4572000"/>
            <a:ext cx="1828800" cy="0"/>
          </a:xfrm>
          <a:prstGeom prst="line">
            <a:avLst/>
          </a:prstGeom>
          <a:noFill/>
          <a:ln w="76200">
            <a:solidFill>
              <a:schemeClr val="accent2"/>
            </a:solidFill>
            <a:round/>
            <a:headEnd/>
            <a:tailEnd type="triangle" w="med" len="med"/>
          </a:ln>
        </p:spPr>
        <p:txBody>
          <a:bodyPr/>
          <a:lstStyle/>
          <a:p>
            <a:endParaRPr lang="en-IN"/>
          </a:p>
        </p:txBody>
      </p:sp>
      <p:sp>
        <p:nvSpPr>
          <p:cNvPr id="107541" name="Line 21"/>
          <p:cNvSpPr>
            <a:spLocks noChangeShapeType="1"/>
          </p:cNvSpPr>
          <p:nvPr/>
        </p:nvSpPr>
        <p:spPr bwMode="auto">
          <a:xfrm>
            <a:off x="4800600" y="2514600"/>
            <a:ext cx="0" cy="2057400"/>
          </a:xfrm>
          <a:prstGeom prst="line">
            <a:avLst/>
          </a:prstGeom>
          <a:noFill/>
          <a:ln w="38100">
            <a:solidFill>
              <a:schemeClr val="folHlink"/>
            </a:solidFill>
            <a:prstDash val="dash"/>
            <a:round/>
            <a:headEnd/>
            <a:tailEnd/>
          </a:ln>
        </p:spPr>
        <p:txBody>
          <a:bodyPr/>
          <a:lstStyle/>
          <a:p>
            <a:endParaRPr lang="en-IN"/>
          </a:p>
        </p:txBody>
      </p:sp>
      <p:sp>
        <p:nvSpPr>
          <p:cNvPr id="107540" name="Line 20"/>
          <p:cNvSpPr>
            <a:spLocks noChangeShapeType="1"/>
          </p:cNvSpPr>
          <p:nvPr/>
        </p:nvSpPr>
        <p:spPr bwMode="auto">
          <a:xfrm>
            <a:off x="1981200" y="2514600"/>
            <a:ext cx="0" cy="2057400"/>
          </a:xfrm>
          <a:prstGeom prst="line">
            <a:avLst/>
          </a:prstGeom>
          <a:noFill/>
          <a:ln w="38100">
            <a:solidFill>
              <a:schemeClr val="accent2"/>
            </a:solidFill>
            <a:prstDash val="dash"/>
            <a:round/>
            <a:headEnd/>
            <a:tailEnd/>
          </a:ln>
        </p:spPr>
        <p:txBody>
          <a:bodyPr/>
          <a:lstStyle/>
          <a:p>
            <a:endParaRPr lang="en-IN"/>
          </a:p>
        </p:txBody>
      </p:sp>
      <p:sp>
        <p:nvSpPr>
          <p:cNvPr id="21" name="Line 18"/>
          <p:cNvSpPr>
            <a:spLocks noChangeShapeType="1"/>
          </p:cNvSpPr>
          <p:nvPr/>
        </p:nvSpPr>
        <p:spPr bwMode="auto">
          <a:xfrm>
            <a:off x="152400" y="4572000"/>
            <a:ext cx="1079500" cy="0"/>
          </a:xfrm>
          <a:prstGeom prst="line">
            <a:avLst/>
          </a:prstGeom>
          <a:noFill/>
          <a:ln w="76200">
            <a:solidFill>
              <a:srgbClr val="CC0066"/>
            </a:solidFill>
            <a:round/>
            <a:headEnd/>
            <a:tailEnd type="triangle" w="med" len="med"/>
          </a:ln>
        </p:spPr>
        <p:txBody>
          <a:bodyPr/>
          <a:lstStyle/>
          <a:p>
            <a:endParaRPr lang="en-IN"/>
          </a:p>
        </p:txBody>
      </p:sp>
      <p:sp>
        <p:nvSpPr>
          <p:cNvPr id="22" name="Line 20"/>
          <p:cNvSpPr>
            <a:spLocks noChangeShapeType="1"/>
          </p:cNvSpPr>
          <p:nvPr/>
        </p:nvSpPr>
        <p:spPr bwMode="auto">
          <a:xfrm>
            <a:off x="1219200" y="2514600"/>
            <a:ext cx="0" cy="2057400"/>
          </a:xfrm>
          <a:prstGeom prst="line">
            <a:avLst/>
          </a:prstGeom>
          <a:noFill/>
          <a:ln w="38100">
            <a:solidFill>
              <a:srgbClr val="CC0066"/>
            </a:solidFill>
            <a:prstDash val="dash"/>
            <a:round/>
            <a:headEnd/>
            <a:tailEnd/>
          </a:ln>
        </p:spPr>
        <p:txBody>
          <a:bodyPr/>
          <a:lstStyle/>
          <a:p>
            <a:endParaRPr lang="en-IN"/>
          </a:p>
        </p:txBody>
      </p:sp>
      <p:sp>
        <p:nvSpPr>
          <p:cNvPr id="23" name="Text Box 6"/>
          <p:cNvSpPr txBox="1">
            <a:spLocks noChangeArrowheads="1"/>
          </p:cNvSpPr>
          <p:nvPr/>
        </p:nvSpPr>
        <p:spPr bwMode="auto">
          <a:xfrm>
            <a:off x="50800" y="3643313"/>
            <a:ext cx="1397000" cy="646112"/>
          </a:xfrm>
          <a:prstGeom prst="rect">
            <a:avLst/>
          </a:prstGeom>
          <a:noFill/>
          <a:ln w="9525">
            <a:noFill/>
            <a:miter lim="800000"/>
            <a:headEnd/>
            <a:tailEnd/>
          </a:ln>
        </p:spPr>
        <p:txBody>
          <a:bodyPr>
            <a:spAutoFit/>
          </a:bodyPr>
          <a:lstStyle/>
          <a:p>
            <a:r>
              <a:rPr lang="en-US" b="1">
                <a:solidFill>
                  <a:srgbClr val="CC0066"/>
                </a:solidFill>
              </a:rPr>
              <a:t>Industrial Designs</a:t>
            </a:r>
          </a:p>
        </p:txBody>
      </p:sp>
      <p:sp>
        <p:nvSpPr>
          <p:cNvPr id="24" name="Text Box 10"/>
          <p:cNvSpPr txBox="1">
            <a:spLocks noChangeArrowheads="1"/>
          </p:cNvSpPr>
          <p:nvPr/>
        </p:nvSpPr>
        <p:spPr bwMode="auto">
          <a:xfrm>
            <a:off x="76200" y="3048000"/>
            <a:ext cx="1171575" cy="369888"/>
          </a:xfrm>
          <a:prstGeom prst="rect">
            <a:avLst/>
          </a:prstGeom>
          <a:noFill/>
          <a:ln w="9525">
            <a:noFill/>
            <a:miter lim="800000"/>
            <a:headEnd/>
            <a:tailEnd/>
          </a:ln>
        </p:spPr>
        <p:txBody>
          <a:bodyPr wrap="none">
            <a:spAutoFit/>
          </a:bodyPr>
          <a:lstStyle/>
          <a:p>
            <a:r>
              <a:rPr lang="en-US" b="1">
                <a:solidFill>
                  <a:srgbClr val="CC0066"/>
                </a:solidFill>
              </a:rPr>
              <a:t>1 5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100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Left)">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07524"/>
                                        </p:tgtEl>
                                        <p:attrNameLst>
                                          <p:attrName>style.visibility</p:attrName>
                                        </p:attrNameLst>
                                      </p:cBhvr>
                                      <p:to>
                                        <p:strVal val="visible"/>
                                      </p:to>
                                    </p:set>
                                    <p:animEffect transition="in" filter="slide(fromLeft)">
                                      <p:cBhvr>
                                        <p:cTn id="25" dur="1000"/>
                                        <p:tgtEl>
                                          <p:spTgt spid="10752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7534"/>
                                        </p:tgtEl>
                                        <p:attrNameLst>
                                          <p:attrName>style.visibility</p:attrName>
                                        </p:attrNameLst>
                                      </p:cBhvr>
                                      <p:to>
                                        <p:strVal val="visible"/>
                                      </p:to>
                                    </p:set>
                                    <p:animEffect transition="in" filter="wipe(left)">
                                      <p:cBhvr>
                                        <p:cTn id="29" dur="500"/>
                                        <p:tgtEl>
                                          <p:spTgt spid="10753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7538"/>
                                        </p:tgtEl>
                                        <p:attrNameLst>
                                          <p:attrName>style.visibility</p:attrName>
                                        </p:attrNameLst>
                                      </p:cBhvr>
                                      <p:to>
                                        <p:strVal val="visible"/>
                                      </p:to>
                                    </p:set>
                                    <p:animEffect transition="in" filter="wipe(left)">
                                      <p:cBhvr>
                                        <p:cTn id="32" dur="500"/>
                                        <p:tgtEl>
                                          <p:spTgt spid="10753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7540"/>
                                        </p:tgtEl>
                                        <p:attrNameLst>
                                          <p:attrName>style.visibility</p:attrName>
                                        </p:attrNameLst>
                                      </p:cBhvr>
                                      <p:to>
                                        <p:strVal val="visible"/>
                                      </p:to>
                                    </p:set>
                                    <p:animEffect transition="in" filter="wipe(up)">
                                      <p:cBhvr>
                                        <p:cTn id="35" dur="1000"/>
                                        <p:tgtEl>
                                          <p:spTgt spid="107540"/>
                                        </p:tgtEl>
                                      </p:cBhvr>
                                    </p:animEffect>
                                  </p:childTnLst>
                                </p:cTn>
                              </p:par>
                              <p:par>
                                <p:cTn id="36" presetID="12" presetClass="entr" presetSubtype="8" fill="hold" nodeType="withEffect">
                                  <p:stCondLst>
                                    <p:cond delay="0"/>
                                  </p:stCondLst>
                                  <p:childTnLst>
                                    <p:set>
                                      <p:cBhvr>
                                        <p:cTn id="37" dur="1" fill="hold">
                                          <p:stCondLst>
                                            <p:cond delay="0"/>
                                          </p:stCondLst>
                                        </p:cTn>
                                        <p:tgtEl>
                                          <p:spTgt spid="107529"/>
                                        </p:tgtEl>
                                        <p:attrNameLst>
                                          <p:attrName>style.visibility</p:attrName>
                                        </p:attrNameLst>
                                      </p:cBhvr>
                                      <p:to>
                                        <p:strVal val="visible"/>
                                      </p:to>
                                    </p:set>
                                    <p:animEffect transition="in" filter="slide(fromLeft)">
                                      <p:cBhvr>
                                        <p:cTn id="38" dur="1000"/>
                                        <p:tgtEl>
                                          <p:spTgt spid="10752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07526"/>
                                        </p:tgtEl>
                                        <p:attrNameLst>
                                          <p:attrName>style.visibility</p:attrName>
                                        </p:attrNameLst>
                                      </p:cBhvr>
                                      <p:to>
                                        <p:strVal val="visible"/>
                                      </p:to>
                                    </p:set>
                                    <p:animEffect transition="in" filter="slide(fromLeft)">
                                      <p:cBhvr>
                                        <p:cTn id="43" dur="1000"/>
                                        <p:tgtEl>
                                          <p:spTgt spid="107526"/>
                                        </p:tgtEl>
                                      </p:cBhvr>
                                    </p:animEffect>
                                  </p:childTnLst>
                                </p:cTn>
                              </p:par>
                            </p:childTnLst>
                          </p:cTn>
                        </p:par>
                        <p:par>
                          <p:cTn id="44" fill="hold">
                            <p:stCondLst>
                              <p:cond delay="1000"/>
                            </p:stCondLst>
                            <p:childTnLst>
                              <p:par>
                                <p:cTn id="45" presetID="22" presetClass="entr" presetSubtype="8" fill="hold" grpId="0" nodeType="afterEffect">
                                  <p:stCondLst>
                                    <p:cond delay="1000"/>
                                  </p:stCondLst>
                                  <p:childTnLst>
                                    <p:set>
                                      <p:cBhvr>
                                        <p:cTn id="46" dur="1" fill="hold">
                                          <p:stCondLst>
                                            <p:cond delay="0"/>
                                          </p:stCondLst>
                                        </p:cTn>
                                        <p:tgtEl>
                                          <p:spTgt spid="107535"/>
                                        </p:tgtEl>
                                        <p:attrNameLst>
                                          <p:attrName>style.visibility</p:attrName>
                                        </p:attrNameLst>
                                      </p:cBhvr>
                                      <p:to>
                                        <p:strVal val="visible"/>
                                      </p:to>
                                    </p:set>
                                    <p:animEffect transition="in" filter="wipe(left)">
                                      <p:cBhvr>
                                        <p:cTn id="47" dur="500"/>
                                        <p:tgtEl>
                                          <p:spTgt spid="107535"/>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107539"/>
                                        </p:tgtEl>
                                        <p:attrNameLst>
                                          <p:attrName>style.visibility</p:attrName>
                                        </p:attrNameLst>
                                      </p:cBhvr>
                                      <p:to>
                                        <p:strVal val="visible"/>
                                      </p:to>
                                    </p:set>
                                    <p:animEffect transition="in" filter="wipe(left)">
                                      <p:cBhvr>
                                        <p:cTn id="50" dur="500"/>
                                        <p:tgtEl>
                                          <p:spTgt spid="107539"/>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107541"/>
                                        </p:tgtEl>
                                        <p:attrNameLst>
                                          <p:attrName>style.visibility</p:attrName>
                                        </p:attrNameLst>
                                      </p:cBhvr>
                                      <p:to>
                                        <p:strVal val="visible"/>
                                      </p:to>
                                    </p:set>
                                    <p:animEffect transition="in" filter="wipe(up)">
                                      <p:cBhvr>
                                        <p:cTn id="53" dur="1000"/>
                                        <p:tgtEl>
                                          <p:spTgt spid="107541"/>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107530"/>
                                        </p:tgtEl>
                                        <p:attrNameLst>
                                          <p:attrName>style.visibility</p:attrName>
                                        </p:attrNameLst>
                                      </p:cBhvr>
                                      <p:to>
                                        <p:strVal val="visible"/>
                                      </p:to>
                                    </p:set>
                                    <p:animEffect transition="in" filter="slide(fromLeft)">
                                      <p:cBhvr>
                                        <p:cTn id="56" dur="1000"/>
                                        <p:tgtEl>
                                          <p:spTgt spid="10753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107528"/>
                                        </p:tgtEl>
                                        <p:attrNameLst>
                                          <p:attrName>style.visibility</p:attrName>
                                        </p:attrNameLst>
                                      </p:cBhvr>
                                      <p:to>
                                        <p:strVal val="visible"/>
                                      </p:to>
                                    </p:set>
                                    <p:animEffect transition="in" filter="slide(fromLeft)">
                                      <p:cBhvr>
                                        <p:cTn id="61" dur="1000"/>
                                        <p:tgtEl>
                                          <p:spTgt spid="107528"/>
                                        </p:tgtEl>
                                      </p:cBhvr>
                                    </p:animEffect>
                                  </p:childTnLst>
                                </p:cTn>
                              </p:par>
                            </p:childTnLst>
                          </p:cTn>
                        </p:par>
                        <p:par>
                          <p:cTn id="62" fill="hold">
                            <p:stCondLst>
                              <p:cond delay="1000"/>
                            </p:stCondLst>
                            <p:childTnLst>
                              <p:par>
                                <p:cTn id="63" presetID="22" presetClass="entr" presetSubtype="8" fill="hold" grpId="0" nodeType="afterEffect">
                                  <p:stCondLst>
                                    <p:cond delay="1000"/>
                                  </p:stCondLst>
                                  <p:childTnLst>
                                    <p:set>
                                      <p:cBhvr>
                                        <p:cTn id="64" dur="1" fill="hold">
                                          <p:stCondLst>
                                            <p:cond delay="0"/>
                                          </p:stCondLst>
                                        </p:cTn>
                                        <p:tgtEl>
                                          <p:spTgt spid="107536"/>
                                        </p:tgtEl>
                                        <p:attrNameLst>
                                          <p:attrName>style.visibility</p:attrName>
                                        </p:attrNameLst>
                                      </p:cBhvr>
                                      <p:to>
                                        <p:strVal val="visible"/>
                                      </p:to>
                                    </p:set>
                                    <p:animEffect transition="in" filter="wipe(left)">
                                      <p:cBhvr>
                                        <p:cTn id="65" dur="1000"/>
                                        <p:tgtEl>
                                          <p:spTgt spid="107536"/>
                                        </p:tgtEl>
                                      </p:cBhvr>
                                    </p:animEffect>
                                  </p:childTnLst>
                                </p:cTn>
                              </p:par>
                              <p:par>
                                <p:cTn id="66" presetID="22" presetClass="entr" presetSubtype="8" fill="hold" grpId="0" nodeType="withEffect">
                                  <p:stCondLst>
                                    <p:cond delay="1000"/>
                                  </p:stCondLst>
                                  <p:childTnLst>
                                    <p:set>
                                      <p:cBhvr>
                                        <p:cTn id="67" dur="1" fill="hold">
                                          <p:stCondLst>
                                            <p:cond delay="0"/>
                                          </p:stCondLst>
                                        </p:cTn>
                                        <p:tgtEl>
                                          <p:spTgt spid="107533"/>
                                        </p:tgtEl>
                                        <p:attrNameLst>
                                          <p:attrName>style.visibility</p:attrName>
                                        </p:attrNameLst>
                                      </p:cBhvr>
                                      <p:to>
                                        <p:strVal val="visible"/>
                                      </p:to>
                                    </p:set>
                                    <p:animEffect transition="in" filter="wipe(left)">
                                      <p:cBhvr>
                                        <p:cTn id="68" dur="1000"/>
                                        <p:tgtEl>
                                          <p:spTgt spid="107533"/>
                                        </p:tgtEl>
                                      </p:cBhvr>
                                    </p:animEffect>
                                  </p:childTnLst>
                                </p:cTn>
                              </p:par>
                              <p:par>
                                <p:cTn id="69" presetID="12" presetClass="entr" presetSubtype="8" fill="hold" grpId="0" nodeType="withEffect">
                                  <p:stCondLst>
                                    <p:cond delay="1000"/>
                                  </p:stCondLst>
                                  <p:childTnLst>
                                    <p:set>
                                      <p:cBhvr>
                                        <p:cTn id="70" dur="1" fill="hold">
                                          <p:stCondLst>
                                            <p:cond delay="0"/>
                                          </p:stCondLst>
                                        </p:cTn>
                                        <p:tgtEl>
                                          <p:spTgt spid="107531"/>
                                        </p:tgtEl>
                                        <p:attrNameLst>
                                          <p:attrName>style.visibility</p:attrName>
                                        </p:attrNameLst>
                                      </p:cBhvr>
                                      <p:to>
                                        <p:strVal val="visible"/>
                                      </p:to>
                                    </p:set>
                                    <p:animEffect transition="in" filter="slide(fromLeft)">
                                      <p:cBhvr>
                                        <p:cTn id="71" dur="1000"/>
                                        <p:tgtEl>
                                          <p:spTgt spid="107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6" grpId="0" animBg="1"/>
      <p:bldP spid="107535" grpId="0" animBg="1"/>
      <p:bldP spid="25" grpId="0" animBg="1"/>
      <p:bldP spid="107534" grpId="0" animBg="1"/>
      <p:bldP spid="107533" grpId="0" animBg="1"/>
      <p:bldP spid="107539" grpId="0" animBg="1"/>
      <p:bldP spid="107526" grpId="0"/>
      <p:bldP spid="107528" grpId="0"/>
      <p:bldP spid="107530" grpId="0"/>
      <p:bldP spid="107531" grpId="0"/>
      <p:bldP spid="107538" grpId="0" animBg="1"/>
      <p:bldP spid="107541" grpId="0" animBg="1"/>
      <p:bldP spid="107540" grpId="0" animBg="1"/>
      <p:bldP spid="21" grpId="0" animBg="1"/>
      <p:bldP spid="22" grpId="0" animBg="1"/>
      <p:bldP spid="23" grpId="0"/>
      <p:bldP spid="2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itle 2"/>
          <p:cNvSpPr>
            <a:spLocks noGrp="1"/>
          </p:cNvSpPr>
          <p:nvPr>
            <p:ph type="title"/>
          </p:nvPr>
        </p:nvSpPr>
        <p:spPr>
          <a:xfrm>
            <a:off x="1905000" y="304800"/>
            <a:ext cx="6781800" cy="1112838"/>
          </a:xfrm>
        </p:spPr>
        <p:txBody>
          <a:bodyPr>
            <a:normAutofit fontScale="90000"/>
          </a:bodyPr>
          <a:lstStyle/>
          <a:p>
            <a:pPr eaLnBrk="1" hangingPunct="1"/>
            <a:r>
              <a:rPr lang="en-US" sz="3600" b="1" dirty="0">
                <a:solidFill>
                  <a:srgbClr val="008000"/>
                </a:solidFill>
                <a:latin typeface="Arial" charset="0"/>
                <a:ea typeface="Arial" charset="0"/>
                <a:cs typeface="Arial" charset="0"/>
              </a:rPr>
              <a:t>Why Search Patent Databases?</a:t>
            </a:r>
          </a:p>
        </p:txBody>
      </p:sp>
      <p:sp>
        <p:nvSpPr>
          <p:cNvPr id="26626" name="Content Placeholder 1"/>
          <p:cNvSpPr>
            <a:spLocks noGrp="1"/>
          </p:cNvSpPr>
          <p:nvPr>
            <p:ph idx="1"/>
          </p:nvPr>
        </p:nvSpPr>
        <p:spPr/>
        <p:txBody>
          <a:bodyPr/>
          <a:lstStyle/>
          <a:p>
            <a:pPr algn="ctr">
              <a:buNone/>
            </a:pPr>
            <a:r>
              <a:rPr lang="en-US" dirty="0" smtClean="0">
                <a:solidFill>
                  <a:srgbClr val="663300"/>
                </a:solidFill>
              </a:rPr>
              <a:t>With more than 800,000 patents granted annually around the globe, of which an estimated 70 percent of the information in patent documents is not available elsewhere they offer a wealth of information, such as information on the state-of-the-art, which can help an enterprise to avoid wasting resources</a:t>
            </a:r>
          </a:p>
        </p:txBody>
      </p:sp>
      <p:sp>
        <p:nvSpPr>
          <p:cNvPr id="5126" name="Slide Number Placeholder 5"/>
          <p:cNvSpPr>
            <a:spLocks noGrp="1"/>
          </p:cNvSpPr>
          <p:nvPr>
            <p:ph type="sldNum" sz="quarter" idx="12"/>
          </p:nvPr>
        </p:nvSpPr>
        <p:spPr bwMode="auto">
          <a:ln>
            <a:miter lim="800000"/>
            <a:headEnd/>
            <a:tailEnd/>
          </a:ln>
        </p:spPr>
        <p:txBody>
          <a:bodyPr/>
          <a:lstStyle/>
          <a:p>
            <a:fld id="{99B1E435-450D-D84C-B7AF-9A1A5FC7F254}" type="slidenum">
              <a:rPr lang="en-US"/>
              <a:pPr/>
              <a:t>7</a:t>
            </a:fld>
            <a:endParaRPr lang="en-US"/>
          </a:p>
        </p:txBody>
      </p:sp>
      <p:sp>
        <p:nvSpPr>
          <p:cNvPr id="26631" name="Text Box 5"/>
          <p:cNvSpPr txBox="1">
            <a:spLocks noChangeArrowheads="1"/>
          </p:cNvSpPr>
          <p:nvPr/>
        </p:nvSpPr>
        <p:spPr bwMode="auto">
          <a:xfrm>
            <a:off x="2751138" y="5827713"/>
            <a:ext cx="2178050" cy="366712"/>
          </a:xfrm>
          <a:prstGeom prst="rect">
            <a:avLst/>
          </a:prstGeom>
          <a:noFill/>
          <a:ln w="9525">
            <a:noFill/>
            <a:miter lim="800000"/>
            <a:headEnd/>
            <a:tailEnd/>
          </a:ln>
        </p:spPr>
        <p:txBody>
          <a:bodyPr wrap="none">
            <a:prstTxWarp prst="textNoShape">
              <a:avLst/>
            </a:prstTxWarp>
            <a:spAutoFit/>
          </a:bodyPr>
          <a:lstStyle/>
          <a:p>
            <a:r>
              <a:rPr lang="en-US"/>
              <a:t>From: www.wipo.int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838200" y="228600"/>
            <a:ext cx="8229600" cy="1143000"/>
          </a:xfrm>
        </p:spPr>
        <p:txBody>
          <a:bodyPr>
            <a:normAutofit/>
          </a:bodyPr>
          <a:lstStyle/>
          <a:p>
            <a:r>
              <a:rPr lang="en-US" sz="3600" b="1" dirty="0">
                <a:solidFill>
                  <a:srgbClr val="008000"/>
                </a:solidFill>
                <a:latin typeface="Arial" charset="0"/>
                <a:ea typeface="Arial" charset="0"/>
                <a:cs typeface="Arial" charset="0"/>
              </a:rPr>
              <a:t>Analyses of Patent Literature</a:t>
            </a:r>
          </a:p>
        </p:txBody>
      </p:sp>
      <p:pic>
        <p:nvPicPr>
          <p:cNvPr id="60419" name="Picture 4" descr="j0234007"/>
          <p:cNvPicPr>
            <a:picLocks noGrp="1" noChangeAspect="1" noChangeArrowheads="1"/>
          </p:cNvPicPr>
          <p:nvPr>
            <p:ph idx="1"/>
          </p:nvPr>
        </p:nvPicPr>
        <p:blipFill>
          <a:blip r:embed="rId2"/>
          <a:srcRect l="-34044" r="-34044"/>
          <a:stretch>
            <a:fillRect/>
          </a:stretch>
        </p:blipFill>
        <p:spPr>
          <a:xfrm>
            <a:off x="4953000" y="1600201"/>
            <a:ext cx="4876800" cy="4495800"/>
          </a:xfrm>
          <a:noFill/>
        </p:spPr>
      </p:pic>
      <p:sp>
        <p:nvSpPr>
          <p:cNvPr id="7" name="Slide Number Placeholder 6"/>
          <p:cNvSpPr>
            <a:spLocks noGrp="1"/>
          </p:cNvSpPr>
          <p:nvPr>
            <p:ph type="sldNum" sz="quarter" idx="12"/>
          </p:nvPr>
        </p:nvSpPr>
        <p:spPr/>
        <p:txBody>
          <a:bodyPr/>
          <a:lstStyle/>
          <a:p>
            <a:fld id="{F4ACFE7B-7F0B-AF48-B370-D8EC821E4423}" type="slidenum">
              <a:rPr lang="en-US"/>
              <a:pPr/>
              <a:t>8</a:t>
            </a:fld>
            <a:endParaRPr lang="en-US"/>
          </a:p>
        </p:txBody>
      </p:sp>
      <p:sp>
        <p:nvSpPr>
          <p:cNvPr id="98307" name="Rectangle 3"/>
          <p:cNvSpPr>
            <a:spLocks noGrp="1" noChangeArrowheads="1"/>
          </p:cNvSpPr>
          <p:nvPr>
            <p:ph type="body" sz="half" idx="4294967295"/>
          </p:nvPr>
        </p:nvSpPr>
        <p:spPr>
          <a:xfrm>
            <a:off x="76200" y="1646238"/>
            <a:ext cx="6324600" cy="4525962"/>
          </a:xfrm>
        </p:spPr>
        <p:txBody>
          <a:bodyPr>
            <a:normAutofit lnSpcReduction="10000"/>
          </a:bodyPr>
          <a:lstStyle/>
          <a:p>
            <a:pPr>
              <a:lnSpc>
                <a:spcPct val="80000"/>
              </a:lnSpc>
            </a:pPr>
            <a:r>
              <a:rPr lang="en-US" sz="2800" dirty="0">
                <a:solidFill>
                  <a:srgbClr val="663300"/>
                </a:solidFill>
              </a:rPr>
              <a:t>Search &amp; Analyses geared towards:</a:t>
            </a:r>
          </a:p>
          <a:p>
            <a:pPr lvl="1">
              <a:lnSpc>
                <a:spcPct val="80000"/>
              </a:lnSpc>
            </a:pPr>
            <a:r>
              <a:rPr lang="en-US" sz="2400" dirty="0"/>
              <a:t>Research Direction</a:t>
            </a:r>
          </a:p>
          <a:p>
            <a:pPr lvl="1">
              <a:lnSpc>
                <a:spcPct val="80000"/>
              </a:lnSpc>
            </a:pPr>
            <a:r>
              <a:rPr lang="en-US" sz="2400" dirty="0"/>
              <a:t>Product Launches and Sales</a:t>
            </a:r>
          </a:p>
          <a:p>
            <a:pPr lvl="1">
              <a:lnSpc>
                <a:spcPct val="80000"/>
              </a:lnSpc>
            </a:pPr>
            <a:r>
              <a:rPr lang="en-US" sz="2400" dirty="0"/>
              <a:t>Licensing</a:t>
            </a:r>
          </a:p>
          <a:p>
            <a:pPr lvl="1">
              <a:lnSpc>
                <a:spcPct val="80000"/>
              </a:lnSpc>
            </a:pPr>
            <a:r>
              <a:rPr lang="en-US" sz="2400" dirty="0"/>
              <a:t>Litigations</a:t>
            </a:r>
          </a:p>
          <a:p>
            <a:pPr lvl="1">
              <a:lnSpc>
                <a:spcPct val="80000"/>
              </a:lnSpc>
            </a:pPr>
            <a:r>
              <a:rPr lang="en-US" sz="2400" dirty="0"/>
              <a:t>Mergers &amp; Acquisitions</a:t>
            </a:r>
          </a:p>
          <a:p>
            <a:pPr lvl="1">
              <a:lnSpc>
                <a:spcPct val="80000"/>
              </a:lnSpc>
            </a:pPr>
            <a:r>
              <a:rPr lang="en-US" sz="2400" dirty="0"/>
              <a:t>Other Partnerships</a:t>
            </a:r>
          </a:p>
          <a:p>
            <a:pPr>
              <a:lnSpc>
                <a:spcPct val="80000"/>
              </a:lnSpc>
            </a:pPr>
            <a:r>
              <a:rPr lang="en-US" sz="2800" dirty="0">
                <a:solidFill>
                  <a:srgbClr val="663300"/>
                </a:solidFill>
              </a:rPr>
              <a:t>Patenting Strategy</a:t>
            </a:r>
          </a:p>
          <a:p>
            <a:pPr lvl="1">
              <a:lnSpc>
                <a:spcPct val="80000"/>
              </a:lnSpc>
            </a:pPr>
            <a:r>
              <a:rPr lang="en-US" sz="2400" dirty="0">
                <a:solidFill>
                  <a:srgbClr val="000000"/>
                </a:solidFill>
              </a:rPr>
              <a:t>Filings</a:t>
            </a:r>
          </a:p>
          <a:p>
            <a:pPr lvl="2">
              <a:lnSpc>
                <a:spcPct val="80000"/>
              </a:lnSpc>
            </a:pPr>
            <a:r>
              <a:rPr lang="en-US" sz="2000" dirty="0">
                <a:solidFill>
                  <a:srgbClr val="000000"/>
                </a:solidFill>
              </a:rPr>
              <a:t>Blocking filings around competitors’ patents</a:t>
            </a:r>
          </a:p>
          <a:p>
            <a:pPr lvl="2">
              <a:lnSpc>
                <a:spcPct val="80000"/>
              </a:lnSpc>
            </a:pPr>
            <a:r>
              <a:rPr lang="en-US" sz="2000" dirty="0">
                <a:solidFill>
                  <a:srgbClr val="000000"/>
                </a:solidFill>
              </a:rPr>
              <a:t>Fencing filings around core technology</a:t>
            </a:r>
          </a:p>
          <a:p>
            <a:pPr lvl="1">
              <a:lnSpc>
                <a:spcPct val="80000"/>
              </a:lnSpc>
            </a:pPr>
            <a:r>
              <a:rPr lang="en-US" sz="2400" dirty="0">
                <a:solidFill>
                  <a:srgbClr val="000000"/>
                </a:solidFill>
              </a:rPr>
              <a:t>Invalidation &amp; Infringement</a:t>
            </a:r>
          </a:p>
          <a:p>
            <a:pPr lvl="1">
              <a:lnSpc>
                <a:spcPct val="80000"/>
              </a:lnSpc>
            </a:pPr>
            <a:r>
              <a:rPr lang="en-US" sz="2400" dirty="0">
                <a:solidFill>
                  <a:srgbClr val="000000"/>
                </a:solidFill>
              </a:rPr>
              <a:t>Enforcement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1000"/>
                                        <p:tgtEl>
                                          <p:spTgt spid="983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dissolve">
                                      <p:cBhvr>
                                        <p:cTn id="10" dur="1000"/>
                                        <p:tgtEl>
                                          <p:spTgt spid="983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animEffect transition="in" filter="dissolve">
                                      <p:cBhvr>
                                        <p:cTn id="15" dur="1000"/>
                                        <p:tgtEl>
                                          <p:spTgt spid="983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8307">
                                            <p:txEl>
                                              <p:pRg st="3" end="3"/>
                                            </p:txEl>
                                          </p:spTgt>
                                        </p:tgtEl>
                                        <p:attrNameLst>
                                          <p:attrName>style.visibility</p:attrName>
                                        </p:attrNameLst>
                                      </p:cBhvr>
                                      <p:to>
                                        <p:strVal val="visible"/>
                                      </p:to>
                                    </p:set>
                                    <p:animEffect transition="in" filter="dissolve">
                                      <p:cBhvr>
                                        <p:cTn id="20" dur="1000"/>
                                        <p:tgtEl>
                                          <p:spTgt spid="983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8307">
                                            <p:txEl>
                                              <p:pRg st="4" end="4"/>
                                            </p:txEl>
                                          </p:spTgt>
                                        </p:tgtEl>
                                        <p:attrNameLst>
                                          <p:attrName>style.visibility</p:attrName>
                                        </p:attrNameLst>
                                      </p:cBhvr>
                                      <p:to>
                                        <p:strVal val="visible"/>
                                      </p:to>
                                    </p:set>
                                    <p:animEffect transition="in" filter="dissolve">
                                      <p:cBhvr>
                                        <p:cTn id="25" dur="1000"/>
                                        <p:tgtEl>
                                          <p:spTgt spid="983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8307">
                                            <p:txEl>
                                              <p:pRg st="5" end="5"/>
                                            </p:txEl>
                                          </p:spTgt>
                                        </p:tgtEl>
                                        <p:attrNameLst>
                                          <p:attrName>style.visibility</p:attrName>
                                        </p:attrNameLst>
                                      </p:cBhvr>
                                      <p:to>
                                        <p:strVal val="visible"/>
                                      </p:to>
                                    </p:set>
                                    <p:animEffect transition="in" filter="dissolve">
                                      <p:cBhvr>
                                        <p:cTn id="30" dur="1000"/>
                                        <p:tgtEl>
                                          <p:spTgt spid="98307">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8307">
                                            <p:txEl>
                                              <p:pRg st="6" end="6"/>
                                            </p:txEl>
                                          </p:spTgt>
                                        </p:tgtEl>
                                        <p:attrNameLst>
                                          <p:attrName>style.visibility</p:attrName>
                                        </p:attrNameLst>
                                      </p:cBhvr>
                                      <p:to>
                                        <p:strVal val="visible"/>
                                      </p:to>
                                    </p:set>
                                    <p:animEffect transition="in" filter="dissolve">
                                      <p:cBhvr>
                                        <p:cTn id="33" dur="1000"/>
                                        <p:tgtEl>
                                          <p:spTgt spid="9830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8307">
                                            <p:txEl>
                                              <p:pRg st="7" end="7"/>
                                            </p:txEl>
                                          </p:spTgt>
                                        </p:tgtEl>
                                        <p:attrNameLst>
                                          <p:attrName>style.visibility</p:attrName>
                                        </p:attrNameLst>
                                      </p:cBhvr>
                                      <p:to>
                                        <p:strVal val="visible"/>
                                      </p:to>
                                    </p:set>
                                    <p:animEffect transition="in" filter="dissolve">
                                      <p:cBhvr>
                                        <p:cTn id="38" dur="1000"/>
                                        <p:tgtEl>
                                          <p:spTgt spid="9830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8307">
                                            <p:txEl>
                                              <p:pRg st="8" end="8"/>
                                            </p:txEl>
                                          </p:spTgt>
                                        </p:tgtEl>
                                        <p:attrNameLst>
                                          <p:attrName>style.visibility</p:attrName>
                                        </p:attrNameLst>
                                      </p:cBhvr>
                                      <p:to>
                                        <p:strVal val="visible"/>
                                      </p:to>
                                    </p:set>
                                    <p:animEffect transition="in" filter="dissolve">
                                      <p:cBhvr>
                                        <p:cTn id="43" dur="1000"/>
                                        <p:tgtEl>
                                          <p:spTgt spid="98307">
                                            <p:txEl>
                                              <p:pRg st="8" end="8"/>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8307">
                                            <p:txEl>
                                              <p:pRg st="9" end="9"/>
                                            </p:txEl>
                                          </p:spTgt>
                                        </p:tgtEl>
                                        <p:attrNameLst>
                                          <p:attrName>style.visibility</p:attrName>
                                        </p:attrNameLst>
                                      </p:cBhvr>
                                      <p:to>
                                        <p:strVal val="visible"/>
                                      </p:to>
                                    </p:set>
                                    <p:animEffect transition="in" filter="dissolve">
                                      <p:cBhvr>
                                        <p:cTn id="46" dur="1000"/>
                                        <p:tgtEl>
                                          <p:spTgt spid="98307">
                                            <p:txEl>
                                              <p:pRg st="9" end="9"/>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8307">
                                            <p:txEl>
                                              <p:pRg st="10" end="10"/>
                                            </p:txEl>
                                          </p:spTgt>
                                        </p:tgtEl>
                                        <p:attrNameLst>
                                          <p:attrName>style.visibility</p:attrName>
                                        </p:attrNameLst>
                                      </p:cBhvr>
                                      <p:to>
                                        <p:strVal val="visible"/>
                                      </p:to>
                                    </p:set>
                                    <p:animEffect transition="in" filter="dissolve">
                                      <p:cBhvr>
                                        <p:cTn id="49" dur="1000"/>
                                        <p:tgtEl>
                                          <p:spTgt spid="9830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98307">
                                            <p:txEl>
                                              <p:pRg st="11" end="11"/>
                                            </p:txEl>
                                          </p:spTgt>
                                        </p:tgtEl>
                                        <p:attrNameLst>
                                          <p:attrName>style.visibility</p:attrName>
                                        </p:attrNameLst>
                                      </p:cBhvr>
                                      <p:to>
                                        <p:strVal val="visible"/>
                                      </p:to>
                                    </p:set>
                                    <p:animEffect transition="in" filter="dissolve">
                                      <p:cBhvr>
                                        <p:cTn id="54" dur="1000"/>
                                        <p:tgtEl>
                                          <p:spTgt spid="98307">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98307">
                                            <p:txEl>
                                              <p:pRg st="12" end="12"/>
                                            </p:txEl>
                                          </p:spTgt>
                                        </p:tgtEl>
                                        <p:attrNameLst>
                                          <p:attrName>style.visibility</p:attrName>
                                        </p:attrNameLst>
                                      </p:cBhvr>
                                      <p:to>
                                        <p:strVal val="visible"/>
                                      </p:to>
                                    </p:set>
                                    <p:animEffect transition="in" filter="dissolve">
                                      <p:cBhvr>
                                        <p:cTn id="59" dur="1000"/>
                                        <p:tgtEl>
                                          <p:spTgt spid="983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609600" y="152400"/>
            <a:ext cx="8229600" cy="1143000"/>
          </a:xfrm>
        </p:spPr>
        <p:txBody>
          <a:bodyPr/>
          <a:lstStyle/>
          <a:p>
            <a:r>
              <a:rPr lang="en-US" b="1" dirty="0">
                <a:solidFill>
                  <a:srgbClr val="008000"/>
                </a:solidFill>
                <a:latin typeface="Arial" charset="0"/>
                <a:ea typeface="Arial" charset="0"/>
                <a:cs typeface="Arial" charset="0"/>
              </a:rPr>
              <a:t>Patent Analyses</a:t>
            </a:r>
          </a:p>
        </p:txBody>
      </p:sp>
      <p:pic>
        <p:nvPicPr>
          <p:cNvPr id="59395" name="Picture 4" descr="j0290532"/>
          <p:cNvPicPr>
            <a:picLocks noGrp="1" noChangeAspect="1" noChangeArrowheads="1"/>
          </p:cNvPicPr>
          <p:nvPr>
            <p:ph idx="1"/>
          </p:nvPr>
        </p:nvPicPr>
        <p:blipFill>
          <a:blip r:embed="rId2"/>
          <a:srcRect l="-38160" r="-38160"/>
          <a:stretch>
            <a:fillRect/>
          </a:stretch>
        </p:blipFill>
        <p:spPr>
          <a:xfrm>
            <a:off x="3414621" y="1752599"/>
            <a:ext cx="7204870" cy="3962401"/>
          </a:xfrm>
          <a:noFill/>
        </p:spPr>
      </p:pic>
      <p:sp>
        <p:nvSpPr>
          <p:cNvPr id="7" name="Slide Number Placeholder 6"/>
          <p:cNvSpPr>
            <a:spLocks noGrp="1"/>
          </p:cNvSpPr>
          <p:nvPr>
            <p:ph type="sldNum" sz="quarter" idx="12"/>
          </p:nvPr>
        </p:nvSpPr>
        <p:spPr/>
        <p:txBody>
          <a:bodyPr/>
          <a:lstStyle/>
          <a:p>
            <a:fld id="{67EB9A47-DF9F-8A4A-8F21-B9851E10F1C4}" type="slidenum">
              <a:rPr lang="en-US"/>
              <a:pPr/>
              <a:t>9</a:t>
            </a:fld>
            <a:endParaRPr lang="en-US"/>
          </a:p>
        </p:txBody>
      </p:sp>
      <p:sp>
        <p:nvSpPr>
          <p:cNvPr id="59394" name="Rectangle 3"/>
          <p:cNvSpPr>
            <a:spLocks noGrp="1" noChangeArrowheads="1"/>
          </p:cNvSpPr>
          <p:nvPr>
            <p:ph type="body" sz="half" idx="4294967295"/>
          </p:nvPr>
        </p:nvSpPr>
        <p:spPr>
          <a:xfrm>
            <a:off x="0" y="1417637"/>
            <a:ext cx="6286500" cy="4525963"/>
          </a:xfrm>
        </p:spPr>
        <p:txBody>
          <a:bodyPr/>
          <a:lstStyle/>
          <a:p>
            <a:pPr>
              <a:lnSpc>
                <a:spcPct val="90000"/>
              </a:lnSpc>
            </a:pPr>
            <a:r>
              <a:rPr lang="en-US" sz="2800" dirty="0">
                <a:solidFill>
                  <a:srgbClr val="663300"/>
                </a:solidFill>
              </a:rPr>
              <a:t>Claims define scope of invention</a:t>
            </a:r>
          </a:p>
          <a:p>
            <a:pPr>
              <a:lnSpc>
                <a:spcPct val="90000"/>
              </a:lnSpc>
            </a:pPr>
            <a:r>
              <a:rPr lang="en-US" sz="2800" dirty="0">
                <a:solidFill>
                  <a:srgbClr val="663300"/>
                </a:solidFill>
              </a:rPr>
              <a:t>Description and Drawings describe the invention</a:t>
            </a:r>
          </a:p>
          <a:p>
            <a:pPr>
              <a:lnSpc>
                <a:spcPct val="90000"/>
              </a:lnSpc>
            </a:pPr>
            <a:r>
              <a:rPr lang="en-US" sz="2800" dirty="0">
                <a:solidFill>
                  <a:srgbClr val="663300"/>
                </a:solidFill>
              </a:rPr>
              <a:t>Patent is analyzed with respect to claims and description</a:t>
            </a:r>
          </a:p>
          <a:p>
            <a:pPr lvl="1">
              <a:lnSpc>
                <a:spcPct val="90000"/>
              </a:lnSpc>
            </a:pPr>
            <a:r>
              <a:rPr lang="en-US" sz="2400" dirty="0">
                <a:solidFill>
                  <a:srgbClr val="663300"/>
                </a:solidFill>
              </a:rPr>
              <a:t>Landscape</a:t>
            </a:r>
          </a:p>
          <a:p>
            <a:pPr lvl="1">
              <a:lnSpc>
                <a:spcPct val="90000"/>
              </a:lnSpc>
            </a:pPr>
            <a:r>
              <a:rPr lang="en-US" sz="2400" dirty="0">
                <a:solidFill>
                  <a:srgbClr val="663300"/>
                </a:solidFill>
              </a:rPr>
              <a:t>Invalidation</a:t>
            </a:r>
          </a:p>
          <a:p>
            <a:pPr lvl="1">
              <a:lnSpc>
                <a:spcPct val="90000"/>
              </a:lnSpc>
            </a:pPr>
            <a:r>
              <a:rPr lang="en-US" sz="2400" dirty="0">
                <a:solidFill>
                  <a:srgbClr val="663300"/>
                </a:solidFill>
              </a:rPr>
              <a:t>Freedom to Operate (Practice) /Clearance</a:t>
            </a:r>
          </a:p>
          <a:p>
            <a:pPr lvl="1">
              <a:lnSpc>
                <a:spcPct val="90000"/>
              </a:lnSpc>
            </a:pPr>
            <a:r>
              <a:rPr lang="en-US" sz="2400" dirty="0">
                <a:solidFill>
                  <a:srgbClr val="663300"/>
                </a:solidFill>
              </a:rPr>
              <a:t>Patentability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3626</TotalTime>
  <Words>1462</Words>
  <Application>Microsoft Macintosh PowerPoint</Application>
  <PresentationFormat>On-screen Show (4:3)</PresentationFormat>
  <Paragraphs>280</Paragraphs>
  <Slides>28</Slides>
  <Notes>1</Notes>
  <HiddenSlides>0</HiddenSlides>
  <MMClips>0</MMClips>
  <ScaleCrop>false</ScaleCrop>
  <HeadingPairs>
    <vt:vector size="4" baseType="variant">
      <vt:variant>
        <vt:lpstr>Design Template</vt:lpstr>
      </vt:variant>
      <vt:variant>
        <vt:i4>3</vt:i4>
      </vt:variant>
      <vt:variant>
        <vt:lpstr>Slide Titles</vt:lpstr>
      </vt:variant>
      <vt:variant>
        <vt:i4>28</vt:i4>
      </vt:variant>
    </vt:vector>
  </HeadingPairs>
  <TitlesOfParts>
    <vt:vector size="31" baseType="lpstr">
      <vt:lpstr>Custom Design</vt:lpstr>
      <vt:lpstr>1_Custom Design</vt:lpstr>
      <vt:lpstr>2_Custom Design</vt:lpstr>
      <vt:lpstr>Slide 1</vt:lpstr>
      <vt:lpstr>Shaping Business Strategy Through Competitive Intelligence  </vt:lpstr>
      <vt:lpstr>The IP Cycle</vt:lpstr>
      <vt:lpstr>IP Assets</vt:lpstr>
      <vt:lpstr>Role of IP</vt:lpstr>
      <vt:lpstr>Time Periods for Different Forms of IP</vt:lpstr>
      <vt:lpstr>Why Search Patent Databases?</vt:lpstr>
      <vt:lpstr>Analyses of Patent Literature</vt:lpstr>
      <vt:lpstr>Patent Analyses</vt:lpstr>
      <vt:lpstr>Types of Landscapes</vt:lpstr>
      <vt:lpstr>Freedom-to-Operate</vt:lpstr>
      <vt:lpstr>Patentability</vt:lpstr>
      <vt:lpstr>Filing Strategies</vt:lpstr>
      <vt:lpstr>IP Procurement</vt:lpstr>
      <vt:lpstr>Identifying Potential Commercializing Entities</vt:lpstr>
      <vt:lpstr>Value Transference</vt:lpstr>
      <vt:lpstr>How to Achieve</vt:lpstr>
      <vt:lpstr>Value Transference</vt:lpstr>
      <vt:lpstr>Popular Technology</vt:lpstr>
      <vt:lpstr>Recognize this Product?</vt:lpstr>
      <vt:lpstr>A Typical MP3 player’s Components</vt:lpstr>
      <vt:lpstr>Strategy</vt:lpstr>
      <vt:lpstr>Market Share of iPod®</vt:lpstr>
      <vt:lpstr>Exclusivity in a Crowded Area</vt:lpstr>
      <vt:lpstr>Granting of Unusual Trademark</vt:lpstr>
      <vt:lpstr>Key Elements to Success</vt:lpstr>
      <vt:lpstr>Implementing an IP Strategy</vt:lpstr>
      <vt:lpstr>Slide 28</vt:lpstr>
    </vt:vector>
  </TitlesOfParts>
  <Company>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Arvind Viswanathan</dc:creator>
  <cp:lastModifiedBy>Rachna Puri</cp:lastModifiedBy>
  <cp:revision>308</cp:revision>
  <dcterms:created xsi:type="dcterms:W3CDTF">2010-12-15T06:52:09Z</dcterms:created>
  <dcterms:modified xsi:type="dcterms:W3CDTF">2010-12-15T09:13:51Z</dcterms:modified>
</cp:coreProperties>
</file>