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9" r:id="rId4"/>
    <p:sldId id="258" r:id="rId5"/>
    <p:sldId id="260" r:id="rId6"/>
    <p:sldId id="283" r:id="rId7"/>
    <p:sldId id="281" r:id="rId8"/>
    <p:sldId id="261" r:id="rId9"/>
    <p:sldId id="262" r:id="rId10"/>
    <p:sldId id="264" r:id="rId11"/>
    <p:sldId id="282" r:id="rId12"/>
    <p:sldId id="265" r:id="rId13"/>
    <p:sldId id="280" r:id="rId14"/>
    <p:sldId id="266" r:id="rId15"/>
    <p:sldId id="267" r:id="rId16"/>
    <p:sldId id="268" r:id="rId17"/>
    <p:sldId id="269" r:id="rId18"/>
    <p:sldId id="270" r:id="rId19"/>
    <p:sldId id="284" r:id="rId20"/>
    <p:sldId id="272" r:id="rId21"/>
    <p:sldId id="273" r:id="rId22"/>
    <p:sldId id="285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8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73871" autoAdjust="0"/>
  </p:normalViewPr>
  <p:slideViewPr>
    <p:cSldViewPr>
      <p:cViewPr varScale="1">
        <p:scale>
          <a:sx n="84" d="100"/>
          <a:sy n="84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952578219792145"/>
          <c:y val="6.4139816540870989E-2"/>
          <c:w val="0.30405255435913836"/>
          <c:h val="0.85979046552937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55D03-6FDD-4577-A687-8E1825DDBA10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9A8A-8812-43F9-A63A-9565D250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70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E20B9-C6F8-4A5C-8194-FEDB25900A87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F3D8C-BF42-4794-A640-158952CE9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510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23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8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5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47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47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31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52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92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32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09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7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46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09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99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99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09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58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6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09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87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64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7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93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21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6F85-FBA2-4107-B1F9-9D1409B10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4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AF04D-ED34-4838-A787-0410AFEA9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7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29F75-6089-47F0-BD2C-6E8AF5673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4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8946A-B9C9-4F69-9707-E84C48F92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0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CBD42-746A-40B6-9B91-1326951B60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9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3CE95-FF68-4FA5-9753-D6F6B584A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0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0B3F-F995-4F2F-AC87-0A39D0C01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3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6385-BD77-4C4D-92D1-117058FDF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0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E14BD-0301-4654-86D5-775E279B7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4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C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3D645-27D7-40FF-BA1F-18BE193D00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3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4E9E5D-0CFF-45AC-A042-7532C474D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ipstats/en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219200" y="4108450"/>
            <a:ext cx="5472113" cy="1512888"/>
          </a:xfrm>
          <a:noFill/>
        </p:spPr>
        <p:txBody>
          <a:bodyPr/>
          <a:lstStyle/>
          <a:p>
            <a:pPr eaLnBrk="1" hangingPunct="1"/>
            <a:r>
              <a:rPr lang="en-US" altLang="en-US" sz="3000" b="1" dirty="0" smtClean="0"/>
              <a:t>PCT Statistics</a:t>
            </a:r>
            <a:br>
              <a:rPr lang="en-US" altLang="en-US" sz="3000" b="1" dirty="0" smtClean="0"/>
            </a:br>
            <a:r>
              <a:rPr lang="en-US" altLang="en-US" sz="2600" dirty="0" smtClean="0"/>
              <a:t>PCT Working Group</a:t>
            </a:r>
            <a:br>
              <a:rPr lang="en-US" altLang="en-US" sz="2600" dirty="0" smtClean="0"/>
            </a:br>
            <a:r>
              <a:rPr lang="en-US" altLang="en-US" sz="2600" dirty="0" smtClean="0"/>
              <a:t>Tenth Session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243638" y="5095875"/>
            <a:ext cx="2072778" cy="792163"/>
          </a:xfrm>
          <a:noFill/>
        </p:spPr>
        <p:txBody>
          <a:bodyPr/>
          <a:lstStyle/>
          <a:p>
            <a:pPr eaLnBrk="1" hangingPunct="1"/>
            <a:r>
              <a:rPr lang="en-US" altLang="en-US" sz="1300" dirty="0" smtClean="0">
                <a:solidFill>
                  <a:srgbClr val="990033"/>
                </a:solidFill>
                <a:latin typeface="Arial Black" pitchFamily="34" charset="0"/>
              </a:rPr>
              <a:t>Geneva</a:t>
            </a:r>
          </a:p>
          <a:p>
            <a:pPr eaLnBrk="1" hangingPunct="1"/>
            <a:r>
              <a:rPr lang="en-US" altLang="en-US" sz="1300" dirty="0" smtClean="0">
                <a:solidFill>
                  <a:srgbClr val="990033"/>
                </a:solidFill>
                <a:latin typeface="Arial Black" pitchFamily="34" charset="0"/>
              </a:rPr>
              <a:t>May 8 to 12, 2017</a:t>
            </a:r>
          </a:p>
        </p:txBody>
      </p:sp>
      <p:pic>
        <p:nvPicPr>
          <p:cNvPr id="3076" name="Picture 10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810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629"/>
            <a:ext cx="8962884" cy="1143000"/>
          </a:xfrm>
        </p:spPr>
        <p:txBody>
          <a:bodyPr/>
          <a:lstStyle/>
          <a:p>
            <a:r>
              <a:rPr lang="en-US" dirty="0" smtClean="0"/>
              <a:t>PCT Applications by Publication </a:t>
            </a:r>
            <a:r>
              <a:rPr lang="en-US" dirty="0"/>
              <a:t>L</a:t>
            </a:r>
            <a:r>
              <a:rPr lang="en-US" dirty="0" smtClean="0"/>
              <a:t>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311832"/>
            <a:ext cx="8229600" cy="11957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Half of all PCT applications were published in English, one fifth were published in Japanese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5065325"/>
            <a:ext cx="28071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WIPO Statistics Database, </a:t>
            </a:r>
            <a:r>
              <a:rPr lang="en-US" sz="1000" dirty="0" smtClean="0"/>
              <a:t>April  2017</a:t>
            </a:r>
            <a:endParaRPr lang="en-US" sz="1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4" y="1144957"/>
            <a:ext cx="917575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97" y="836712"/>
            <a:ext cx="631094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773"/>
            <a:ext cx="8229600" cy="1143000"/>
          </a:xfrm>
        </p:spPr>
        <p:txBody>
          <a:bodyPr/>
          <a:lstStyle/>
          <a:p>
            <a:r>
              <a:rPr lang="en-US" dirty="0" smtClean="0"/>
              <a:t>Translations of Abstracts and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6" y="5085184"/>
            <a:ext cx="8604448" cy="4352925"/>
          </a:xfrm>
        </p:spPr>
        <p:txBody>
          <a:bodyPr/>
          <a:lstStyle/>
          <a:p>
            <a:r>
              <a:rPr lang="en-US" sz="2200" dirty="0" smtClean="0"/>
              <a:t>309,011 abstracts and titles were translated – 88.5% outsourced  </a:t>
            </a:r>
          </a:p>
          <a:p>
            <a:r>
              <a:rPr lang="en-US" sz="2200" dirty="0" smtClean="0"/>
              <a:t>97,721 search and preliminary examination reports were translated – 97.4% outsourced 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6" y="1251658"/>
            <a:ext cx="911383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377" y="101344"/>
            <a:ext cx="8229600" cy="1143000"/>
          </a:xfrm>
        </p:spPr>
        <p:txBody>
          <a:bodyPr/>
          <a:lstStyle/>
          <a:p>
            <a:r>
              <a:rPr lang="en-US" dirty="0" smtClean="0"/>
              <a:t>PCT- National Phase Entries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07503" y="5120478"/>
            <a:ext cx="9004337" cy="1728192"/>
          </a:xfrm>
        </p:spPr>
        <p:txBody>
          <a:bodyPr/>
          <a:lstStyle/>
          <a:p>
            <a:r>
              <a:rPr lang="en-US" dirty="0" smtClean="0"/>
              <a:t>618,500 national phase entries estimated for 2015 (+3.8%). About 84% of the total are non-resident national phase entries.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9377" y="4652798"/>
            <a:ext cx="27719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WIPO Statistics Database, </a:t>
            </a:r>
            <a:r>
              <a:rPr lang="en-US" sz="1000" dirty="0" smtClean="0"/>
              <a:t>April 2017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" y="1143995"/>
            <a:ext cx="9013502" cy="349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en-US" dirty="0" smtClean="0"/>
              <a:t>Non-Resident Applications by Filing </a:t>
            </a:r>
            <a:r>
              <a:rPr lang="en-US" dirty="0"/>
              <a:t>R</a:t>
            </a:r>
            <a:r>
              <a:rPr lang="en-US" dirty="0" smtClean="0"/>
              <a:t>oute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36080" y="4788979"/>
            <a:ext cx="8229600" cy="1728192"/>
          </a:xfrm>
        </p:spPr>
        <p:txBody>
          <a:bodyPr/>
          <a:lstStyle/>
          <a:p>
            <a:r>
              <a:rPr lang="en-US" dirty="0" smtClean="0"/>
              <a:t>521,000 non-resident national phase entries (+3.6%), 393,700 non-resident Paris-route filings (+4.0%) in 2015</a:t>
            </a:r>
          </a:p>
          <a:p>
            <a:r>
              <a:rPr lang="en-US" dirty="0" smtClean="0"/>
              <a:t>57% of all non-resident applications filed through PCT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9" y="4535209"/>
            <a:ext cx="27719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WIPO Statistics Database, </a:t>
            </a:r>
            <a:r>
              <a:rPr lang="en-US" sz="1000" dirty="0" smtClean="0"/>
              <a:t>April 2017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33" y="833961"/>
            <a:ext cx="6200529" cy="434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26" y="0"/>
            <a:ext cx="8830294" cy="1143000"/>
          </a:xfrm>
        </p:spPr>
        <p:txBody>
          <a:bodyPr/>
          <a:lstStyle/>
          <a:p>
            <a:r>
              <a:rPr lang="en-US" dirty="0" smtClean="0"/>
              <a:t>National Phase Entries for Top 10 Origins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0992" y="5229200"/>
            <a:ext cx="9073008" cy="1195735"/>
          </a:xfrm>
        </p:spPr>
        <p:txBody>
          <a:bodyPr/>
          <a:lstStyle/>
          <a:p>
            <a:r>
              <a:rPr lang="en-US" sz="2200" dirty="0" smtClean="0"/>
              <a:t>United States of America (191,934, +12.3%), Japan (118,439, -4.3%) and Germany (58,062, -2.3%) had highest number of NPEs</a:t>
            </a:r>
          </a:p>
          <a:p>
            <a:r>
              <a:rPr lang="en-US" sz="2200" dirty="0" smtClean="0"/>
              <a:t>Fastest growth rate for China (+22.6%)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318675" y="5058281"/>
            <a:ext cx="27719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WIPO Statistics Database, </a:t>
            </a:r>
            <a:r>
              <a:rPr lang="en-US" sz="1000" dirty="0" smtClean="0"/>
              <a:t>April 2017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51" y="922285"/>
            <a:ext cx="6439181" cy="425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8964488" cy="1143000"/>
          </a:xfrm>
        </p:spPr>
        <p:txBody>
          <a:bodyPr/>
          <a:lstStyle/>
          <a:p>
            <a:r>
              <a:rPr lang="en-US" dirty="0" smtClean="0"/>
              <a:t>National </a:t>
            </a:r>
            <a:r>
              <a:rPr lang="en-US" dirty="0"/>
              <a:t>Phase Entries for </a:t>
            </a:r>
            <a:r>
              <a:rPr lang="en-US" dirty="0" smtClean="0"/>
              <a:t>Next 10 </a:t>
            </a:r>
            <a:r>
              <a:rPr lang="en-US" dirty="0"/>
              <a:t>Origins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8943" y="5303197"/>
            <a:ext cx="27719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WIPO Statistics Database, </a:t>
            </a:r>
            <a:r>
              <a:rPr lang="en-US" sz="1000" dirty="0" smtClean="0"/>
              <a:t>April 2017</a:t>
            </a:r>
            <a:endParaRPr lang="en-US" sz="1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504" y="5517232"/>
            <a:ext cx="8640960" cy="1195735"/>
          </a:xfrm>
        </p:spPr>
        <p:txBody>
          <a:bodyPr/>
          <a:lstStyle/>
          <a:p>
            <a:r>
              <a:rPr lang="en-US" sz="2200" dirty="0" smtClean="0"/>
              <a:t>11 of the top 20 origins had a decrease in PCT </a:t>
            </a:r>
            <a:r>
              <a:rPr lang="en-US" sz="2200" dirty="0"/>
              <a:t>n</a:t>
            </a:r>
            <a:r>
              <a:rPr lang="en-US" sz="2200" dirty="0" smtClean="0"/>
              <a:t>ational </a:t>
            </a:r>
            <a:br>
              <a:rPr lang="en-US" sz="2200" dirty="0" smtClean="0"/>
            </a:br>
            <a:r>
              <a:rPr lang="en-US" sz="2200" dirty="0" smtClean="0"/>
              <a:t>phase entries</a:t>
            </a:r>
            <a:endParaRPr lang="en-US" sz="22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451823" cy="420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1629"/>
            <a:ext cx="8229600" cy="1143000"/>
          </a:xfrm>
        </p:spPr>
        <p:txBody>
          <a:bodyPr/>
          <a:lstStyle/>
          <a:p>
            <a:r>
              <a:rPr lang="en-US" dirty="0" smtClean="0"/>
              <a:t>PCT NPEs for Top 10 Offices in 2015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5015439"/>
            <a:ext cx="8229600" cy="1195735"/>
          </a:xfrm>
        </p:spPr>
        <p:txBody>
          <a:bodyPr/>
          <a:lstStyle/>
          <a:p>
            <a:r>
              <a:rPr lang="en-US" sz="2200" dirty="0" smtClean="0"/>
              <a:t>USPTO had most NPEs in 2015 (137,331 representing 22.2% </a:t>
            </a:r>
            <a:r>
              <a:rPr lang="en-US" sz="2200" dirty="0"/>
              <a:t>of </a:t>
            </a:r>
            <a:r>
              <a:rPr lang="en-US" sz="2200" dirty="0" smtClean="0"/>
              <a:t>all NPEs)</a:t>
            </a:r>
          </a:p>
          <a:p>
            <a:r>
              <a:rPr lang="en-US" sz="2200" dirty="0" smtClean="0"/>
              <a:t>Highest growth among top 10 Offices:  Australia (+9.7%), Mexico (+7.7%) and Canada (+7.1%)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881225" y="4769218"/>
            <a:ext cx="27719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WIPO Statistics Database, </a:t>
            </a:r>
            <a:r>
              <a:rPr lang="en-US" sz="1000" dirty="0" smtClean="0"/>
              <a:t>April 2017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30" y="1033286"/>
            <a:ext cx="6561478" cy="448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8229600" cy="1143000"/>
          </a:xfrm>
        </p:spPr>
        <p:txBody>
          <a:bodyPr/>
          <a:lstStyle/>
          <a:p>
            <a:r>
              <a:rPr lang="en-US" dirty="0" smtClean="0"/>
              <a:t>PCT NPEs for Next 10 Offices in 2015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5662265"/>
            <a:ext cx="8229600" cy="1195735"/>
          </a:xfrm>
        </p:spPr>
        <p:txBody>
          <a:bodyPr/>
          <a:lstStyle/>
          <a:p>
            <a:r>
              <a:rPr lang="en-US" sz="2200" dirty="0" smtClean="0"/>
              <a:t>Highest growth among next 10 Offices:  Israel (+13.3%), </a:t>
            </a:r>
            <a:br>
              <a:rPr lang="en-US" sz="2200" dirty="0" smtClean="0"/>
            </a:br>
            <a:r>
              <a:rPr lang="en-US" sz="2200" dirty="0" smtClean="0"/>
              <a:t>Viet Nam (+12.3%) and Germany (6.6%)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6430" y="5517232"/>
            <a:ext cx="27719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WIPO Statistics Database, </a:t>
            </a:r>
            <a:r>
              <a:rPr lang="en-US" sz="1000" dirty="0" smtClean="0"/>
              <a:t>April 2017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192688" cy="445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23751"/>
            <a:ext cx="8424936" cy="1359024"/>
          </a:xfrm>
        </p:spPr>
        <p:txBody>
          <a:bodyPr/>
          <a:lstStyle/>
          <a:p>
            <a:r>
              <a:rPr lang="en-US" dirty="0" smtClean="0"/>
              <a:t>PCT Applications for Top 10 Receiving Offices in 2016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79512" y="5680173"/>
            <a:ext cx="8820472" cy="1728192"/>
          </a:xfrm>
        </p:spPr>
        <p:txBody>
          <a:bodyPr/>
          <a:lstStyle/>
          <a:p>
            <a:r>
              <a:rPr lang="en-US" dirty="0" smtClean="0"/>
              <a:t>Top 10 receiving Offices received 93.6% of all PCT applications filed in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323" y="5229200"/>
            <a:ext cx="27719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WIPO Statistics Database, </a:t>
            </a:r>
            <a:r>
              <a:rPr lang="en-US" sz="1000" dirty="0" smtClean="0"/>
              <a:t>April 2017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94" y="1396107"/>
            <a:ext cx="6331437" cy="440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PCT Applications </a:t>
            </a:r>
            <a:r>
              <a:rPr lang="en-US" dirty="0" smtClean="0"/>
              <a:t>for Next </a:t>
            </a:r>
            <a:r>
              <a:rPr lang="en-US" dirty="0"/>
              <a:t>10 Receiving Offices in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774996"/>
            <a:ext cx="8229600" cy="4352925"/>
          </a:xfrm>
        </p:spPr>
        <p:txBody>
          <a:bodyPr/>
          <a:lstStyle/>
          <a:p>
            <a:r>
              <a:rPr lang="en-US" dirty="0" smtClean="0"/>
              <a:t>Highest growth rates in 2016 for Turkey (+15.1%), Russian Federation (+9.0%) and India (+8.1%)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52925"/>
          </a:xfrm>
        </p:spPr>
        <p:txBody>
          <a:bodyPr/>
          <a:lstStyle/>
          <a:p>
            <a:r>
              <a:rPr lang="en-US" dirty="0" smtClean="0"/>
              <a:t>PCT Application Filings</a:t>
            </a:r>
          </a:p>
          <a:p>
            <a:r>
              <a:rPr lang="en-US" dirty="0" smtClean="0"/>
              <a:t>PCT National Phase Entries</a:t>
            </a:r>
          </a:p>
          <a:p>
            <a:r>
              <a:rPr lang="en-US" dirty="0" smtClean="0"/>
              <a:t>Receiving Offices</a:t>
            </a:r>
          </a:p>
          <a:p>
            <a:r>
              <a:rPr lang="en-US" dirty="0" smtClean="0"/>
              <a:t>International Authorities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5"/>
            <a:ext cx="8920266" cy="299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3751"/>
            <a:ext cx="9036496" cy="1359024"/>
          </a:xfrm>
        </p:spPr>
        <p:txBody>
          <a:bodyPr/>
          <a:lstStyle/>
          <a:p>
            <a:r>
              <a:rPr lang="en-US" dirty="0" smtClean="0"/>
              <a:t>Receiving Offices:  Timeliness of Transmitting PCT Applications to the IB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02433" y="4558622"/>
            <a:ext cx="9036496" cy="1728192"/>
          </a:xfrm>
        </p:spPr>
        <p:txBody>
          <a:bodyPr/>
          <a:lstStyle/>
          <a:p>
            <a:r>
              <a:rPr lang="en-US" sz="2200" dirty="0" smtClean="0"/>
              <a:t>Average transmission time between international filing date and date the IB received the application decreased for second  year in a row (shortest time since 2001)</a:t>
            </a:r>
          </a:p>
          <a:p>
            <a:r>
              <a:rPr lang="en-US" sz="2200" dirty="0" smtClean="0"/>
              <a:t>94.8% of PCT applications transmitted to IB within 4 weeks</a:t>
            </a:r>
            <a:br>
              <a:rPr lang="en-US" sz="2200" dirty="0" smtClean="0"/>
            </a:br>
            <a:r>
              <a:rPr lang="en-US" sz="2200" dirty="0" smtClean="0"/>
              <a:t>in 2016 (93.4% in 2015)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98095" y="4406575"/>
            <a:ext cx="27719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WIPO Statistics Database, </a:t>
            </a:r>
            <a:r>
              <a:rPr lang="en-US" sz="1000" dirty="0" smtClean="0"/>
              <a:t>April 2017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96752"/>
            <a:ext cx="7272807" cy="47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256"/>
            <a:ext cx="8588036" cy="1359024"/>
          </a:xfrm>
        </p:spPr>
        <p:txBody>
          <a:bodyPr/>
          <a:lstStyle/>
          <a:p>
            <a:r>
              <a:rPr lang="en-US" dirty="0" smtClean="0"/>
              <a:t>Search Reports established by International Searching Authority (1)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5310" y="6360422"/>
            <a:ext cx="28424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WIPO Statistics Database, </a:t>
            </a:r>
            <a:r>
              <a:rPr lang="en-US" sz="1000" dirty="0" smtClean="0"/>
              <a:t> April  2017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27431"/>
            <a:ext cx="6624736" cy="47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588036" cy="1359024"/>
          </a:xfrm>
        </p:spPr>
        <p:txBody>
          <a:bodyPr/>
          <a:lstStyle/>
          <a:p>
            <a:r>
              <a:rPr lang="en-US" dirty="0" smtClean="0"/>
              <a:t>Search Reports established by International Searching Authority (2)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18237" y="5919347"/>
            <a:ext cx="8229600" cy="1195735"/>
          </a:xfrm>
        </p:spPr>
        <p:txBody>
          <a:bodyPr/>
          <a:lstStyle/>
          <a:p>
            <a:r>
              <a:rPr lang="en-US" sz="2200" dirty="0" smtClean="0"/>
              <a:t>Ukraine </a:t>
            </a:r>
            <a:r>
              <a:rPr lang="en-US" sz="2200" dirty="0" smtClean="0"/>
              <a:t>and </a:t>
            </a:r>
            <a:r>
              <a:rPr lang="en-US" sz="2200" dirty="0" err="1" smtClean="0"/>
              <a:t>Visegrad</a:t>
            </a:r>
            <a:r>
              <a:rPr lang="en-US" sz="2200" dirty="0" smtClean="0"/>
              <a:t> </a:t>
            </a:r>
            <a:r>
              <a:rPr lang="en-US" sz="2200" dirty="0" smtClean="0"/>
              <a:t>Patent </a:t>
            </a:r>
            <a:r>
              <a:rPr lang="en-US" sz="2200" dirty="0" smtClean="0"/>
              <a:t>Institute started operations</a:t>
            </a:r>
            <a:br>
              <a:rPr lang="en-US" sz="2200" dirty="0" smtClean="0"/>
            </a:br>
            <a:r>
              <a:rPr lang="en-US" sz="2200" dirty="0" smtClean="0"/>
              <a:t>in 2016</a:t>
            </a:r>
            <a:endParaRPr lang="en-US" sz="2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5536" y="5734142"/>
            <a:ext cx="28424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WIPO Statistics Database, </a:t>
            </a:r>
            <a:r>
              <a:rPr lang="en-US" sz="1000" dirty="0" smtClean="0"/>
              <a:t> April  2017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3751"/>
            <a:ext cx="9036496" cy="1359024"/>
          </a:xfrm>
        </p:spPr>
        <p:txBody>
          <a:bodyPr/>
          <a:lstStyle/>
          <a:p>
            <a:r>
              <a:rPr lang="en-US" dirty="0" smtClean="0"/>
              <a:t>Average Timeliness in Transmitting ISRs to the IB from Date of Receipt of Search Copy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89802" y="4645748"/>
            <a:ext cx="9036496" cy="1728192"/>
          </a:xfrm>
        </p:spPr>
        <p:txBody>
          <a:bodyPr/>
          <a:lstStyle/>
          <a:p>
            <a:r>
              <a:rPr lang="en-US" sz="2200" dirty="0" smtClean="0"/>
              <a:t>Average timeliness in transmitting ISRs to the IB was about 3.1 months - shortest time since 2001</a:t>
            </a:r>
          </a:p>
          <a:p>
            <a:r>
              <a:rPr lang="en-US" sz="2200" dirty="0" smtClean="0"/>
              <a:t>80.4% of PCT applications transmitted to IB within 3 months from date of receipt of search copy (76.3% in 2015)</a:t>
            </a:r>
          </a:p>
          <a:p>
            <a:r>
              <a:rPr lang="en-US" sz="2200" dirty="0" smtClean="0"/>
              <a:t>96.2% of all international publications published with</a:t>
            </a:r>
            <a:br>
              <a:rPr lang="en-US" sz="2200" dirty="0" smtClean="0"/>
            </a:br>
            <a:r>
              <a:rPr lang="en-US" sz="2200" dirty="0" smtClean="0"/>
              <a:t>ISR (93.4% in 2015)</a:t>
            </a:r>
          </a:p>
        </p:txBody>
      </p:sp>
      <p:sp>
        <p:nvSpPr>
          <p:cNvPr id="6" name="Rectangle 5"/>
          <p:cNvSpPr/>
          <p:nvPr/>
        </p:nvSpPr>
        <p:spPr>
          <a:xfrm>
            <a:off x="498094" y="4380466"/>
            <a:ext cx="27719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WIPO Statistics Database, </a:t>
            </a:r>
            <a:r>
              <a:rPr lang="en-US" sz="1000" dirty="0" smtClean="0"/>
              <a:t>April 2017</a:t>
            </a:r>
            <a:endParaRPr lang="en-US" sz="1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100"/>
            <a:ext cx="9026822" cy="308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International Search Requests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07504" y="4406574"/>
            <a:ext cx="9036496" cy="172819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200" dirty="0" smtClean="0"/>
              <a:t>Supplementary International Search Requests fell for second consecutive year </a:t>
            </a:r>
          </a:p>
          <a:p>
            <a:r>
              <a:rPr lang="en-US" sz="2200" dirty="0" smtClean="0"/>
              <a:t>The EPO accounted for 93.6% of requests for supplementary international search in 2016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16315" y="4283464"/>
            <a:ext cx="27719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WIPO Statistics Database, </a:t>
            </a:r>
            <a:r>
              <a:rPr lang="en-US" sz="1000" dirty="0" smtClean="0"/>
              <a:t>April 2017</a:t>
            </a:r>
            <a:endParaRPr lang="en-US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71230"/>
            <a:ext cx="8899207" cy="279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0" y="1052736"/>
            <a:ext cx="7307476" cy="438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74371"/>
            <a:ext cx="9144000" cy="1143000"/>
          </a:xfrm>
        </p:spPr>
        <p:txBody>
          <a:bodyPr/>
          <a:lstStyle/>
          <a:p>
            <a:r>
              <a:rPr lang="en-US" dirty="0" smtClean="0"/>
              <a:t>IPRPs (Chapter II) by International Preliminary Examination Authority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0" y="5560331"/>
            <a:ext cx="9036496" cy="1728192"/>
          </a:xfrm>
        </p:spPr>
        <p:txBody>
          <a:bodyPr/>
          <a:lstStyle/>
          <a:p>
            <a:r>
              <a:rPr lang="en-US" sz="2200" dirty="0" smtClean="0"/>
              <a:t>Reports established by IPEA fell by 7.9% in 2016 to 14,395</a:t>
            </a:r>
          </a:p>
          <a:p>
            <a:r>
              <a:rPr lang="en-US" sz="2200" dirty="0" smtClean="0"/>
              <a:t>85.8% of IPRPs (Chapter II) were produced by the EPO, </a:t>
            </a:r>
            <a:br>
              <a:rPr lang="en-US" sz="2200" dirty="0" smtClean="0"/>
            </a:br>
            <a:r>
              <a:rPr lang="en-US" sz="2200" dirty="0" smtClean="0"/>
              <a:t>the JPO or the USPTO</a:t>
            </a:r>
          </a:p>
        </p:txBody>
      </p:sp>
      <p:sp>
        <p:nvSpPr>
          <p:cNvPr id="8" name="Rectangle 7"/>
          <p:cNvSpPr/>
          <p:nvPr/>
        </p:nvSpPr>
        <p:spPr>
          <a:xfrm>
            <a:off x="1124779" y="5314110"/>
            <a:ext cx="28424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WIPO Statistics Database, </a:t>
            </a:r>
            <a:r>
              <a:rPr lang="en-US" sz="1000" dirty="0" smtClean="0"/>
              <a:t> April  2017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64488" cy="2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359024"/>
          </a:xfrm>
        </p:spPr>
        <p:txBody>
          <a:bodyPr/>
          <a:lstStyle/>
          <a:p>
            <a:r>
              <a:rPr lang="en-US" dirty="0" smtClean="0"/>
              <a:t>Average Timeliness in Transmitting IPRPs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780" y="4869160"/>
            <a:ext cx="9036496" cy="1728192"/>
          </a:xfrm>
        </p:spPr>
        <p:txBody>
          <a:bodyPr/>
          <a:lstStyle/>
          <a:p>
            <a:r>
              <a:rPr lang="en-US" sz="2200" dirty="0" smtClean="0"/>
              <a:t>Average time in transmitting IPRPs fell to 27.6 months in 2016</a:t>
            </a:r>
          </a:p>
          <a:p>
            <a:r>
              <a:rPr lang="en-US" sz="2200" dirty="0" smtClean="0"/>
              <a:t>85.8% of all IPRPs were transmitted to the IB within 28 months of priority date (80.4% in 2015)</a:t>
            </a:r>
          </a:p>
        </p:txBody>
      </p:sp>
      <p:sp>
        <p:nvSpPr>
          <p:cNvPr id="6" name="Rectangle 5"/>
          <p:cNvSpPr/>
          <p:nvPr/>
        </p:nvSpPr>
        <p:spPr>
          <a:xfrm>
            <a:off x="498094" y="4249867"/>
            <a:ext cx="27719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WIPO Statistics Database, </a:t>
            </a:r>
            <a:r>
              <a:rPr lang="en-US" sz="1000" dirty="0" smtClean="0"/>
              <a:t>April 2017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3529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Further information: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2017 PCT Yearly Review</a:t>
            </a:r>
          </a:p>
          <a:p>
            <a:pPr marL="0" indent="0" algn="ctr">
              <a:buNone/>
            </a:pPr>
            <a:r>
              <a:rPr lang="en-US" dirty="0" smtClean="0"/>
              <a:t>The International Patent System</a:t>
            </a:r>
          </a:p>
          <a:p>
            <a:pPr marL="0" indent="0" algn="ctr">
              <a:buNone/>
            </a:pPr>
            <a:r>
              <a:rPr lang="en-US" sz="2000" dirty="0" smtClean="0"/>
              <a:t>WIPO Publication No. 901E/2017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b="1" dirty="0" smtClean="0"/>
              <a:t>World Intellectual Property Indicators 2016</a:t>
            </a:r>
          </a:p>
          <a:p>
            <a:pPr marL="0" indent="0" algn="ctr">
              <a:buNone/>
            </a:pPr>
            <a:r>
              <a:rPr lang="en-US" sz="2000" dirty="0"/>
              <a:t>WIPO Publication No. </a:t>
            </a:r>
            <a:r>
              <a:rPr lang="en-US" sz="2000" dirty="0" smtClean="0"/>
              <a:t>941E/2016</a:t>
            </a:r>
            <a:endParaRPr lang="en-US" sz="2000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WIPO IP Statistics Data Center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http://www.wipo.int/ipstats/en/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PCT Application Filings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181226"/>
            <a:ext cx="30091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Economics and Statistics Division, WIPO</a:t>
            </a:r>
            <a:endParaRPr lang="en-US" sz="1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3410"/>
            <a:ext cx="9120577" cy="4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43606" y="3266049"/>
            <a:ext cx="1111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214,322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3112032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217,233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779912" y="2732131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233,000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148064" y="2305769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243,000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570209" y="1998282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251,200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851826" y="1784738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259,600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F0B3F-F995-4F2F-AC87-0A39D0C0185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Trends for Top 5 Origins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605148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 smtClean="0"/>
              <a:t>Source:  WIPO Statistics Database, April 2017</a:t>
            </a:r>
            <a:endParaRPr lang="en-US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" y="1816592"/>
            <a:ext cx="911383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Distribution of PCT Applicants in 2016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716893"/>
              </p:ext>
            </p:extLst>
          </p:nvPr>
        </p:nvGraphicFramePr>
        <p:xfrm>
          <a:off x="1259632" y="1196752"/>
          <a:ext cx="7344816" cy="405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3528" y="5011341"/>
            <a:ext cx="726500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Top Applicants</a:t>
            </a:r>
          </a:p>
          <a:p>
            <a:pPr algn="l"/>
            <a:r>
              <a:rPr lang="en-US" altLang="en-US" b="1" dirty="0"/>
              <a:t>Businesses</a:t>
            </a:r>
            <a:r>
              <a:rPr lang="en-US" altLang="en-US" dirty="0"/>
              <a:t>: </a:t>
            </a:r>
            <a:r>
              <a:rPr lang="en-US" altLang="en-US" dirty="0" smtClean="0"/>
              <a:t>ZTE Corporation – 4,123 </a:t>
            </a:r>
            <a:r>
              <a:rPr lang="en-US" altLang="en-US" dirty="0"/>
              <a:t>applications </a:t>
            </a:r>
            <a:r>
              <a:rPr lang="en-US" altLang="en-US" dirty="0" smtClean="0"/>
              <a:t>published</a:t>
            </a:r>
            <a:br>
              <a:rPr lang="en-US" altLang="en-US" dirty="0" smtClean="0"/>
            </a:br>
            <a:r>
              <a:rPr lang="en-US" altLang="en-US" b="1" dirty="0" smtClean="0"/>
              <a:t>Universities</a:t>
            </a:r>
            <a:r>
              <a:rPr lang="en-US" altLang="en-US" dirty="0" smtClean="0"/>
              <a:t>:  University of California </a:t>
            </a:r>
            <a:r>
              <a:rPr lang="en-US" altLang="en-US" dirty="0"/>
              <a:t>– </a:t>
            </a:r>
            <a:r>
              <a:rPr lang="en-US" altLang="en-US" dirty="0" smtClean="0"/>
              <a:t>434 applications published</a:t>
            </a:r>
            <a:br>
              <a:rPr lang="en-US" altLang="en-US" dirty="0" smtClean="0"/>
            </a:br>
            <a:r>
              <a:rPr lang="en-US" altLang="en-US" b="1" dirty="0" smtClean="0"/>
              <a:t>Government and Research Institutions</a:t>
            </a:r>
            <a:r>
              <a:rPr lang="en-US" altLang="en-US" dirty="0" smtClean="0"/>
              <a:t>: </a:t>
            </a:r>
            <a:r>
              <a:rPr lang="en-US" altLang="en-US" dirty="0"/>
              <a:t>Commissariat </a:t>
            </a:r>
            <a:r>
              <a:rPr lang="fr-CH" altLang="en-US" dirty="0"/>
              <a:t>à </a:t>
            </a:r>
            <a:r>
              <a:rPr lang="fr-CH" altLang="en-US" dirty="0" smtClean="0"/>
              <a:t>l’Energie Atomique</a:t>
            </a:r>
            <a:br>
              <a:rPr lang="fr-CH" altLang="en-US" dirty="0" smtClean="0"/>
            </a:br>
            <a:r>
              <a:rPr lang="fr-CH" altLang="en-US" dirty="0" smtClean="0"/>
              <a:t>et aux Energies Alternatives – 329 applications published </a:t>
            </a:r>
            <a:endParaRPr lang="fr-CH" altLang="en-US" dirty="0"/>
          </a:p>
          <a:p>
            <a:pPr algn="l"/>
            <a:r>
              <a:rPr lang="fr-CH" altLang="en-US" dirty="0"/>
              <a:t>    </a:t>
            </a:r>
            <a:endParaRPr lang="en-US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908720"/>
            <a:ext cx="7161235" cy="436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017"/>
            <a:ext cx="8229600" cy="1143000"/>
          </a:xfrm>
        </p:spPr>
        <p:txBody>
          <a:bodyPr/>
          <a:lstStyle/>
          <a:p>
            <a:r>
              <a:rPr lang="en-US" dirty="0" smtClean="0"/>
              <a:t>Applications Claiming Eligibility for </a:t>
            </a:r>
            <a:br>
              <a:rPr lang="en-US" dirty="0" smtClean="0"/>
            </a:br>
            <a:r>
              <a:rPr lang="en-US" dirty="0" smtClean="0"/>
              <a:t>90% Fee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26" y="5572571"/>
            <a:ext cx="8349422" cy="1268760"/>
          </a:xfrm>
        </p:spPr>
        <p:txBody>
          <a:bodyPr/>
          <a:lstStyle/>
          <a:p>
            <a:r>
              <a:rPr lang="en-US" sz="2200" dirty="0" smtClean="0"/>
              <a:t>Number of </a:t>
            </a:r>
            <a:r>
              <a:rPr lang="en-US" sz="2200" smtClean="0"/>
              <a:t>applications claiming </a:t>
            </a:r>
            <a:r>
              <a:rPr lang="en-US" sz="2200" dirty="0" smtClean="0"/>
              <a:t>eligibility </a:t>
            </a:r>
            <a:r>
              <a:rPr lang="en-US" sz="2200" smtClean="0"/>
              <a:t>for 90% fee reduction </a:t>
            </a:r>
            <a:r>
              <a:rPr lang="en-US" sz="2200" dirty="0" smtClean="0"/>
              <a:t>rose from 6,041 </a:t>
            </a:r>
            <a:r>
              <a:rPr lang="en-US" sz="2200" smtClean="0"/>
              <a:t>to 10,631 </a:t>
            </a:r>
            <a:r>
              <a:rPr lang="en-US" sz="2200" dirty="0" smtClean="0"/>
              <a:t>(+76</a:t>
            </a:r>
            <a:r>
              <a:rPr lang="en-US" sz="2200" smtClean="0"/>
              <a:t>%) </a:t>
            </a:r>
            <a:br>
              <a:rPr lang="en-US" sz="2200" smtClean="0"/>
            </a:br>
            <a:r>
              <a:rPr lang="en-US" sz="2200" smtClean="0"/>
              <a:t>between </a:t>
            </a:r>
            <a:r>
              <a:rPr lang="en-US" sz="2200" dirty="0" smtClean="0"/>
              <a:t>2015 and 2016</a:t>
            </a:r>
            <a:endParaRPr lang="en-US" sz="2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86" y="1109457"/>
            <a:ext cx="756084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68974" y="1773604"/>
            <a:ext cx="2598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reductions </a:t>
            </a:r>
            <a:br>
              <a:rPr lang="en-US" dirty="0" smtClean="0"/>
            </a:br>
            <a:r>
              <a:rPr lang="en-US" dirty="0" smtClean="0"/>
              <a:t>granted to same applicant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54" y="687607"/>
            <a:ext cx="6768752" cy="460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PCT Applications by 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12872"/>
            <a:ext cx="8229600" cy="4352925"/>
          </a:xfrm>
        </p:spPr>
        <p:txBody>
          <a:bodyPr/>
          <a:lstStyle/>
          <a:p>
            <a:r>
              <a:rPr lang="en-US" sz="2200" dirty="0" smtClean="0"/>
              <a:t>Around 30.5% (+0.9%) of PCT applications in 2016  included female inventors.  In academia, women are among the inventors in more than half of applications.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179512" y="516665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 smtClean="0"/>
              <a:t>Source:  WIPO Statistics Database, April 2017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/>
              <a:t>Main Fields of Technology in </a:t>
            </a:r>
            <a:r>
              <a:rPr lang="en-US" altLang="en-US" dirty="0" smtClean="0"/>
              <a:t>2016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99" y="980728"/>
            <a:ext cx="8686800" cy="208823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Main </a:t>
            </a:r>
            <a:r>
              <a:rPr lang="en-US" dirty="0"/>
              <a:t>Fields of Technology by Percentage of </a:t>
            </a:r>
            <a:r>
              <a:rPr lang="en-US" dirty="0" smtClean="0"/>
              <a:t>Total</a:t>
            </a:r>
          </a:p>
          <a:p>
            <a:pPr lvl="1"/>
            <a:r>
              <a:rPr lang="en-US" dirty="0"/>
              <a:t>Digital Communication </a:t>
            </a:r>
            <a:r>
              <a:rPr lang="en-US" dirty="0" smtClean="0"/>
              <a:t>	17,776 applications (8.5%)</a:t>
            </a:r>
          </a:p>
          <a:p>
            <a:pPr lvl="1"/>
            <a:r>
              <a:rPr lang="en-US" dirty="0" smtClean="0"/>
              <a:t>Computer </a:t>
            </a:r>
            <a:r>
              <a:rPr lang="en-US" dirty="0"/>
              <a:t>Technology </a:t>
            </a:r>
            <a:r>
              <a:rPr lang="en-US" dirty="0" smtClean="0"/>
              <a:t>	17,115 applications (8.2%)</a:t>
            </a:r>
          </a:p>
          <a:p>
            <a:pPr lvl="1"/>
            <a:r>
              <a:rPr lang="en-US" dirty="0" smtClean="0"/>
              <a:t>Electrical Machinery		14,468 applications (6.9%)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8940" y="3099949"/>
            <a:ext cx="45370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u="sng" kern="0" dirty="0" smtClean="0"/>
              <a:t>Largest increases:</a:t>
            </a:r>
            <a:r>
              <a:rPr lang="en-US" altLang="en-US" kern="0" dirty="0" smtClean="0"/>
              <a:t>	</a:t>
            </a:r>
          </a:p>
          <a:p>
            <a:pPr lvl="1"/>
            <a:r>
              <a:rPr lang="en-US" altLang="en-US" kern="0" dirty="0" smtClean="0"/>
              <a:t>Control:  21.5%</a:t>
            </a:r>
          </a:p>
          <a:p>
            <a:pPr lvl="1"/>
            <a:r>
              <a:rPr lang="en-US" altLang="en-US" kern="0" dirty="0" smtClean="0"/>
              <a:t>Medical Technology:  +12.8%</a:t>
            </a:r>
          </a:p>
          <a:p>
            <a:pPr lvl="1"/>
            <a:r>
              <a:rPr lang="en-US" altLang="en-US" kern="0" dirty="0" smtClean="0"/>
              <a:t>Optics:  +12.7%</a:t>
            </a:r>
          </a:p>
          <a:p>
            <a:pPr lvl="1"/>
            <a:r>
              <a:rPr lang="en-US" altLang="en-US" kern="0" dirty="0" smtClean="0"/>
              <a:t>Digital Communication:  +10.7%</a:t>
            </a:r>
          </a:p>
          <a:p>
            <a:pPr lvl="1"/>
            <a:endParaRPr lang="en-US" altLang="en-US" kern="0" dirty="0" smtClean="0"/>
          </a:p>
          <a:p>
            <a:pPr marL="457200" lvl="1" indent="0">
              <a:buNone/>
            </a:pPr>
            <a:endParaRPr lang="en-US" altLang="en-US" u="sng" kern="0" dirty="0" smtClean="0"/>
          </a:p>
          <a:p>
            <a:pPr lvl="1">
              <a:buFont typeface="Wingdings" pitchFamily="2" charset="2"/>
              <a:buNone/>
            </a:pPr>
            <a:endParaRPr lang="en-US" altLang="en-US" kern="0" dirty="0" smtClean="0"/>
          </a:p>
          <a:p>
            <a:pPr lvl="1">
              <a:buFont typeface="Wingdings" pitchFamily="2" charset="2"/>
              <a:buNone/>
            </a:pPr>
            <a:endParaRPr lang="en-US" altLang="en-US" kern="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682266" y="3099949"/>
            <a:ext cx="4356671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u="sng" kern="0" dirty="0" smtClean="0"/>
              <a:t>Largest decreases:</a:t>
            </a:r>
            <a:endParaRPr lang="en-US" altLang="en-US" kern="0" dirty="0" smtClean="0"/>
          </a:p>
          <a:p>
            <a:pPr lvl="1"/>
            <a:r>
              <a:rPr lang="en-US" altLang="en-US" kern="0" dirty="0" smtClean="0"/>
              <a:t>Engines, pumps, turbines:  -9.6%</a:t>
            </a:r>
          </a:p>
          <a:p>
            <a:pPr lvl="1"/>
            <a:r>
              <a:rPr lang="en-US" altLang="en-US" kern="0" dirty="0" smtClean="0"/>
              <a:t>Mechanical elements:  </a:t>
            </a:r>
            <a:br>
              <a:rPr lang="en-US" altLang="en-US" kern="0" dirty="0" smtClean="0"/>
            </a:br>
            <a:r>
              <a:rPr lang="en-US" altLang="en-US" kern="0" dirty="0" smtClean="0"/>
              <a:t>-2.9%</a:t>
            </a:r>
          </a:p>
          <a:p>
            <a:pPr lvl="1"/>
            <a:r>
              <a:rPr lang="en-US" altLang="en-US" kern="0" dirty="0" smtClean="0"/>
              <a:t>Civil engineering:  -1.7%</a:t>
            </a:r>
          </a:p>
          <a:p>
            <a:pPr lvl="1"/>
            <a:r>
              <a:rPr lang="en-US" altLang="en-US" kern="0" dirty="0" smtClean="0"/>
              <a:t>Electrical machinery:  </a:t>
            </a:r>
            <a:br>
              <a:rPr lang="en-US" altLang="en-US" kern="0" dirty="0" smtClean="0"/>
            </a:br>
            <a:r>
              <a:rPr lang="en-US" altLang="en-US" kern="0" dirty="0" smtClean="0"/>
              <a:t>-1.3%</a:t>
            </a:r>
          </a:p>
          <a:p>
            <a:pPr lvl="1">
              <a:buFont typeface="Wingdings" pitchFamily="2" charset="2"/>
              <a:buNone/>
            </a:pPr>
            <a:endParaRPr lang="en-US" altLang="en-US" kern="0" dirty="0" smtClean="0"/>
          </a:p>
          <a:p>
            <a:pPr lvl="1">
              <a:buFont typeface="Wingdings" pitchFamily="2" charset="2"/>
              <a:buNone/>
            </a:pPr>
            <a:endParaRPr lang="en-US" altLang="en-US" kern="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11560" y="64092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 smtClean="0"/>
              <a:t>Source:  WIPO Statistics Database, April 2017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" y="1444304"/>
            <a:ext cx="907042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 smtClean="0"/>
              <a:t>PCT Applications by Medium of Filing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3441" y="4941168"/>
            <a:ext cx="8229600" cy="1728192"/>
          </a:xfrm>
        </p:spPr>
        <p:txBody>
          <a:bodyPr/>
          <a:lstStyle/>
          <a:p>
            <a:r>
              <a:rPr lang="en-US" dirty="0" smtClean="0"/>
              <a:t>Distribution in 2016:  4.5% paper, 95.5% fully electronic (PDF 66.2%, XML 29.3%)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121" y="439663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 smtClean="0"/>
              <a:t>Source:  WIPO Statistics Database, April 2017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9F75-6089-47F0-BD2C-6E8AF5673CE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 - PCT Online Services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06E82"/>
      </a:hlink>
      <a:folHlink>
        <a:srgbClr val="506E8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06E82"/>
        </a:hlink>
        <a:folHlink>
          <a:srgbClr val="506E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IB - PCT Online Services</Template>
  <TotalTime>3264</TotalTime>
  <Words>942</Words>
  <Application>Microsoft Office PowerPoint</Application>
  <PresentationFormat>On-screen Show (4:3)</PresentationFormat>
  <Paragraphs>174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IB - PCT Online Services</vt:lpstr>
      <vt:lpstr>PCT Statistics PCT Working Group Tenth Session</vt:lpstr>
      <vt:lpstr>Outline</vt:lpstr>
      <vt:lpstr>PCT Application Filings</vt:lpstr>
      <vt:lpstr>Filing Trends for Top 5 Origins</vt:lpstr>
      <vt:lpstr>Distribution of PCT Applicants in 2016</vt:lpstr>
      <vt:lpstr>Applications Claiming Eligibility for  90% Fee Reduction</vt:lpstr>
      <vt:lpstr>PCT Applications by Gender</vt:lpstr>
      <vt:lpstr>Main Fields of Technology in 2016 </vt:lpstr>
      <vt:lpstr>PCT Applications by Medium of Filing</vt:lpstr>
      <vt:lpstr>PCT Applications by Publication Language</vt:lpstr>
      <vt:lpstr>Translations of Abstracts and Titles</vt:lpstr>
      <vt:lpstr>PCT- National Phase Entries</vt:lpstr>
      <vt:lpstr>Non-Resident Applications by Filing Route</vt:lpstr>
      <vt:lpstr>National Phase Entries for Top 10 Origins</vt:lpstr>
      <vt:lpstr>National Phase Entries for Next 10 Origins</vt:lpstr>
      <vt:lpstr>PCT NPEs for Top 10 Offices in 2015</vt:lpstr>
      <vt:lpstr>PCT NPEs for Next 10 Offices in 2015</vt:lpstr>
      <vt:lpstr>PCT Applications for Top 10 Receiving Offices in 2016</vt:lpstr>
      <vt:lpstr>PCT Applications for Next 10 Receiving Offices in 2016</vt:lpstr>
      <vt:lpstr>Receiving Offices:  Timeliness of Transmitting PCT Applications to the IB</vt:lpstr>
      <vt:lpstr>Search Reports established by International Searching Authority (1)</vt:lpstr>
      <vt:lpstr>Search Reports established by International Searching Authority (2)</vt:lpstr>
      <vt:lpstr>Average Timeliness in Transmitting ISRs to the IB from Date of Receipt of Search Copy</vt:lpstr>
      <vt:lpstr>Supplementary International Search Requests</vt:lpstr>
      <vt:lpstr>IPRPs (Chapter II) by International Preliminary Examination Authority</vt:lpstr>
      <vt:lpstr>Average Timeliness in Transmitting IPRPs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PCT Online Services PCT Working Group</dc:title>
  <dc:creator>MARLOW Thomas</dc:creator>
  <cp:lastModifiedBy>MARLOW Thomas</cp:lastModifiedBy>
  <cp:revision>154</cp:revision>
  <cp:lastPrinted>2017-05-02T13:55:48Z</cp:lastPrinted>
  <dcterms:created xsi:type="dcterms:W3CDTF">2015-05-14T14:44:56Z</dcterms:created>
  <dcterms:modified xsi:type="dcterms:W3CDTF">2017-05-08T20:29:01Z</dcterms:modified>
</cp:coreProperties>
</file>