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62" r:id="rId6"/>
    <p:sldId id="264" r:id="rId7"/>
    <p:sldId id="265" r:id="rId8"/>
    <p:sldId id="266" r:id="rId9"/>
    <p:sldId id="267" r:id="rId10"/>
    <p:sldId id="278" r:id="rId11"/>
    <p:sldId id="279" r:id="rId12"/>
    <p:sldId id="269" r:id="rId13"/>
    <p:sldId id="270" r:id="rId14"/>
    <p:sldId id="271" r:id="rId15"/>
    <p:sldId id="272" r:id="rId16"/>
    <p:sldId id="273" r:id="rId17"/>
    <p:sldId id="280" r:id="rId18"/>
    <p:sldId id="281" r:id="rId19"/>
    <p:sldId id="275" r:id="rId20"/>
    <p:sldId id="276" r:id="rId21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1476" y="108"/>
      </p:cViewPr>
      <p:guideLst/>
    </p:cSldViewPr>
  </p:slideViewPr>
  <p:outlineViewPr>
    <p:cViewPr>
      <p:scale>
        <a:sx n="33" d="100"/>
        <a:sy n="33" d="100"/>
      </p:scale>
      <p:origin x="0" y="-8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300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i.wipo.int\wipodata\DAT1\OrgPctLdev\Shared\WIPO%20meetings%20-%20PCT\PCT-MIA-28\PCT%20Statistics\Paper%20filings%20by%20Receiving%20Offic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229801437863758E-2"/>
          <c:y val="0.13800573539418684"/>
          <c:w val="0.89143128846039255"/>
          <c:h val="0.80348652846965563"/>
        </c:manualLayout>
      </c:layout>
      <c:barChart>
        <c:barDir val="col"/>
        <c:grouping val="clustered"/>
        <c:varyColors val="0"/>
        <c:ser>
          <c:idx val="0"/>
          <c:order val="0"/>
          <c:tx>
            <c:v>2019</c:v>
          </c:tx>
          <c:spPr>
            <a:solidFill>
              <a:srgbClr val="CC0000"/>
            </a:solidFill>
            <a:ln>
              <a:noFill/>
            </a:ln>
            <a:effectLst/>
          </c:spPr>
          <c:invertIfNegative val="0"/>
          <c:cat>
            <c:strRef>
              <c:f>'pct_3 - PCT applications by fil'!$U$23:$U$32</c:f>
              <c:strCache>
                <c:ptCount val="10"/>
                <c:pt idx="0">
                  <c:v>EP</c:v>
                </c:pt>
                <c:pt idx="1">
                  <c:v>RU</c:v>
                </c:pt>
                <c:pt idx="2">
                  <c:v>CN</c:v>
                </c:pt>
                <c:pt idx="3">
                  <c:v>JP</c:v>
                </c:pt>
                <c:pt idx="4">
                  <c:v>DE</c:v>
                </c:pt>
                <c:pt idx="5">
                  <c:v>FR</c:v>
                </c:pt>
                <c:pt idx="6">
                  <c:v>IB</c:v>
                </c:pt>
                <c:pt idx="7">
                  <c:v>KR</c:v>
                </c:pt>
                <c:pt idx="8">
                  <c:v>AU</c:v>
                </c:pt>
                <c:pt idx="9">
                  <c:v>CA</c:v>
                </c:pt>
              </c:strCache>
            </c:strRef>
          </c:cat>
          <c:val>
            <c:numRef>
              <c:f>'pct_3 - PCT applications by fil'!$V$23:$V$32</c:f>
              <c:numCache>
                <c:formatCode>General</c:formatCode>
                <c:ptCount val="10"/>
                <c:pt idx="0">
                  <c:v>823</c:v>
                </c:pt>
                <c:pt idx="1">
                  <c:v>1045</c:v>
                </c:pt>
                <c:pt idx="2">
                  <c:v>273</c:v>
                </c:pt>
                <c:pt idx="3">
                  <c:v>313</c:v>
                </c:pt>
                <c:pt idx="4">
                  <c:v>265</c:v>
                </c:pt>
                <c:pt idx="5">
                  <c:v>155</c:v>
                </c:pt>
                <c:pt idx="6">
                  <c:v>324</c:v>
                </c:pt>
                <c:pt idx="7">
                  <c:v>667</c:v>
                </c:pt>
                <c:pt idx="8">
                  <c:v>163</c:v>
                </c:pt>
                <c:pt idx="9">
                  <c:v>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92-4925-AB34-E764F8D671EF}"/>
            </c:ext>
          </c:extLst>
        </c:ser>
        <c:ser>
          <c:idx val="1"/>
          <c:order val="1"/>
          <c:tx>
            <c:v>2020</c:v>
          </c:tx>
          <c:spPr>
            <a:solidFill>
              <a:srgbClr val="0000FF"/>
            </a:solidFill>
            <a:ln>
              <a:noFill/>
            </a:ln>
            <a:effectLst/>
          </c:spPr>
          <c:invertIfNegative val="0"/>
          <c:cat>
            <c:strRef>
              <c:f>'pct_3 - PCT applications by fil'!$U$23:$U$32</c:f>
              <c:strCache>
                <c:ptCount val="10"/>
                <c:pt idx="0">
                  <c:v>EP</c:v>
                </c:pt>
                <c:pt idx="1">
                  <c:v>RU</c:v>
                </c:pt>
                <c:pt idx="2">
                  <c:v>CN</c:v>
                </c:pt>
                <c:pt idx="3">
                  <c:v>JP</c:v>
                </c:pt>
                <c:pt idx="4">
                  <c:v>DE</c:v>
                </c:pt>
                <c:pt idx="5">
                  <c:v>FR</c:v>
                </c:pt>
                <c:pt idx="6">
                  <c:v>IB</c:v>
                </c:pt>
                <c:pt idx="7">
                  <c:v>KR</c:v>
                </c:pt>
                <c:pt idx="8">
                  <c:v>AU</c:v>
                </c:pt>
                <c:pt idx="9">
                  <c:v>CA</c:v>
                </c:pt>
              </c:strCache>
            </c:strRef>
          </c:cat>
          <c:val>
            <c:numRef>
              <c:f>'pct_3 - PCT applications by fil'!$W$23:$W$32</c:f>
              <c:numCache>
                <c:formatCode>General</c:formatCode>
                <c:ptCount val="10"/>
                <c:pt idx="0">
                  <c:v>799</c:v>
                </c:pt>
                <c:pt idx="1">
                  <c:v>662</c:v>
                </c:pt>
                <c:pt idx="2">
                  <c:v>356</c:v>
                </c:pt>
                <c:pt idx="3">
                  <c:v>308</c:v>
                </c:pt>
                <c:pt idx="4">
                  <c:v>286</c:v>
                </c:pt>
                <c:pt idx="5">
                  <c:v>207</c:v>
                </c:pt>
                <c:pt idx="6">
                  <c:v>176</c:v>
                </c:pt>
                <c:pt idx="7">
                  <c:v>150</c:v>
                </c:pt>
                <c:pt idx="8">
                  <c:v>145</c:v>
                </c:pt>
                <c:pt idx="9">
                  <c:v>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92-4925-AB34-E764F8D671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95537839"/>
        <c:axId val="1895529519"/>
      </c:barChart>
      <c:catAx>
        <c:axId val="1895537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1895529519"/>
        <c:crosses val="autoZero"/>
        <c:auto val="1"/>
        <c:lblAlgn val="ctr"/>
        <c:lblOffset val="100"/>
        <c:noMultiLvlLbl val="0"/>
      </c:catAx>
      <c:valAx>
        <c:axId val="1895529519"/>
        <c:scaling>
          <c:orientation val="minMax"/>
          <c:max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1895537839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13887196790115"/>
          <c:y val="0.38825948663196763"/>
          <c:w val="0.21531649168853892"/>
          <c:h val="7.89964275298920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baseline="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0E90A6-654C-49F3-BCDA-DEAB6B6322B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4EB094-15DA-4923-B9E3-3E93EBB35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16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05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122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270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650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946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807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625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911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770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038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38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2943" indent="-232943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74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56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81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4300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38200" y="4572000"/>
            <a:ext cx="5608320" cy="3660458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65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34720" y="4493260"/>
            <a:ext cx="5608320" cy="366045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79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08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63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75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EB094-15DA-4923-B9E3-3E93EBB352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09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5212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68B0F5-858E-4F65-AA40-6C528C813A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778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BD4A65-FE31-49CE-B962-560BE6C053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97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BF5BE-91F5-4E03-9972-D525A67EFD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91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D60E4-293C-477B-9267-6EB889822C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7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FE76E8-079A-4380-9DF0-07C319993C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502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6C3637-DF00-4195-9479-D9FAED1693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78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2A3B0-0B2D-4DE1-9A47-197337C0F8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95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FBD831-E77C-45C9-9B7A-C8AFB40738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10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CD3F7-57B3-4762-9808-0A1E3B463F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771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19C3C-FA60-47EC-96F9-05738BD366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89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  <a:p>
            <a:pPr lvl="2"/>
            <a:r>
              <a:rPr lang="en-US" altLang="en-US" smtClean="0"/>
              <a:t> Third level</a:t>
            </a:r>
          </a:p>
          <a:p>
            <a:pPr lvl="3"/>
            <a:r>
              <a:rPr lang="en-US" altLang="en-US" smtClean="0"/>
              <a:t> Fourth level</a:t>
            </a:r>
          </a:p>
          <a:p>
            <a:pPr lvl="4"/>
            <a:r>
              <a:rPr lang="en-US" altLang="en-US" smtClean="0"/>
              <a:t> 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F343A1F2-1D92-4ABB-8E23-8E1A2C665EA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fr" descr=" 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  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po.int/ipstats/en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ipo.int/edocs/infogdocs/en/ipfactsandfigures/" TargetMode="External"/><Relationship Id="rId4" Type="http://schemas.openxmlformats.org/officeDocument/2006/relationships/hyperlink" Target="https://www.wipo.int/pressroom/en/articles/2021/article_0002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219200" y="4108450"/>
            <a:ext cx="5472113" cy="1512888"/>
          </a:xfrm>
          <a:noFill/>
        </p:spPr>
        <p:txBody>
          <a:bodyPr/>
          <a:lstStyle/>
          <a:p>
            <a:pPr eaLnBrk="1" hangingPunct="1"/>
            <a:r>
              <a:rPr lang="en-US" altLang="en-US" sz="3000" b="1" dirty="0" smtClean="0"/>
              <a:t>PCT Statistics</a:t>
            </a:r>
            <a:br>
              <a:rPr lang="en-US" altLang="en-US" sz="3000" b="1" dirty="0" smtClean="0"/>
            </a:br>
            <a:r>
              <a:rPr lang="en-US" altLang="en-US" sz="2600" dirty="0" smtClean="0"/>
              <a:t>Meeting of International Authorities</a:t>
            </a:r>
            <a:br>
              <a:rPr lang="en-US" altLang="en-US" sz="2600" dirty="0" smtClean="0"/>
            </a:br>
            <a:r>
              <a:rPr lang="en-US" altLang="en-US" sz="2600" dirty="0" smtClean="0"/>
              <a:t>Twenty-Eighth Session	</a:t>
            </a:r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6243638" y="5095875"/>
            <a:ext cx="2290762" cy="792163"/>
          </a:xfrm>
          <a:noFill/>
        </p:spPr>
        <p:txBody>
          <a:bodyPr/>
          <a:lstStyle/>
          <a:p>
            <a:pPr eaLnBrk="1" hangingPunct="1"/>
            <a:r>
              <a:rPr lang="en-US" altLang="en-US" sz="1300" dirty="0" smtClean="0">
                <a:solidFill>
                  <a:srgbClr val="990033"/>
                </a:solidFill>
                <a:latin typeface="Arial Black" panose="020B0A04020102020204" pitchFamily="34" charset="0"/>
              </a:rPr>
              <a:t>Geneva</a:t>
            </a:r>
            <a:br>
              <a:rPr lang="en-US" altLang="en-US" sz="1300" dirty="0" smtClean="0">
                <a:solidFill>
                  <a:srgbClr val="990033"/>
                </a:solidFill>
                <a:latin typeface="Arial Black" panose="020B0A04020102020204" pitchFamily="34" charset="0"/>
              </a:rPr>
            </a:br>
            <a:r>
              <a:rPr lang="en-US" altLang="en-US" sz="1300" dirty="0" smtClean="0">
                <a:solidFill>
                  <a:srgbClr val="990033"/>
                </a:solidFill>
                <a:latin typeface="Arial Black" panose="020B0A04020102020204" pitchFamily="34" charset="0"/>
              </a:rPr>
              <a:t>March 24 to 26, 2021</a:t>
            </a:r>
          </a:p>
        </p:txBody>
      </p:sp>
      <p:pic>
        <p:nvPicPr>
          <p:cNvPr id="3076" name="Picture 10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3" y="3810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ISRs</a:t>
            </a:r>
            <a:r>
              <a:rPr lang="fr-CH" dirty="0" smtClean="0"/>
              <a:t> </a:t>
            </a:r>
            <a:r>
              <a:rPr lang="fr-CH" dirty="0" err="1" smtClean="0"/>
              <a:t>transmitted</a:t>
            </a:r>
            <a:r>
              <a:rPr lang="fr-CH" dirty="0" smtClean="0"/>
              <a:t> to International Bureau </a:t>
            </a:r>
            <a:r>
              <a:rPr lang="fr-CH" dirty="0" err="1" smtClean="0"/>
              <a:t>each</a:t>
            </a:r>
            <a:r>
              <a:rPr lang="fr-CH" dirty="0" smtClean="0"/>
              <a:t> </a:t>
            </a:r>
            <a:r>
              <a:rPr lang="fr-CH" dirty="0" err="1" smtClean="0"/>
              <a:t>month</a:t>
            </a:r>
            <a:r>
              <a:rPr lang="fr-CH" dirty="0" smtClean="0"/>
              <a:t> for 2019 and 2020</a:t>
            </a:r>
            <a:endParaRPr lang="fr-CH" dirty="0"/>
          </a:p>
        </p:txBody>
      </p:sp>
      <p:sp>
        <p:nvSpPr>
          <p:cNvPr id="5" name="Rectangle 4"/>
          <p:cNvSpPr/>
          <p:nvPr/>
        </p:nvSpPr>
        <p:spPr>
          <a:xfrm>
            <a:off x="247552" y="6477000"/>
            <a:ext cx="843924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March 2021.</a:t>
            </a:r>
            <a:endParaRPr lang="en-US" sz="1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08878"/>
            <a:ext cx="7924800" cy="475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39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Percentage</a:t>
            </a:r>
            <a:r>
              <a:rPr lang="fr-CH" dirty="0" smtClean="0"/>
              <a:t> </a:t>
            </a:r>
            <a:r>
              <a:rPr lang="fr-CH" dirty="0" err="1" smtClean="0"/>
              <a:t>ISRs</a:t>
            </a:r>
            <a:r>
              <a:rPr lang="fr-CH" dirty="0" smtClean="0"/>
              <a:t> </a:t>
            </a:r>
            <a:r>
              <a:rPr lang="fr-CH" dirty="0" err="1" smtClean="0"/>
              <a:t>Transmitted</a:t>
            </a:r>
            <a:r>
              <a:rPr lang="fr-CH" dirty="0" smtClean="0"/>
              <a:t> </a:t>
            </a:r>
            <a:r>
              <a:rPr lang="fr-CH" dirty="0" err="1" smtClean="0"/>
              <a:t>within</a:t>
            </a:r>
            <a:r>
              <a:rPr lang="fr-CH" dirty="0" smtClean="0"/>
              <a:t> 3 </a:t>
            </a:r>
            <a:r>
              <a:rPr lang="fr-CH" dirty="0" err="1" smtClean="0"/>
              <a:t>months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Date of </a:t>
            </a:r>
            <a:r>
              <a:rPr lang="fr-CH" dirty="0" err="1" smtClean="0"/>
              <a:t>Receipt</a:t>
            </a:r>
            <a:r>
              <a:rPr lang="fr-CH" dirty="0" smtClean="0"/>
              <a:t> of </a:t>
            </a:r>
            <a:r>
              <a:rPr lang="fr-CH" dirty="0" err="1" smtClean="0"/>
              <a:t>Search</a:t>
            </a:r>
            <a:r>
              <a:rPr lang="fr-CH" dirty="0" smtClean="0"/>
              <a:t> Copy for 2019 and 2020</a:t>
            </a:r>
            <a:endParaRPr lang="fr-CH" dirty="0"/>
          </a:p>
        </p:txBody>
      </p:sp>
      <p:sp>
        <p:nvSpPr>
          <p:cNvPr id="5" name="Rectangle 4"/>
          <p:cNvSpPr/>
          <p:nvPr/>
        </p:nvSpPr>
        <p:spPr>
          <a:xfrm>
            <a:off x="247552" y="6477000"/>
            <a:ext cx="843924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March 2021. </a:t>
            </a:r>
            <a:r>
              <a:rPr lang="en-US" sz="1000" dirty="0"/>
              <a:t>Excludes cases where Rule 42 time limit of 9 months from priority date applies</a:t>
            </a:r>
            <a:r>
              <a:rPr lang="en-US" sz="1000" dirty="0" smtClean="0"/>
              <a:t>.</a:t>
            </a:r>
            <a:endParaRPr lang="en-US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417638"/>
            <a:ext cx="7753448" cy="4652069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284496" y="2667000"/>
            <a:ext cx="8890237" cy="1495922"/>
            <a:chOff x="284496" y="2667000"/>
            <a:chExt cx="8890237" cy="1495922"/>
          </a:xfrm>
        </p:grpSpPr>
        <p:sp>
          <p:nvSpPr>
            <p:cNvPr id="7" name="TextBox 6"/>
            <p:cNvSpPr txBox="1"/>
            <p:nvPr/>
          </p:nvSpPr>
          <p:spPr>
            <a:xfrm rot="16200000">
              <a:off x="-263410" y="3214906"/>
              <a:ext cx="14959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2000" dirty="0" err="1" smtClean="0"/>
                <a:t>Percentage</a:t>
              </a:r>
              <a:endParaRPr lang="fr-CH" sz="2000" dirty="0"/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 flipV="1">
              <a:off x="1143000" y="3657600"/>
              <a:ext cx="6991448" cy="13148"/>
            </a:xfrm>
            <a:prstGeom prst="line">
              <a:avLst/>
            </a:prstGeom>
            <a:solidFill>
              <a:srgbClr val="70899B">
                <a:alpha val="39999"/>
              </a:srgbClr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Connector 17"/>
            <p:cNvCxnSpPr/>
            <p:nvPr/>
          </p:nvCxnSpPr>
          <p:spPr bwMode="auto">
            <a:xfrm flipV="1">
              <a:off x="1143000" y="3414961"/>
              <a:ext cx="6991448" cy="13148"/>
            </a:xfrm>
            <a:prstGeom prst="line">
              <a:avLst/>
            </a:prstGeom>
            <a:solidFill>
              <a:srgbClr val="70899B">
                <a:alpha val="39999"/>
              </a:srgb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TextBox 18"/>
            <p:cNvSpPr txBox="1"/>
            <p:nvPr/>
          </p:nvSpPr>
          <p:spPr>
            <a:xfrm>
              <a:off x="7396475" y="3661512"/>
              <a:ext cx="17659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2020 Total 86.1%</a:t>
              </a:r>
              <a:endParaRPr lang="fr-CH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08736" y="3147813"/>
              <a:ext cx="17659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2019 Total 86.6%</a:t>
              </a:r>
              <a:endParaRPr lang="fr-CH" dirty="0"/>
            </a:p>
          </p:txBody>
        </p:sp>
      </p:grpSp>
    </p:spTree>
    <p:extLst>
      <p:ext uri="{BB962C8B-B14F-4D97-AF65-F5344CB8AC3E}">
        <p14:creationId xmlns:p14="http://schemas.microsoft.com/office/powerpoint/2010/main" val="111332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" y="2425089"/>
            <a:ext cx="9143999" cy="33672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Timeliness in Transmitting ISRs to the IB measured from Date of Receipt of Search Copy by ISA for 2019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23752" y="6611779"/>
            <a:ext cx="843924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March 2020 and March 2021.  Excludes cases where Rule 42 time limit of 9 months from priority date applies.</a:t>
            </a:r>
            <a:endParaRPr lang="en-US" sz="10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867055" y="1605689"/>
            <a:ext cx="8174017" cy="891048"/>
            <a:chOff x="790855" y="1638304"/>
            <a:chExt cx="8174017" cy="891048"/>
          </a:xfrm>
        </p:grpSpPr>
        <p:sp>
          <p:nvSpPr>
            <p:cNvPr id="13" name="TextBox 12"/>
            <p:cNvSpPr txBox="1"/>
            <p:nvPr/>
          </p:nvSpPr>
          <p:spPr>
            <a:xfrm>
              <a:off x="8107224" y="1961139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68.9</a:t>
              </a:r>
              <a:endParaRPr 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790855" y="1638304"/>
              <a:ext cx="8174017" cy="891048"/>
              <a:chOff x="878221" y="1534041"/>
              <a:chExt cx="8174017" cy="891048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06965" y="2080993"/>
                <a:ext cx="5838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96.3</a:t>
                </a:r>
                <a:endParaRPr lang="en-US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173966" y="2086535"/>
                <a:ext cx="5838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76.4</a:t>
                </a:r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487713" y="1872923"/>
                <a:ext cx="5838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86.1</a:t>
                </a:r>
                <a:endParaRPr lang="en-US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862306" y="2080993"/>
                <a:ext cx="5838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96.0</a:t>
                </a:r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878221" y="1875945"/>
                <a:ext cx="52610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100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227499" y="1872923"/>
                <a:ext cx="52610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100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195807" y="2080993"/>
                <a:ext cx="5838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91.4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223929" y="1872923"/>
                <a:ext cx="5838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99.1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516578" y="1881110"/>
                <a:ext cx="5838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99.7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206727" y="1839421"/>
                <a:ext cx="5838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98.7</a:t>
                </a:r>
                <a:endParaRPr 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499365" y="1867507"/>
                <a:ext cx="5838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98.5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520619" y="2070034"/>
                <a:ext cx="5838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99.0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531364" y="2072429"/>
                <a:ext cx="5838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87.6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518388" y="1881110"/>
                <a:ext cx="5838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78.1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908504" y="1881110"/>
                <a:ext cx="5838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98.7</a:t>
                </a:r>
                <a:endParaRPr lang="en-US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212508" y="2080993"/>
                <a:ext cx="5838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93.5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875787" y="1867507"/>
                <a:ext cx="5838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65.7</a:t>
                </a:r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874506" y="1867507"/>
                <a:ext cx="5838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94.1</a:t>
                </a:r>
                <a:endParaRPr lang="en-US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319637" y="2080993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0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839199" y="2080993"/>
                <a:ext cx="5838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63.3</a:t>
                </a:r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894642" y="2080993"/>
                <a:ext cx="5838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81.4</a:t>
                </a:r>
                <a:endParaRPr lang="en-US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863979" y="2083889"/>
                <a:ext cx="5838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84.2</a:t>
                </a:r>
                <a:endParaRPr lang="en-US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881693" y="1534041"/>
                <a:ext cx="512351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Provisional share transmitted within 3 months for 2020</a:t>
                </a:r>
                <a:endParaRPr lang="en-US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8468424" y="2083764"/>
                <a:ext cx="5838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17.6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3724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Timeliness in Transmitting ISRs to the IB measured from Priority Date by ISA for 2019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47552" y="6457890"/>
            <a:ext cx="84392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March 2020 and March 2021.  Excludes cases where Rule 42 time limit of 3 months from date of receipt of search copy applies.</a:t>
            </a:r>
            <a:endParaRPr lang="en-US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65" y="2272146"/>
            <a:ext cx="8954777" cy="3291563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809347" y="1534041"/>
            <a:ext cx="8147204" cy="820881"/>
            <a:chOff x="809347" y="1534041"/>
            <a:chExt cx="8147204" cy="820881"/>
          </a:xfrm>
        </p:grpSpPr>
        <p:sp>
          <p:nvSpPr>
            <p:cNvPr id="5" name="TextBox 4"/>
            <p:cNvSpPr txBox="1"/>
            <p:nvPr/>
          </p:nvSpPr>
          <p:spPr>
            <a:xfrm>
              <a:off x="4466946" y="2010826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95.9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133947" y="201636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80.4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47693" y="1802756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91.1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22286" y="2010826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95.5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09347" y="180577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91.0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58625" y="1802756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95.7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55787" y="2010826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99.5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183909" y="1802756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78.2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83976" y="1810943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52.9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505414" y="1810943"/>
              <a:ext cx="5261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100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66597" y="180577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96.0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86913" y="1797340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95.7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509455" y="1999867"/>
              <a:ext cx="5261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100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91343" y="2002262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73.7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78368" y="1810943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66.5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68485" y="1810943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98.4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01341" y="2010826"/>
              <a:ext cx="5261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100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35767" y="1797340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56.4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834486" y="1797340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98.9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65804" y="2010826"/>
              <a:ext cx="5261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100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799178" y="2010826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67.0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854621" y="2010826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99.9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23958" y="2013722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79.2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81693" y="1534041"/>
              <a:ext cx="51235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Provisional share transmitted within 9 months for 2020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372737" y="2010826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50.0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555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PCT A1 Publication Percentage by ISA in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9" y="5670659"/>
            <a:ext cx="8229600" cy="741362"/>
          </a:xfrm>
        </p:spPr>
        <p:txBody>
          <a:bodyPr/>
          <a:lstStyle/>
          <a:p>
            <a:r>
              <a:rPr lang="en-US" dirty="0" smtClean="0"/>
              <a:t>Percentage of A1 Publications = 97.3% (97.2% in 2019)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655320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March 2021</a:t>
            </a:r>
            <a:endParaRPr lang="en-US" sz="1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262855"/>
            <a:ext cx="7162800" cy="457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28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Supplementary International Search Requests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6505417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March 2021</a:t>
            </a:r>
            <a:endParaRPr lang="en-US" sz="1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314553"/>
              </p:ext>
            </p:extLst>
          </p:nvPr>
        </p:nvGraphicFramePr>
        <p:xfrm>
          <a:off x="457199" y="1828800"/>
          <a:ext cx="8229600" cy="3581403"/>
        </p:xfrm>
        <a:graphic>
          <a:graphicData uri="http://schemas.openxmlformats.org/drawingml/2006/table">
            <a:tbl>
              <a:tblPr/>
              <a:tblGrid>
                <a:gridCol w="2304288">
                  <a:extLst>
                    <a:ext uri="{9D8B030D-6E8A-4147-A177-3AD203B41FA5}">
                      <a16:colId xmlns:a16="http://schemas.microsoft.com/office/drawing/2014/main" val="3701118777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2689245507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2187139435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4091722319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2984042387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4013942931"/>
                    </a:ext>
                  </a:extLst>
                </a:gridCol>
                <a:gridCol w="987552">
                  <a:extLst>
                    <a:ext uri="{9D8B030D-6E8A-4147-A177-3AD203B41FA5}">
                      <a16:colId xmlns:a16="http://schemas.microsoft.com/office/drawing/2014/main" val="3579432143"/>
                    </a:ext>
                  </a:extLst>
                </a:gridCol>
              </a:tblGrid>
              <a:tr h="267110"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820226"/>
                  </a:ext>
                </a:extLst>
              </a:tr>
              <a:tr h="330109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Austria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272578"/>
                  </a:ext>
                </a:extLst>
              </a:tr>
              <a:tr h="330109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European Patent Office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246848"/>
                  </a:ext>
                </a:extLst>
              </a:tr>
              <a:tr h="330109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Nordic Patent Institute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629030"/>
                  </a:ext>
                </a:extLst>
              </a:tr>
              <a:tr h="330109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Russian Federation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080459"/>
                  </a:ext>
                </a:extLst>
              </a:tr>
              <a:tr h="330109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Singapore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40324"/>
                  </a:ext>
                </a:extLst>
              </a:tr>
              <a:tr h="330109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Sweden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394486"/>
                  </a:ext>
                </a:extLst>
              </a:tr>
              <a:tr h="330109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Turkey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4972999"/>
                  </a:ext>
                </a:extLst>
              </a:tr>
              <a:tr h="330109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Ukraine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2020119"/>
                  </a:ext>
                </a:extLst>
              </a:tr>
              <a:tr h="330109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Visegrad Patent Institute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6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5674100"/>
                  </a:ext>
                </a:extLst>
              </a:tr>
              <a:tr h="343312">
                <a:tc>
                  <a:txBody>
                    <a:bodyPr/>
                    <a:lstStyle/>
                    <a:p>
                      <a:pPr algn="l" fontAlgn="b"/>
                      <a:r>
                        <a:rPr lang="fr-CH" sz="1600" b="1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150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5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9"/>
            <a:ext cx="8229600" cy="1143000"/>
          </a:xfrm>
        </p:spPr>
        <p:txBody>
          <a:bodyPr/>
          <a:lstStyle/>
          <a:p>
            <a:r>
              <a:rPr lang="en-US" dirty="0" smtClean="0"/>
              <a:t>International Preliminary Examination Reports by IPEA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5744202"/>
            <a:ext cx="8153400" cy="732798"/>
          </a:xfrm>
        </p:spPr>
        <p:txBody>
          <a:bodyPr/>
          <a:lstStyle/>
          <a:p>
            <a:r>
              <a:rPr lang="en-US" dirty="0" smtClean="0"/>
              <a:t>IPRP (Chapter II) reports issued fell by 7.1% </a:t>
            </a:r>
            <a:br>
              <a:rPr lang="en-US" dirty="0" smtClean="0"/>
            </a:br>
            <a:r>
              <a:rPr lang="en-US" dirty="0" smtClean="0"/>
              <a:t>between 2019 and 2020, and by 29% since 2016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6505417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March 2021</a:t>
            </a:r>
            <a:endParaRPr lang="en-US" sz="1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788161"/>
              </p:ext>
            </p:extLst>
          </p:nvPr>
        </p:nvGraphicFramePr>
        <p:xfrm>
          <a:off x="914400" y="1295411"/>
          <a:ext cx="7315200" cy="4448800"/>
        </p:xfrm>
        <a:graphic>
          <a:graphicData uri="http://schemas.openxmlformats.org/drawingml/2006/table">
            <a:tbl>
              <a:tblPr/>
              <a:tblGrid>
                <a:gridCol w="1824799">
                  <a:extLst>
                    <a:ext uri="{9D8B030D-6E8A-4147-A177-3AD203B41FA5}">
                      <a16:colId xmlns:a16="http://schemas.microsoft.com/office/drawing/2014/main" val="2123538679"/>
                    </a:ext>
                  </a:extLst>
                </a:gridCol>
                <a:gridCol w="768336">
                  <a:extLst>
                    <a:ext uri="{9D8B030D-6E8A-4147-A177-3AD203B41FA5}">
                      <a16:colId xmlns:a16="http://schemas.microsoft.com/office/drawing/2014/main" val="3898768888"/>
                    </a:ext>
                  </a:extLst>
                </a:gridCol>
                <a:gridCol w="768336">
                  <a:extLst>
                    <a:ext uri="{9D8B030D-6E8A-4147-A177-3AD203B41FA5}">
                      <a16:colId xmlns:a16="http://schemas.microsoft.com/office/drawing/2014/main" val="4254574616"/>
                    </a:ext>
                  </a:extLst>
                </a:gridCol>
                <a:gridCol w="768336">
                  <a:extLst>
                    <a:ext uri="{9D8B030D-6E8A-4147-A177-3AD203B41FA5}">
                      <a16:colId xmlns:a16="http://schemas.microsoft.com/office/drawing/2014/main" val="3691890714"/>
                    </a:ext>
                  </a:extLst>
                </a:gridCol>
                <a:gridCol w="768336">
                  <a:extLst>
                    <a:ext uri="{9D8B030D-6E8A-4147-A177-3AD203B41FA5}">
                      <a16:colId xmlns:a16="http://schemas.microsoft.com/office/drawing/2014/main" val="1904941362"/>
                    </a:ext>
                  </a:extLst>
                </a:gridCol>
                <a:gridCol w="768336">
                  <a:extLst>
                    <a:ext uri="{9D8B030D-6E8A-4147-A177-3AD203B41FA5}">
                      <a16:colId xmlns:a16="http://schemas.microsoft.com/office/drawing/2014/main" val="3219213518"/>
                    </a:ext>
                  </a:extLst>
                </a:gridCol>
                <a:gridCol w="768336">
                  <a:extLst>
                    <a:ext uri="{9D8B030D-6E8A-4147-A177-3AD203B41FA5}">
                      <a16:colId xmlns:a16="http://schemas.microsoft.com/office/drawing/2014/main" val="1077758882"/>
                    </a:ext>
                  </a:extLst>
                </a:gridCol>
                <a:gridCol w="880385">
                  <a:extLst>
                    <a:ext uri="{9D8B030D-6E8A-4147-A177-3AD203B41FA5}">
                      <a16:colId xmlns:a16="http://schemas.microsoft.com/office/drawing/2014/main" val="1916580890"/>
                    </a:ext>
                  </a:extLst>
                </a:gridCol>
              </a:tblGrid>
              <a:tr h="192139">
                <a:tc>
                  <a:txBody>
                    <a:bodyPr/>
                    <a:lstStyle/>
                    <a:p>
                      <a:pPr algn="l" fontAlgn="b"/>
                      <a:endParaRPr lang="en-150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 (%)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 (%)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0922053"/>
                  </a:ext>
                </a:extLst>
              </a:tr>
              <a:tr h="184751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Australia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0930453"/>
                  </a:ext>
                </a:extLst>
              </a:tr>
              <a:tr h="184751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Austria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7884490"/>
                  </a:ext>
                </a:extLst>
              </a:tr>
              <a:tr h="184751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Brazil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21806"/>
                  </a:ext>
                </a:extLst>
              </a:tr>
              <a:tr h="184751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Canada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0861446"/>
                  </a:ext>
                </a:extLst>
              </a:tr>
              <a:tr h="184751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Chile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775570"/>
                  </a:ext>
                </a:extLst>
              </a:tr>
              <a:tr h="184751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China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073851"/>
                  </a:ext>
                </a:extLst>
              </a:tr>
              <a:tr h="184751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Egypt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387726"/>
                  </a:ext>
                </a:extLst>
              </a:tr>
              <a:tr h="184751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European Patent Office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9072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8358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6045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5436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53.64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55.42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7879840"/>
                  </a:ext>
                </a:extLst>
              </a:tr>
              <a:tr h="184751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Finland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8984377"/>
                  </a:ext>
                </a:extLst>
              </a:tr>
              <a:tr h="184751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399663"/>
                  </a:ext>
                </a:extLst>
              </a:tr>
              <a:tr h="184751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Israel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1225965"/>
                  </a:ext>
                </a:extLst>
              </a:tr>
              <a:tr h="184751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Japan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1945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2128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1945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1817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17.93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17.83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7290419"/>
                  </a:ext>
                </a:extLst>
              </a:tr>
              <a:tr h="184751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Nordic Patent Institute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34026"/>
                  </a:ext>
                </a:extLst>
              </a:tr>
              <a:tr h="184751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Republic of Korea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4238994"/>
                  </a:ext>
                </a:extLst>
              </a:tr>
              <a:tr h="184751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Russian Federation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2328631"/>
                  </a:ext>
                </a:extLst>
              </a:tr>
              <a:tr h="184751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Singapore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807063"/>
                  </a:ext>
                </a:extLst>
              </a:tr>
              <a:tr h="184751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Spain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0.34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1390994"/>
                  </a:ext>
                </a:extLst>
              </a:tr>
              <a:tr h="184751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Sweden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3303369"/>
                  </a:ext>
                </a:extLst>
              </a:tr>
              <a:tr h="184751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Turkey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0.17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8901518"/>
                  </a:ext>
                </a:extLst>
              </a:tr>
              <a:tr h="184751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Ukraine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976866"/>
                  </a:ext>
                </a:extLst>
              </a:tr>
              <a:tr h="184751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United States of America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10.23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8.90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8816359"/>
                  </a:ext>
                </a:extLst>
              </a:tr>
              <a:tr h="184751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Visegrad Patent Institute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9015897"/>
                  </a:ext>
                </a:extLst>
              </a:tr>
              <a:tr h="192139">
                <a:tc>
                  <a:txBody>
                    <a:bodyPr/>
                    <a:lstStyle/>
                    <a:p>
                      <a:pPr algn="l" fontAlgn="b"/>
                      <a:r>
                        <a:rPr lang="fr-CH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14355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13245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12756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10907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150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10135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150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2127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6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IPERs</a:t>
            </a:r>
            <a:r>
              <a:rPr lang="fr-CH" dirty="0" smtClean="0"/>
              <a:t> </a:t>
            </a:r>
            <a:r>
              <a:rPr lang="fr-CH" dirty="0" err="1" smtClean="0"/>
              <a:t>transmitted</a:t>
            </a:r>
            <a:r>
              <a:rPr lang="fr-CH" dirty="0" smtClean="0"/>
              <a:t> to International Bureau </a:t>
            </a:r>
            <a:r>
              <a:rPr lang="fr-CH" dirty="0" err="1" smtClean="0"/>
              <a:t>each</a:t>
            </a:r>
            <a:r>
              <a:rPr lang="fr-CH" dirty="0" smtClean="0"/>
              <a:t> </a:t>
            </a:r>
            <a:r>
              <a:rPr lang="fr-CH" dirty="0" err="1" smtClean="0"/>
              <a:t>month</a:t>
            </a:r>
            <a:r>
              <a:rPr lang="fr-CH" dirty="0" smtClean="0"/>
              <a:t> for 2019 and 2020</a:t>
            </a:r>
            <a:endParaRPr lang="fr-CH" dirty="0"/>
          </a:p>
        </p:txBody>
      </p:sp>
      <p:sp>
        <p:nvSpPr>
          <p:cNvPr id="5" name="Rectangle 4"/>
          <p:cNvSpPr/>
          <p:nvPr/>
        </p:nvSpPr>
        <p:spPr>
          <a:xfrm>
            <a:off x="247552" y="6477000"/>
            <a:ext cx="843924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March 2021.</a:t>
            </a:r>
            <a:endParaRPr lang="en-US" sz="1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63" y="1341726"/>
            <a:ext cx="8930673" cy="5358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06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Percentage</a:t>
            </a:r>
            <a:r>
              <a:rPr lang="fr-CH" dirty="0" smtClean="0"/>
              <a:t> </a:t>
            </a:r>
            <a:r>
              <a:rPr lang="fr-CH" dirty="0" err="1" smtClean="0"/>
              <a:t>IPERs</a:t>
            </a:r>
            <a:r>
              <a:rPr lang="fr-CH" dirty="0" smtClean="0"/>
              <a:t> </a:t>
            </a:r>
            <a:r>
              <a:rPr lang="fr-CH" dirty="0" err="1" smtClean="0"/>
              <a:t>Transmitted</a:t>
            </a:r>
            <a:r>
              <a:rPr lang="fr-CH" dirty="0" smtClean="0"/>
              <a:t> </a:t>
            </a:r>
            <a:r>
              <a:rPr lang="fr-CH" dirty="0" err="1" smtClean="0"/>
              <a:t>within</a:t>
            </a:r>
            <a:r>
              <a:rPr lang="fr-CH" dirty="0" smtClean="0"/>
              <a:t> 28 </a:t>
            </a:r>
            <a:r>
              <a:rPr lang="fr-CH" dirty="0" err="1" smtClean="0"/>
              <a:t>months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the </a:t>
            </a:r>
            <a:r>
              <a:rPr lang="fr-CH" dirty="0" err="1" smtClean="0"/>
              <a:t>Priority</a:t>
            </a:r>
            <a:r>
              <a:rPr lang="fr-CH" dirty="0" smtClean="0"/>
              <a:t> Date for 2019 and 2020</a:t>
            </a:r>
            <a:endParaRPr lang="fr-CH" dirty="0"/>
          </a:p>
        </p:txBody>
      </p:sp>
      <p:sp>
        <p:nvSpPr>
          <p:cNvPr id="5" name="Rectangle 4"/>
          <p:cNvSpPr/>
          <p:nvPr/>
        </p:nvSpPr>
        <p:spPr>
          <a:xfrm>
            <a:off x="247552" y="6477000"/>
            <a:ext cx="843924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March 2021.  </a:t>
            </a:r>
            <a:endParaRPr lang="en-US" sz="1000" dirty="0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066800" y="3048000"/>
            <a:ext cx="7498777" cy="0"/>
          </a:xfrm>
          <a:prstGeom prst="line">
            <a:avLst/>
          </a:prstGeom>
          <a:solidFill>
            <a:srgbClr val="70899B">
              <a:alpha val="39999"/>
            </a:srgbClr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1066800" y="2653577"/>
            <a:ext cx="7543800" cy="1374"/>
          </a:xfrm>
          <a:prstGeom prst="line">
            <a:avLst/>
          </a:prstGeom>
          <a:solidFill>
            <a:srgbClr val="70899B">
              <a:alpha val="39999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3" name="Group 12"/>
          <p:cNvGrpSpPr/>
          <p:nvPr/>
        </p:nvGrpSpPr>
        <p:grpSpPr>
          <a:xfrm>
            <a:off x="204553" y="1565666"/>
            <a:ext cx="8643387" cy="5034444"/>
            <a:chOff x="204553" y="1565666"/>
            <a:chExt cx="8643387" cy="503444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200" y="1565666"/>
              <a:ext cx="8390740" cy="5034444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 rot="16200000">
              <a:off x="-343353" y="3275874"/>
              <a:ext cx="14959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2000" dirty="0" err="1" smtClean="0"/>
                <a:t>Percentage</a:t>
              </a:r>
              <a:endParaRPr lang="fr-CH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81944" y="2990108"/>
              <a:ext cx="17659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2020 Total 84.8%</a:t>
              </a:r>
              <a:endParaRPr lang="fr-CH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14800" y="2315023"/>
              <a:ext cx="17659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2019 Total 86.5%</a:t>
              </a:r>
              <a:endParaRPr lang="fr-CH" dirty="0"/>
            </a:p>
          </p:txBody>
        </p:sp>
      </p:grpSp>
    </p:spTree>
    <p:extLst>
      <p:ext uri="{BB962C8B-B14F-4D97-AF65-F5344CB8AC3E}">
        <p14:creationId xmlns:p14="http://schemas.microsoft.com/office/powerpoint/2010/main" val="51999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Timeliness in transmitting IPRPs by IPEA in 2019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04800" y="6505417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 March 2020 and March 2021</a:t>
            </a:r>
            <a:endParaRPr lang="en-US" sz="1000" dirty="0"/>
          </a:p>
        </p:txBody>
      </p:sp>
      <p:sp>
        <p:nvSpPr>
          <p:cNvPr id="31" name="Rectangle 30"/>
          <p:cNvSpPr/>
          <p:nvPr/>
        </p:nvSpPr>
        <p:spPr>
          <a:xfrm>
            <a:off x="304800" y="6055389"/>
            <a:ext cx="7257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 dirty="0"/>
              <a:t>Timeliness calculated as time elapsed between priority date and date on which </a:t>
            </a:r>
            <a:br>
              <a:rPr lang="en-US" sz="1200" dirty="0"/>
            </a:br>
            <a:r>
              <a:rPr lang="en-US" sz="1200" dirty="0"/>
              <a:t>International Bureau received IPRP from IPEA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4" y="2137250"/>
            <a:ext cx="9121566" cy="3300227"/>
          </a:xfrm>
          <a:prstGeom prst="rect">
            <a:avLst/>
          </a:prstGeom>
        </p:spPr>
      </p:pic>
      <p:grpSp>
        <p:nvGrpSpPr>
          <p:cNvPr id="34" name="Group 33"/>
          <p:cNvGrpSpPr/>
          <p:nvPr/>
        </p:nvGrpSpPr>
        <p:grpSpPr>
          <a:xfrm>
            <a:off x="746119" y="1330097"/>
            <a:ext cx="8272473" cy="900654"/>
            <a:chOff x="746119" y="1330097"/>
            <a:chExt cx="8272473" cy="900654"/>
          </a:xfrm>
        </p:grpSpPr>
        <p:sp>
          <p:nvSpPr>
            <p:cNvPr id="6" name="TextBox 5"/>
            <p:cNvSpPr txBox="1"/>
            <p:nvPr/>
          </p:nvSpPr>
          <p:spPr>
            <a:xfrm>
              <a:off x="4672973" y="1870069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93.5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84500" y="1698561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25.0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33202" y="1878134"/>
              <a:ext cx="5261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100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59596" y="1878594"/>
              <a:ext cx="5838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87.5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9631" y="1691672"/>
              <a:ext cx="5838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33.3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58085" y="1722920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94.3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53431" y="1865062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87.2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121651" y="1845989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42.2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50884" y="1719789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98.9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22170" y="1698389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94.4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626588" y="1697302"/>
              <a:ext cx="58381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92.1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602006" y="1892197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73.0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76646" y="1684819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68.6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391094" y="1863216"/>
              <a:ext cx="6324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88.1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943491" y="1713287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79.4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280801" y="1863216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87.9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00439" y="1857248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67.5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987546" y="1691672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84.8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01836" y="1889353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90.0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789148" y="1698389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51.8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900867" y="1885396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92.2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665787" y="1700581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80.0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46119" y="1330097"/>
              <a:ext cx="5237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Provisional share transmitted within 28 months for 2020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434778" y="1691672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34.0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7064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529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International Filings</a:t>
            </a:r>
            <a:endParaRPr lang="en-US" altLang="en-US" dirty="0"/>
          </a:p>
          <a:p>
            <a:pPr lvl="1"/>
            <a:r>
              <a:rPr lang="en-US" altLang="en-US" dirty="0" smtClean="0"/>
              <a:t>Data for 2020</a:t>
            </a:r>
          </a:p>
          <a:p>
            <a:pPr lvl="1"/>
            <a:r>
              <a:rPr lang="en-US" altLang="en-US" dirty="0" smtClean="0"/>
              <a:t>Medium of Filing</a:t>
            </a:r>
          </a:p>
          <a:p>
            <a:pPr eaLnBrk="1" hangingPunct="1"/>
            <a:r>
              <a:rPr lang="en-US" altLang="en-US" dirty="0" smtClean="0"/>
              <a:t>National Phase Entries</a:t>
            </a:r>
          </a:p>
          <a:p>
            <a:pPr eaLnBrk="1" hangingPunct="1"/>
            <a:r>
              <a:rPr lang="en-US" altLang="en-US" dirty="0" smtClean="0"/>
              <a:t>International Authorities</a:t>
            </a:r>
          </a:p>
          <a:p>
            <a:pPr lvl="1"/>
            <a:r>
              <a:rPr lang="en-US" altLang="en-US" dirty="0" smtClean="0"/>
              <a:t>International Search</a:t>
            </a:r>
          </a:p>
          <a:p>
            <a:pPr lvl="1"/>
            <a:r>
              <a:rPr lang="en-US" altLang="en-US" dirty="0" smtClean="0"/>
              <a:t>Supplementary International Search</a:t>
            </a:r>
          </a:p>
          <a:p>
            <a:pPr lvl="1"/>
            <a:r>
              <a:rPr lang="en-US" altLang="en-US" dirty="0" smtClean="0"/>
              <a:t>International Preliminary Examination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0" y="762000"/>
            <a:ext cx="6705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Further information:</a:t>
            </a:r>
          </a:p>
          <a:p>
            <a:endParaRPr lang="en-US" sz="1800" dirty="0"/>
          </a:p>
          <a:p>
            <a:r>
              <a:rPr lang="en-US" sz="1800" b="1" dirty="0" smtClean="0"/>
              <a:t>2020 </a:t>
            </a:r>
            <a:r>
              <a:rPr lang="en-US" sz="1800" b="1" dirty="0"/>
              <a:t>PCT Yearly Review</a:t>
            </a:r>
          </a:p>
          <a:p>
            <a:r>
              <a:rPr lang="en-US" sz="1800" dirty="0"/>
              <a:t>The International Patent System</a:t>
            </a:r>
          </a:p>
          <a:p>
            <a:r>
              <a:rPr lang="en-US" sz="1800" dirty="0"/>
              <a:t>WIPO Publication No. </a:t>
            </a:r>
            <a:r>
              <a:rPr lang="en-US" sz="1800" dirty="0" smtClean="0"/>
              <a:t>901E/2020</a:t>
            </a:r>
            <a:endParaRPr lang="en-US" sz="1800" dirty="0"/>
          </a:p>
          <a:p>
            <a:endParaRPr lang="en-US" sz="1800" dirty="0"/>
          </a:p>
          <a:p>
            <a:r>
              <a:rPr lang="en-US" sz="1800" b="1" dirty="0" smtClean="0"/>
              <a:t>2020 </a:t>
            </a:r>
            <a:r>
              <a:rPr lang="en-US" sz="1800" b="1" dirty="0"/>
              <a:t>World Intellectual Property Indicators</a:t>
            </a:r>
          </a:p>
          <a:p>
            <a:r>
              <a:rPr lang="en-US" sz="1800" dirty="0"/>
              <a:t>WIPO Publication No. </a:t>
            </a:r>
            <a:r>
              <a:rPr lang="en-US" sz="1800" dirty="0" smtClean="0"/>
              <a:t>941E/2020</a:t>
            </a:r>
            <a:endParaRPr lang="en-US" sz="1800" dirty="0"/>
          </a:p>
          <a:p>
            <a:endParaRPr lang="en-US" sz="1800" dirty="0"/>
          </a:p>
          <a:p>
            <a:r>
              <a:rPr lang="en-US" sz="1800" b="1" dirty="0"/>
              <a:t>WIPO IP Statistics Data Center</a:t>
            </a:r>
          </a:p>
          <a:p>
            <a:r>
              <a:rPr lang="en-US" sz="1800" dirty="0">
                <a:hlinkClick r:id="rId3"/>
              </a:rPr>
              <a:t>http://www.wipo.int/ipstats/en/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3534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PCT Filings in 2020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90600" y="1417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0899B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1247" y="632460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Economics and Statistics Division. February 2021</a:t>
            </a:r>
            <a:endParaRPr lang="en-US" sz="10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altLang="en-US" kern="0" dirty="0" smtClean="0"/>
              <a:t>275,900 international applications filed in 2020 (+4.0%)</a:t>
            </a:r>
          </a:p>
          <a:p>
            <a:r>
              <a:rPr lang="en-US" altLang="en-US" kern="0" dirty="0" smtClean="0"/>
              <a:t>Top 5 countries:  China (68,720 +16.1%), United States of America (59,230 +3%), Japan (50,520 -</a:t>
            </a:r>
            <a:r>
              <a:rPr lang="en-US" altLang="en-US" kern="0" dirty="0"/>
              <a:t>4.1</a:t>
            </a:r>
            <a:r>
              <a:rPr lang="en-US" altLang="en-US" kern="0" dirty="0" smtClean="0"/>
              <a:t>%),  </a:t>
            </a:r>
            <a:r>
              <a:rPr lang="en-US" altLang="en-US" kern="0" dirty="0"/>
              <a:t>Republic of Korea (</a:t>
            </a:r>
            <a:r>
              <a:rPr lang="en-US" altLang="en-US" kern="0" dirty="0" smtClean="0"/>
              <a:t>20,060 </a:t>
            </a:r>
            <a:r>
              <a:rPr lang="en-US" altLang="en-US" kern="0" dirty="0"/>
              <a:t>+5.2%) and Germany (</a:t>
            </a:r>
            <a:r>
              <a:rPr lang="en-US" altLang="en-US" kern="0" dirty="0" smtClean="0"/>
              <a:t>18,643 </a:t>
            </a:r>
            <a:r>
              <a:rPr lang="en-US" altLang="en-US" kern="0" dirty="0"/>
              <a:t>-3.7%)</a:t>
            </a:r>
            <a:endParaRPr lang="en-US" altLang="en-US" kern="0" dirty="0" smtClean="0"/>
          </a:p>
          <a:p>
            <a:r>
              <a:rPr lang="en-US" altLang="en-US" kern="0" dirty="0" smtClean="0"/>
              <a:t>Top filer:  Huawei Technologies (5,464)</a:t>
            </a:r>
          </a:p>
          <a:p>
            <a:r>
              <a:rPr lang="en-US" altLang="en-US" kern="0" dirty="0" smtClean="0"/>
              <a:t>Top educational institution filer:  University of California (559)</a:t>
            </a:r>
          </a:p>
          <a:p>
            <a:r>
              <a:rPr lang="en-US" altLang="en-US" kern="0" dirty="0" smtClean="0"/>
              <a:t>More information in </a:t>
            </a:r>
            <a:r>
              <a:rPr lang="en-US" altLang="en-US" kern="0" dirty="0" smtClean="0">
                <a:hlinkClick r:id="rId4"/>
              </a:rPr>
              <a:t>Press Release</a:t>
            </a:r>
            <a:r>
              <a:rPr lang="en-US" altLang="en-US" kern="0" dirty="0" smtClean="0"/>
              <a:t> (March 2, 2021) and </a:t>
            </a:r>
            <a:r>
              <a:rPr lang="en-US" altLang="en-US" kern="0" dirty="0" smtClean="0">
                <a:hlinkClick r:id="rId5"/>
              </a:rPr>
              <a:t>Interactive Charts</a:t>
            </a: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2753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Medium of Filing</a:t>
            </a:r>
            <a:endParaRPr lang="en-US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108527" y="4726249"/>
            <a:ext cx="9067800" cy="58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altLang="en-US" kern="0" dirty="0" smtClean="0"/>
              <a:t>Filing medium distribution for 2020 (2019):</a:t>
            </a:r>
            <a:br>
              <a:rPr lang="en-US" altLang="en-US" kern="0" dirty="0" smtClean="0"/>
            </a:br>
            <a:r>
              <a:rPr lang="en-US" altLang="en-US" kern="0" dirty="0" smtClean="0"/>
              <a:t>70.3% (68.2%) PDF, 28.0% (29.5%) XML, 1.7% (2.3%) Paper</a:t>
            </a:r>
          </a:p>
          <a:p>
            <a:r>
              <a:rPr lang="en-US" altLang="en-US" kern="0" dirty="0" smtClean="0"/>
              <a:t>In 2020, PDF filings rose by 12,203 in 2020, XML filings fell by 1,454, Paper filings fell by 1,556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800" y="659376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March 2021</a:t>
            </a:r>
            <a:endParaRPr lang="en-US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914400"/>
            <a:ext cx="6324600" cy="379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53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Receiving Offices receiving the most Paper Filings in 2020</a:t>
            </a:r>
            <a:endParaRPr lang="en-US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304800" y="4927235"/>
            <a:ext cx="7848600" cy="58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altLang="en-US" kern="0" dirty="0" smtClean="0"/>
              <a:t>4,641 applications received on paper in 2020 (1,7% of total filings) </a:t>
            </a:r>
            <a:r>
              <a:rPr lang="en-150" altLang="en-US" kern="0" dirty="0" smtClean="0"/>
              <a:t>–</a:t>
            </a:r>
            <a:r>
              <a:rPr lang="en-US" altLang="en-US" kern="0" dirty="0" smtClean="0"/>
              <a:t> down from 6,197 in 2019</a:t>
            </a:r>
          </a:p>
          <a:p>
            <a:r>
              <a:rPr lang="en-US" altLang="en-US" kern="0" dirty="0" smtClean="0"/>
              <a:t>These 10 Offices account for 69.5% of paper filings</a:t>
            </a:r>
          </a:p>
          <a:p>
            <a:pPr marL="0" indent="0">
              <a:buNone/>
            </a:pPr>
            <a:endParaRPr lang="en-US" altLang="en-US" kern="0" dirty="0" smtClean="0"/>
          </a:p>
          <a:p>
            <a:pPr marL="0" indent="0">
              <a:buNone/>
            </a:pPr>
            <a:endParaRPr lang="en-US" altLang="en-US" kern="0" dirty="0" smtClean="0"/>
          </a:p>
          <a:p>
            <a:endParaRPr lang="en-US" altLang="en-US" kern="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304800" y="659376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March 2021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4185175" y="1595682"/>
            <a:ext cx="3756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dirty="0" smtClean="0"/>
              <a:t>Percentages show proportion of applications </a:t>
            </a:r>
            <a:br>
              <a:rPr lang="en-US" sz="1400" dirty="0" smtClean="0"/>
            </a:br>
            <a:r>
              <a:rPr lang="en-US" sz="1400" dirty="0" smtClean="0"/>
              <a:t>received on paper at that receiving Office</a:t>
            </a:r>
            <a:endParaRPr lang="en-US" sz="14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838200" y="821671"/>
            <a:ext cx="7010400" cy="4114800"/>
            <a:chOff x="838200" y="821671"/>
            <a:chExt cx="7010400" cy="4114800"/>
          </a:xfrm>
        </p:grpSpPr>
        <p:graphicFrame>
          <p:nvGraphicFramePr>
            <p:cNvPr id="22" name="Chart 2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64853286"/>
                </p:ext>
              </p:extLst>
            </p:nvPr>
          </p:nvGraphicFramePr>
          <p:xfrm>
            <a:off x="838200" y="821671"/>
            <a:ext cx="7010400" cy="4114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2207521" y="2071711"/>
              <a:ext cx="7665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61.9%</a:t>
              </a:r>
              <a:endParaRPr lang="fr-CH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71600" y="1595682"/>
              <a:ext cx="6527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2.1%</a:t>
              </a:r>
              <a:endParaRPr lang="fr-CH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63909" y="3052885"/>
              <a:ext cx="7665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0.49%</a:t>
              </a:r>
              <a:endParaRPr lang="fr-CH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200400" y="3271061"/>
              <a:ext cx="7665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0.62%</a:t>
              </a:r>
              <a:endParaRPr lang="fr-CH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01896" y="3391439"/>
              <a:ext cx="7665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19.3%</a:t>
              </a:r>
              <a:endParaRPr lang="fr-CH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509593" y="3605799"/>
              <a:ext cx="6527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8.2%</a:t>
              </a:r>
              <a:endParaRPr lang="fr-CH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056175" y="3229951"/>
              <a:ext cx="6527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1.3%</a:t>
              </a:r>
              <a:endParaRPr lang="fr-CH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930163" y="3517431"/>
              <a:ext cx="7665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0.76%</a:t>
              </a:r>
              <a:endParaRPr lang="fr-CH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06047" y="3698435"/>
              <a:ext cx="6527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 smtClean="0"/>
                <a:t>9.1%</a:t>
              </a:r>
              <a:endParaRPr lang="fr-CH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068098" y="3705901"/>
              <a:ext cx="6527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/>
                <a:t>7</a:t>
              </a:r>
              <a:r>
                <a:rPr lang="fr-CH" dirty="0" smtClean="0"/>
                <a:t>.1%</a:t>
              </a:r>
              <a:endParaRPr lang="fr-CH" dirty="0"/>
            </a:p>
          </p:txBody>
        </p:sp>
      </p:grpSp>
    </p:spTree>
    <p:extLst>
      <p:ext uri="{BB962C8B-B14F-4D97-AF65-F5344CB8AC3E}">
        <p14:creationId xmlns:p14="http://schemas.microsoft.com/office/powerpoint/2010/main" val="336236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PCT National Phase Entries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659376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March 2021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101600" y="565056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675,200 total national phase entries in 2019 (+4.3%)</a:t>
            </a:r>
            <a:br>
              <a:rPr lang="en-US" dirty="0" smtClean="0"/>
            </a:br>
            <a:r>
              <a:rPr lang="en-US" dirty="0" smtClean="0"/>
              <a:t>563,500 non-resident national phase entries in 2019 (+4.5%)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PCT system accounted for 56.7% of all non-resident filings in 2019</a:t>
            </a:r>
            <a:r>
              <a:rPr lang="en-US" dirty="0"/>
              <a:t> </a:t>
            </a:r>
            <a:r>
              <a:rPr lang="en-US" dirty="0" smtClean="0"/>
              <a:t>(57.0% in 2018)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836" y="990600"/>
            <a:ext cx="7543800" cy="45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72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Authorities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Search Reports</a:t>
            </a:r>
          </a:p>
          <a:p>
            <a:pPr lvl="1"/>
            <a:r>
              <a:rPr lang="en-US" dirty="0" smtClean="0"/>
              <a:t>Distribution by International Authority</a:t>
            </a:r>
          </a:p>
          <a:p>
            <a:pPr lvl="1"/>
            <a:r>
              <a:rPr lang="en-US" dirty="0" smtClean="0"/>
              <a:t>Timeliness of Transmission to International Bureau</a:t>
            </a:r>
          </a:p>
          <a:p>
            <a:pPr lvl="1"/>
            <a:endParaRPr lang="en-US" dirty="0"/>
          </a:p>
          <a:p>
            <a:r>
              <a:rPr lang="en-US" dirty="0" smtClean="0"/>
              <a:t>Supplementary International Search Reports</a:t>
            </a:r>
          </a:p>
          <a:p>
            <a:endParaRPr lang="en-US" dirty="0"/>
          </a:p>
          <a:p>
            <a:r>
              <a:rPr lang="en-US" dirty="0" smtClean="0"/>
              <a:t>International Preliminary Examination Reports</a:t>
            </a:r>
          </a:p>
          <a:p>
            <a:pPr lvl="1"/>
            <a:r>
              <a:rPr lang="en-US" dirty="0" smtClean="0"/>
              <a:t>Distribution by International Authority</a:t>
            </a:r>
          </a:p>
          <a:p>
            <a:pPr lvl="1"/>
            <a:r>
              <a:rPr lang="en-US" dirty="0" smtClean="0"/>
              <a:t>Timeliness of Transmission to International Bureau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17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ISRs established by ISA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9258" y="651159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March 2021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5988370"/>
            <a:ext cx="4293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dirty="0" smtClean="0"/>
              <a:t>Data based on international filing year of application</a:t>
            </a:r>
            <a:br>
              <a:rPr lang="en-US" sz="1400" dirty="0" smtClean="0"/>
            </a:br>
            <a:endParaRPr lang="en-US" sz="1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99258" y="5496197"/>
            <a:ext cx="55221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IP5 Offices produce 93.3% of International Search Reports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990600"/>
            <a:ext cx="7632137" cy="4579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11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ISRs established by ISA (excluding IP5 Offices)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659376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/>
              <a:t>Source: </a:t>
            </a:r>
            <a:r>
              <a:rPr lang="en-US" sz="1000" dirty="0" smtClean="0"/>
              <a:t> WIPO </a:t>
            </a:r>
            <a:r>
              <a:rPr lang="en-US" sz="1000" dirty="0"/>
              <a:t>statistics database. </a:t>
            </a:r>
            <a:r>
              <a:rPr lang="en-US" sz="1000" dirty="0" smtClean="0"/>
              <a:t>March 2021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288073" y="6070548"/>
            <a:ext cx="4293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dirty="0" smtClean="0"/>
              <a:t>Data based on international filing year of application</a:t>
            </a:r>
            <a:br>
              <a:rPr lang="en-US" sz="1400" dirty="0" smtClean="0"/>
            </a:br>
            <a:endParaRPr lang="en-US" sz="1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235773"/>
            <a:ext cx="8077200" cy="484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7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506E82"/>
      </a:hlink>
      <a:folHlink>
        <a:srgbClr val="506E8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506E82"/>
        </a:hlink>
        <a:folHlink>
          <a:srgbClr val="506E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template_pct_en</Template>
  <TotalTime>11361</TotalTime>
  <Words>1165</Words>
  <Application>Microsoft Office PowerPoint</Application>
  <PresentationFormat>On-screen Show (4:3)</PresentationFormat>
  <Paragraphs>432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Calibri</vt:lpstr>
      <vt:lpstr>Microsoft Sans Serif</vt:lpstr>
      <vt:lpstr>Default Design</vt:lpstr>
      <vt:lpstr>PCT Statistics Meeting of International Authorities Twenty-Eighth Session </vt:lpstr>
      <vt:lpstr>Outline</vt:lpstr>
      <vt:lpstr>PCT Filings in 2020</vt:lpstr>
      <vt:lpstr>Medium of Filing</vt:lpstr>
      <vt:lpstr>Receiving Offices receiving the most Paper Filings in 2020</vt:lpstr>
      <vt:lpstr>PCT National Phase Entries</vt:lpstr>
      <vt:lpstr>International Authorities</vt:lpstr>
      <vt:lpstr>Distribution of ISRs established by ISA</vt:lpstr>
      <vt:lpstr>Distribution of ISRs established by ISA (excluding IP5 Offices)</vt:lpstr>
      <vt:lpstr>ISRs transmitted to International Bureau each month for 2019 and 2020</vt:lpstr>
      <vt:lpstr>Percentage ISRs Transmitted within 3 months from Date of Receipt of Search Copy for 2019 and 2020</vt:lpstr>
      <vt:lpstr>Timeliness in Transmitting ISRs to the IB measured from Date of Receipt of Search Copy by ISA for 2019</vt:lpstr>
      <vt:lpstr>Timeliness in Transmitting ISRs to the IB measured from Priority Date by ISA for 2019</vt:lpstr>
      <vt:lpstr>PCT A1 Publication Percentage by ISA in 2020</vt:lpstr>
      <vt:lpstr>Supplementary International Search Requests</vt:lpstr>
      <vt:lpstr>International Preliminary Examination Reports by IPEA</vt:lpstr>
      <vt:lpstr>IPERs transmitted to International Bureau each month for 2019 and 2020</vt:lpstr>
      <vt:lpstr>Percentage IPERs Transmitted within 28 months from the Priority Date for 2019 and 2020</vt:lpstr>
      <vt:lpstr>Timeliness in transmitting IPRPs by IPEA in 2019</vt:lpstr>
      <vt:lpstr>PowerPoint Presentation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PCT Statistics</dc:title>
  <dc:creator>MARLOW Thomas</dc:creator>
  <cp:keywords>PUBLIC</cp:keywords>
  <cp:lastModifiedBy>MARLOW Thomas</cp:lastModifiedBy>
  <cp:revision>146</cp:revision>
  <cp:lastPrinted>2020-01-28T17:58:16Z</cp:lastPrinted>
  <dcterms:created xsi:type="dcterms:W3CDTF">2020-01-27T15:24:21Z</dcterms:created>
  <dcterms:modified xsi:type="dcterms:W3CDTF">2021-03-25T10:30:04Z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b8a08a6f-15ff-48cf-92cb-25b472ba00c0</vt:lpwstr>
  </property>
  <property fmtid="{D5CDD505-2E9C-101B-9397-08002B2CF9AE}" pid="3" name="Classification">
    <vt:lpwstr>Public</vt:lpwstr>
  </property>
  <property fmtid="{D5CDD505-2E9C-101B-9397-08002B2CF9AE}" pid="4" name="VisualMarkings">
    <vt:lpwstr>None</vt:lpwstr>
  </property>
  <property fmtid="{D5CDD505-2E9C-101B-9397-08002B2CF9AE}" pid="5" name="Alignment">
    <vt:lpwstr>Centre</vt:lpwstr>
  </property>
  <property fmtid="{D5CDD505-2E9C-101B-9397-08002B2CF9AE}" pid="6" name="Language">
    <vt:lpwstr>English</vt:lpwstr>
  </property>
</Properties>
</file>