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4" r:id="rId2"/>
    <p:sldId id="454" r:id="rId3"/>
    <p:sldId id="477" r:id="rId4"/>
    <p:sldId id="490" r:id="rId5"/>
    <p:sldId id="478" r:id="rId6"/>
    <p:sldId id="479" r:id="rId7"/>
    <p:sldId id="480" r:id="rId8"/>
    <p:sldId id="481" r:id="rId9"/>
    <p:sldId id="482" r:id="rId10"/>
    <p:sldId id="495" r:id="rId11"/>
    <p:sldId id="483" r:id="rId12"/>
    <p:sldId id="484" r:id="rId13"/>
    <p:sldId id="486" r:id="rId14"/>
    <p:sldId id="485" r:id="rId15"/>
    <p:sldId id="487" r:id="rId16"/>
    <p:sldId id="488" r:id="rId17"/>
    <p:sldId id="489" r:id="rId18"/>
    <p:sldId id="492" r:id="rId19"/>
    <p:sldId id="493" r:id="rId20"/>
    <p:sldId id="491" r:id="rId21"/>
    <p:sldId id="49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B3D"/>
    <a:srgbClr val="1954A4"/>
    <a:srgbClr val="5F5F5F"/>
    <a:srgbClr val="4D4D4D"/>
    <a:srgbClr val="C0C0C0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5" autoAdjust="0"/>
    <p:restoredTop sz="86401" autoAdjust="0"/>
  </p:normalViewPr>
  <p:slideViewPr>
    <p:cSldViewPr>
      <p:cViewPr varScale="1">
        <p:scale>
          <a:sx n="67" d="100"/>
          <a:sy n="67" d="100"/>
        </p:scale>
        <p:origin x="1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notesViewPr>
    <p:cSldViewPr>
      <p:cViewPr varScale="1">
        <p:scale>
          <a:sx n="83" d="100"/>
          <a:sy n="83" d="100"/>
        </p:scale>
        <p:origin x="-19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28A47-C163-4135-8BFF-A616E109AD8F}" type="doc">
      <dgm:prSet loTypeId="urn:microsoft.com/office/officeart/2005/8/layout/hList1" loCatId="list" qsTypeId="urn:microsoft.com/office/officeart/2005/8/quickstyle/3d2#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E6486BB-793C-4F78-AC38-4FDCA2AEC5DF}">
      <dgm:prSet phldrT="[Texto]" custT="1"/>
      <dgm:spPr/>
      <dgm:t>
        <a:bodyPr/>
        <a:lstStyle/>
        <a:p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ISRs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/WO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ISAs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issued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within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16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from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first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filing</a:t>
          </a:r>
          <a:endParaRPr lang="es-ES" sz="13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Medium"/>
            <a:cs typeface="Montserrat Medium"/>
          </a:endParaRPr>
        </a:p>
      </dgm:t>
    </dgm:pt>
    <dgm:pt modelId="{3537F3AC-1606-4715-8786-785B03EF8133}" type="parTrans" cxnId="{451CE375-BAE5-42BE-9A52-3CC96C363E1B}">
      <dgm:prSet/>
      <dgm:spPr/>
      <dgm:t>
        <a:bodyPr/>
        <a:lstStyle/>
        <a:p>
          <a:endParaRPr lang="es-ES"/>
        </a:p>
      </dgm:t>
    </dgm:pt>
    <dgm:pt modelId="{70F6700F-E711-4B99-9269-67B92B35C319}" type="sibTrans" cxnId="{451CE375-BAE5-42BE-9A52-3CC96C363E1B}">
      <dgm:prSet/>
      <dgm:spPr/>
      <dgm:t>
        <a:bodyPr/>
        <a:lstStyle/>
        <a:p>
          <a:endParaRPr lang="es-ES"/>
        </a:p>
      </dgm:t>
    </dgm:pt>
    <dgm:pt modelId="{82741278-1CF0-47BB-8331-C2C6CF747F01}">
      <dgm:prSet phldrT="[Texto]" custT="1"/>
      <dgm:spPr/>
      <dgm:t>
        <a:bodyPr/>
        <a:lstStyle/>
        <a:p>
          <a:pPr algn="ctr"/>
          <a:r>
            <a:rPr lang="es-CL" sz="2400" b="0" i="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rPr>
            <a:t>99% (856)</a:t>
          </a:r>
          <a:endParaRPr lang="es-ES" sz="2400" b="0" i="0" dirty="0">
            <a:solidFill>
              <a:srgbClr val="40404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SemiBold"/>
            <a:cs typeface="Montserrat SemiBold"/>
          </a:endParaRPr>
        </a:p>
      </dgm:t>
    </dgm:pt>
    <dgm:pt modelId="{92BBD7A9-CA29-450D-BA1C-A77BEBCC1E13}" type="parTrans" cxnId="{59526539-CF02-4277-84FE-373D9E7B5C3A}">
      <dgm:prSet/>
      <dgm:spPr/>
      <dgm:t>
        <a:bodyPr/>
        <a:lstStyle/>
        <a:p>
          <a:endParaRPr lang="es-ES"/>
        </a:p>
      </dgm:t>
    </dgm:pt>
    <dgm:pt modelId="{ACA8A130-CCC4-4BAE-B96E-79609E31576C}" type="sibTrans" cxnId="{59526539-CF02-4277-84FE-373D9E7B5C3A}">
      <dgm:prSet/>
      <dgm:spPr/>
      <dgm:t>
        <a:bodyPr/>
        <a:lstStyle/>
        <a:p>
          <a:endParaRPr lang="es-ES"/>
        </a:p>
      </dgm:t>
    </dgm:pt>
    <dgm:pt modelId="{63E23FD0-53E0-40C0-91A5-4A99DA8F715E}">
      <dgm:prSet phldrT="[Texto]" custT="1"/>
      <dgm:spPr/>
      <dgm:t>
        <a:bodyPr/>
        <a:lstStyle/>
        <a:p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IPRP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issued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within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28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endParaRPr lang="es-ES" sz="13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Medium"/>
            <a:cs typeface="Montserrat Medium"/>
          </a:endParaRPr>
        </a:p>
      </dgm:t>
    </dgm:pt>
    <dgm:pt modelId="{B1EA95AC-4E5D-48F8-9D34-E52581E08706}" type="parTrans" cxnId="{D181F332-E20E-49F6-8C54-BA043D1761B6}">
      <dgm:prSet/>
      <dgm:spPr/>
      <dgm:t>
        <a:bodyPr/>
        <a:lstStyle/>
        <a:p>
          <a:endParaRPr lang="es-ES"/>
        </a:p>
      </dgm:t>
    </dgm:pt>
    <dgm:pt modelId="{661281A0-4D24-4279-AC1A-8CAACD5484B6}" type="sibTrans" cxnId="{D181F332-E20E-49F6-8C54-BA043D1761B6}">
      <dgm:prSet/>
      <dgm:spPr/>
      <dgm:t>
        <a:bodyPr/>
        <a:lstStyle/>
        <a:p>
          <a:endParaRPr lang="es-ES"/>
        </a:p>
      </dgm:t>
    </dgm:pt>
    <dgm:pt modelId="{D1DC06DE-CF7C-4110-AE14-22A80B380023}">
      <dgm:prSet phldrT="[Texto]" custT="1"/>
      <dgm:spPr/>
      <dgm:t>
        <a:bodyPr/>
        <a:lstStyle/>
        <a:p>
          <a:pPr algn="ctr"/>
          <a:r>
            <a:rPr lang="es-CL" sz="2400" b="0" i="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rPr>
            <a:t>100</a:t>
          </a:r>
          <a:r>
            <a:rPr lang="es-CL" sz="2400" b="0" i="0" dirty="0" smtClean="0">
              <a:solidFill>
                <a:srgbClr val="404040"/>
              </a:solidFill>
              <a:latin typeface="Montserrat SemiBold"/>
              <a:cs typeface="Montserrat SemiBold"/>
            </a:rPr>
            <a:t>% (33)</a:t>
          </a:r>
          <a:endParaRPr lang="es-ES" sz="2400" b="0" i="0" dirty="0">
            <a:solidFill>
              <a:srgbClr val="404040"/>
            </a:solidFill>
            <a:latin typeface="Montserrat SemiBold"/>
            <a:cs typeface="Montserrat SemiBold"/>
          </a:endParaRPr>
        </a:p>
      </dgm:t>
    </dgm:pt>
    <dgm:pt modelId="{FAC4CC68-D8B5-4713-9098-1D63600DF1E3}" type="parTrans" cxnId="{BC745DF2-83D5-4A99-B66B-C97620573A0C}">
      <dgm:prSet/>
      <dgm:spPr/>
      <dgm:t>
        <a:bodyPr/>
        <a:lstStyle/>
        <a:p>
          <a:endParaRPr lang="es-ES"/>
        </a:p>
      </dgm:t>
    </dgm:pt>
    <dgm:pt modelId="{3A5014B4-D222-414F-9054-EB97D3F32B95}" type="sibTrans" cxnId="{BC745DF2-83D5-4A99-B66B-C97620573A0C}">
      <dgm:prSet/>
      <dgm:spPr/>
      <dgm:t>
        <a:bodyPr/>
        <a:lstStyle/>
        <a:p>
          <a:endParaRPr lang="es-ES"/>
        </a:p>
      </dgm:t>
    </dgm:pt>
    <dgm:pt modelId="{93391A4F-1F75-40A6-A937-8E5457E340CA}">
      <dgm:prSet phldrT="[Texto]" custT="1"/>
      <dgm:spPr/>
      <dgm:t>
        <a:bodyPr/>
        <a:lstStyle/>
        <a:p>
          <a:pPr algn="ctr"/>
          <a:r>
            <a:rPr lang="es-CL" sz="2400" b="0" i="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rPr>
            <a:t>100% (857) </a:t>
          </a:r>
          <a:endParaRPr lang="es-ES" sz="2400" b="0" i="0" dirty="0">
            <a:solidFill>
              <a:srgbClr val="40404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SemiBold"/>
            <a:cs typeface="Montserrat SemiBold"/>
          </a:endParaRPr>
        </a:p>
      </dgm:t>
    </dgm:pt>
    <dgm:pt modelId="{782709FF-8017-4033-9817-567816F2B678}">
      <dgm:prSet phldrT="[Texto]" custT="1"/>
      <dgm:spPr/>
      <dgm:t>
        <a:bodyPr/>
        <a:lstStyle/>
        <a:p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ISRs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/WO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ISAs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issued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within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3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from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202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form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/9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from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first</a:t>
          </a:r>
          <a:r>
            <a:rPr lang="es-CL" sz="1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filing</a:t>
          </a:r>
          <a:endParaRPr lang="es-ES" sz="13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Medium"/>
            <a:cs typeface="Montserrat Medium"/>
          </a:endParaRPr>
        </a:p>
      </dgm:t>
    </dgm:pt>
    <dgm:pt modelId="{17FCD77C-612B-464B-A944-F910669023DE}" type="sibTrans" cxnId="{7DF98D70-877F-4459-81D7-24C73D41632C}">
      <dgm:prSet/>
      <dgm:spPr/>
      <dgm:t>
        <a:bodyPr/>
        <a:lstStyle/>
        <a:p>
          <a:endParaRPr lang="es-ES"/>
        </a:p>
      </dgm:t>
    </dgm:pt>
    <dgm:pt modelId="{47E25689-A760-44A6-A087-E14DAC817256}" type="parTrans" cxnId="{7DF98D70-877F-4459-81D7-24C73D41632C}">
      <dgm:prSet/>
      <dgm:spPr/>
      <dgm:t>
        <a:bodyPr/>
        <a:lstStyle/>
        <a:p>
          <a:endParaRPr lang="es-ES"/>
        </a:p>
      </dgm:t>
    </dgm:pt>
    <dgm:pt modelId="{75481769-EAB8-4618-A58B-ABBFF8575731}" type="sibTrans" cxnId="{07327336-525D-4666-8046-590D524459AC}">
      <dgm:prSet/>
      <dgm:spPr/>
      <dgm:t>
        <a:bodyPr/>
        <a:lstStyle/>
        <a:p>
          <a:endParaRPr lang="es-ES"/>
        </a:p>
      </dgm:t>
    </dgm:pt>
    <dgm:pt modelId="{44B8AFA0-8657-489E-B5D7-7D9DEC6A87CF}" type="parTrans" cxnId="{07327336-525D-4666-8046-590D524459AC}">
      <dgm:prSet/>
      <dgm:spPr/>
      <dgm:t>
        <a:bodyPr/>
        <a:lstStyle/>
        <a:p>
          <a:endParaRPr lang="es-ES"/>
        </a:p>
      </dgm:t>
    </dgm:pt>
    <dgm:pt modelId="{980C9050-DC4D-4148-BD7F-7867CB7513ED}" type="pres">
      <dgm:prSet presAssocID="{93828A47-C163-4135-8BFF-A616E109AD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71A548-B49F-486F-911D-6E6326F55618}" type="pres">
      <dgm:prSet presAssocID="{3E6486BB-793C-4F78-AC38-4FDCA2AEC5DF}" presName="composite" presStyleCnt="0"/>
      <dgm:spPr/>
    </dgm:pt>
    <dgm:pt modelId="{2FE6BE1B-3F8F-4B16-A10A-FB8C97F7C96F}" type="pres">
      <dgm:prSet presAssocID="{3E6486BB-793C-4F78-AC38-4FDCA2AEC5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8D3E69-C970-43F2-80D8-27310C6950A1}" type="pres">
      <dgm:prSet presAssocID="{3E6486BB-793C-4F78-AC38-4FDCA2AEC5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FBF11-09CD-45D4-A156-A568D5EBD54F}" type="pres">
      <dgm:prSet presAssocID="{70F6700F-E711-4B99-9269-67B92B35C319}" presName="space" presStyleCnt="0"/>
      <dgm:spPr/>
    </dgm:pt>
    <dgm:pt modelId="{F1D3532D-612E-41E8-8D3A-9A64173EE323}" type="pres">
      <dgm:prSet presAssocID="{782709FF-8017-4033-9817-567816F2B678}" presName="composite" presStyleCnt="0"/>
      <dgm:spPr/>
    </dgm:pt>
    <dgm:pt modelId="{4DC4857D-9EA6-4E54-A727-FF3D2F7A7EF8}" type="pres">
      <dgm:prSet presAssocID="{782709FF-8017-4033-9817-567816F2B67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0ECFC-C9B2-4938-8DB6-39A40FC54A71}" type="pres">
      <dgm:prSet presAssocID="{782709FF-8017-4033-9817-567816F2B67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05E29-DBA2-4CF7-B044-F208122BE298}" type="pres">
      <dgm:prSet presAssocID="{17FCD77C-612B-464B-A944-F910669023DE}" presName="space" presStyleCnt="0"/>
      <dgm:spPr/>
    </dgm:pt>
    <dgm:pt modelId="{B14A0B96-14BD-4C47-ADB5-F420EE89D53D}" type="pres">
      <dgm:prSet presAssocID="{63E23FD0-53E0-40C0-91A5-4A99DA8F715E}" presName="composite" presStyleCnt="0"/>
      <dgm:spPr/>
    </dgm:pt>
    <dgm:pt modelId="{EC461952-DB9A-4BEB-B690-726DA177A0FF}" type="pres">
      <dgm:prSet presAssocID="{63E23FD0-53E0-40C0-91A5-4A99DA8F71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866AC-FF4B-4BCF-92AD-993ECF847D25}" type="pres">
      <dgm:prSet presAssocID="{63E23FD0-53E0-40C0-91A5-4A99DA8F715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021D24-3034-1545-B15E-FCAB60A68C92}" type="presOf" srcId="{93828A47-C163-4135-8BFF-A616E109AD8F}" destId="{980C9050-DC4D-4148-BD7F-7867CB7513ED}" srcOrd="0" destOrd="0" presId="urn:microsoft.com/office/officeart/2005/8/layout/hList1"/>
    <dgm:cxn modelId="{F44120E4-F748-7642-818F-4076FA213472}" type="presOf" srcId="{63E23FD0-53E0-40C0-91A5-4A99DA8F715E}" destId="{EC461952-DB9A-4BEB-B690-726DA177A0FF}" srcOrd="0" destOrd="0" presId="urn:microsoft.com/office/officeart/2005/8/layout/hList1"/>
    <dgm:cxn modelId="{59526539-CF02-4277-84FE-373D9E7B5C3A}" srcId="{3E6486BB-793C-4F78-AC38-4FDCA2AEC5DF}" destId="{82741278-1CF0-47BB-8331-C2C6CF747F01}" srcOrd="0" destOrd="0" parTransId="{92BBD7A9-CA29-450D-BA1C-A77BEBCC1E13}" sibTransId="{ACA8A130-CCC4-4BAE-B96E-79609E31576C}"/>
    <dgm:cxn modelId="{D181F332-E20E-49F6-8C54-BA043D1761B6}" srcId="{93828A47-C163-4135-8BFF-A616E109AD8F}" destId="{63E23FD0-53E0-40C0-91A5-4A99DA8F715E}" srcOrd="2" destOrd="0" parTransId="{B1EA95AC-4E5D-48F8-9D34-E52581E08706}" sibTransId="{661281A0-4D24-4279-AC1A-8CAACD5484B6}"/>
    <dgm:cxn modelId="{BC745DF2-83D5-4A99-B66B-C97620573A0C}" srcId="{63E23FD0-53E0-40C0-91A5-4A99DA8F715E}" destId="{D1DC06DE-CF7C-4110-AE14-22A80B380023}" srcOrd="0" destOrd="0" parTransId="{FAC4CC68-D8B5-4713-9098-1D63600DF1E3}" sibTransId="{3A5014B4-D222-414F-9054-EB97D3F32B95}"/>
    <dgm:cxn modelId="{8A346BDD-644F-AE41-B3D6-B324AC1EB984}" type="presOf" srcId="{93391A4F-1F75-40A6-A937-8E5457E340CA}" destId="{72E0ECFC-C9B2-4938-8DB6-39A40FC54A71}" srcOrd="0" destOrd="0" presId="urn:microsoft.com/office/officeart/2005/8/layout/hList1"/>
    <dgm:cxn modelId="{7DF98D70-877F-4459-81D7-24C73D41632C}" srcId="{93828A47-C163-4135-8BFF-A616E109AD8F}" destId="{782709FF-8017-4033-9817-567816F2B678}" srcOrd="1" destOrd="0" parTransId="{47E25689-A760-44A6-A087-E14DAC817256}" sibTransId="{17FCD77C-612B-464B-A944-F910669023DE}"/>
    <dgm:cxn modelId="{451CE375-BAE5-42BE-9A52-3CC96C363E1B}" srcId="{93828A47-C163-4135-8BFF-A616E109AD8F}" destId="{3E6486BB-793C-4F78-AC38-4FDCA2AEC5DF}" srcOrd="0" destOrd="0" parTransId="{3537F3AC-1606-4715-8786-785B03EF8133}" sibTransId="{70F6700F-E711-4B99-9269-67B92B35C319}"/>
    <dgm:cxn modelId="{4A5FECE2-D3BD-C645-998A-F73442D04CD9}" type="presOf" srcId="{3E6486BB-793C-4F78-AC38-4FDCA2AEC5DF}" destId="{2FE6BE1B-3F8F-4B16-A10A-FB8C97F7C96F}" srcOrd="0" destOrd="0" presId="urn:microsoft.com/office/officeart/2005/8/layout/hList1"/>
    <dgm:cxn modelId="{AE4AFC1F-465C-704A-8C6D-1DE2DE5F511E}" type="presOf" srcId="{782709FF-8017-4033-9817-567816F2B678}" destId="{4DC4857D-9EA6-4E54-A727-FF3D2F7A7EF8}" srcOrd="0" destOrd="0" presId="urn:microsoft.com/office/officeart/2005/8/layout/hList1"/>
    <dgm:cxn modelId="{07327336-525D-4666-8046-590D524459AC}" srcId="{782709FF-8017-4033-9817-567816F2B678}" destId="{93391A4F-1F75-40A6-A937-8E5457E340CA}" srcOrd="0" destOrd="0" parTransId="{44B8AFA0-8657-489E-B5D7-7D9DEC6A87CF}" sibTransId="{75481769-EAB8-4618-A58B-ABBFF8575731}"/>
    <dgm:cxn modelId="{31962EE3-D81A-B24A-83E9-02DA7577BFB3}" type="presOf" srcId="{D1DC06DE-CF7C-4110-AE14-22A80B380023}" destId="{9A4866AC-FF4B-4BCF-92AD-993ECF847D25}" srcOrd="0" destOrd="0" presId="urn:microsoft.com/office/officeart/2005/8/layout/hList1"/>
    <dgm:cxn modelId="{F6ACCACF-0DA6-3B48-B410-CD972AFC2D0C}" type="presOf" srcId="{82741278-1CF0-47BB-8331-C2C6CF747F01}" destId="{918D3E69-C970-43F2-80D8-27310C6950A1}" srcOrd="0" destOrd="0" presId="urn:microsoft.com/office/officeart/2005/8/layout/hList1"/>
    <dgm:cxn modelId="{828D40ED-AC42-8C4A-AC26-713D7B7156DB}" type="presParOf" srcId="{980C9050-DC4D-4148-BD7F-7867CB7513ED}" destId="{3A71A548-B49F-486F-911D-6E6326F55618}" srcOrd="0" destOrd="0" presId="urn:microsoft.com/office/officeart/2005/8/layout/hList1"/>
    <dgm:cxn modelId="{5DF51A62-AC8E-D444-A0A8-52990BDD12AB}" type="presParOf" srcId="{3A71A548-B49F-486F-911D-6E6326F55618}" destId="{2FE6BE1B-3F8F-4B16-A10A-FB8C97F7C96F}" srcOrd="0" destOrd="0" presId="urn:microsoft.com/office/officeart/2005/8/layout/hList1"/>
    <dgm:cxn modelId="{F8BE4B2B-D88C-B049-A413-FE70B4E45B3B}" type="presParOf" srcId="{3A71A548-B49F-486F-911D-6E6326F55618}" destId="{918D3E69-C970-43F2-80D8-27310C6950A1}" srcOrd="1" destOrd="0" presId="urn:microsoft.com/office/officeart/2005/8/layout/hList1"/>
    <dgm:cxn modelId="{0C767AA5-9F32-CC44-ABD1-983C21B3017C}" type="presParOf" srcId="{980C9050-DC4D-4148-BD7F-7867CB7513ED}" destId="{2E9FBF11-09CD-45D4-A156-A568D5EBD54F}" srcOrd="1" destOrd="0" presId="urn:microsoft.com/office/officeart/2005/8/layout/hList1"/>
    <dgm:cxn modelId="{89616E55-0BCC-4141-BF81-F29582ADF1BF}" type="presParOf" srcId="{980C9050-DC4D-4148-BD7F-7867CB7513ED}" destId="{F1D3532D-612E-41E8-8D3A-9A64173EE323}" srcOrd="2" destOrd="0" presId="urn:microsoft.com/office/officeart/2005/8/layout/hList1"/>
    <dgm:cxn modelId="{0175B1B8-609E-D345-B571-74768BEF9B34}" type="presParOf" srcId="{F1D3532D-612E-41E8-8D3A-9A64173EE323}" destId="{4DC4857D-9EA6-4E54-A727-FF3D2F7A7EF8}" srcOrd="0" destOrd="0" presId="urn:microsoft.com/office/officeart/2005/8/layout/hList1"/>
    <dgm:cxn modelId="{8A63DE81-C3B5-184A-B5C9-5D07886145F4}" type="presParOf" srcId="{F1D3532D-612E-41E8-8D3A-9A64173EE323}" destId="{72E0ECFC-C9B2-4938-8DB6-39A40FC54A71}" srcOrd="1" destOrd="0" presId="urn:microsoft.com/office/officeart/2005/8/layout/hList1"/>
    <dgm:cxn modelId="{62011B7E-F0C4-5E48-B5BE-18528D548CD1}" type="presParOf" srcId="{980C9050-DC4D-4148-BD7F-7867CB7513ED}" destId="{12805E29-DBA2-4CF7-B044-F208122BE298}" srcOrd="3" destOrd="0" presId="urn:microsoft.com/office/officeart/2005/8/layout/hList1"/>
    <dgm:cxn modelId="{6FC3D48B-F8F8-714A-A4E6-30FF47DF8D39}" type="presParOf" srcId="{980C9050-DC4D-4148-BD7F-7867CB7513ED}" destId="{B14A0B96-14BD-4C47-ADB5-F420EE89D53D}" srcOrd="4" destOrd="0" presId="urn:microsoft.com/office/officeart/2005/8/layout/hList1"/>
    <dgm:cxn modelId="{8F94C4F9-2639-FD41-A54A-677A6E1B8819}" type="presParOf" srcId="{B14A0B96-14BD-4C47-ADB5-F420EE89D53D}" destId="{EC461952-DB9A-4BEB-B690-726DA177A0FF}" srcOrd="0" destOrd="0" presId="urn:microsoft.com/office/officeart/2005/8/layout/hList1"/>
    <dgm:cxn modelId="{4110AC5E-D436-D348-98E7-2F44BBEAF10E}" type="presParOf" srcId="{B14A0B96-14BD-4C47-ADB5-F420EE89D53D}" destId="{9A4866AC-FF4B-4BCF-92AD-993ECF847D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6BE1B-3F8F-4B16-A10A-FB8C97F7C96F}">
      <dsp:nvSpPr>
        <dsp:cNvPr id="0" name=""/>
        <dsp:cNvSpPr/>
      </dsp:nvSpPr>
      <dsp:spPr>
        <a:xfrm>
          <a:off x="2433" y="5570"/>
          <a:ext cx="2372522" cy="6226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ISRs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/WO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ISAs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issued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within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16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from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first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filing</a:t>
          </a:r>
          <a:endParaRPr lang="es-ES" sz="13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Medium"/>
            <a:cs typeface="Montserrat Medium"/>
          </a:endParaRPr>
        </a:p>
      </dsp:txBody>
      <dsp:txXfrm>
        <a:off x="2433" y="5570"/>
        <a:ext cx="2372522" cy="622626"/>
      </dsp:txXfrm>
    </dsp:sp>
    <dsp:sp modelId="{918D3E69-C970-43F2-80D8-27310C6950A1}">
      <dsp:nvSpPr>
        <dsp:cNvPr id="0" name=""/>
        <dsp:cNvSpPr/>
      </dsp:nvSpPr>
      <dsp:spPr>
        <a:xfrm>
          <a:off x="2433" y="628197"/>
          <a:ext cx="2372522" cy="87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b="0" i="0" kern="120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rPr>
            <a:t>99% (856)</a:t>
          </a:r>
          <a:endParaRPr lang="es-ES" sz="2400" b="0" i="0" kern="1200" dirty="0">
            <a:solidFill>
              <a:srgbClr val="40404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SemiBold"/>
            <a:cs typeface="Montserrat SemiBold"/>
          </a:endParaRPr>
        </a:p>
      </dsp:txBody>
      <dsp:txXfrm>
        <a:off x="2433" y="628197"/>
        <a:ext cx="2372522" cy="878400"/>
      </dsp:txXfrm>
    </dsp:sp>
    <dsp:sp modelId="{4DC4857D-9EA6-4E54-A727-FF3D2F7A7EF8}">
      <dsp:nvSpPr>
        <dsp:cNvPr id="0" name=""/>
        <dsp:cNvSpPr/>
      </dsp:nvSpPr>
      <dsp:spPr>
        <a:xfrm>
          <a:off x="2707109" y="5570"/>
          <a:ext cx="2372522" cy="6226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ISRs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/WO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ISAs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issued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within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3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from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202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form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/9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from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first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filing</a:t>
          </a:r>
          <a:endParaRPr lang="es-ES" sz="13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Medium"/>
            <a:cs typeface="Montserrat Medium"/>
          </a:endParaRPr>
        </a:p>
      </dsp:txBody>
      <dsp:txXfrm>
        <a:off x="2707109" y="5570"/>
        <a:ext cx="2372522" cy="622626"/>
      </dsp:txXfrm>
    </dsp:sp>
    <dsp:sp modelId="{72E0ECFC-C9B2-4938-8DB6-39A40FC54A71}">
      <dsp:nvSpPr>
        <dsp:cNvPr id="0" name=""/>
        <dsp:cNvSpPr/>
      </dsp:nvSpPr>
      <dsp:spPr>
        <a:xfrm>
          <a:off x="2707109" y="628197"/>
          <a:ext cx="2372522" cy="87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b="0" i="0" kern="120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rPr>
            <a:t>100% (857) </a:t>
          </a:r>
          <a:endParaRPr lang="es-ES" sz="2400" b="0" i="0" kern="1200" dirty="0">
            <a:solidFill>
              <a:srgbClr val="40404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SemiBold"/>
            <a:cs typeface="Montserrat SemiBold"/>
          </a:endParaRPr>
        </a:p>
      </dsp:txBody>
      <dsp:txXfrm>
        <a:off x="2707109" y="628197"/>
        <a:ext cx="2372522" cy="878400"/>
      </dsp:txXfrm>
    </dsp:sp>
    <dsp:sp modelId="{EC461952-DB9A-4BEB-B690-726DA177A0FF}">
      <dsp:nvSpPr>
        <dsp:cNvPr id="0" name=""/>
        <dsp:cNvSpPr/>
      </dsp:nvSpPr>
      <dsp:spPr>
        <a:xfrm>
          <a:off x="5411785" y="5570"/>
          <a:ext cx="2372522" cy="6226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IPRP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issued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within</a:t>
          </a:r>
          <a:r>
            <a:rPr lang="es-CL" sz="13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 28 </a:t>
          </a:r>
          <a:r>
            <a:rPr lang="es-CL" sz="13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  <a:cs typeface="Montserrat Medium"/>
            </a:rPr>
            <a:t>months</a:t>
          </a:r>
          <a:endParaRPr lang="es-ES" sz="13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Medium"/>
            <a:cs typeface="Montserrat Medium"/>
          </a:endParaRPr>
        </a:p>
      </dsp:txBody>
      <dsp:txXfrm>
        <a:off x="5411785" y="5570"/>
        <a:ext cx="2372522" cy="622626"/>
      </dsp:txXfrm>
    </dsp:sp>
    <dsp:sp modelId="{9A4866AC-FF4B-4BCF-92AD-993ECF847D25}">
      <dsp:nvSpPr>
        <dsp:cNvPr id="0" name=""/>
        <dsp:cNvSpPr/>
      </dsp:nvSpPr>
      <dsp:spPr>
        <a:xfrm>
          <a:off x="5411785" y="628197"/>
          <a:ext cx="2372522" cy="87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b="0" i="0" kern="120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rPr>
            <a:t>100</a:t>
          </a:r>
          <a:r>
            <a:rPr lang="es-CL" sz="2400" b="0" i="0" kern="1200" dirty="0" smtClean="0">
              <a:solidFill>
                <a:srgbClr val="404040"/>
              </a:solidFill>
              <a:latin typeface="Montserrat SemiBold"/>
              <a:cs typeface="Montserrat SemiBold"/>
            </a:rPr>
            <a:t>% (33)</a:t>
          </a:r>
          <a:endParaRPr lang="es-ES" sz="2400" b="0" i="0" kern="1200" dirty="0">
            <a:solidFill>
              <a:srgbClr val="404040"/>
            </a:solidFill>
            <a:latin typeface="Montserrat SemiBold"/>
            <a:cs typeface="Montserrat SemiBold"/>
          </a:endParaRPr>
        </a:p>
      </dsp:txBody>
      <dsp:txXfrm>
        <a:off x="5411785" y="628197"/>
        <a:ext cx="2372522" cy="87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29E8A91-76CB-455D-84C9-20379893E318}" type="datetimeFigureOut">
              <a:rPr lang="es-CL"/>
              <a:pPr>
                <a:defRPr/>
              </a:pPr>
              <a:t>19-02-2019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F97B56-B7D2-4E57-8AD0-D069FCC017C7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23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50EDA-418D-4195-8ED2-CB64D01E8DE8}" type="datetimeFigureOut">
              <a:rPr lang="es-CL"/>
              <a:pPr>
                <a:defRPr/>
              </a:pPr>
              <a:t>19-02-2019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933FA-FA15-4640-83E5-BC11E7EF3552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37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18E0D-24D3-4AF4-8A83-6B30F74AB9E9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2</a:t>
            </a:fld>
            <a:endParaRPr lang="es-C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18E0D-24D3-4AF4-8A83-6B30F74AB9E9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3AB0-24AA-492B-B14D-1D8F0393DA4E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4F12-7F7C-40DA-B522-A1FE441D8294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3CCF-7E43-4B98-8813-E7C6D8E6CD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D29F-743A-44D0-9A3F-F8C18F6FF983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0529-DACD-40D7-8E56-ABD0D1D212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B4D-D62C-4395-BB20-FB91EB8B048B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710B-7A87-43AD-B237-4E5362E29D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76F4-1E8B-4F0D-B359-77605285BD64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6413-1298-4AAB-B872-B29F211F6E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4C14-1678-4954-86AC-3B34B784729C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6C32-A2B9-433D-B59B-5A1732C4CC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0EEA-25B5-44CC-95AC-1F73D44E75A3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9F6B-A202-4994-B918-A1F69BF83B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6781-0C04-4ACE-B63C-F3B227CA9B9C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9609-16E6-4C00-9E09-51FE69818C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CB00-3BDE-40AF-A3D5-FD12A81BF659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32A1-27AD-462A-8D9C-995D27A284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92DD-D159-476E-A6C5-B2CEED820AB0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2F06-91AC-4DE5-9CF4-9E7AA9B8E4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34B1-8804-4013-9739-C5016FB89CF4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3C6D-60A8-4077-96D3-7239635FF5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239A-249E-4A2A-80CF-88D9FA87F558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36E4-F14D-4DCD-98D2-1DF6386E4D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4428A-491F-414F-81C6-C61CC57340E5}" type="datetime1">
              <a:rPr lang="es-ES"/>
              <a:pPr>
                <a:defRPr/>
              </a:pPr>
              <a:t>19/02/2019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1FBFED-A415-4E55-A1FD-E4E54C637D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d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-27384"/>
            <a:ext cx="9396536" cy="6980106"/>
          </a:xfrm>
          <a:prstGeom prst="rect">
            <a:avLst/>
          </a:prstGeom>
        </p:spPr>
      </p:pic>
      <p:sp>
        <p:nvSpPr>
          <p:cNvPr id="10243" name="9 CuadroTexto"/>
          <p:cNvSpPr txBox="1">
            <a:spLocks noChangeArrowheads="1"/>
          </p:cNvSpPr>
          <p:nvPr/>
        </p:nvSpPr>
        <p:spPr bwMode="auto">
          <a:xfrm>
            <a:off x="2807296" y="2204864"/>
            <a:ext cx="6336704" cy="11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s-CL" sz="3600" dirty="0" smtClean="0">
                <a:solidFill>
                  <a:schemeClr val="bg1"/>
                </a:solidFill>
                <a:latin typeface="Montserrat Medium"/>
                <a:cs typeface="Montserrat Medium"/>
              </a:rPr>
              <a:t>INAPI’s </a:t>
            </a:r>
          </a:p>
          <a:p>
            <a:pPr>
              <a:lnSpc>
                <a:spcPts val="4000"/>
              </a:lnSpc>
            </a:pPr>
            <a:r>
              <a:rPr lang="es-CL" sz="3200" dirty="0" smtClean="0">
                <a:solidFill>
                  <a:schemeClr val="bg1"/>
                </a:solidFill>
                <a:latin typeface="Montserrat Medium"/>
                <a:cs typeface="Montserrat Medium"/>
              </a:rPr>
              <a:t>Quality Management System</a:t>
            </a:r>
            <a:endParaRPr lang="es-ES" sz="32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43808" y="3563724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altLang="es-CL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Cairo, </a:t>
            </a:r>
            <a:r>
              <a:rPr lang="es-CL" altLang="es-CL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February</a:t>
            </a:r>
            <a:r>
              <a:rPr lang="es-CL" altLang="es-CL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2019</a:t>
            </a:r>
            <a:endParaRPr lang="es-CL" altLang="es-CL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1440160" y="1124744"/>
            <a:ext cx="781236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Sistema de Gestión Administrativo Procesos PCT (SGA)</a:t>
            </a: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1331640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Processing and timeliness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pic>
        <p:nvPicPr>
          <p:cNvPr id="13" name="Imagen 12" descr="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1331640" cy="1331640"/>
          </a:xfrm>
          <a:prstGeom prst="rect">
            <a:avLst/>
          </a:prstGeom>
        </p:spPr>
      </p:pic>
      <p:pic>
        <p:nvPicPr>
          <p:cNvPr id="2" name="Imagen 1" descr="1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0"/>
          <a:stretch/>
        </p:blipFill>
        <p:spPr>
          <a:xfrm>
            <a:off x="2483769" y="2492896"/>
            <a:ext cx="6660232" cy="373960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940152" y="2276872"/>
            <a:ext cx="1512168" cy="1512168"/>
          </a:xfrm>
          <a:prstGeom prst="ellipse">
            <a:avLst/>
          </a:prstGeom>
          <a:noFill/>
          <a:ln w="190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7419"/>
            <a:ext cx="2592288" cy="4693147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539551" y="4968171"/>
            <a:ext cx="1701189" cy="1701189"/>
          </a:xfrm>
          <a:prstGeom prst="ellipse">
            <a:avLst/>
          </a:prstGeom>
          <a:noFill/>
          <a:ln w="190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2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331640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Processing and timeliness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395536" y="1988840"/>
            <a:ext cx="8246690" cy="34286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Sistema de Gestión Administrativo Procesos PCT (SGA)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Advantages</a:t>
            </a:r>
            <a:r>
              <a:rPr lang="es-E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sz="1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for</a:t>
            </a:r>
            <a:r>
              <a:rPr lang="es-E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sz="1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examiners</a:t>
            </a:r>
            <a:r>
              <a:rPr lang="es-ES" sz="1600" dirty="0">
                <a:solidFill>
                  <a:srgbClr val="404040"/>
                </a:solidFill>
                <a:latin typeface="Montserrat Medium"/>
                <a:cs typeface="Montserrat Medium"/>
              </a:rPr>
              <a:t>:</a:t>
            </a:r>
            <a:endParaRPr lang="es-ES" sz="16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16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</a:t>
            </a: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Availability of information and due dates for delivering every product.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Transparency of the process and real-time information.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Availability of the last version of PCT forms to download.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Pre-filling of forms to avoid transcription errors.</a:t>
            </a:r>
            <a:endParaRPr lang="es-ES" sz="16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</p:txBody>
      </p:sp>
      <p:pic>
        <p:nvPicPr>
          <p:cNvPr id="13" name="Imagen 12" descr="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Examination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683568" y="1651940"/>
            <a:ext cx="7920880" cy="62417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</a:t>
            </a:r>
            <a:r>
              <a:rPr lang="es-CL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Training of examiners in the use of databases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</a:t>
            </a:r>
            <a:r>
              <a:rPr lang="es-CL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Use of standardized clauses.</a:t>
            </a:r>
            <a:endParaRPr lang="es-ES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CL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Examination Manual available for Examiners.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Self-assessment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, Substantive and formal </a:t>
            </a:r>
            <a:r>
              <a:rPr lang="en-GB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check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of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every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form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drafted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(ISA, WO/ISA, WO/IPEA, PCT/ISA/206, IPRP,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among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others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)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before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issuing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to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applicant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and WIPO.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CL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Three levels of technical assessment while drafting PCT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products.</a:t>
            </a:r>
            <a:endParaRPr lang="es-ES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CL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CL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485900" lvl="2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CL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485900" lvl="2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3" name="Imagen 2" descr="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8" y="11663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Examination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8" y="116632"/>
            <a:ext cx="1296144" cy="1296144"/>
          </a:xfrm>
          <a:prstGeom prst="rect">
            <a:avLst/>
          </a:prstGeom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1475656" y="1196752"/>
            <a:ext cx="7560840" cy="17912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</a:t>
            </a:r>
            <a:r>
              <a:rPr lang="es-ES" sz="2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Progress</a:t>
            </a:r>
            <a:r>
              <a:rPr lang="es-ES" sz="2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sz="2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milestones</a:t>
            </a:r>
            <a:endParaRPr lang="es-ES" sz="24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   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Examiner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without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much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experience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in ISA/IPEA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tasks</a:t>
            </a:r>
            <a:endParaRPr lang="es-ES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Imagen 4" descr="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0" y="2420888"/>
            <a:ext cx="8363712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Examination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8" y="116632"/>
            <a:ext cx="1296144" cy="1296144"/>
          </a:xfrm>
          <a:prstGeom prst="rect">
            <a:avLst/>
          </a:prstGeom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1475656" y="1196752"/>
            <a:ext cx="7560840" cy="17912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</a:t>
            </a:r>
            <a:r>
              <a:rPr lang="es-ES" sz="2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Progress</a:t>
            </a:r>
            <a:r>
              <a:rPr lang="es-ES" sz="2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sz="2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milestones</a:t>
            </a:r>
            <a:endParaRPr lang="es-ES" sz="24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     More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experienced</a:t>
            </a:r>
            <a:r>
              <a:rPr lang="es-E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examiners</a:t>
            </a:r>
            <a:endParaRPr lang="es-ES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Imagen 4" descr="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04864"/>
            <a:ext cx="6912768" cy="39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Examination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8" y="116632"/>
            <a:ext cx="1296144" cy="1296144"/>
          </a:xfrm>
          <a:prstGeom prst="rect">
            <a:avLst/>
          </a:prstGeom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11560" y="1844824"/>
            <a:ext cx="8246690" cy="54414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Progress</a:t>
            </a:r>
            <a:r>
              <a:rPr lang="es-ES" sz="2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ES" sz="2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milestones</a:t>
            </a:r>
            <a:endParaRPr lang="es-ES" sz="26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2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When examiners are considered as self-sufficient, they have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only one milestone for reviewing of the properly filled-out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forms.</a:t>
            </a: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If the performance of an examiner proves to be sufficient, this 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examiner can be released from these milestones. However, they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can request meetings to clarify questions or consult particular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criteria for some points of the analysis</a:t>
            </a:r>
            <a:r>
              <a:rPr lang="en-US" sz="22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.</a:t>
            </a: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2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8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5" name="Imagen 4" descr="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" y="116632"/>
            <a:ext cx="1268760" cy="1268760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Feedback from users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259632" y="1844825"/>
            <a:ext cx="6768752" cy="40195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Meetings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with agents.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Monthly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satisfaction survey for all applications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with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their ISRs submitted within that period.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Open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door policy for communicating with our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users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about ISA/IPEA administrative consults.</a:t>
            </a:r>
            <a:endParaRPr lang="es-ES" sz="20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8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3" name="Imagen 2" descr="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6632"/>
            <a:ext cx="1293664" cy="1293664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n-US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R</a:t>
            </a:r>
            <a:r>
              <a:rPr lang="en-US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isk </a:t>
            </a:r>
            <a:r>
              <a:rPr lang="en-US" sz="2400" b="1" dirty="0">
                <a:solidFill>
                  <a:srgbClr val="1954A4"/>
                </a:solidFill>
                <a:latin typeface="Montserrat Medium"/>
                <a:cs typeface="Montserrat Medium"/>
              </a:rPr>
              <a:t>M</a:t>
            </a:r>
            <a:r>
              <a:rPr lang="en-US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anagement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03648" y="1412776"/>
            <a:ext cx="6768752" cy="46104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National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methodology based on COSO Model and 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ISO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31000.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Preliminary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probability rating and impact value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 establish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the vulnerability of the process.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Yearly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SWOT analysis (Top Management Review).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Continuous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assessment during planning and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operation</a:t>
            </a:r>
            <a:endParaRPr lang="es-ES" sz="28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9" name="10 Imagen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7072362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2 Imag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694914" cy="102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6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2" name="Imagen 1" descr="1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" y="116632"/>
            <a:ext cx="1296144" cy="1296144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INAPI as ISA/IPEA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03648" y="1268760"/>
            <a:ext cx="6912768" cy="20251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SemiBold"/>
                <a:cs typeface="Montserrat SemiBold"/>
              </a:rPr>
              <a:t>Our Outcomes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• 100% of the ISR/WO delivered on time.</a:t>
            </a:r>
            <a:endParaRPr lang="es-ES" sz="28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7" name="10 Diagrama"/>
          <p:cNvGraphicFramePr/>
          <p:nvPr>
            <p:extLst>
              <p:ext uri="{D42A27DB-BD31-4B8C-83A1-F6EECF244321}">
                <p14:modId xmlns:p14="http://schemas.microsoft.com/office/powerpoint/2010/main" val="2464276349"/>
              </p:ext>
            </p:extLst>
          </p:nvPr>
        </p:nvGraphicFramePr>
        <p:xfrm>
          <a:off x="857176" y="3272284"/>
          <a:ext cx="778674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03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2" name="Imagen 1" descr="1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" y="116632"/>
            <a:ext cx="1296144" cy="1296144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INAPI as ISA/IPEA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03648" y="1196752"/>
            <a:ext cx="6912768" cy="16354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SemiBold"/>
                <a:cs typeface="Montserrat SemiBold"/>
              </a:rPr>
              <a:t>Our Outcomes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• Sustained increase in requests for international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searches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.</a:t>
            </a:r>
          </a:p>
          <a:p>
            <a:pPr marL="1085850" lvl="1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3" name="Imagen 2" descr="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996952"/>
            <a:ext cx="6124192" cy="3168352"/>
          </a:xfrm>
          <a:prstGeom prst="rect">
            <a:avLst/>
          </a:prstGeom>
        </p:spPr>
      </p:pic>
      <p:pic>
        <p:nvPicPr>
          <p:cNvPr id="11" name="Imagen 10" descr="Macintosh HD:Users:riveraguil:Desktop:Screen Shot 2019-02-10 at 3.19.21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4326" r="3765" b="8653"/>
          <a:stretch/>
        </p:blipFill>
        <p:spPr bwMode="auto">
          <a:xfrm>
            <a:off x="6268036" y="3579702"/>
            <a:ext cx="2480428" cy="1865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5221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4101" name="7 CuadroTexto"/>
          <p:cNvSpPr txBox="1">
            <a:spLocks noChangeArrowheads="1"/>
          </p:cNvSpPr>
          <p:nvPr/>
        </p:nvSpPr>
        <p:spPr bwMode="auto">
          <a:xfrm>
            <a:off x="4053706" y="2780928"/>
            <a:ext cx="5078338" cy="24806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Certified under ISO 9001:2008 in 2015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Certified under ISO 9001:2015 in 2018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Current ISO-certified processes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PCT Receiving Office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International search and examination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CL" sz="20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514">
            <a:off x="679717" y="1709407"/>
            <a:ext cx="3178024" cy="42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00" y="116632"/>
            <a:ext cx="1335956" cy="1335956"/>
          </a:xfrm>
          <a:prstGeom prst="rect">
            <a:avLst/>
          </a:prstGeom>
        </p:spPr>
      </p:pic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1403648" y="332656"/>
            <a:ext cx="81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Management System (QMS)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2" name="Imagen 1" descr="1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" y="116632"/>
            <a:ext cx="1296144" cy="1296144"/>
          </a:xfrm>
          <a:prstGeom prst="rect">
            <a:avLst/>
          </a:prstGeom>
        </p:spPr>
      </p:pic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INAPI as ISA/IPEA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03648" y="1412776"/>
            <a:ext cx="6912768" cy="51275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SemiBold"/>
                <a:cs typeface="Montserrat SemiBold"/>
              </a:rPr>
              <a:t>Our Outcomes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Positive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opinion from our users.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Excellency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of service for public institutions award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in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2016 and finalist in 2017 and 2018.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• Successful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transition to ISO 9001:2015 and </a:t>
            </a:r>
            <a:endParaRPr lang="en-US" sz="20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broadening 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of its scope to include the ISA/IPEA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processes</a:t>
            </a:r>
            <a:r>
              <a:rPr lang="en-US" sz="2000" dirty="0">
                <a:solidFill>
                  <a:srgbClr val="404040"/>
                </a:solidFill>
                <a:latin typeface="Montserrat Medium"/>
                <a:cs typeface="Montserrat Medium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8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marL="108585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d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-27384"/>
            <a:ext cx="9396536" cy="6980106"/>
          </a:xfrm>
          <a:prstGeom prst="rect">
            <a:avLst/>
          </a:prstGeom>
        </p:spPr>
      </p:pic>
      <p:sp>
        <p:nvSpPr>
          <p:cNvPr id="10243" name="9 CuadroTexto"/>
          <p:cNvSpPr txBox="1">
            <a:spLocks noChangeArrowheads="1"/>
          </p:cNvSpPr>
          <p:nvPr/>
        </p:nvSpPr>
        <p:spPr bwMode="auto">
          <a:xfrm>
            <a:off x="-108520" y="3140968"/>
            <a:ext cx="9433048" cy="6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CL" sz="4200" dirty="0" smtClean="0">
                <a:solidFill>
                  <a:schemeClr val="bg1"/>
                </a:solidFill>
                <a:latin typeface="Montserrat Medium"/>
                <a:cs typeface="Montserrat Medium"/>
              </a:rPr>
              <a:t>Thank you</a:t>
            </a:r>
            <a:endParaRPr lang="es-ES" sz="42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08520" y="4077072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CL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pct</a:t>
            </a:r>
            <a:r>
              <a:rPr lang="es-ES_tradnl" altLang="es-CL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[at] </a:t>
            </a:r>
            <a:r>
              <a:rPr lang="es-ES_tradnl" altLang="es-CL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inapi</a:t>
            </a:r>
            <a:r>
              <a:rPr lang="es-ES_tradnl" altLang="es-CL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[</a:t>
            </a:r>
            <a:r>
              <a:rPr lang="es-ES_tradnl" altLang="es-CL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dot</a:t>
            </a:r>
            <a:r>
              <a:rPr lang="es-ES_tradnl" altLang="es-CL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] cl</a:t>
            </a:r>
            <a:endParaRPr lang="es-CL" altLang="es-CL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3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00" y="116632"/>
            <a:ext cx="1335956" cy="1335956"/>
          </a:xfrm>
          <a:prstGeom prst="rect">
            <a:avLst/>
          </a:prstGeom>
        </p:spPr>
      </p:pic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1403648" y="332656"/>
            <a:ext cx="81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Management System (QMS)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pic>
        <p:nvPicPr>
          <p:cNvPr id="5" name="Imagen 4" descr="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7" y="1700808"/>
            <a:ext cx="9057403" cy="46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2" name="Imagen 1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77448"/>
            <a:ext cx="9036496" cy="4675032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00" y="116632"/>
            <a:ext cx="1335956" cy="1335956"/>
          </a:xfrm>
          <a:prstGeom prst="rect">
            <a:avLst/>
          </a:prstGeom>
        </p:spPr>
      </p:pic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1403648" y="332656"/>
            <a:ext cx="81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Management System (QMS)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59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2 CuadroTexto"/>
          <p:cNvSpPr txBox="1"/>
          <p:nvPr/>
        </p:nvSpPr>
        <p:spPr>
          <a:xfrm>
            <a:off x="755576" y="1797396"/>
            <a:ext cx="7704856" cy="395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cs typeface="Montserrat SemiBold"/>
              </a:rPr>
              <a:t> Quality is a part of INAPI's strategic objectives.</a:t>
            </a:r>
            <a:endParaRPr lang="es-C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cs typeface="Montserrat SemiBold"/>
            </a:endParaRPr>
          </a:p>
          <a:p>
            <a:pPr>
              <a:buFont typeface="Arial" pitchFamily="34" charset="0"/>
              <a:buChar char="•"/>
            </a:pP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algn="just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“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Assure quality of services offered by INAPI in the international IP system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and representing the country in international negotiations and forums in the IP scope.”.</a:t>
            </a:r>
          </a:p>
          <a:p>
            <a:pPr algn="just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algn="just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cs typeface="Montserrat SemiBold"/>
              </a:rPr>
              <a:t> Quality Policy</a:t>
            </a:r>
          </a:p>
          <a:p>
            <a:pPr algn="just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algn="just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Generates the necessary conditions to satisfy the user's requirements and stakeholders by the timely identification of their needs in concordance with the legal and normative requirements by the following commitments:</a:t>
            </a:r>
          </a:p>
          <a:p>
            <a:pPr algn="just"/>
            <a:endParaRPr lang="es-CL" sz="2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dirty="0" smtClean="0"/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00" y="116632"/>
            <a:ext cx="1335956" cy="1335956"/>
          </a:xfrm>
          <a:prstGeom prst="rect">
            <a:avLst/>
          </a:prstGeom>
        </p:spPr>
      </p:pic>
      <p:sp>
        <p:nvSpPr>
          <p:cNvPr id="15" name="10 CuadroTexto"/>
          <p:cNvSpPr txBox="1">
            <a:spLocks noChangeArrowheads="1"/>
          </p:cNvSpPr>
          <p:nvPr/>
        </p:nvSpPr>
        <p:spPr bwMode="auto">
          <a:xfrm>
            <a:off x="1403648" y="332656"/>
            <a:ext cx="81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Management System (QMS)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26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2 CuadroTexto"/>
          <p:cNvSpPr txBox="1"/>
          <p:nvPr/>
        </p:nvSpPr>
        <p:spPr>
          <a:xfrm>
            <a:off x="611560" y="1844824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rgbClr val="404040"/>
                </a:solidFill>
                <a:latin typeface="Montserrat SemiBold"/>
                <a:cs typeface="Montserrat SemiBold"/>
              </a:rPr>
              <a:t>Our commitments: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Montserrat Medium"/>
                <a:cs typeface="Montserrat Medium"/>
              </a:rPr>
              <a:t> Timely and effective management of applications according to the national and international laws, regulations and guidelines that rule them.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Knowing </a:t>
            </a:r>
            <a:r>
              <a:rPr lang="en-US" sz="1600" dirty="0">
                <a:solidFill>
                  <a:srgbClr val="404040"/>
                </a:solidFill>
                <a:latin typeface="Montserrat Medium"/>
                <a:cs typeface="Montserrat Medium"/>
              </a:rPr>
              <a:t>our users' perception and other stakeholders on the services provided keeping an effective communication to contribute to their satisfaction improvement.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Continuous </a:t>
            </a:r>
            <a:r>
              <a:rPr lang="en-US" sz="1600" dirty="0">
                <a:solidFill>
                  <a:srgbClr val="404040"/>
                </a:solidFill>
                <a:latin typeface="Montserrat Medium"/>
                <a:cs typeface="Montserrat Medium"/>
              </a:rPr>
              <a:t>improvement of the processes.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Developing </a:t>
            </a:r>
            <a:r>
              <a:rPr lang="en-US" sz="1600" dirty="0">
                <a:solidFill>
                  <a:srgbClr val="404040"/>
                </a:solidFill>
                <a:latin typeface="Montserrat Medium"/>
                <a:cs typeface="Montserrat Medium"/>
              </a:rPr>
              <a:t>our staff's skills and competencies.</a:t>
            </a:r>
            <a:endParaRPr lang="es-ES" sz="1600" dirty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algn="just"/>
            <a:endParaRPr lang="es-CL" sz="2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C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dirty="0" smtClean="0"/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00" y="116632"/>
            <a:ext cx="1335956" cy="1335956"/>
          </a:xfrm>
          <a:prstGeom prst="rect">
            <a:avLst/>
          </a:prstGeom>
        </p:spPr>
      </p:pic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1403648" y="332656"/>
            <a:ext cx="81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Management System (QMS)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13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pic>
        <p:nvPicPr>
          <p:cNvPr id="20" name="Imagen 19" descr="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00" y="116632"/>
            <a:ext cx="1335956" cy="1335956"/>
          </a:xfrm>
          <a:prstGeom prst="rect">
            <a:avLst/>
          </a:prstGeom>
        </p:spPr>
      </p:pic>
      <p:sp>
        <p:nvSpPr>
          <p:cNvPr id="44035" name="9 CuadroTexto"/>
          <p:cNvSpPr txBox="1">
            <a:spLocks noChangeArrowheads="1"/>
          </p:cNvSpPr>
          <p:nvPr/>
        </p:nvSpPr>
        <p:spPr bwMode="auto">
          <a:xfrm>
            <a:off x="285750" y="129133"/>
            <a:ext cx="714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lang="es-CL" altLang="es-CL" sz="3000" b="1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1403648" y="332656"/>
            <a:ext cx="81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Management System (QMS)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-395536" y="1412776"/>
            <a:ext cx="9144000" cy="6601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indent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cs typeface="Montserrat SemiBold"/>
              </a:rPr>
              <a:t>Quality based in the PDCA Cycle</a:t>
            </a:r>
          </a:p>
          <a:p>
            <a:pPr marL="1085850" lvl="1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CL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085850" lvl="1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6251016" y="4797152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Internal/ external Audit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Quality feedback 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Indicators outcomes</a:t>
            </a:r>
            <a:endParaRPr lang="es-ES" sz="1400" dirty="0">
              <a:solidFill>
                <a:srgbClr val="404040"/>
              </a:solidFill>
              <a:latin typeface="Montserrat Medium"/>
              <a:cs typeface="Montserrat Medium"/>
            </a:endParaRPr>
          </a:p>
        </p:txBody>
      </p:sp>
      <p:sp>
        <p:nvSpPr>
          <p:cNvPr id="12" name="18 CuadroTexto"/>
          <p:cNvSpPr txBox="1"/>
          <p:nvPr/>
        </p:nvSpPr>
        <p:spPr>
          <a:xfrm>
            <a:off x="179512" y="5013176"/>
            <a:ext cx="34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Adjusting</a:t>
            </a: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risk</a:t>
            </a: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matrix</a:t>
            </a: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Improving </a:t>
            </a:r>
          </a:p>
          <a:p>
            <a:r>
              <a:rPr lang="es-CL" sz="1400" dirty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processes/ procedures/guidelines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Relevant activities priorization </a:t>
            </a:r>
          </a:p>
          <a:p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 (resources)</a:t>
            </a:r>
            <a:endParaRPr lang="es-ES" sz="1400" dirty="0">
              <a:solidFill>
                <a:srgbClr val="404040"/>
              </a:solidFill>
              <a:latin typeface="Montserrat Medium"/>
              <a:cs typeface="Montserrat Medium"/>
            </a:endParaRPr>
          </a:p>
        </p:txBody>
      </p:sp>
      <p:sp>
        <p:nvSpPr>
          <p:cNvPr id="14" name="12 CuadroTexto"/>
          <p:cNvSpPr txBox="1"/>
          <p:nvPr/>
        </p:nvSpPr>
        <p:spPr>
          <a:xfrm>
            <a:off x="179512" y="256490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Strategic</a:t>
            </a: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planning</a:t>
            </a: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Strategic processess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Objectives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Products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Actions planning</a:t>
            </a:r>
          </a:p>
          <a:p>
            <a:pPr>
              <a:buFont typeface="Arial" pitchFamily="34" charset="0"/>
              <a:buChar char="•"/>
            </a:pP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6228184" y="2564904"/>
            <a:ext cx="2664296" cy="82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Communications</a:t>
            </a: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/</a:t>
            </a:r>
            <a:r>
              <a:rPr lang="es-CL" sz="14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updates</a:t>
            </a: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Operations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Training</a:t>
            </a:r>
          </a:p>
          <a:p>
            <a:pPr>
              <a:buFont typeface="Arial" pitchFamily="34" charset="0"/>
              <a:buChar char="•"/>
            </a:pP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>
              <a:buFont typeface="Arial" pitchFamily="34" charset="0"/>
              <a:buChar char="•"/>
            </a:pPr>
            <a:endParaRPr lang="es-CL" sz="14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32856"/>
            <a:ext cx="3651504" cy="37978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47864" y="2852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PLAN</a:t>
            </a:r>
            <a:endParaRPr lang="es-ES" sz="20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44008" y="2852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DO</a:t>
            </a:r>
            <a:endParaRPr lang="es-ES" sz="20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47864" y="48691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ACT</a:t>
            </a:r>
            <a:endParaRPr lang="es-ES" sz="20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644008" y="48691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CHECK</a:t>
            </a:r>
            <a:endParaRPr lang="es-ES" sz="20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53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85750" y="1793135"/>
            <a:ext cx="8246690" cy="37240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QMS Google site</a:t>
            </a: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Training of staff members as internal auditors in global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certified audit institutions.</a:t>
            </a: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Creation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of mechanisms for tracking of use of time in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PCT activities (RO, ISA, IPEA)</a:t>
            </a:r>
          </a:p>
          <a:p>
            <a:pPr marL="108585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  <a:cs typeface="Montserrat Medium"/>
            </a:endParaRP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• Setting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up of indicators based on complying with the </a:t>
            </a:r>
          </a:p>
          <a:p>
            <a:pPr lvl="1" indent="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 due dates and reliability of our services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/>
                <a:cs typeface="Montserrat Medium"/>
              </a:rPr>
              <a:t>.</a:t>
            </a:r>
          </a:p>
        </p:txBody>
      </p:sp>
      <p:sp>
        <p:nvSpPr>
          <p:cNvPr id="21" name="10 CuadroTexto"/>
          <p:cNvSpPr txBox="1">
            <a:spLocks noChangeArrowheads="1"/>
          </p:cNvSpPr>
          <p:nvPr/>
        </p:nvSpPr>
        <p:spPr bwMode="auto">
          <a:xfrm>
            <a:off x="1331640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Processing and timeliness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pic>
        <p:nvPicPr>
          <p:cNvPr id="22" name="Imagen 21" descr="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Sin título-7.pn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5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741368"/>
            <a:ext cx="6300192" cy="144016"/>
          </a:xfrm>
          <a:prstGeom prst="rect">
            <a:avLst/>
          </a:prstGeom>
          <a:solidFill>
            <a:srgbClr val="1954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843808" y="6525344"/>
            <a:ext cx="63001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11387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Sistema de Gestión Administrativo Procesos PCT (SGA)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(</a:t>
            </a:r>
            <a:r>
              <a:rPr lang="es-CL" sz="1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Custom</a:t>
            </a:r>
            <a:r>
              <a:rPr lang="es-CL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</a:t>
            </a:r>
            <a:r>
              <a:rPr lang="es-CL" sz="1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Administrative</a:t>
            </a:r>
            <a:r>
              <a:rPr lang="es-CL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Management </a:t>
            </a:r>
            <a:r>
              <a:rPr lang="es-CL" sz="1600" dirty="0" err="1" smtClean="0">
                <a:solidFill>
                  <a:srgbClr val="404040"/>
                </a:solidFill>
                <a:latin typeface="Montserrat Medium"/>
                <a:cs typeface="Montserrat Medium"/>
              </a:rPr>
              <a:t>System</a:t>
            </a:r>
            <a:r>
              <a:rPr lang="es-CL" sz="1600" dirty="0" smtClean="0">
                <a:solidFill>
                  <a:srgbClr val="404040"/>
                </a:solidFill>
                <a:latin typeface="Montserrat Medium"/>
                <a:cs typeface="Montserrat Medium"/>
              </a:rPr>
              <a:t> Software)</a:t>
            </a:r>
            <a:endParaRPr lang="es-ES" sz="1600" dirty="0" smtClean="0">
              <a:solidFill>
                <a:srgbClr val="404040"/>
              </a:solidFill>
              <a:latin typeface="Montserrat Medium"/>
              <a:cs typeface="Montserrat Medium"/>
            </a:endParaRPr>
          </a:p>
          <a:p>
            <a:pPr marL="1085850" lvl="1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1331640" y="404664"/>
            <a:ext cx="8172400" cy="5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s-CL" alt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 </a:t>
            </a:r>
            <a:r>
              <a:rPr lang="es-CL" sz="2400" b="1" dirty="0" smtClean="0">
                <a:solidFill>
                  <a:srgbClr val="1954A4"/>
                </a:solidFill>
                <a:latin typeface="Montserrat Medium"/>
                <a:cs typeface="Montserrat Medium"/>
              </a:rPr>
              <a:t>Quality in Processing and timeliness</a:t>
            </a:r>
            <a:endParaRPr lang="es-ES" sz="2400" b="1" dirty="0" smtClean="0">
              <a:solidFill>
                <a:srgbClr val="1954A4"/>
              </a:solidFill>
              <a:latin typeface="Montserrat Medium"/>
              <a:cs typeface="Montserrat Medium"/>
            </a:endParaRPr>
          </a:p>
        </p:txBody>
      </p:sp>
      <p:pic>
        <p:nvPicPr>
          <p:cNvPr id="13" name="Imagen 12" descr="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1331640" cy="1331640"/>
          </a:xfrm>
          <a:prstGeom prst="rect">
            <a:avLst/>
          </a:prstGeom>
        </p:spPr>
      </p:pic>
      <p:pic>
        <p:nvPicPr>
          <p:cNvPr id="3" name="Imagen 2" descr="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636912"/>
            <a:ext cx="4954857" cy="2563397"/>
          </a:xfrm>
          <a:prstGeom prst="rect">
            <a:avLst/>
          </a:prstGeom>
        </p:spPr>
      </p:pic>
      <p:pic>
        <p:nvPicPr>
          <p:cNvPr id="6" name="Imagen 5" descr="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68960"/>
            <a:ext cx="5372416" cy="27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844</Words>
  <Application>Microsoft Office PowerPoint</Application>
  <PresentationFormat>On-screen Show (4:3)</PresentationFormat>
  <Paragraphs>199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gobCL</vt:lpstr>
      <vt:lpstr>Montserrat Medium</vt:lpstr>
      <vt:lpstr>Montserrat SemiBold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Puracomunicacion Diseño y Publicidad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PCT</dc:title>
  <dc:creator>Henry Crew</dc:creator>
  <cp:lastModifiedBy>MARLOW Thomas</cp:lastModifiedBy>
  <cp:revision>818</cp:revision>
  <dcterms:created xsi:type="dcterms:W3CDTF">2011-03-24T01:36:26Z</dcterms:created>
  <dcterms:modified xsi:type="dcterms:W3CDTF">2019-02-19T12:10:46Z</dcterms:modified>
</cp:coreProperties>
</file>