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8" r:id="rId2"/>
    <p:sldId id="259" r:id="rId3"/>
    <p:sldId id="260" r:id="rId4"/>
    <p:sldId id="261" r:id="rId5"/>
    <p:sldId id="262" r:id="rId6"/>
    <p:sldId id="325" r:id="rId7"/>
    <p:sldId id="423" r:id="rId8"/>
    <p:sldId id="390" r:id="rId9"/>
    <p:sldId id="443" r:id="rId10"/>
    <p:sldId id="444" r:id="rId11"/>
    <p:sldId id="399" r:id="rId12"/>
    <p:sldId id="409" r:id="rId13"/>
    <p:sldId id="410" r:id="rId14"/>
    <p:sldId id="412" r:id="rId15"/>
    <p:sldId id="414" r:id="rId16"/>
    <p:sldId id="415" r:id="rId17"/>
    <p:sldId id="413" r:id="rId18"/>
    <p:sldId id="416" r:id="rId19"/>
    <p:sldId id="417" r:id="rId20"/>
    <p:sldId id="422" r:id="rId21"/>
    <p:sldId id="418" r:id="rId22"/>
    <p:sldId id="419" r:id="rId23"/>
    <p:sldId id="446" r:id="rId24"/>
    <p:sldId id="389" r:id="rId25"/>
    <p:sldId id="392" r:id="rId26"/>
    <p:sldId id="393" r:id="rId27"/>
    <p:sldId id="394" r:id="rId28"/>
    <p:sldId id="395" r:id="rId29"/>
    <p:sldId id="406" r:id="rId30"/>
    <p:sldId id="433" r:id="rId31"/>
    <p:sldId id="434" r:id="rId32"/>
    <p:sldId id="435" r:id="rId33"/>
    <p:sldId id="437" r:id="rId34"/>
    <p:sldId id="445" r:id="rId35"/>
    <p:sldId id="436" r:id="rId36"/>
    <p:sldId id="391" r:id="rId37"/>
    <p:sldId id="396" r:id="rId38"/>
    <p:sldId id="408" r:id="rId39"/>
    <p:sldId id="397" r:id="rId40"/>
    <p:sldId id="398" r:id="rId41"/>
    <p:sldId id="400" r:id="rId42"/>
    <p:sldId id="401" r:id="rId43"/>
    <p:sldId id="402" r:id="rId44"/>
    <p:sldId id="403" r:id="rId45"/>
    <p:sldId id="404" r:id="rId46"/>
    <p:sldId id="405" r:id="rId47"/>
    <p:sldId id="438" r:id="rId48"/>
    <p:sldId id="439" r:id="rId49"/>
    <p:sldId id="440" r:id="rId50"/>
    <p:sldId id="441" r:id="rId51"/>
    <p:sldId id="424" r:id="rId52"/>
    <p:sldId id="425" r:id="rId53"/>
    <p:sldId id="426" r:id="rId54"/>
    <p:sldId id="442" r:id="rId55"/>
    <p:sldId id="411" r:id="rId56"/>
    <p:sldId id="387" r:id="rId57"/>
    <p:sldId id="388" r:id="rId58"/>
    <p:sldId id="318" r:id="rId59"/>
    <p:sldId id="319" r:id="rId60"/>
    <p:sldId id="320" r:id="rId61"/>
    <p:sldId id="322" r:id="rId62"/>
    <p:sldId id="323" r:id="rId6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CC66"/>
    <a:srgbClr val="B9DCE6"/>
    <a:srgbClr val="093053"/>
    <a:srgbClr val="1B2541"/>
    <a:srgbClr val="365FBA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28" d="100"/>
          <a:sy n="128" d="100"/>
        </p:scale>
        <p:origin x="91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E2D2A46-31D4-42C3-9BFC-281959225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50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CA84FE9B-D5D4-4B76-87EA-A08EA8B20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72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4B3A36-662B-4E53-B902-E6976A1277D8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89380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BB19CF-8079-422E-992A-910D4360D8C4}" type="slidenum">
              <a:rPr lang="en-US" altLang="en-US" sz="1200"/>
              <a:pPr eaLnBrk="1" hangingPunct="1"/>
              <a:t>61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8785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75B43FA-0534-4D49-AE2A-76D945E45E74}" type="slidenum">
              <a:rPr lang="en-US" altLang="en-US" sz="1200"/>
              <a:pPr eaLnBrk="1" hangingPunct="1"/>
              <a:t>62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775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608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9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3305F-35F4-4D38-853F-6972B7651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1C06C-5FA2-4438-B070-4F16D45D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8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CC91D2-399F-4A6F-91CC-7341AA97CD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330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010400" y="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CEE4AE-5CCC-4B1B-82DD-7500C7B96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9EEDA-9492-4994-BB18-1005CD686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4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B5F7D-D5B1-4D98-B310-16D211F23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00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238"/>
            <a:ext cx="4038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17826-A1A8-4B20-83BB-6B4226365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46D48-0F63-43E9-B47C-935DCDFAA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760F4-0BB2-41F5-A823-565642484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D60C8-7BA5-467F-BCD3-E871B6D03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13F8-B5E0-463F-B52D-A76CAE180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5B0-4E40-4836-BF8A-4DD351994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8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7F3150A8-B334-48D8-BDDC-A2E01CBB8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r" descr="  "/>
          <p:cNvSpPr txBox="1"/>
          <p:nvPr userDrawn="1"/>
        </p:nvSpPr>
        <p:spPr>
          <a:xfrm>
            <a:off x="0" y="65379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s-CO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  </a:t>
            </a:r>
            <a:endParaRPr lang="es-CO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408C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operativepatentclassification.org/index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eb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attendee.gotowebinar.com/rt/3103569885139805708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reference/en/designdb/webinar/index.html" TargetMode="External"/><Relationship Id="rId2" Type="http://schemas.openxmlformats.org/officeDocument/2006/relationships/hyperlink" Target="https://www.wipo.int/reference/en/branddb/webinar/index.html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83063"/>
            <a:ext cx="7620000" cy="1333500"/>
          </a:xfrm>
          <a:noFill/>
        </p:spPr>
        <p:txBody>
          <a:bodyPr/>
          <a:lstStyle/>
          <a:p>
            <a:pPr eaLnBrk="1" hangingPunct="1"/>
            <a:r>
              <a:rPr lang="en-US" sz="3000" b="1" dirty="0" smtClean="0">
                <a:solidFill>
                  <a:srgbClr val="00408C"/>
                </a:solidFill>
                <a:ea typeface="ヒラギノ角ゴ Pro W3" pitchFamily="1" charset="-128"/>
              </a:rPr>
              <a:t>Flash news: families, CPC and more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6249988" y="5253038"/>
            <a:ext cx="214788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Online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February  </a:t>
            </a: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  <a:p>
            <a:pPr>
              <a:lnSpc>
                <a:spcPct val="40000"/>
              </a:lnSpc>
            </a:pPr>
            <a:r>
              <a:rPr lang="en-US" sz="1300" dirty="0" smtClean="0">
                <a:solidFill>
                  <a:srgbClr val="3399FF"/>
                </a:solidFill>
                <a:latin typeface="Arial Black" pitchFamily="34" charset="0"/>
                <a:ea typeface="ヒラギノ角ゴ Pro W3" pitchFamily="1" charset="-128"/>
              </a:rPr>
              <a:t>2020</a:t>
            </a:r>
          </a:p>
          <a:p>
            <a:pPr>
              <a:lnSpc>
                <a:spcPct val="40000"/>
              </a:lnSpc>
            </a:pPr>
            <a:endParaRPr lang="en-US" sz="1300" dirty="0">
              <a:solidFill>
                <a:srgbClr val="3399FF"/>
              </a:solidFill>
              <a:latin typeface="Arial Black" pitchFamily="34" charset="0"/>
              <a:ea typeface="ヒラギノ角ゴ Pro W3" pitchFamily="1" charset="-128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14400" y="3810000"/>
            <a:ext cx="381000" cy="3810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 dirty="0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230313" y="5805488"/>
            <a:ext cx="69342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00408C"/>
                </a:solidFill>
                <a:ea typeface="ヒラギノ角ゴ Pro W3" pitchFamily="1" charset="-128"/>
              </a:rPr>
              <a:t>Iustin </a:t>
            </a: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Diaconescu</a:t>
            </a:r>
            <a:r>
              <a:rPr lang="en-US" sz="1800" dirty="0">
                <a:solidFill>
                  <a:srgbClr val="00408C"/>
                </a:solidFill>
                <a:ea typeface="ヒラギノ角ゴ Pro W3" pitchFamily="1" charset="-128"/>
              </a:rPr>
              <a:t> </a:t>
            </a: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- Head </a:t>
            </a:r>
            <a:r>
              <a:rPr lang="en-US" sz="1800" dirty="0">
                <a:solidFill>
                  <a:srgbClr val="00408C"/>
                </a:solidFill>
                <a:ea typeface="ヒラギノ角ゴ Pro W3" pitchFamily="1" charset="-128"/>
              </a:rPr>
              <a:t>of Patent Database Section </a:t>
            </a:r>
            <a:endParaRPr lang="en-US" sz="1800" dirty="0" smtClean="0">
              <a:solidFill>
                <a:srgbClr val="00408C"/>
              </a:solidFill>
              <a:ea typeface="ヒラギノ角ゴ Pro W3" pitchFamily="1" charset="-128"/>
            </a:endParaRPr>
          </a:p>
          <a:p>
            <a:pPr>
              <a:spcBef>
                <a:spcPct val="20000"/>
              </a:spcBef>
            </a:pPr>
            <a:r>
              <a:rPr lang="en-US" sz="1800" dirty="0" smtClean="0">
                <a:solidFill>
                  <a:srgbClr val="00408C"/>
                </a:solidFill>
                <a:ea typeface="ヒラギノ角ゴ Pro W3" pitchFamily="1" charset="-128"/>
              </a:rPr>
              <a:t>Sandrine Ammann - Marketing &amp; Communications Officer</a:t>
            </a:r>
            <a:endParaRPr lang="en-US" sz="1800" dirty="0">
              <a:solidFill>
                <a:srgbClr val="00408C"/>
              </a:solidFill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39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Families</a:t>
            </a:r>
            <a:r>
              <a:rPr lang="fr-CH" dirty="0" smtClean="0"/>
              <a:t> in PATENTSCOPE </a:t>
            </a:r>
            <a:r>
              <a:rPr lang="fr-CH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H" dirty="0"/>
          </a:p>
          <a:p>
            <a:r>
              <a:rPr lang="fr-CH" dirty="0" smtClean="0"/>
              <a:t>2 first </a:t>
            </a:r>
            <a:r>
              <a:rPr lang="fr-CH" dirty="0" err="1" smtClean="0"/>
              <a:t>filings</a:t>
            </a:r>
            <a:r>
              <a:rPr lang="fr-CH" dirty="0" smtClean="0"/>
              <a:t> – PCT – national phase entry </a:t>
            </a:r>
            <a:r>
              <a:rPr lang="fr-CH" sz="3200" b="1" dirty="0" smtClean="0">
                <a:solidFill>
                  <a:srgbClr val="FF0000"/>
                </a:solidFill>
              </a:rPr>
              <a:t>x</a:t>
            </a:r>
          </a:p>
          <a:p>
            <a:r>
              <a:rPr lang="fr-CH" dirty="0" smtClean="0"/>
              <a:t>US </a:t>
            </a:r>
            <a:r>
              <a:rPr lang="fr-CH" dirty="0" err="1" smtClean="0"/>
              <a:t>provisional</a:t>
            </a:r>
            <a:r>
              <a:rPr lang="fr-CH" dirty="0" smtClean="0"/>
              <a:t> – </a:t>
            </a:r>
            <a:r>
              <a:rPr lang="fr-CH" dirty="0" err="1" smtClean="0"/>
              <a:t>nonprovisional</a:t>
            </a:r>
            <a:r>
              <a:rPr lang="fr-CH" dirty="0" smtClean="0"/>
              <a:t> – PCT </a:t>
            </a:r>
            <a:r>
              <a:rPr lang="fr-CH" sz="3200" b="1" dirty="0" smtClean="0">
                <a:solidFill>
                  <a:srgbClr val="FF0000"/>
                </a:solidFill>
              </a:rPr>
              <a:t>x</a:t>
            </a:r>
            <a:endParaRPr lang="fr-CH" sz="3200" dirty="0" smtClean="0"/>
          </a:p>
          <a:p>
            <a:r>
              <a:rPr lang="fr-CH" dirty="0" smtClean="0"/>
              <a:t>Chain of </a:t>
            </a:r>
            <a:r>
              <a:rPr lang="fr-CH" dirty="0" err="1" smtClean="0"/>
              <a:t>provisional</a:t>
            </a:r>
            <a:r>
              <a:rPr lang="fr-CH" dirty="0" smtClean="0"/>
              <a:t>/</a:t>
            </a:r>
            <a:r>
              <a:rPr lang="fr-CH" dirty="0" err="1" smtClean="0"/>
              <a:t>nonprovisional</a:t>
            </a:r>
            <a:r>
              <a:rPr lang="fr-CH" dirty="0" smtClean="0"/>
              <a:t> – PCT </a:t>
            </a:r>
            <a:r>
              <a:rPr lang="fr-CH" sz="3200" b="1" dirty="0" smtClean="0">
                <a:solidFill>
                  <a:srgbClr val="FF0000"/>
                </a:solidFill>
              </a:rPr>
              <a:t>x</a:t>
            </a:r>
          </a:p>
          <a:p>
            <a:pPr marL="0" indent="0">
              <a:buNone/>
            </a:pPr>
            <a:endParaRPr lang="fr-CH" dirty="0" smtClean="0"/>
          </a:p>
          <a:p>
            <a:pPr marL="0" indent="0">
              <a:buNone/>
            </a:pPr>
            <a:r>
              <a:rPr lang="fr-CH" dirty="0" smtClean="0"/>
              <a:t>Republications = one single record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497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762000"/>
            <a:ext cx="14944725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762000"/>
            <a:ext cx="9144000" cy="5334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91000" y="1752600"/>
            <a:ext cx="1828800" cy="3048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57200" y="1752600"/>
            <a:ext cx="762000" cy="3048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5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5030450" cy="5400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762000"/>
            <a:ext cx="9144000" cy="5334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33400" y="5029200"/>
            <a:ext cx="1828800" cy="3048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4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10858500" cy="4819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04800" y="1752600"/>
            <a:ext cx="762000" cy="3048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838200"/>
            <a:ext cx="9144000" cy="481965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8839199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905000" y="3505200"/>
            <a:ext cx="762000" cy="3048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6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50041" cy="5867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200" y="4953000"/>
            <a:ext cx="990600" cy="3048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81200" y="5105400"/>
            <a:ext cx="5638800" cy="3048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2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" y="609600"/>
            <a:ext cx="9153525" cy="57170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828800" y="2667000"/>
            <a:ext cx="6477000" cy="533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200" y="5029200"/>
            <a:ext cx="1066800" cy="3048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990600"/>
            <a:ext cx="13477875" cy="5048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52400" y="4876800"/>
            <a:ext cx="1600200" cy="381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4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0749915" cy="5972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200" y="5410200"/>
            <a:ext cx="1600200" cy="381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3535025" cy="6667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200400" y="685800"/>
            <a:ext cx="1600200" cy="381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13296900" cy="3219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447800" y="3505200"/>
            <a:ext cx="1600200" cy="381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200" y="682950"/>
            <a:ext cx="685800" cy="38384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8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250825" y="1773238"/>
            <a:ext cx="1368425" cy="503237"/>
          </a:xfrm>
          <a:prstGeom prst="rightArrow">
            <a:avLst>
              <a:gd name="adj1" fmla="val 50000"/>
              <a:gd name="adj2" fmla="val 679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533400" y="2133600"/>
            <a:ext cx="1731962" cy="1277937"/>
          </a:xfrm>
          <a:prstGeom prst="rightArrow">
            <a:avLst>
              <a:gd name="adj1" fmla="val 50000"/>
              <a:gd name="adj2" fmla="val 338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Raise your hand only if you can hear me otherwise please send me a message using the </a:t>
            </a:r>
            <a:r>
              <a:rPr lang="en-US" sz="2700" i="1" dirty="0" smtClean="0"/>
              <a:t>Questions </a:t>
            </a:r>
            <a:r>
              <a:rPr lang="en-US" sz="2700" dirty="0" smtClean="0"/>
              <a:t>box</a:t>
            </a:r>
            <a:endParaRPr lang="en-US" sz="2700" dirty="0"/>
          </a:p>
        </p:txBody>
      </p:sp>
      <p:graphicFrame>
        <p:nvGraphicFramePr>
          <p:cNvPr id="4100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286000" y="1295400"/>
          <a:ext cx="3959225" cy="5388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r:id="rId3" imgW="3834921" imgH="5219048" progId="">
                  <p:embed/>
                </p:oleObj>
              </mc:Choice>
              <mc:Fallback>
                <p:oleObj r:id="rId3" imgW="3834921" imgH="5219048" progId="">
                  <p:embed/>
                  <p:pic>
                    <p:nvPicPr>
                      <p:cNvPr id="410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95400"/>
                        <a:ext cx="3959225" cy="53883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2667000" y="3505200"/>
            <a:ext cx="3581400" cy="2362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37922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66"/>
            <a:ext cx="12260239" cy="746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038600" y="0"/>
            <a:ext cx="5105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419600" y="138869"/>
            <a:ext cx="49530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00200"/>
            <a:ext cx="6610350" cy="3257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4419600" cy="7454069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18888" y="13531"/>
            <a:ext cx="5106112" cy="745406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03634" y="2667000"/>
            <a:ext cx="4716566" cy="9906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322" y="2133600"/>
            <a:ext cx="4267912" cy="8382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6942" y="2992097"/>
            <a:ext cx="4351946" cy="82466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942" y="3823532"/>
            <a:ext cx="4351946" cy="755234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411" y="4651583"/>
            <a:ext cx="4351946" cy="755234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9405" y="5503759"/>
            <a:ext cx="4351946" cy="755234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4776" y="1044545"/>
            <a:ext cx="4276458" cy="1068758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207657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362200" y="4876800"/>
            <a:ext cx="6400800" cy="4572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0" y="228600"/>
            <a:ext cx="9176035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133600" y="5562600"/>
            <a:ext cx="1752600" cy="381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7781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90" y="5727541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00" dirty="0" err="1" smtClean="0"/>
              <a:t>Source</a:t>
            </a:r>
            <a:r>
              <a:rPr lang="es-CO" sz="1000" dirty="0" smtClean="0"/>
              <a:t>: </a:t>
            </a:r>
            <a:r>
              <a:rPr lang="es-CO" sz="1000" dirty="0" smtClean="0">
                <a:hlinkClick r:id="rId3"/>
              </a:rPr>
              <a:t>https</a:t>
            </a:r>
            <a:r>
              <a:rPr lang="es-CO" sz="1000" dirty="0">
                <a:hlinkClick r:id="rId3"/>
              </a:rPr>
              <a:t>://</a:t>
            </a:r>
            <a:r>
              <a:rPr lang="es-CO" sz="1000" dirty="0" smtClean="0">
                <a:hlinkClick r:id="rId3"/>
              </a:rPr>
              <a:t>www.cooperativepatentclassification.org/index</a:t>
            </a:r>
            <a:r>
              <a:rPr lang="es-CO" sz="1000" dirty="0" smtClean="0"/>
              <a:t> </a:t>
            </a:r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84225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2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" y="1066800"/>
            <a:ext cx="9105485" cy="419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133600" y="3886200"/>
            <a:ext cx="6934200" cy="1143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191000" y="3962400"/>
            <a:ext cx="609600" cy="2286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3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" y="457200"/>
            <a:ext cx="1076325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04800" y="1295400"/>
            <a:ext cx="3733800" cy="1905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1676400"/>
            <a:ext cx="1337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Collections - </a:t>
            </a:r>
            <a:r>
              <a:rPr lang="fr-CH" dirty="0" err="1" smtClean="0"/>
              <a:t>coverage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CPC </a:t>
            </a:r>
            <a:r>
              <a:rPr lang="fr-CH" dirty="0" err="1" smtClean="0"/>
              <a:t>imported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DocDB</a:t>
            </a:r>
            <a:r>
              <a:rPr lang="fr-CH" dirty="0" smtClean="0"/>
              <a:t> for PCT applications</a:t>
            </a:r>
          </a:p>
          <a:p>
            <a:r>
              <a:rPr lang="fr-CH" dirty="0" smtClean="0"/>
              <a:t>52 national collections (IP5 + 47)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56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Users\Ammann\AppData\Local\Temp\ammyqql0tdi-fredrick-kearney-j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14857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4" y="0"/>
            <a:ext cx="8556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Field: </a:t>
            </a:r>
            <a:r>
              <a:rPr lang="fr-CH" dirty="0" err="1" smtClean="0"/>
              <a:t>classif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Union of CPC + IPC</a:t>
            </a:r>
          </a:p>
          <a:p>
            <a:pPr lvl="1"/>
            <a:r>
              <a:rPr lang="fr-CH" dirty="0" smtClean="0"/>
              <a:t>To </a:t>
            </a:r>
            <a:r>
              <a:rPr lang="fr-CH" dirty="0" err="1" smtClean="0"/>
              <a:t>cover</a:t>
            </a:r>
            <a:r>
              <a:rPr lang="fr-CH" dirty="0" smtClean="0"/>
              <a:t> </a:t>
            </a:r>
            <a:r>
              <a:rPr lang="fr-CH" dirty="0" err="1" smtClean="0"/>
              <a:t>old</a:t>
            </a:r>
            <a:r>
              <a:rPr lang="fr-CH" dirty="0" smtClean="0"/>
              <a:t> and new documents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232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7" y="838200"/>
            <a:ext cx="8317907" cy="5798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28600" y="3124200"/>
            <a:ext cx="19812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696200" cy="7016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191000" y="2133600"/>
            <a:ext cx="29718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43" y="1371600"/>
            <a:ext cx="114966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5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3430250" cy="7515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52400" y="4191000"/>
            <a:ext cx="25908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1937"/>
            <a:ext cx="8562975" cy="64103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28600" y="152400"/>
            <a:ext cx="4648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686800" y="152400"/>
            <a:ext cx="304800" cy="662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6200" y="65532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229100" y="6553199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3887450" cy="4914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52400" y="2133600"/>
            <a:ext cx="7315200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6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00200"/>
            <a:ext cx="9269851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6200" y="2133600"/>
            <a:ext cx="8915400" cy="838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9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" y="1066800"/>
            <a:ext cx="9195083" cy="3886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391400" y="990600"/>
            <a:ext cx="457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432489" y="4191000"/>
            <a:ext cx="17526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476250"/>
            <a:ext cx="5441950" cy="5865813"/>
          </a:xfrm>
        </p:spPr>
      </p:pic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250825" y="1773238"/>
            <a:ext cx="1368425" cy="503237"/>
          </a:xfrm>
          <a:prstGeom prst="rightArrow">
            <a:avLst>
              <a:gd name="adj1" fmla="val 50000"/>
              <a:gd name="adj2" fmla="val 6798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7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-1143000"/>
            <a:ext cx="8562975" cy="7886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57200" y="2590800"/>
            <a:ext cx="3429000" cy="2057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406842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3554075" cy="7200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09600" y="3448050"/>
            <a:ext cx="2438400" cy="3619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15950" cy="7296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52400" y="3270884"/>
            <a:ext cx="9677400" cy="17583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6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8175" y="533400"/>
            <a:ext cx="13630275" cy="4933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629400" y="1143000"/>
            <a:ext cx="2438400" cy="2444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0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" y="685800"/>
            <a:ext cx="9186137" cy="5410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772400" y="1524000"/>
            <a:ext cx="1219200" cy="4629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13519" cy="350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620000" y="2057400"/>
            <a:ext cx="1219200" cy="4629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66008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" y="381000"/>
            <a:ext cx="918882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4" y="57150"/>
            <a:ext cx="9525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0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Questions/concerns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505075"/>
            <a:ext cx="8229600" cy="4352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5400" b="1" smtClean="0">
                <a:solidFill>
                  <a:srgbClr val="0033CC"/>
                </a:solidFill>
              </a:rPr>
              <a:t>patentscope@wipo.int</a:t>
            </a:r>
          </a:p>
        </p:txBody>
      </p:sp>
    </p:spTree>
    <p:extLst>
      <p:ext uri="{BB962C8B-B14F-4D97-AF65-F5344CB8AC3E}">
        <p14:creationId xmlns:p14="http://schemas.microsoft.com/office/powerpoint/2010/main" val="24966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" y="762000"/>
            <a:ext cx="906324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80% zoom</a:t>
            </a:r>
            <a:endParaRPr lang="es-CO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37102" cy="502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02534" cy="52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Stemming</a:t>
            </a:r>
            <a:r>
              <a:rPr lang="fr-CH" dirty="0" smtClean="0"/>
              <a:t> over </a:t>
            </a:r>
            <a:r>
              <a:rPr lang="fr-CH" dirty="0" err="1" smtClean="0"/>
              <a:t>wildcard</a:t>
            </a:r>
            <a:endParaRPr lang="es-CO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/>
              <a:t>m</a:t>
            </a:r>
            <a:r>
              <a:rPr lang="fr-CH" dirty="0" err="1" smtClean="0"/>
              <a:t>irco</a:t>
            </a:r>
            <a:r>
              <a:rPr lang="fr-CH" dirty="0" smtClean="0"/>
              <a:t>???? over </a:t>
            </a:r>
            <a:r>
              <a:rPr lang="fr-CH" dirty="0" err="1" smtClean="0"/>
              <a:t>mirco</a:t>
            </a:r>
            <a:r>
              <a:rPr lang="fr-CH" dirty="0" smtClean="0"/>
              <a:t>*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57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Improved</a:t>
            </a:r>
            <a:r>
              <a:rPr lang="fr-CH" dirty="0" smtClean="0"/>
              <a:t> </a:t>
            </a:r>
            <a:r>
              <a:rPr lang="fr-CH" dirty="0" err="1" smtClean="0"/>
              <a:t>stemming</a:t>
            </a:r>
            <a:r>
              <a:rPr lang="fr-CH" dirty="0" smtClean="0"/>
              <a:t> 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Arabic, </a:t>
            </a:r>
            <a:r>
              <a:rPr lang="es-CO" dirty="0" err="1"/>
              <a:t>Bulgarian</a:t>
            </a:r>
            <a:r>
              <a:rPr lang="es-CO" dirty="0"/>
              <a:t>, </a:t>
            </a:r>
            <a:r>
              <a:rPr lang="es-CO" dirty="0" err="1"/>
              <a:t>Danish</a:t>
            </a:r>
            <a:r>
              <a:rPr lang="es-CO" dirty="0"/>
              <a:t>, </a:t>
            </a:r>
            <a:r>
              <a:rPr lang="es-CO" dirty="0" err="1"/>
              <a:t>Estonian</a:t>
            </a:r>
            <a:r>
              <a:rPr lang="es-CO" dirty="0"/>
              <a:t>, German, </a:t>
            </a:r>
            <a:r>
              <a:rPr lang="es-CO" dirty="0" err="1"/>
              <a:t>Greek</a:t>
            </a:r>
            <a:r>
              <a:rPr lang="es-CO" dirty="0"/>
              <a:t>, </a:t>
            </a:r>
            <a:r>
              <a:rPr lang="es-CO" dirty="0" err="1"/>
              <a:t>Indonesian</a:t>
            </a:r>
            <a:r>
              <a:rPr lang="es-CO" dirty="0"/>
              <a:t>, </a:t>
            </a:r>
            <a:r>
              <a:rPr lang="es-CO" dirty="0" err="1"/>
              <a:t>Italian</a:t>
            </a:r>
            <a:r>
              <a:rPr lang="es-CO" dirty="0"/>
              <a:t>, </a:t>
            </a:r>
            <a:r>
              <a:rPr lang="es-CO" dirty="0" err="1"/>
              <a:t>Romanian</a:t>
            </a:r>
            <a:r>
              <a:rPr lang="es-CO" dirty="0"/>
              <a:t>, Spanish, </a:t>
            </a:r>
            <a:r>
              <a:rPr lang="es-CO" dirty="0" err="1" smtClean="0"/>
              <a:t>Swedish</a:t>
            </a:r>
            <a:endParaRPr lang="es-CO" dirty="0" smtClean="0"/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05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" y="1"/>
            <a:ext cx="10053189" cy="6834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3276600"/>
            <a:ext cx="401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chemeClr val="accent3">
                    <a:lumMod val="75000"/>
                  </a:schemeClr>
                </a:solidFill>
              </a:rPr>
              <a:t>patentscope@wipo.int</a:t>
            </a:r>
            <a:endParaRPr lang="es-CO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7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New in 2020!</a:t>
            </a:r>
            <a:endParaRPr lang="es-C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" y="1600200"/>
            <a:ext cx="109347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D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" y="1066800"/>
            <a:ext cx="9195083" cy="3886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7391400" y="3886200"/>
            <a:ext cx="17526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391400" y="990600"/>
            <a:ext cx="457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8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Next</a:t>
            </a:r>
            <a:r>
              <a:rPr lang="fr-CH" dirty="0" smtClean="0"/>
              <a:t> </a:t>
            </a:r>
            <a:r>
              <a:rPr lang="fr-CH" dirty="0" err="1" smtClean="0"/>
              <a:t>webinar</a:t>
            </a:r>
            <a:r>
              <a:rPr lang="fr-CH" dirty="0"/>
              <a:t/>
            </a:r>
            <a:br>
              <a:rPr lang="fr-CH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72000"/>
          </a:xfrm>
        </p:spPr>
        <p:txBody>
          <a:bodyPr/>
          <a:lstStyle/>
          <a:p>
            <a:endParaRPr lang="fr-CH" sz="3200" b="1" dirty="0" smtClean="0"/>
          </a:p>
          <a:p>
            <a:r>
              <a:rPr lang="fr-CH" sz="3200" dirty="0" smtClean="0"/>
              <a:t>PATENTSCOPE for </a:t>
            </a:r>
            <a:r>
              <a:rPr lang="fr-CH" sz="3200" dirty="0" err="1" smtClean="0"/>
              <a:t>beginners</a:t>
            </a:r>
            <a:endParaRPr lang="fr-CH" sz="3200" dirty="0" smtClean="0"/>
          </a:p>
          <a:p>
            <a:pPr marL="457200" lvl="1" indent="0">
              <a:buNone/>
            </a:pPr>
            <a:r>
              <a:rPr lang="fr-CH" sz="3200" dirty="0" err="1" smtClean="0"/>
              <a:t>February</a:t>
            </a:r>
            <a:r>
              <a:rPr lang="fr-CH" sz="3200" dirty="0" smtClean="0"/>
              <a:t> 16 or 18</a:t>
            </a:r>
          </a:p>
          <a:p>
            <a:endParaRPr lang="fr-CH" dirty="0" smtClean="0"/>
          </a:p>
          <a:p>
            <a:pPr marL="0" indent="0">
              <a:buNone/>
            </a:pPr>
            <a:r>
              <a:rPr lang="fr-CH" dirty="0" smtClean="0"/>
              <a:t>To </a:t>
            </a:r>
            <a:r>
              <a:rPr lang="fr-CH" dirty="0" err="1" smtClean="0"/>
              <a:t>register</a:t>
            </a:r>
            <a:r>
              <a:rPr lang="fr-CH" dirty="0" smtClean="0"/>
              <a:t>: </a:t>
            </a:r>
            <a:r>
              <a:rPr lang="es-CO" sz="2000" dirty="0">
                <a:hlinkClick r:id="rId2"/>
              </a:rPr>
              <a:t>https://</a:t>
            </a:r>
            <a:r>
              <a:rPr lang="es-CO" sz="2000" dirty="0" smtClean="0">
                <a:hlinkClick r:id="rId2"/>
              </a:rPr>
              <a:t>attendee.gotowebinar.com/rt/3103569885139805708</a:t>
            </a:r>
            <a:endParaRPr lang="es-CO" sz="2000" dirty="0" smtClean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458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3540"/>
            <a:ext cx="8591729" cy="67246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249284" y="2667000"/>
            <a:ext cx="6608716" cy="4281190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114800" y="2743200"/>
            <a:ext cx="1981200" cy="381000"/>
          </a:xfrm>
          <a:prstGeom prst="roundRect">
            <a:avLst/>
          </a:prstGeom>
          <a:noFill/>
          <a:ln w="635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5380" y="1927423"/>
            <a:ext cx="4671472" cy="461665"/>
          </a:xfrm>
          <a:prstGeom prst="rect">
            <a:avLst/>
          </a:prstGeom>
          <a:solidFill>
            <a:srgbClr val="C0DDDE"/>
          </a:solidFill>
        </p:spPr>
        <p:txBody>
          <a:bodyPr wrap="none">
            <a:spAutoFit/>
          </a:bodyPr>
          <a:lstStyle/>
          <a:p>
            <a:r>
              <a:rPr lang="fr-CH" u="sng" dirty="0"/>
              <a:t>wipo.int/</a:t>
            </a:r>
            <a:r>
              <a:rPr lang="fr-CH" u="sng" dirty="0" err="1"/>
              <a:t>patentscope</a:t>
            </a:r>
            <a:r>
              <a:rPr lang="fr-CH" u="sng" dirty="0"/>
              <a:t>/en/</a:t>
            </a:r>
            <a:r>
              <a:rPr lang="fr-CH" u="sng" dirty="0" err="1"/>
              <a:t>webinar</a:t>
            </a:r>
            <a:r>
              <a:rPr lang="fr-CH" u="sng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3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800" dirty="0" smtClean="0"/>
              <a:t>Global Brand </a:t>
            </a:r>
            <a:r>
              <a:rPr lang="fr-CH" sz="2800" dirty="0" err="1" smtClean="0"/>
              <a:t>Database</a:t>
            </a:r>
            <a:r>
              <a:rPr lang="fr-CH" sz="2800" dirty="0" smtClean="0"/>
              <a:t>, Global Design </a:t>
            </a:r>
            <a:r>
              <a:rPr lang="fr-CH" sz="2800" dirty="0" err="1" smtClean="0"/>
              <a:t>Database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 err="1" smtClean="0"/>
              <a:t>Webinars</a:t>
            </a:r>
            <a:r>
              <a:rPr lang="fr-CH" dirty="0" smtClean="0"/>
              <a:t>:</a:t>
            </a:r>
          </a:p>
          <a:p>
            <a:endParaRPr lang="fr-CH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www.wipo.int/reference/en/branddb/webinar/index.html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www.wipo.int/reference/en/designdb/webinar/index.html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1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CH" altLang="en-US" sz="4400" b="1" smtClean="0"/>
          </a:p>
          <a:p>
            <a:pPr eaLnBrk="1" hangingPunct="1">
              <a:buFontTx/>
              <a:buNone/>
            </a:pPr>
            <a:r>
              <a:rPr lang="fr-CH" altLang="en-US" sz="4400" b="1" smtClean="0"/>
              <a:t>	</a:t>
            </a:r>
            <a:endParaRPr lang="en-US" altLang="en-US" sz="4400" b="1" smtClean="0"/>
          </a:p>
        </p:txBody>
      </p:sp>
      <p:pic>
        <p:nvPicPr>
          <p:cNvPr id="23554" name="Picture 2" descr="D:\Users\Ammann\AppData\Local\Temp\gxnyoltxcr8-jonathan-simc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-896913"/>
            <a:ext cx="9308432" cy="821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D:\Users\Ammann\AppData\Local\Temp\pz-th3jzic8-daria-nepriak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" y="685800"/>
            <a:ext cx="9144000" cy="51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852963"/>
            <a:ext cx="9144000" cy="515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41" y="4419600"/>
            <a:ext cx="4543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rgbClr val="FFCC66"/>
                </a:solidFill>
              </a:rPr>
              <a:t>patentscope@wipo.int</a:t>
            </a:r>
            <a:endParaRPr lang="en-US" sz="3200" b="1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Agenda			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Families</a:t>
            </a:r>
            <a:endParaRPr lang="fr-CH" dirty="0" smtClean="0"/>
          </a:p>
          <a:p>
            <a:r>
              <a:rPr lang="fr-CH" dirty="0" smtClean="0"/>
              <a:t>CPC</a:t>
            </a:r>
          </a:p>
          <a:p>
            <a:r>
              <a:rPr lang="fr-CH" dirty="0" err="1" smtClean="0"/>
              <a:t>Japanese</a:t>
            </a:r>
            <a:r>
              <a:rPr lang="fr-CH" dirty="0" smtClean="0"/>
              <a:t> collection</a:t>
            </a:r>
          </a:p>
          <a:p>
            <a:r>
              <a:rPr lang="fr-CH" dirty="0" err="1" smtClean="0"/>
              <a:t>PubChem</a:t>
            </a:r>
            <a:endParaRPr lang="fr-CH" dirty="0" smtClean="0"/>
          </a:p>
          <a:p>
            <a:r>
              <a:rPr lang="fr-CH" dirty="0" smtClean="0"/>
              <a:t>Tips for the new interface</a:t>
            </a:r>
            <a:endParaRPr lang="es-CO" dirty="0"/>
          </a:p>
          <a:p>
            <a:r>
              <a:rPr lang="fr-CH" dirty="0" smtClean="0"/>
              <a:t>PATENTSCOPE forum &amp; </a:t>
            </a:r>
            <a:r>
              <a:rPr lang="fr-CH" dirty="0" err="1" smtClean="0"/>
              <a:t>webinars</a:t>
            </a:r>
            <a:endParaRPr lang="fr-CH" dirty="0" smtClean="0"/>
          </a:p>
          <a:p>
            <a:r>
              <a:rPr lang="fr-CH" dirty="0" smtClean="0"/>
              <a:t>Q&amp;A session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441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Families</a:t>
            </a:r>
            <a:r>
              <a:rPr lang="fr-CH" dirty="0" smtClean="0"/>
              <a:t> in PATENTSCOPE </a:t>
            </a:r>
            <a:r>
              <a:rPr lang="fr-CH" dirty="0">
                <a:solidFill>
                  <a:srgbClr val="00B050"/>
                </a:solidFill>
                <a:latin typeface="Webdings" panose="05030102010509060703" pitchFamily="18" charset="2"/>
              </a:rPr>
              <a:t>a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PCT applications + national phase entries </a:t>
            </a:r>
            <a:r>
              <a:rPr lang="fr-CH" sz="3200" dirty="0">
                <a:solidFill>
                  <a:srgbClr val="00B050"/>
                </a:solidFill>
                <a:latin typeface="Webdings" panose="05030102010509060703" pitchFamily="18" charset="2"/>
              </a:rPr>
              <a:t>a</a:t>
            </a:r>
            <a:endParaRPr lang="fr-CH" sz="3200" dirty="0" smtClean="0">
              <a:solidFill>
                <a:srgbClr val="00B050"/>
              </a:solidFill>
            </a:endParaRPr>
          </a:p>
          <a:p>
            <a:r>
              <a:rPr lang="fr-CH" dirty="0" smtClean="0"/>
              <a:t>1st </a:t>
            </a:r>
            <a:r>
              <a:rPr lang="fr-CH" dirty="0" err="1" smtClean="0"/>
              <a:t>filing</a:t>
            </a:r>
            <a:r>
              <a:rPr lang="fr-CH" dirty="0" smtClean="0"/>
              <a:t> – PCT – national phase entries </a:t>
            </a:r>
            <a:r>
              <a:rPr lang="fr-CH" dirty="0" smtClean="0">
                <a:solidFill>
                  <a:srgbClr val="00B050"/>
                </a:solidFill>
                <a:latin typeface="Webdings" panose="05030102010509060703" pitchFamily="18" charset="2"/>
              </a:rPr>
              <a:t>a</a:t>
            </a:r>
            <a:endParaRPr lang="fr-CH" dirty="0" smtClean="0"/>
          </a:p>
          <a:p>
            <a:r>
              <a:rPr lang="fr-CH" dirty="0" smtClean="0"/>
              <a:t>US </a:t>
            </a:r>
            <a:r>
              <a:rPr lang="fr-CH" dirty="0" err="1" smtClean="0"/>
              <a:t>Provisional</a:t>
            </a:r>
            <a:r>
              <a:rPr lang="fr-CH" dirty="0" smtClean="0"/>
              <a:t> – PCT </a:t>
            </a:r>
            <a:r>
              <a:rPr lang="fr-CH" sz="3200" dirty="0" smtClean="0">
                <a:solidFill>
                  <a:srgbClr val="00B050"/>
                </a:solidFill>
                <a:latin typeface="Webdings" panose="05030102010509060703" pitchFamily="18" charset="2"/>
              </a:rPr>
              <a:t>a</a:t>
            </a:r>
            <a:endParaRPr lang="fr-CH" sz="3200" dirty="0" smtClean="0"/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604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english">
  <a:themeElements>
    <a:clrScheme name="template_englis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glis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plate_englis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glis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glis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template_english-2</Template>
  <TotalTime>13968</TotalTime>
  <Words>238</Words>
  <Application>Microsoft Office PowerPoint</Application>
  <PresentationFormat>On-screen Show (4:3)</PresentationFormat>
  <Paragraphs>60</Paragraphs>
  <Slides>62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ヒラギノ角ゴ Pro W3</vt:lpstr>
      <vt:lpstr>Arial</vt:lpstr>
      <vt:lpstr>Arial Black</vt:lpstr>
      <vt:lpstr>Microsoft Sans Serif</vt:lpstr>
      <vt:lpstr>Webdings</vt:lpstr>
      <vt:lpstr>template_english</vt:lpstr>
      <vt:lpstr>PowerPoint Presentation</vt:lpstr>
      <vt:lpstr>Raise your hand only if you can hear me otherwise please send me a message using the Questions box</vt:lpstr>
      <vt:lpstr>PowerPoint Presentation</vt:lpstr>
      <vt:lpstr>PowerPoint Presentation</vt:lpstr>
      <vt:lpstr>Questions/concerns</vt:lpstr>
      <vt:lpstr>PowerPoint Presentation</vt:lpstr>
      <vt:lpstr>Agenda   </vt:lpstr>
      <vt:lpstr>PowerPoint Presentation</vt:lpstr>
      <vt:lpstr>Families in PATENTSCOPE a</vt:lpstr>
      <vt:lpstr>Families in PATENTSCOPE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Collections - coverage</vt:lpstr>
      <vt:lpstr>PowerPoint Presentation</vt:lpstr>
      <vt:lpstr>Field: classif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80% zoom</vt:lpstr>
      <vt:lpstr>Stemming over wildcard</vt:lpstr>
      <vt:lpstr>Improved stemming </vt:lpstr>
      <vt:lpstr>PowerPoint Presentation</vt:lpstr>
      <vt:lpstr>New in 2020!</vt:lpstr>
      <vt:lpstr>PowerPoint Presentation</vt:lpstr>
      <vt:lpstr> Next webinar </vt:lpstr>
      <vt:lpstr>PowerPoint Presentation</vt:lpstr>
      <vt:lpstr>Global Brand Database, Global Design Database</vt:lpstr>
      <vt:lpstr>PowerPoint Presentation</vt:lpstr>
      <vt:lpstr>PowerPoint Presentation</vt:lpstr>
    </vt:vector>
  </TitlesOfParts>
  <Company>World Intellectual Property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AMMANN Sandrine</dc:creator>
  <cp:keywords>FOR OFFICIAL USE ONLY</cp:keywords>
  <cp:lastModifiedBy>AMMANN Sandrine</cp:lastModifiedBy>
  <cp:revision>106</cp:revision>
  <cp:lastPrinted>2020-02-10T10:28:54Z</cp:lastPrinted>
  <dcterms:created xsi:type="dcterms:W3CDTF">2019-09-20T09:29:51Z</dcterms:created>
  <dcterms:modified xsi:type="dcterms:W3CDTF">2020-02-13T09:12:28Z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a7754997-a096-4089-af98-cb5c584bd162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None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EmailMarking">
    <vt:lpwstr>Yes</vt:lpwstr>
  </property>
</Properties>
</file>