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5"/>
  </p:sldMasterIdLst>
  <p:notesMasterIdLst>
    <p:notesMasterId r:id="rId27"/>
  </p:notesMasterIdLst>
  <p:handoutMasterIdLst>
    <p:handoutMasterId r:id="rId28"/>
  </p:handoutMasterIdLst>
  <p:sldIdLst>
    <p:sldId id="289" r:id="rId6"/>
    <p:sldId id="345" r:id="rId7"/>
    <p:sldId id="346" r:id="rId8"/>
    <p:sldId id="347" r:id="rId9"/>
    <p:sldId id="348" r:id="rId10"/>
    <p:sldId id="352" r:id="rId11"/>
    <p:sldId id="363" r:id="rId12"/>
    <p:sldId id="366" r:id="rId13"/>
    <p:sldId id="365" r:id="rId14"/>
    <p:sldId id="371" r:id="rId15"/>
    <p:sldId id="373" r:id="rId16"/>
    <p:sldId id="375" r:id="rId17"/>
    <p:sldId id="376" r:id="rId18"/>
    <p:sldId id="387" r:id="rId19"/>
    <p:sldId id="377" r:id="rId20"/>
    <p:sldId id="379" r:id="rId21"/>
    <p:sldId id="381" r:id="rId22"/>
    <p:sldId id="383" r:id="rId23"/>
    <p:sldId id="385" r:id="rId24"/>
    <p:sldId id="386" r:id="rId25"/>
    <p:sldId id="374" r:id="rId26"/>
  </p:sldIdLst>
  <p:sldSz cx="9144000" cy="6858000" type="screen4x3"/>
  <p:notesSz cx="6858000" cy="9144000"/>
  <p:defaultTextStyle>
    <a:defPPr>
      <a:defRPr lang="en-US"/>
    </a:defPPr>
    <a:lvl1pPr algn="l" rtl="0" fontAlgn="base">
      <a:spcBef>
        <a:spcPct val="0"/>
      </a:spcBef>
      <a:spcAft>
        <a:spcPct val="0"/>
      </a:spcAft>
      <a:defRPr sz="2400" kern="1200" baseline="-250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sz="2400" kern="1200" baseline="-250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sz="2400" kern="1200" baseline="-250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sz="2400" kern="1200" baseline="-250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sz="2400" kern="1200" baseline="-250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baseline="-250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baseline="-250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baseline="-250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baseline="-250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0000"/>
    <a:srgbClr val="0000CC"/>
    <a:srgbClr val="003478"/>
    <a:srgbClr val="C60C30"/>
    <a:srgbClr val="D9D9D9"/>
    <a:srgbClr val="C00B29"/>
    <a:srgbClr val="1A2B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02" autoAdjust="0"/>
    <p:restoredTop sz="94434" autoAdjust="0"/>
  </p:normalViewPr>
  <p:slideViewPr>
    <p:cSldViewPr>
      <p:cViewPr>
        <p:scale>
          <a:sx n="58" d="100"/>
          <a:sy n="58" d="100"/>
        </p:scale>
        <p:origin x="3600" y="136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46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Workbook1"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0"/>
    </mc:Choice>
    <mc:Fallback>
      <c:style val="20"/>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0.11502842245237144"/>
          <c:y val="4.8163436607763399E-2"/>
          <c:w val="0.8737192545409842"/>
          <c:h val="0.89186107115848534"/>
        </c:manualLayout>
      </c:layout>
      <c:bar3DChart>
        <c:barDir val="col"/>
        <c:grouping val="clustered"/>
        <c:varyColors val="0"/>
        <c:ser>
          <c:idx val="0"/>
          <c:order val="0"/>
          <c:invertIfNegative val="0"/>
          <c:val>
            <c:numRef>
              <c:f>Sheet1!$A$2:$A$3</c:f>
              <c:numCache>
                <c:formatCode>General</c:formatCode>
                <c:ptCount val="2"/>
                <c:pt idx="0">
                  <c:v>700000</c:v>
                </c:pt>
                <c:pt idx="1">
                  <c:v>10000000</c:v>
                </c:pt>
              </c:numCache>
            </c:numRef>
          </c:val>
          <c:extLst xmlns:c16r2="http://schemas.microsoft.com/office/drawing/2015/06/chart">
            <c:ext xmlns:c16="http://schemas.microsoft.com/office/drawing/2014/chart" uri="{C3380CC4-5D6E-409C-BE32-E72D297353CC}">
              <c16:uniqueId val="{00000000-2FA9-4047-98F2-16E147BA044C}"/>
            </c:ext>
          </c:extLst>
        </c:ser>
        <c:dLbls>
          <c:showLegendKey val="0"/>
          <c:showVal val="0"/>
          <c:showCatName val="0"/>
          <c:showSerName val="0"/>
          <c:showPercent val="0"/>
          <c:showBubbleSize val="0"/>
        </c:dLbls>
        <c:gapWidth val="150"/>
        <c:shape val="box"/>
        <c:axId val="264978000"/>
        <c:axId val="264978392"/>
        <c:axId val="0"/>
      </c:bar3DChart>
      <c:catAx>
        <c:axId val="264978000"/>
        <c:scaling>
          <c:orientation val="minMax"/>
        </c:scaling>
        <c:delete val="0"/>
        <c:axPos val="b"/>
        <c:majorTickMark val="out"/>
        <c:minorTickMark val="none"/>
        <c:tickLblPos val="nextTo"/>
        <c:txPr>
          <a:bodyPr/>
          <a:lstStyle/>
          <a:p>
            <a:pPr>
              <a:defRPr>
                <a:solidFill>
                  <a:srgbClr val="000000"/>
                </a:solidFill>
              </a:defRPr>
            </a:pPr>
            <a:endParaRPr lang="en-US"/>
          </a:p>
        </c:txPr>
        <c:crossAx val="264978392"/>
        <c:crosses val="autoZero"/>
        <c:auto val="1"/>
        <c:lblAlgn val="ctr"/>
        <c:lblOffset val="100"/>
        <c:noMultiLvlLbl val="0"/>
      </c:catAx>
      <c:valAx>
        <c:axId val="264978392"/>
        <c:scaling>
          <c:orientation val="minMax"/>
        </c:scaling>
        <c:delete val="0"/>
        <c:axPos val="l"/>
        <c:majorGridlines/>
        <c:numFmt formatCode="General" sourceLinked="1"/>
        <c:majorTickMark val="out"/>
        <c:minorTickMark val="none"/>
        <c:tickLblPos val="nextTo"/>
        <c:txPr>
          <a:bodyPr/>
          <a:lstStyle/>
          <a:p>
            <a:pPr>
              <a:defRPr>
                <a:solidFill>
                  <a:schemeClr val="tx1"/>
                </a:solidFill>
              </a:defRPr>
            </a:pPr>
            <a:endParaRPr lang="en-US"/>
          </a:p>
        </c:txPr>
        <c:crossAx val="264978000"/>
        <c:crosses val="autoZero"/>
        <c:crossBetween val="between"/>
      </c:valAx>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050167224080269"/>
          <c:y val="8.0000000000000057E-2"/>
          <c:w val="0.83612040133779264"/>
          <c:h val="0.68615384615384767"/>
        </c:manualLayout>
      </c:layout>
      <c:barChart>
        <c:barDir val="col"/>
        <c:grouping val="stacked"/>
        <c:varyColors val="0"/>
        <c:ser>
          <c:idx val="0"/>
          <c:order val="0"/>
          <c:tx>
            <c:strRef>
              <c:f>Sheet1!$B$1</c:f>
              <c:strCache>
                <c:ptCount val="1"/>
                <c:pt idx="0">
                  <c:v>Therapeutic</c:v>
                </c:pt>
              </c:strCache>
            </c:strRef>
          </c:tx>
          <c:spPr>
            <a:solidFill>
              <a:srgbClr val="00CC99"/>
            </a:solidFill>
            <a:ln w="14860">
              <a:solidFill>
                <a:srgbClr val="000000"/>
              </a:solidFill>
              <a:prstDash val="solid"/>
            </a:ln>
          </c:spPr>
          <c:invertIfNegative val="0"/>
          <c:cat>
            <c:numRef>
              <c:f>Sheet1!$A$2:$A$9</c:f>
              <c:numCache>
                <c:formatCode>General</c:formatCode>
                <c:ptCount val="6"/>
                <c:pt idx="0">
                  <c:v>1990</c:v>
                </c:pt>
                <c:pt idx="1">
                  <c:v>1992</c:v>
                </c:pt>
                <c:pt idx="2">
                  <c:v>1994</c:v>
                </c:pt>
                <c:pt idx="3">
                  <c:v>1996</c:v>
                </c:pt>
                <c:pt idx="4">
                  <c:v>1997</c:v>
                </c:pt>
                <c:pt idx="5">
                  <c:v>1998</c:v>
                </c:pt>
              </c:numCache>
            </c:numRef>
          </c:cat>
          <c:val>
            <c:numRef>
              <c:f>Sheet1!$B$2:$B$9</c:f>
              <c:numCache>
                <c:formatCode>General</c:formatCode>
                <c:ptCount val="6"/>
                <c:pt idx="0">
                  <c:v>53.4</c:v>
                </c:pt>
                <c:pt idx="1">
                  <c:v>73.2</c:v>
                </c:pt>
                <c:pt idx="2">
                  <c:v>89.9</c:v>
                </c:pt>
                <c:pt idx="3">
                  <c:v>48</c:v>
                </c:pt>
                <c:pt idx="4">
                  <c:v>56</c:v>
                </c:pt>
                <c:pt idx="5">
                  <c:v>57.3</c:v>
                </c:pt>
              </c:numCache>
            </c:numRef>
          </c:val>
        </c:ser>
        <c:dLbls>
          <c:showLegendKey val="0"/>
          <c:showVal val="0"/>
          <c:showCatName val="0"/>
          <c:showSerName val="0"/>
          <c:showPercent val="0"/>
          <c:showBubbleSize val="0"/>
        </c:dLbls>
        <c:gapWidth val="150"/>
        <c:overlap val="100"/>
        <c:axId val="341968832"/>
        <c:axId val="341972752"/>
      </c:barChart>
      <c:catAx>
        <c:axId val="341968832"/>
        <c:scaling>
          <c:orientation val="minMax"/>
        </c:scaling>
        <c:delete val="0"/>
        <c:axPos val="b"/>
        <c:numFmt formatCode="General" sourceLinked="1"/>
        <c:majorTickMark val="out"/>
        <c:minorTickMark val="none"/>
        <c:tickLblPos val="nextTo"/>
        <c:spPr>
          <a:ln w="14860">
            <a:solidFill>
              <a:srgbClr val="000000"/>
            </a:solidFill>
            <a:prstDash val="solid"/>
          </a:ln>
        </c:spPr>
        <c:txPr>
          <a:bodyPr rot="0" vert="horz"/>
          <a:lstStyle/>
          <a:p>
            <a:pPr>
              <a:defRPr sz="1492" b="1" i="0" u="none" strike="noStrike" baseline="0">
                <a:solidFill>
                  <a:srgbClr val="000000"/>
                </a:solidFill>
                <a:latin typeface="Times New Roman"/>
                <a:ea typeface="Times New Roman"/>
                <a:cs typeface="Times New Roman"/>
              </a:defRPr>
            </a:pPr>
            <a:endParaRPr lang="en-US"/>
          </a:p>
        </c:txPr>
        <c:crossAx val="341972752"/>
        <c:crosses val="autoZero"/>
        <c:auto val="1"/>
        <c:lblAlgn val="ctr"/>
        <c:lblOffset val="100"/>
        <c:tickLblSkip val="1"/>
        <c:tickMarkSkip val="1"/>
        <c:noMultiLvlLbl val="0"/>
      </c:catAx>
      <c:valAx>
        <c:axId val="341972752"/>
        <c:scaling>
          <c:orientation val="minMax"/>
        </c:scaling>
        <c:delete val="0"/>
        <c:axPos val="l"/>
        <c:majorGridlines>
          <c:spPr>
            <a:ln w="14860">
              <a:solidFill>
                <a:srgbClr val="000000"/>
              </a:solidFill>
              <a:prstDash val="sysDash"/>
            </a:ln>
          </c:spPr>
        </c:majorGridlines>
        <c:title>
          <c:tx>
            <c:rich>
              <a:bodyPr/>
              <a:lstStyle/>
              <a:p>
                <a:pPr>
                  <a:defRPr sz="1492" b="1" i="0" u="none" strike="noStrike" baseline="0">
                    <a:solidFill>
                      <a:srgbClr val="000000"/>
                    </a:solidFill>
                    <a:latin typeface="Times New Roman"/>
                    <a:ea typeface="Times New Roman"/>
                    <a:cs typeface="Times New Roman"/>
                  </a:defRPr>
                </a:pPr>
                <a:r>
                  <a:rPr lang="da-DK"/>
                  <a:t>Tonnes (active component)</a:t>
                </a:r>
              </a:p>
            </c:rich>
          </c:tx>
          <c:layout>
            <c:manualLayout>
              <c:xMode val="edge"/>
              <c:yMode val="edge"/>
              <c:x val="2.0066889632106975E-2"/>
              <c:y val="0.10769230769230755"/>
            </c:manualLayout>
          </c:layout>
          <c:overlay val="0"/>
          <c:spPr>
            <a:noFill/>
            <a:ln w="29720">
              <a:noFill/>
            </a:ln>
          </c:spPr>
        </c:title>
        <c:numFmt formatCode="General" sourceLinked="1"/>
        <c:majorTickMark val="out"/>
        <c:minorTickMark val="none"/>
        <c:tickLblPos val="nextTo"/>
        <c:spPr>
          <a:ln w="14860">
            <a:solidFill>
              <a:srgbClr val="000000"/>
            </a:solidFill>
            <a:prstDash val="solid"/>
          </a:ln>
        </c:spPr>
        <c:txPr>
          <a:bodyPr rot="0" vert="horz"/>
          <a:lstStyle/>
          <a:p>
            <a:pPr>
              <a:defRPr sz="1492" b="1" i="0" u="none" strike="noStrike" baseline="0">
                <a:solidFill>
                  <a:srgbClr val="000000"/>
                </a:solidFill>
                <a:latin typeface="Times New Roman"/>
                <a:ea typeface="Times New Roman"/>
                <a:cs typeface="Times New Roman"/>
              </a:defRPr>
            </a:pPr>
            <a:endParaRPr lang="en-US"/>
          </a:p>
        </c:txPr>
        <c:crossAx val="341968832"/>
        <c:crosses val="autoZero"/>
        <c:crossBetween val="between"/>
      </c:valAx>
      <c:spPr>
        <a:noFill/>
        <a:ln w="14860">
          <a:solidFill>
            <a:srgbClr val="FFFFFF"/>
          </a:solidFill>
          <a:prstDash val="solid"/>
        </a:ln>
      </c:spPr>
    </c:plotArea>
    <c:legend>
      <c:legendPos val="b"/>
      <c:layout>
        <c:manualLayout>
          <c:xMode val="edge"/>
          <c:yMode val="edge"/>
          <c:x val="0.29765886287625537"/>
          <c:y val="0.92615384615384744"/>
          <c:w val="0.39966555183946639"/>
          <c:h val="7.6923076923076941E-2"/>
        </c:manualLayout>
      </c:layout>
      <c:overlay val="0"/>
      <c:spPr>
        <a:noFill/>
        <a:ln w="29720">
          <a:noFill/>
        </a:ln>
      </c:spPr>
      <c:txPr>
        <a:bodyPr/>
        <a:lstStyle/>
        <a:p>
          <a:pPr>
            <a:defRPr sz="1369" b="1" i="0" u="none" strike="noStrike" baseline="0">
              <a:solidFill>
                <a:srgbClr val="000000"/>
              </a:solidFill>
              <a:latin typeface="Times New Roman"/>
              <a:ea typeface="Times New Roman"/>
              <a:cs typeface="Times New Roman"/>
            </a:defRPr>
          </a:pPr>
          <a:endParaRPr lang="en-US"/>
        </a:p>
      </c:txPr>
    </c:legend>
    <c:plotVisOnly val="1"/>
    <c:dispBlanksAs val="gap"/>
    <c:showDLblsOverMax val="0"/>
  </c:chart>
  <c:spPr>
    <a:noFill/>
    <a:ln w="9525" cap="flat" cmpd="sng" algn="ctr">
      <a:solidFill>
        <a:schemeClr val="tx1"/>
      </a:solidFill>
      <a:prstDash val="solid"/>
      <a:miter lim="800000"/>
      <a:headEnd type="none" w="med" len="med"/>
      <a:tailEnd type="none" w="med" len="med"/>
    </a:ln>
  </c:spPr>
  <c:txPr>
    <a:bodyPr/>
    <a:lstStyle/>
    <a:p>
      <a:pPr>
        <a:defRPr sz="1492" b="1" i="0" u="none" strike="noStrike" baseline="0">
          <a:solidFill>
            <a:srgbClr val="FFFFFF"/>
          </a:solidFill>
          <a:latin typeface="Times New Roman"/>
          <a:ea typeface="Times New Roman"/>
          <a:cs typeface="Times New Roman"/>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drawings/drawing1.xml><?xml version="1.0" encoding="utf-8"?>
<c:userShapes xmlns:c="http://schemas.openxmlformats.org/drawingml/2006/chart">
  <cdr:relSizeAnchor xmlns:cdr="http://schemas.openxmlformats.org/drawingml/2006/chartDrawing">
    <cdr:from>
      <cdr:x>0.15818</cdr:x>
      <cdr:y>0.91429</cdr:y>
    </cdr:from>
    <cdr:to>
      <cdr:x>0.44849</cdr:x>
      <cdr:y>1</cdr:y>
    </cdr:to>
    <cdr:sp macro="" textlink="">
      <cdr:nvSpPr>
        <cdr:cNvPr id="2" name="TextBox 1"/>
        <cdr:cNvSpPr txBox="1"/>
      </cdr:nvSpPr>
      <cdr:spPr>
        <a:xfrm xmlns:a="http://schemas.openxmlformats.org/drawingml/2006/main">
          <a:off x="1071161" y="4246001"/>
          <a:ext cx="1965960" cy="36392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SG" sz="2400" dirty="0" smtClean="0"/>
            <a:t>2016</a:t>
          </a:r>
          <a:endParaRPr lang="en-SG" sz="2400" dirty="0"/>
        </a:p>
      </cdr:txBody>
    </cdr:sp>
  </cdr:relSizeAnchor>
  <cdr:relSizeAnchor xmlns:cdr="http://schemas.openxmlformats.org/drawingml/2006/chartDrawing">
    <cdr:from>
      <cdr:x>0.26674</cdr:x>
      <cdr:y>0.80935</cdr:y>
    </cdr:from>
    <cdr:to>
      <cdr:x>0.41977</cdr:x>
      <cdr:y>0.87531</cdr:y>
    </cdr:to>
    <cdr:sp macro="" textlink="">
      <cdr:nvSpPr>
        <cdr:cNvPr id="3" name="TextBox 2"/>
        <cdr:cNvSpPr txBox="1"/>
      </cdr:nvSpPr>
      <cdr:spPr>
        <a:xfrm xmlns:a="http://schemas.openxmlformats.org/drawingml/2006/main">
          <a:off x="1806339" y="3436495"/>
          <a:ext cx="1036320" cy="28008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SG" sz="1600" dirty="0" smtClean="0">
              <a:solidFill>
                <a:schemeClr val="bg1"/>
              </a:solidFill>
            </a:rPr>
            <a:t>700,000</a:t>
          </a:r>
          <a:endParaRPr lang="en-SG" sz="1600" dirty="0">
            <a:solidFill>
              <a:schemeClr val="bg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baseline="0">
                <a:latin typeface="Arial" charset="0"/>
                <a:ea typeface="ＭＳ Ｐゴシック" pitchFamily="64" charset="-128"/>
                <a:cs typeface="+mn-cs"/>
              </a:defRPr>
            </a:lvl1pPr>
          </a:lstStyle>
          <a:p>
            <a:pPr>
              <a:defRPr/>
            </a:pPr>
            <a:endParaRPr lang="en-US" dirty="0"/>
          </a:p>
        </p:txBody>
      </p:sp>
      <p:sp>
        <p:nvSpPr>
          <p:cNvPr id="819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baseline="0">
                <a:latin typeface="Arial" charset="0"/>
                <a:ea typeface="ＭＳ Ｐゴシック" pitchFamily="64" charset="-128"/>
                <a:cs typeface="+mn-cs"/>
              </a:defRPr>
            </a:lvl1pPr>
          </a:lstStyle>
          <a:p>
            <a:pPr>
              <a:defRPr/>
            </a:pPr>
            <a:endParaRPr lang="en-US" dirty="0"/>
          </a:p>
        </p:txBody>
      </p:sp>
      <p:sp>
        <p:nvSpPr>
          <p:cNvPr id="819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baseline="0">
                <a:latin typeface="Arial" charset="0"/>
                <a:ea typeface="ＭＳ Ｐゴシック" pitchFamily="64" charset="-128"/>
                <a:cs typeface="+mn-cs"/>
              </a:defRPr>
            </a:lvl1pPr>
          </a:lstStyle>
          <a:p>
            <a:pPr>
              <a:defRPr/>
            </a:pPr>
            <a:endParaRPr lang="en-US" dirty="0"/>
          </a:p>
        </p:txBody>
      </p:sp>
      <p:sp>
        <p:nvSpPr>
          <p:cNvPr id="819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baseline="0"/>
            </a:lvl1pPr>
          </a:lstStyle>
          <a:p>
            <a:fld id="{78E4D25E-8921-4B60-9D4D-82C0616D9360}" type="slidenum">
              <a:rPr lang="en-US"/>
              <a:pPr/>
              <a:t>‹#›</a:t>
            </a:fld>
            <a:endParaRPr lang="en-US" dirty="0"/>
          </a:p>
        </p:txBody>
      </p:sp>
    </p:spTree>
    <p:extLst>
      <p:ext uri="{BB962C8B-B14F-4D97-AF65-F5344CB8AC3E}">
        <p14:creationId xmlns:p14="http://schemas.microsoft.com/office/powerpoint/2010/main" val="2185146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baseline="0">
                <a:latin typeface="Arial" charset="0"/>
                <a:ea typeface="ＭＳ Ｐゴシック" pitchFamily="64" charset="-128"/>
                <a:cs typeface="+mn-cs"/>
              </a:defRPr>
            </a:lvl1pPr>
          </a:lstStyle>
          <a:p>
            <a:pPr>
              <a:defRPr/>
            </a:pPr>
            <a:endParaRPr lang="en-US" dirty="0"/>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baseline="0">
                <a:latin typeface="Arial" charset="0"/>
                <a:ea typeface="ＭＳ Ｐゴシック" pitchFamily="64" charset="-128"/>
                <a:cs typeface="+mn-cs"/>
              </a:defRPr>
            </a:lvl1pPr>
          </a:lstStyle>
          <a:p>
            <a:pPr>
              <a:defRPr/>
            </a:pPr>
            <a:endParaRPr lang="en-US" dirty="0"/>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baseline="0">
                <a:latin typeface="Arial" charset="0"/>
                <a:ea typeface="ＭＳ Ｐゴシック" pitchFamily="64" charset="-128"/>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baseline="0"/>
            </a:lvl1pPr>
          </a:lstStyle>
          <a:p>
            <a:fld id="{B705DC1C-174E-4EAD-8756-ADBC959F0802}" type="slidenum">
              <a:rPr lang="en-US"/>
              <a:pPr/>
              <a:t>‹#›</a:t>
            </a:fld>
            <a:endParaRPr lang="en-US" dirty="0"/>
          </a:p>
        </p:txBody>
      </p:sp>
    </p:spTree>
    <p:extLst>
      <p:ext uri="{BB962C8B-B14F-4D97-AF65-F5344CB8AC3E}">
        <p14:creationId xmlns:p14="http://schemas.microsoft.com/office/powerpoint/2010/main" val="42111258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6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6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6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6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6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aseline="-25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aseline="-25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aseline="-25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aseline="-25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aseline="-25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aseline="-25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aseline="-25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aseline="-25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aseline="-25000">
                <a:solidFill>
                  <a:schemeClr val="tx1"/>
                </a:solidFill>
                <a:latin typeface="Arial" panose="020B0604020202020204" pitchFamily="34" charset="0"/>
                <a:ea typeface="ＭＳ Ｐゴシック" panose="020B0600070205080204" pitchFamily="34" charset="-128"/>
              </a:defRPr>
            </a:lvl9pPr>
          </a:lstStyle>
          <a:p>
            <a:fld id="{B0BF6492-1CC5-45F8-A98F-54691F5717B4}" type="slidenum">
              <a:rPr lang="en-US" sz="1200" baseline="0"/>
              <a:pPr/>
              <a:t>1</a:t>
            </a:fld>
            <a:endParaRPr lang="en-US" sz="1200" baseline="0"/>
          </a:p>
        </p:txBody>
      </p:sp>
      <p:sp>
        <p:nvSpPr>
          <p:cNvPr id="11267" name="Rectangle 2"/>
          <p:cNvSpPr>
            <a:spLocks noGrp="1" noRot="1" noChangeAspect="1" noChangeArrowheads="1" noTextEdit="1"/>
          </p:cNvSpPr>
          <p:nvPr>
            <p:ph type="sldImg"/>
          </p:nvPr>
        </p:nvSpPr>
        <p:spPr>
          <a:solidFill>
            <a:srgbClr val="FFFFFF"/>
          </a:solidFill>
          <a:ln/>
        </p:spPr>
      </p:sp>
      <p:sp>
        <p:nvSpPr>
          <p:cNvPr id="1126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smtClean="0">
              <a:latin typeface="Arial" panose="020B0604020202020204" pitchFamily="34" charset="0"/>
              <a:ea typeface="ＭＳ Ｐゴシック" panose="020B0600070205080204" pitchFamily="34" charset="-128"/>
            </a:endParaRPr>
          </a:p>
          <a:p>
            <a:pPr eaLnBrk="1" hangingPunct="1"/>
            <a:endParaRPr lang="en-US" dirty="0" smtClean="0">
              <a:latin typeface="Arial" panose="020B0604020202020204" pitchFamily="34" charset="0"/>
              <a:ea typeface="ＭＳ Ｐゴシック" panose="020B0600070205080204" pitchFamily="34" charset="-128"/>
            </a:endParaRPr>
          </a:p>
          <a:p>
            <a:pPr eaLnBrk="1" hangingPunct="1"/>
            <a:endParaRPr lang="en-US" dirty="0"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4073378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pPr>
              <a:defRPr/>
            </a:pPr>
            <a:fld id="{141E834F-32B6-461A-9AC9-AC7E9A3F5CE7}" type="slidenum">
              <a:rPr lang="da-DK" smtClean="0"/>
              <a:pPr>
                <a:defRPr/>
              </a:pPr>
              <a:t>2</a:t>
            </a:fld>
            <a:endParaRPr lang="da-DK" dirty="0"/>
          </a:p>
        </p:txBody>
      </p:sp>
    </p:spTree>
    <p:extLst>
      <p:ext uri="{BB962C8B-B14F-4D97-AF65-F5344CB8AC3E}">
        <p14:creationId xmlns:p14="http://schemas.microsoft.com/office/powerpoint/2010/main" val="839001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pPr>
              <a:defRPr/>
            </a:pPr>
            <a:fld id="{141E834F-32B6-461A-9AC9-AC7E9A3F5CE7}" type="slidenum">
              <a:rPr lang="da-DK" smtClean="0"/>
              <a:pPr>
                <a:defRPr/>
              </a:pPr>
              <a:t>3</a:t>
            </a:fld>
            <a:endParaRPr lang="da-DK" dirty="0"/>
          </a:p>
        </p:txBody>
      </p:sp>
    </p:spTree>
    <p:extLst>
      <p:ext uri="{BB962C8B-B14F-4D97-AF65-F5344CB8AC3E}">
        <p14:creationId xmlns:p14="http://schemas.microsoft.com/office/powerpoint/2010/main" val="81549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B705DC1C-174E-4EAD-8756-ADBC959F0802}" type="slidenum">
              <a:rPr lang="en-US" smtClean="0"/>
              <a:pPr/>
              <a:t>7</a:t>
            </a:fld>
            <a:endParaRPr lang="en-US" dirty="0"/>
          </a:p>
        </p:txBody>
      </p:sp>
    </p:spTree>
    <p:extLst>
      <p:ext uri="{BB962C8B-B14F-4D97-AF65-F5344CB8AC3E}">
        <p14:creationId xmlns:p14="http://schemas.microsoft.com/office/powerpoint/2010/main" val="22171330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F0E061-B700-42A1-BB72-682C7B631998}" type="slidenum">
              <a:rPr lang="en-US"/>
              <a:pPr/>
              <a:t>9</a:t>
            </a:fld>
            <a:endParaRPr lang="en-US"/>
          </a:p>
        </p:txBody>
      </p:sp>
      <p:sp>
        <p:nvSpPr>
          <p:cNvPr id="163842" name="Rectangle 2"/>
          <p:cNvSpPr>
            <a:spLocks noGrp="1" noRot="1" noChangeAspect="1" noChangeArrowheads="1" noTextEdit="1"/>
          </p:cNvSpPr>
          <p:nvPr>
            <p:ph type="sldImg"/>
          </p:nvPr>
        </p:nvSpPr>
        <p:spPr>
          <a:ln/>
        </p:spPr>
      </p:sp>
      <p:sp>
        <p:nvSpPr>
          <p:cNvPr id="163843" name="Rectangle 3"/>
          <p:cNvSpPr>
            <a:spLocks noGrp="1" noChangeArrowheads="1"/>
          </p:cNvSpPr>
          <p:nvPr>
            <p:ph type="body" idx="1"/>
          </p:nvPr>
        </p:nvSpPr>
        <p:spPr/>
        <p:txBody>
          <a:bodyPr/>
          <a:lstStyle/>
          <a:p>
            <a:r>
              <a:rPr lang="en-US" sz="1400" dirty="0"/>
              <a:t>In 1995 a law was passed, which banned the routine prophylactic usage of antimicrobials in animals, and which limited the veterinarians profit from the direct sale of drugs. This immediately led to a 40% drop in therapeutic drug use. However with time the effects of this intervention have been lost, and we are now back at the same level of therapeutic drug use as in 1994, taking into account the increased production of food animals in the same time period.</a:t>
            </a:r>
          </a:p>
        </p:txBody>
      </p:sp>
    </p:spTree>
    <p:extLst>
      <p:ext uri="{BB962C8B-B14F-4D97-AF65-F5344CB8AC3E}">
        <p14:creationId xmlns:p14="http://schemas.microsoft.com/office/powerpoint/2010/main" val="26416359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pPr>
              <a:defRPr/>
            </a:pPr>
            <a:fld id="{141E834F-32B6-461A-9AC9-AC7E9A3F5CE7}" type="slidenum">
              <a:rPr lang="da-DK" smtClean="0"/>
              <a:pPr>
                <a:defRPr/>
              </a:pPr>
              <a:t>10</a:t>
            </a:fld>
            <a:endParaRPr lang="da-DK" dirty="0"/>
          </a:p>
        </p:txBody>
      </p:sp>
    </p:spTree>
    <p:extLst>
      <p:ext uri="{BB962C8B-B14F-4D97-AF65-F5344CB8AC3E}">
        <p14:creationId xmlns:p14="http://schemas.microsoft.com/office/powerpoint/2010/main" val="2996878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miter lim="800000"/>
            <a:headEnd/>
            <a:tailEnd/>
          </a:ln>
        </p:spPr>
        <p:txBody>
          <a:bodyPr/>
          <a:lstStyle/>
          <a:p>
            <a:fld id="{8CB2897B-3081-4D6E-8AFA-AB8D5F06EF14}" type="slidenum">
              <a:rPr lang="da-DK"/>
              <a:pPr/>
              <a:t>11</a:t>
            </a:fld>
            <a:endParaRPr lang="da-DK"/>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endParaRPr lang="en-US" smtClean="0"/>
          </a:p>
        </p:txBody>
      </p:sp>
    </p:spTree>
    <p:extLst>
      <p:ext uri="{BB962C8B-B14F-4D97-AF65-F5344CB8AC3E}">
        <p14:creationId xmlns:p14="http://schemas.microsoft.com/office/powerpoint/2010/main" val="41650166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Verdana" panose="020B0604030504040204" pitchFamily="34" charset="0"/>
                <a:ea typeface="ＭＳ Ｐゴシック" panose="020B0600070205080204" pitchFamily="34" charset="-128"/>
              </a:defRPr>
            </a:lvl1pPr>
            <a:lvl2pPr marL="742950" indent="-285750">
              <a:spcBef>
                <a:spcPct val="30000"/>
              </a:spcBef>
              <a:defRPr sz="1200">
                <a:solidFill>
                  <a:schemeClr val="tx1"/>
                </a:solidFill>
                <a:latin typeface="Verdana" panose="020B0604030504040204" pitchFamily="34" charset="0"/>
                <a:ea typeface="ＭＳ Ｐゴシック" panose="020B0600070205080204" pitchFamily="34" charset="-128"/>
              </a:defRPr>
            </a:lvl2pPr>
            <a:lvl3pPr marL="1143000" indent="-228600">
              <a:spcBef>
                <a:spcPct val="30000"/>
              </a:spcBef>
              <a:defRPr sz="1200">
                <a:solidFill>
                  <a:schemeClr val="tx1"/>
                </a:solidFill>
                <a:latin typeface="Verdana" panose="020B0604030504040204" pitchFamily="34" charset="0"/>
                <a:ea typeface="ＭＳ Ｐゴシック" panose="020B0600070205080204" pitchFamily="34" charset="-128"/>
              </a:defRPr>
            </a:lvl3pPr>
            <a:lvl4pPr marL="1600200" indent="-228600">
              <a:spcBef>
                <a:spcPct val="30000"/>
              </a:spcBef>
              <a:defRPr sz="1200">
                <a:solidFill>
                  <a:schemeClr val="tx1"/>
                </a:solidFill>
                <a:latin typeface="Verdana" panose="020B0604030504040204" pitchFamily="34" charset="0"/>
                <a:ea typeface="ＭＳ Ｐゴシック" panose="020B0600070205080204" pitchFamily="34" charset="-128"/>
              </a:defRPr>
            </a:lvl4pPr>
            <a:lvl5pPr marL="2057400" indent="-228600">
              <a:spcBef>
                <a:spcPct val="30000"/>
              </a:spcBef>
              <a:defRPr sz="12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Verdana" panose="020B0604030504040204" pitchFamily="34" charset="0"/>
                <a:ea typeface="ＭＳ Ｐゴシック" panose="020B0600070205080204" pitchFamily="34" charset="-128"/>
              </a:defRPr>
            </a:lvl9pPr>
          </a:lstStyle>
          <a:p>
            <a:pPr>
              <a:spcBef>
                <a:spcPct val="0"/>
              </a:spcBef>
            </a:pPr>
            <a:fld id="{B0F54DAE-F396-4D6F-86BD-FF8A695DB0E6}" type="slidenum">
              <a:rPr lang="en-US" altLang="en-US"/>
              <a:pPr>
                <a:spcBef>
                  <a:spcPct val="0"/>
                </a:spcBef>
              </a:pPr>
              <a:t>12</a:t>
            </a:fld>
            <a:endParaRPr lang="en-US" altLang="en-US"/>
          </a:p>
        </p:txBody>
      </p:sp>
      <p:sp>
        <p:nvSpPr>
          <p:cNvPr id="89091" name="Pladsholder til diasbillede 1"/>
          <p:cNvSpPr>
            <a:spLocks noGrp="1" noRot="1" noChangeAspect="1" noTextEdit="1"/>
          </p:cNvSpPr>
          <p:nvPr>
            <p:ph type="sldImg"/>
          </p:nvPr>
        </p:nvSpPr>
        <p:spPr>
          <a:ln/>
        </p:spPr>
      </p:sp>
      <p:sp>
        <p:nvSpPr>
          <p:cNvPr id="89092" name="Pladsholder til noter 2"/>
          <p:cNvSpPr>
            <a:spLocks noGrp="1"/>
          </p:cNvSpPr>
          <p:nvPr>
            <p:ph type="body" idx="1"/>
          </p:nvPr>
        </p:nvSpPr>
        <p:spPr>
          <a:xfrm>
            <a:off x="701675" y="4421188"/>
            <a:ext cx="5619750" cy="41894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GB" altLang="en-US" smtClean="0">
              <a:ea typeface="ＭＳ Ｐゴシック" panose="020B0600070205080204" pitchFamily="34" charset="-128"/>
            </a:endParaRPr>
          </a:p>
        </p:txBody>
      </p:sp>
      <p:sp>
        <p:nvSpPr>
          <p:cNvPr id="89093" name="Pladsholder til diasnummer 3"/>
          <p:cNvSpPr txBox="1">
            <a:spLocks noGrp="1"/>
          </p:cNvSpPr>
          <p:nvPr/>
        </p:nvSpPr>
        <p:spPr bwMode="auto">
          <a:xfrm>
            <a:off x="3978275" y="8842375"/>
            <a:ext cx="3043238"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24" tIns="46662" rIns="93324" bIns="46662" anchor="b"/>
          <a:lstStyle>
            <a:lvl1pPr>
              <a:spcBef>
                <a:spcPct val="30000"/>
              </a:spcBef>
              <a:defRPr sz="1200">
                <a:solidFill>
                  <a:schemeClr val="tx1"/>
                </a:solidFill>
                <a:latin typeface="Verdana" panose="020B0604030504040204" pitchFamily="34" charset="0"/>
                <a:ea typeface="ＭＳ Ｐゴシック" panose="020B0600070205080204" pitchFamily="34" charset="-128"/>
              </a:defRPr>
            </a:lvl1pPr>
            <a:lvl2pPr marL="742950" indent="-285750">
              <a:spcBef>
                <a:spcPct val="30000"/>
              </a:spcBef>
              <a:defRPr sz="1200">
                <a:solidFill>
                  <a:schemeClr val="tx1"/>
                </a:solidFill>
                <a:latin typeface="Verdana" panose="020B0604030504040204" pitchFamily="34" charset="0"/>
                <a:ea typeface="ＭＳ Ｐゴシック" panose="020B0600070205080204" pitchFamily="34" charset="-128"/>
              </a:defRPr>
            </a:lvl2pPr>
            <a:lvl3pPr marL="1143000" indent="-228600">
              <a:spcBef>
                <a:spcPct val="30000"/>
              </a:spcBef>
              <a:defRPr sz="1200">
                <a:solidFill>
                  <a:schemeClr val="tx1"/>
                </a:solidFill>
                <a:latin typeface="Verdana" panose="020B0604030504040204" pitchFamily="34" charset="0"/>
                <a:ea typeface="ＭＳ Ｐゴシック" panose="020B0600070205080204" pitchFamily="34" charset="-128"/>
              </a:defRPr>
            </a:lvl3pPr>
            <a:lvl4pPr marL="1600200" indent="-228600">
              <a:spcBef>
                <a:spcPct val="30000"/>
              </a:spcBef>
              <a:defRPr sz="1200">
                <a:solidFill>
                  <a:schemeClr val="tx1"/>
                </a:solidFill>
                <a:latin typeface="Verdana" panose="020B0604030504040204" pitchFamily="34" charset="0"/>
                <a:ea typeface="ＭＳ Ｐゴシック" panose="020B0600070205080204" pitchFamily="34" charset="-128"/>
              </a:defRPr>
            </a:lvl4pPr>
            <a:lvl5pPr marL="2057400" indent="-228600">
              <a:spcBef>
                <a:spcPct val="30000"/>
              </a:spcBef>
              <a:defRPr sz="12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Verdana" panose="020B0604030504040204" pitchFamily="34" charset="0"/>
                <a:ea typeface="ＭＳ Ｐゴシック" panose="020B0600070205080204" pitchFamily="34" charset="-128"/>
              </a:defRPr>
            </a:lvl9pPr>
          </a:lstStyle>
          <a:p>
            <a:pPr algn="r" eaLnBrk="1" hangingPunct="1">
              <a:spcBef>
                <a:spcPct val="0"/>
              </a:spcBef>
            </a:pPr>
            <a:fld id="{3B79A83B-BAB6-4907-BEBF-05E85046914C}" type="slidenum">
              <a:rPr lang="en-AU" altLang="en-US">
                <a:latin typeface="Calibri" panose="020F0502020204030204" pitchFamily="34" charset="0"/>
              </a:rPr>
              <a:pPr algn="r" eaLnBrk="1" hangingPunct="1">
                <a:spcBef>
                  <a:spcPct val="0"/>
                </a:spcBef>
              </a:pPr>
              <a:t>12</a:t>
            </a:fld>
            <a:endParaRPr lang="en-AU" altLang="en-US">
              <a:latin typeface="Calibri" panose="020F0502020204030204" pitchFamily="34" charset="0"/>
            </a:endParaRPr>
          </a:p>
        </p:txBody>
      </p:sp>
    </p:spTree>
    <p:extLst>
      <p:ext uri="{BB962C8B-B14F-4D97-AF65-F5344CB8AC3E}">
        <p14:creationId xmlns:p14="http://schemas.microsoft.com/office/powerpoint/2010/main" val="22801707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dirty="0"/>
          </a:p>
        </p:txBody>
      </p:sp>
      <p:sp>
        <p:nvSpPr>
          <p:cNvPr id="4" name="Slide Number Placeholder 3"/>
          <p:cNvSpPr>
            <a:spLocks noGrp="1"/>
          </p:cNvSpPr>
          <p:nvPr>
            <p:ph type="sldNum" sz="quarter" idx="10"/>
          </p:nvPr>
        </p:nvSpPr>
        <p:spPr/>
        <p:txBody>
          <a:bodyPr/>
          <a:lstStyle/>
          <a:p>
            <a:pPr>
              <a:defRPr/>
            </a:pPr>
            <a:fld id="{0B5D7A54-8613-4061-847E-7B329A464D7C}" type="slidenum">
              <a:rPr lang="da-DK" smtClean="0"/>
              <a:pPr>
                <a:defRPr/>
              </a:pPr>
              <a:t>21</a:t>
            </a:fld>
            <a:endParaRPr lang="da-DK" dirty="0"/>
          </a:p>
        </p:txBody>
      </p:sp>
    </p:spTree>
    <p:extLst>
      <p:ext uri="{BB962C8B-B14F-4D97-AF65-F5344CB8AC3E}">
        <p14:creationId xmlns:p14="http://schemas.microsoft.com/office/powerpoint/2010/main" val="2209518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079144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8895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Tree>
    <p:extLst>
      <p:ext uri="{BB962C8B-B14F-4D97-AF65-F5344CB8AC3E}">
        <p14:creationId xmlns:p14="http://schemas.microsoft.com/office/powerpoint/2010/main" val="350333404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SG"/>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SG"/>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30B9C1F3-BF41-42FA-9CE6-6AC3A7584CA0}" type="datetimeFigureOut">
              <a:rPr lang="en-SG" smtClean="0"/>
              <a:t>19/10/2016</a:t>
            </a:fld>
            <a:endParaRPr lang="en-SG"/>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SG"/>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ED9E830-47EA-4EE0-932B-F61E4E18EE6B}" type="slidenum">
              <a:rPr lang="en-SG" smtClean="0"/>
              <a:t>‹#›</a:t>
            </a:fld>
            <a:endParaRPr lang="en-SG"/>
          </a:p>
        </p:txBody>
      </p:sp>
    </p:spTree>
    <p:extLst>
      <p:ext uri="{BB962C8B-B14F-4D97-AF65-F5344CB8AC3E}">
        <p14:creationId xmlns:p14="http://schemas.microsoft.com/office/powerpoint/2010/main" val="285050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AndChart">
  <p:cSld name="Titel, tekst og diagram">
    <p:spTree>
      <p:nvGrpSpPr>
        <p:cNvPr id="1" name=""/>
        <p:cNvGrpSpPr/>
        <p:nvPr/>
      </p:nvGrpSpPr>
      <p:grpSpPr>
        <a:xfrm>
          <a:off x="0" y="0"/>
          <a:ext cx="0" cy="0"/>
          <a:chOff x="0" y="0"/>
          <a:chExt cx="0" cy="0"/>
        </a:xfrm>
      </p:grpSpPr>
      <p:sp>
        <p:nvSpPr>
          <p:cNvPr id="2" name="Titel 1"/>
          <p:cNvSpPr>
            <a:spLocks noGrp="1"/>
          </p:cNvSpPr>
          <p:nvPr>
            <p:ph type="title"/>
          </p:nvPr>
        </p:nvSpPr>
        <p:spPr>
          <a:xfrm>
            <a:off x="609601" y="304800"/>
            <a:ext cx="7707313" cy="1143000"/>
          </a:xfrm>
        </p:spPr>
        <p:txBody>
          <a:bodyPr/>
          <a:lstStyle/>
          <a:p>
            <a:r>
              <a:rPr lang="da-DK" smtClean="0"/>
              <a:t>Klik for at redigere titeltypografi i masteren</a:t>
            </a:r>
            <a:endParaRPr lang="da-DK"/>
          </a:p>
        </p:txBody>
      </p:sp>
      <p:sp>
        <p:nvSpPr>
          <p:cNvPr id="3" name="Pladsholder til tekst 2"/>
          <p:cNvSpPr>
            <a:spLocks noGrp="1"/>
          </p:cNvSpPr>
          <p:nvPr>
            <p:ph type="body" sz="half" idx="1"/>
          </p:nvPr>
        </p:nvSpPr>
        <p:spPr>
          <a:xfrm>
            <a:off x="609600" y="1600200"/>
            <a:ext cx="3810000" cy="4565650"/>
          </a:xfrm>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iagram 3"/>
          <p:cNvSpPr>
            <a:spLocks noGrp="1"/>
          </p:cNvSpPr>
          <p:nvPr>
            <p:ph type="chart" sz="half" idx="2"/>
          </p:nvPr>
        </p:nvSpPr>
        <p:spPr>
          <a:xfrm>
            <a:off x="4572000" y="1600200"/>
            <a:ext cx="3810000" cy="4565650"/>
          </a:xfrm>
        </p:spPr>
        <p:txBody>
          <a:bodyPr/>
          <a:lstStyle/>
          <a:p>
            <a:endParaRPr lang="da-DK"/>
          </a:p>
        </p:txBody>
      </p:sp>
    </p:spTree>
    <p:extLst>
      <p:ext uri="{BB962C8B-B14F-4D97-AF65-F5344CB8AC3E}">
        <p14:creationId xmlns:p14="http://schemas.microsoft.com/office/powerpoint/2010/main" val="34552253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31" name="Picture 6" descr="NTU Logo_25mm_screen.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7543800" y="6248400"/>
            <a:ext cx="14478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0" r:id="rId1"/>
    <p:sldLayoutId id="2147483655" r:id="rId2"/>
    <p:sldLayoutId id="2147483656" r:id="rId3"/>
    <p:sldLayoutId id="2147483662" r:id="rId4"/>
    <p:sldLayoutId id="2147483663" r:id="rId5"/>
  </p:sldLayoutIdLst>
  <p:hf sldNum="0" hdr="0" ftr="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200" b="1">
          <a:solidFill>
            <a:schemeClr val="tx2"/>
          </a:solidFill>
          <a:latin typeface="Helvetica Neue" pitchFamily="64" charset="0"/>
          <a:ea typeface="ＭＳ Ｐゴシック" pitchFamily="64" charset="-128"/>
        </a:defRPr>
      </a:lvl2pPr>
      <a:lvl3pPr algn="l" rtl="0" eaLnBrk="0" fontAlgn="base" hangingPunct="0">
        <a:spcBef>
          <a:spcPct val="0"/>
        </a:spcBef>
        <a:spcAft>
          <a:spcPct val="0"/>
        </a:spcAft>
        <a:defRPr sz="3200" b="1">
          <a:solidFill>
            <a:schemeClr val="tx2"/>
          </a:solidFill>
          <a:latin typeface="Helvetica Neue" pitchFamily="64" charset="0"/>
          <a:ea typeface="ＭＳ Ｐゴシック" pitchFamily="64" charset="-128"/>
        </a:defRPr>
      </a:lvl3pPr>
      <a:lvl4pPr algn="l" rtl="0" eaLnBrk="0" fontAlgn="base" hangingPunct="0">
        <a:spcBef>
          <a:spcPct val="0"/>
        </a:spcBef>
        <a:spcAft>
          <a:spcPct val="0"/>
        </a:spcAft>
        <a:defRPr sz="3200" b="1">
          <a:solidFill>
            <a:schemeClr val="tx2"/>
          </a:solidFill>
          <a:latin typeface="Helvetica Neue" pitchFamily="64" charset="0"/>
          <a:ea typeface="ＭＳ Ｐゴシック" pitchFamily="64" charset="-128"/>
        </a:defRPr>
      </a:lvl4pPr>
      <a:lvl5pPr algn="l" rtl="0" eaLnBrk="0" fontAlgn="base" hangingPunct="0">
        <a:spcBef>
          <a:spcPct val="0"/>
        </a:spcBef>
        <a:spcAft>
          <a:spcPct val="0"/>
        </a:spcAft>
        <a:defRPr sz="3200" b="1">
          <a:solidFill>
            <a:schemeClr val="tx2"/>
          </a:solidFill>
          <a:latin typeface="Helvetica Neue" pitchFamily="64" charset="0"/>
          <a:ea typeface="ＭＳ Ｐゴシック" pitchFamily="64" charset="-128"/>
        </a:defRPr>
      </a:lvl5pPr>
      <a:lvl6pPr marL="457200" algn="l" rtl="0" eaLnBrk="1" fontAlgn="base" hangingPunct="1">
        <a:spcBef>
          <a:spcPct val="0"/>
        </a:spcBef>
        <a:spcAft>
          <a:spcPct val="0"/>
        </a:spcAft>
        <a:defRPr sz="3200" b="1">
          <a:solidFill>
            <a:schemeClr val="tx2"/>
          </a:solidFill>
          <a:latin typeface="Helvetica Neue" pitchFamily="64" charset="0"/>
          <a:ea typeface="ＭＳ Ｐゴシック" pitchFamily="64" charset="-128"/>
        </a:defRPr>
      </a:lvl6pPr>
      <a:lvl7pPr marL="914400" algn="l" rtl="0" eaLnBrk="1" fontAlgn="base" hangingPunct="1">
        <a:spcBef>
          <a:spcPct val="0"/>
        </a:spcBef>
        <a:spcAft>
          <a:spcPct val="0"/>
        </a:spcAft>
        <a:defRPr sz="3200" b="1">
          <a:solidFill>
            <a:schemeClr val="tx2"/>
          </a:solidFill>
          <a:latin typeface="Helvetica Neue" pitchFamily="64" charset="0"/>
          <a:ea typeface="ＭＳ Ｐゴシック" pitchFamily="64" charset="-128"/>
        </a:defRPr>
      </a:lvl7pPr>
      <a:lvl8pPr marL="1371600" algn="l" rtl="0" eaLnBrk="1" fontAlgn="base" hangingPunct="1">
        <a:spcBef>
          <a:spcPct val="0"/>
        </a:spcBef>
        <a:spcAft>
          <a:spcPct val="0"/>
        </a:spcAft>
        <a:defRPr sz="3200" b="1">
          <a:solidFill>
            <a:schemeClr val="tx2"/>
          </a:solidFill>
          <a:latin typeface="Helvetica Neue" pitchFamily="64" charset="0"/>
          <a:ea typeface="ＭＳ Ｐゴシック" pitchFamily="64" charset="-128"/>
        </a:defRPr>
      </a:lvl8pPr>
      <a:lvl9pPr marL="1828800" algn="l" rtl="0" eaLnBrk="1" fontAlgn="base" hangingPunct="1">
        <a:spcBef>
          <a:spcPct val="0"/>
        </a:spcBef>
        <a:spcAft>
          <a:spcPct val="0"/>
        </a:spcAft>
        <a:defRPr sz="3200" b="1">
          <a:solidFill>
            <a:schemeClr val="tx2"/>
          </a:solidFill>
          <a:latin typeface="Helvetica Neue" pitchFamily="64" charset="0"/>
          <a:ea typeface="ＭＳ Ｐゴシック" pitchFamily="64"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9.w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10.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Grp="1" noChangeArrowheads="1"/>
          </p:cNvSpPr>
          <p:nvPr>
            <p:ph type="title"/>
          </p:nvPr>
        </p:nvSpPr>
        <p:spPr>
          <a:xfrm>
            <a:off x="339734" y="2853274"/>
            <a:ext cx="8640960" cy="1127320"/>
          </a:xfrm>
        </p:spPr>
        <p:txBody>
          <a:bodyPr/>
          <a:lstStyle/>
          <a:p>
            <a:pPr eaLnBrk="1" hangingPunct="1"/>
            <a:r>
              <a:rPr lang="en-SG" dirty="0"/>
              <a:t>Losing Antibiotics</a:t>
            </a:r>
            <a:r>
              <a:rPr lang="en-SG" sz="3600" dirty="0"/>
              <a:t> </a:t>
            </a:r>
            <a:br>
              <a:rPr lang="en-SG" sz="3600" dirty="0"/>
            </a:br>
            <a:r>
              <a:rPr lang="en-SG" dirty="0"/>
              <a:t>Losing lives</a:t>
            </a:r>
            <a:br>
              <a:rPr lang="en-SG" dirty="0"/>
            </a:br>
            <a:r>
              <a:rPr lang="en-SG" dirty="0"/>
              <a:t>Losing economies</a:t>
            </a:r>
            <a:r>
              <a:rPr lang="en-SG" sz="2800" dirty="0" smtClean="0">
                <a:solidFill>
                  <a:schemeClr val="accent1"/>
                </a:solidFill>
                <a:latin typeface="Times New Roman" panose="02020603050405020304" pitchFamily="18" charset="0"/>
                <a:cs typeface="Times New Roman" panose="02020603050405020304" pitchFamily="18" charset="0"/>
              </a:rPr>
              <a:t/>
            </a:r>
            <a:br>
              <a:rPr lang="en-SG" sz="2800" dirty="0" smtClean="0">
                <a:solidFill>
                  <a:schemeClr val="accent1"/>
                </a:solidFill>
                <a:latin typeface="Times New Roman" panose="02020603050405020304" pitchFamily="18" charset="0"/>
                <a:cs typeface="Times New Roman" panose="02020603050405020304" pitchFamily="18" charset="0"/>
              </a:rPr>
            </a:br>
            <a:endParaRPr lang="en-US" sz="2800" b="0" i="1" dirty="0" smtClean="0">
              <a:solidFill>
                <a:schemeClr val="accent1"/>
              </a:solidFill>
              <a:latin typeface="Times New Roman" panose="02020603050405020304" pitchFamily="18" charset="0"/>
              <a:cs typeface="Times New Roman" panose="02020603050405020304" pitchFamily="18" charset="0"/>
            </a:endParaRPr>
          </a:p>
        </p:txBody>
      </p:sp>
      <p:sp>
        <p:nvSpPr>
          <p:cNvPr id="12" name="Rectangle 6"/>
          <p:cNvSpPr txBox="1">
            <a:spLocks noChangeArrowheads="1"/>
          </p:cNvSpPr>
          <p:nvPr/>
        </p:nvSpPr>
        <p:spPr bwMode="auto">
          <a:xfrm>
            <a:off x="395536" y="5303633"/>
            <a:ext cx="8136904" cy="1213639"/>
          </a:xfrm>
          <a:prstGeom prst="rect">
            <a:avLst/>
          </a:prstGeom>
          <a:noFill/>
          <a:ln w="9525">
            <a:noFill/>
            <a:miter lim="800000"/>
            <a:headEnd/>
            <a:tailEnd/>
          </a:ln>
        </p:spPr>
        <p:txBody>
          <a:bodyPr/>
          <a:lstStyle/>
          <a:p>
            <a:pPr marL="0" indent="0" eaLnBrk="1" hangingPunct="1">
              <a:buNone/>
            </a:pPr>
            <a:r>
              <a:rPr lang="en-US" i="1" kern="0" baseline="0" dirty="0" smtClean="0">
                <a:solidFill>
                  <a:schemeClr val="tx2"/>
                </a:solidFill>
                <a:latin typeface="Times New Roman" panose="02020603050405020304" pitchFamily="18" charset="0"/>
                <a:ea typeface="+mn-ea"/>
                <a:cs typeface="Times New Roman" panose="02020603050405020304" pitchFamily="18" charset="0"/>
              </a:rPr>
              <a:t>Michael </a:t>
            </a:r>
            <a:r>
              <a:rPr lang="en-US" i="1" kern="0" baseline="0" dirty="0" err="1" smtClean="0">
                <a:solidFill>
                  <a:schemeClr val="tx2"/>
                </a:solidFill>
                <a:latin typeface="Times New Roman" panose="02020603050405020304" pitchFamily="18" charset="0"/>
                <a:ea typeface="+mn-ea"/>
                <a:cs typeface="Times New Roman" panose="02020603050405020304" pitchFamily="18" charset="0"/>
              </a:rPr>
              <a:t>Fam</a:t>
            </a:r>
            <a:r>
              <a:rPr lang="en-US" i="1" kern="0" baseline="0" dirty="0" smtClean="0">
                <a:solidFill>
                  <a:schemeClr val="tx2"/>
                </a:solidFill>
                <a:latin typeface="Times New Roman" panose="02020603050405020304" pitchFamily="18" charset="0"/>
                <a:ea typeface="+mn-ea"/>
                <a:cs typeface="Times New Roman" panose="02020603050405020304" pitchFamily="18" charset="0"/>
              </a:rPr>
              <a:t> Chair Professor </a:t>
            </a:r>
          </a:p>
          <a:p>
            <a:pPr marL="0" indent="0" eaLnBrk="1" hangingPunct="1">
              <a:buNone/>
            </a:pPr>
            <a:r>
              <a:rPr lang="en-US" i="1" kern="0" baseline="0" dirty="0" smtClean="0">
                <a:solidFill>
                  <a:schemeClr val="tx2"/>
                </a:solidFill>
                <a:latin typeface="Times New Roman" panose="02020603050405020304" pitchFamily="18" charset="0"/>
                <a:ea typeface="+mn-ea"/>
                <a:cs typeface="Times New Roman" panose="02020603050405020304" pitchFamily="18" charset="0"/>
              </a:rPr>
              <a:t>Director NTU Food Technology Centre</a:t>
            </a:r>
          </a:p>
          <a:p>
            <a:pPr marL="0" indent="0" eaLnBrk="1" hangingPunct="1">
              <a:buNone/>
            </a:pPr>
            <a:r>
              <a:rPr lang="en-US" b="1" i="1" kern="0" baseline="0" dirty="0" err="1" smtClean="0">
                <a:solidFill>
                  <a:schemeClr val="tx2"/>
                </a:solidFill>
                <a:latin typeface="Times New Roman" panose="02020603050405020304" pitchFamily="18" charset="0"/>
                <a:ea typeface="+mn-ea"/>
                <a:cs typeface="Times New Roman" panose="02020603050405020304" pitchFamily="18" charset="0"/>
              </a:rPr>
              <a:t>Nanyang</a:t>
            </a:r>
            <a:r>
              <a:rPr lang="en-US" b="1" i="1" kern="0" baseline="0" dirty="0" smtClean="0">
                <a:solidFill>
                  <a:schemeClr val="tx2"/>
                </a:solidFill>
                <a:latin typeface="Times New Roman" panose="02020603050405020304" pitchFamily="18" charset="0"/>
                <a:ea typeface="+mn-ea"/>
                <a:cs typeface="Times New Roman" panose="02020603050405020304" pitchFamily="18" charset="0"/>
              </a:rPr>
              <a:t> Technological University</a:t>
            </a:r>
          </a:p>
          <a:p>
            <a:pPr marL="0" indent="0" eaLnBrk="1" hangingPunct="1">
              <a:buNone/>
            </a:pPr>
            <a:endParaRPr lang="en-US" i="1" kern="0" baseline="0" dirty="0" smtClean="0">
              <a:solidFill>
                <a:schemeClr val="tx2"/>
              </a:solidFill>
              <a:latin typeface="Times New Roman" panose="02020603050405020304" pitchFamily="18" charset="0"/>
              <a:ea typeface="+mn-ea"/>
              <a:cs typeface="Times New Roman" panose="02020603050405020304" pitchFamily="18" charset="0"/>
            </a:endParaRPr>
          </a:p>
        </p:txBody>
      </p:sp>
      <p:pic>
        <p:nvPicPr>
          <p:cNvPr id="3076" name="Picture 7" descr="Z:\Youth Olympic Games 2010\Tagline\NTU_YOV_Full colour.jpg"/>
          <p:cNvPicPr>
            <a:picLocks noChangeAspect="1" noChangeArrowheads="1"/>
          </p:cNvPicPr>
          <p:nvPr/>
        </p:nvPicPr>
        <p:blipFill>
          <a:blip r:embed="rId3">
            <a:extLst>
              <a:ext uri="{28A0092B-C50C-407E-A947-70E740481C1C}">
                <a14:useLocalDpi xmlns:a14="http://schemas.microsoft.com/office/drawing/2010/main" val="0"/>
              </a:ext>
            </a:extLst>
          </a:blip>
          <a:srcRect r="56471"/>
          <a:stretch>
            <a:fillRect/>
          </a:stretch>
        </p:blipFill>
        <p:spPr bwMode="auto">
          <a:xfrm>
            <a:off x="685800" y="533400"/>
            <a:ext cx="2819400"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395536" y="4653136"/>
            <a:ext cx="3600400" cy="584775"/>
          </a:xfrm>
          <a:prstGeom prst="rect">
            <a:avLst/>
          </a:prstGeom>
        </p:spPr>
        <p:txBody>
          <a:bodyPr wrap="square">
            <a:spAutoFit/>
          </a:bodyPr>
          <a:lstStyle/>
          <a:p>
            <a:r>
              <a:rPr lang="en-US" altLang="en-US" sz="3200" baseline="0" dirty="0" smtClean="0">
                <a:latin typeface="Times New Roman" panose="02020603050405020304" pitchFamily="18" charset="0"/>
                <a:ea typeface="Verdana" panose="020B0604030504040204" pitchFamily="34" charset="0"/>
                <a:cs typeface="Times New Roman" panose="02020603050405020304" pitchFamily="18" charset="0"/>
              </a:rPr>
              <a:t>Jørgen Schlundt</a:t>
            </a:r>
            <a:endParaRPr lang="en-SG" sz="3200" baseline="0" dirty="0">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2314814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77" name="Picture 64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3001" y="1484093"/>
            <a:ext cx="6858000" cy="3888432"/>
          </a:xfrm>
          <a:prstGeom prst="rect">
            <a:avLst/>
          </a:prstGeom>
          <a:noFill/>
          <a:extLst>
            <a:ext uri="{909E8E84-426E-40DD-AFC4-6F175D3DCCD1}">
              <a14:hiddenFill xmlns:a14="http://schemas.microsoft.com/office/drawing/2010/main">
                <a:solidFill>
                  <a:srgbClr val="FFFFFF"/>
                </a:solidFill>
              </a14:hiddenFill>
            </a:ext>
          </a:extLst>
        </p:spPr>
      </p:pic>
      <p:sp>
        <p:nvSpPr>
          <p:cNvPr id="2" name="Tekstboks 1"/>
          <p:cNvSpPr txBox="1"/>
          <p:nvPr/>
        </p:nvSpPr>
        <p:spPr>
          <a:xfrm>
            <a:off x="1319400" y="1049360"/>
            <a:ext cx="6492961" cy="892552"/>
          </a:xfrm>
          <a:prstGeom prst="rect">
            <a:avLst/>
          </a:prstGeom>
          <a:noFill/>
        </p:spPr>
        <p:txBody>
          <a:bodyPr wrap="square" rtlCol="0">
            <a:spAutoFit/>
          </a:bodyPr>
          <a:lstStyle/>
          <a:p>
            <a:pPr algn="ctr"/>
            <a:r>
              <a:rPr lang="da-DK" sz="3000" b="1" dirty="0" err="1"/>
              <a:t>Effects</a:t>
            </a:r>
            <a:r>
              <a:rPr lang="da-DK" sz="3000" b="1" dirty="0"/>
              <a:t> on productivity of the</a:t>
            </a:r>
          </a:p>
          <a:p>
            <a:pPr algn="ctr"/>
            <a:r>
              <a:rPr lang="da-DK" sz="3000" b="1" dirty="0"/>
              <a:t>Stop for </a:t>
            </a:r>
            <a:r>
              <a:rPr lang="da-DK" sz="3000" b="1" dirty="0" err="1"/>
              <a:t>Antimicrobial</a:t>
            </a:r>
            <a:r>
              <a:rPr lang="da-DK" sz="3000" b="1" dirty="0"/>
              <a:t> Growth </a:t>
            </a:r>
            <a:r>
              <a:rPr lang="da-DK" sz="3000" b="1" dirty="0" err="1"/>
              <a:t>Promoters</a:t>
            </a:r>
            <a:r>
              <a:rPr lang="da-DK" sz="3000" b="1" dirty="0"/>
              <a:t> </a:t>
            </a:r>
          </a:p>
          <a:p>
            <a:pPr algn="ctr"/>
            <a:r>
              <a:rPr lang="da-DK" sz="1800" dirty="0"/>
              <a:t>(NTA = Non-</a:t>
            </a:r>
            <a:r>
              <a:rPr lang="da-DK" sz="1800" dirty="0" err="1"/>
              <a:t>Therapeutic</a:t>
            </a:r>
            <a:r>
              <a:rPr lang="da-DK" sz="1800" dirty="0"/>
              <a:t> </a:t>
            </a:r>
            <a:r>
              <a:rPr lang="da-DK" sz="1800" dirty="0" err="1"/>
              <a:t>Antimicrobials</a:t>
            </a:r>
            <a:r>
              <a:rPr lang="da-DK" sz="1800" dirty="0"/>
              <a:t>)</a:t>
            </a:r>
          </a:p>
        </p:txBody>
      </p:sp>
    </p:spTree>
    <p:extLst>
      <p:ext uri="{BB962C8B-B14F-4D97-AF65-F5344CB8AC3E}">
        <p14:creationId xmlns:p14="http://schemas.microsoft.com/office/powerpoint/2010/main" val="41602196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039866" y="692696"/>
            <a:ext cx="7064268" cy="857250"/>
          </a:xfrm>
        </p:spPr>
        <p:txBody>
          <a:bodyPr>
            <a:normAutofit fontScale="90000"/>
          </a:bodyPr>
          <a:lstStyle/>
          <a:p>
            <a:pPr algn="ctr"/>
            <a:r>
              <a:rPr lang="da-DK" dirty="0" err="1" smtClean="0">
                <a:solidFill>
                  <a:srgbClr val="C00000"/>
                </a:solidFill>
              </a:rPr>
              <a:t>Lessons</a:t>
            </a:r>
            <a:r>
              <a:rPr lang="da-DK" dirty="0" smtClean="0">
                <a:solidFill>
                  <a:srgbClr val="C00000"/>
                </a:solidFill>
              </a:rPr>
              <a:t> </a:t>
            </a:r>
            <a:r>
              <a:rPr lang="da-DK" dirty="0" err="1" smtClean="0">
                <a:solidFill>
                  <a:srgbClr val="C00000"/>
                </a:solidFill>
              </a:rPr>
              <a:t>about</a:t>
            </a:r>
            <a:r>
              <a:rPr lang="da-DK" dirty="0" smtClean="0">
                <a:solidFill>
                  <a:srgbClr val="C00000"/>
                </a:solidFill>
              </a:rPr>
              <a:t> </a:t>
            </a:r>
            <a:r>
              <a:rPr lang="da-DK" dirty="0" err="1" smtClean="0">
                <a:solidFill>
                  <a:srgbClr val="C00000"/>
                </a:solidFill>
              </a:rPr>
              <a:t>resistant</a:t>
            </a:r>
            <a:r>
              <a:rPr lang="da-DK" dirty="0" smtClean="0">
                <a:solidFill>
                  <a:srgbClr val="C00000"/>
                </a:solidFill>
              </a:rPr>
              <a:t> </a:t>
            </a:r>
            <a:r>
              <a:rPr lang="da-DK" dirty="0" err="1" smtClean="0">
                <a:solidFill>
                  <a:srgbClr val="C00000"/>
                </a:solidFill>
              </a:rPr>
              <a:t>foodborne</a:t>
            </a:r>
            <a:r>
              <a:rPr lang="da-DK" dirty="0" smtClean="0">
                <a:solidFill>
                  <a:srgbClr val="C00000"/>
                </a:solidFill>
              </a:rPr>
              <a:t> zoonoses from 10 </a:t>
            </a:r>
            <a:r>
              <a:rPr lang="da-DK" dirty="0" err="1" smtClean="0">
                <a:solidFill>
                  <a:srgbClr val="C00000"/>
                </a:solidFill>
              </a:rPr>
              <a:t>years</a:t>
            </a:r>
            <a:r>
              <a:rPr lang="da-DK" dirty="0" smtClean="0">
                <a:solidFill>
                  <a:srgbClr val="C00000"/>
                </a:solidFill>
              </a:rPr>
              <a:t> </a:t>
            </a:r>
            <a:r>
              <a:rPr lang="da-DK" dirty="0" err="1" smtClean="0">
                <a:solidFill>
                  <a:srgbClr val="C00000"/>
                </a:solidFill>
              </a:rPr>
              <a:t>surveillance</a:t>
            </a:r>
            <a:r>
              <a:rPr lang="da-DK" dirty="0" smtClean="0">
                <a:solidFill>
                  <a:srgbClr val="C00000"/>
                </a:solidFill>
              </a:rPr>
              <a:t> (DK)</a:t>
            </a:r>
            <a:br>
              <a:rPr lang="da-DK" dirty="0" smtClean="0">
                <a:solidFill>
                  <a:srgbClr val="C00000"/>
                </a:solidFill>
              </a:rPr>
            </a:br>
            <a:endParaRPr lang="da-DK" dirty="0" smtClean="0">
              <a:solidFill>
                <a:srgbClr val="C00000"/>
              </a:solidFill>
            </a:endParaRPr>
          </a:p>
        </p:txBody>
      </p:sp>
      <p:sp>
        <p:nvSpPr>
          <p:cNvPr id="19459" name="Rectangle 3"/>
          <p:cNvSpPr>
            <a:spLocks noGrp="1" noChangeArrowheads="1"/>
          </p:cNvSpPr>
          <p:nvPr>
            <p:ph idx="1"/>
          </p:nvPr>
        </p:nvSpPr>
        <p:spPr>
          <a:xfrm>
            <a:off x="251520" y="1700808"/>
            <a:ext cx="8640960" cy="3975497"/>
          </a:xfrm>
        </p:spPr>
        <p:txBody>
          <a:bodyPr/>
          <a:lstStyle/>
          <a:p>
            <a:pPr marL="266700" indent="-190500">
              <a:spcBef>
                <a:spcPts val="450"/>
              </a:spcBef>
              <a:spcAft>
                <a:spcPts val="900"/>
              </a:spcAft>
            </a:pPr>
            <a:r>
              <a:rPr lang="en-US" sz="2400" dirty="0"/>
              <a:t>Close association between animal use and AMR.</a:t>
            </a:r>
            <a:endParaRPr lang="en-US" sz="1800" dirty="0"/>
          </a:p>
          <a:p>
            <a:pPr marL="266700" indent="-190500">
              <a:spcBef>
                <a:spcPts val="0"/>
              </a:spcBef>
            </a:pPr>
            <a:endParaRPr lang="en-US" sz="2400" dirty="0"/>
          </a:p>
          <a:p>
            <a:pPr marL="266700" indent="-190500">
              <a:spcBef>
                <a:spcPts val="0"/>
              </a:spcBef>
            </a:pPr>
            <a:r>
              <a:rPr lang="en-US" sz="2400" dirty="0"/>
              <a:t>Close association between AMR in the food supply and AMR in foodborne human infections/commensals: </a:t>
            </a:r>
          </a:p>
          <a:p>
            <a:pPr marL="76200" indent="0">
              <a:spcBef>
                <a:spcPts val="0"/>
              </a:spcBef>
              <a:buNone/>
            </a:pPr>
            <a:r>
              <a:rPr lang="en-US" sz="2400" dirty="0"/>
              <a:t>	</a:t>
            </a:r>
            <a:r>
              <a:rPr lang="en-US" sz="2400" dirty="0" err="1">
                <a:solidFill>
                  <a:srgbClr val="C00000"/>
                </a:solidFill>
              </a:rPr>
              <a:t>AMR</a:t>
            </a:r>
            <a:r>
              <a:rPr lang="en-US" sz="2400" baseline="-26000" dirty="0" err="1">
                <a:solidFill>
                  <a:srgbClr val="C00000"/>
                </a:solidFill>
              </a:rPr>
              <a:t>human</a:t>
            </a:r>
            <a:r>
              <a:rPr lang="en-US" sz="2400" dirty="0">
                <a:solidFill>
                  <a:srgbClr val="C00000"/>
                </a:solidFill>
              </a:rPr>
              <a:t> </a:t>
            </a:r>
            <a:r>
              <a:rPr lang="en-US" sz="2400" dirty="0">
                <a:solidFill>
                  <a:srgbClr val="C00000"/>
                </a:solidFill>
                <a:cs typeface="Times New Roman" pitchFamily="18" charset="0"/>
              </a:rPr>
              <a:t>≈</a:t>
            </a:r>
            <a:r>
              <a:rPr lang="en-US" sz="2400" dirty="0">
                <a:solidFill>
                  <a:srgbClr val="C00000"/>
                </a:solidFill>
              </a:rPr>
              <a:t>  x</a:t>
            </a:r>
            <a:r>
              <a:rPr lang="en-US" sz="2400" baseline="-6000" dirty="0">
                <a:solidFill>
                  <a:srgbClr val="C00000"/>
                </a:solidFill>
              </a:rPr>
              <a:t>*</a:t>
            </a:r>
            <a:r>
              <a:rPr lang="en-US" sz="2400" dirty="0" err="1">
                <a:solidFill>
                  <a:srgbClr val="C00000"/>
                </a:solidFill>
              </a:rPr>
              <a:t>AMR</a:t>
            </a:r>
            <a:r>
              <a:rPr lang="en-US" sz="2400" baseline="-25000" dirty="0" err="1">
                <a:solidFill>
                  <a:srgbClr val="C00000"/>
                </a:solidFill>
              </a:rPr>
              <a:t>food</a:t>
            </a:r>
            <a:r>
              <a:rPr lang="en-US" sz="2400" baseline="-25000" dirty="0">
                <a:solidFill>
                  <a:srgbClr val="C00000"/>
                </a:solidFill>
              </a:rPr>
              <a:t>/animals</a:t>
            </a:r>
            <a:r>
              <a:rPr lang="en-US" sz="2400" dirty="0">
                <a:solidFill>
                  <a:srgbClr val="C00000"/>
                </a:solidFill>
              </a:rPr>
              <a:t> + y</a:t>
            </a:r>
            <a:r>
              <a:rPr lang="en-US" sz="2400" baseline="-6000" dirty="0">
                <a:solidFill>
                  <a:srgbClr val="C00000"/>
                </a:solidFill>
              </a:rPr>
              <a:t>*</a:t>
            </a:r>
            <a:r>
              <a:rPr lang="en-US" sz="2400" dirty="0" err="1">
                <a:solidFill>
                  <a:srgbClr val="C00000"/>
                </a:solidFill>
              </a:rPr>
              <a:t>AMR</a:t>
            </a:r>
            <a:r>
              <a:rPr lang="en-US" sz="2400" baseline="-25000" dirty="0" err="1">
                <a:solidFill>
                  <a:srgbClr val="C00000"/>
                </a:solidFill>
              </a:rPr>
              <a:t>import</a:t>
            </a:r>
            <a:r>
              <a:rPr lang="en-US" sz="2400" dirty="0">
                <a:solidFill>
                  <a:srgbClr val="C00000"/>
                </a:solidFill>
              </a:rPr>
              <a:t> + z</a:t>
            </a:r>
            <a:r>
              <a:rPr lang="en-US" sz="2400" baseline="-6000" dirty="0">
                <a:solidFill>
                  <a:srgbClr val="C00000"/>
                </a:solidFill>
              </a:rPr>
              <a:t>*</a:t>
            </a:r>
            <a:r>
              <a:rPr lang="en-US" sz="2400" dirty="0" err="1">
                <a:solidFill>
                  <a:srgbClr val="C00000"/>
                </a:solidFill>
              </a:rPr>
              <a:t>AMR</a:t>
            </a:r>
            <a:r>
              <a:rPr lang="en-US" sz="2400" baseline="-25000" dirty="0" err="1">
                <a:solidFill>
                  <a:srgbClr val="C00000"/>
                </a:solidFill>
              </a:rPr>
              <a:t>travel</a:t>
            </a:r>
            <a:r>
              <a:rPr lang="en-US" sz="2400" baseline="-25000" dirty="0">
                <a:solidFill>
                  <a:srgbClr val="C00000"/>
                </a:solidFill>
              </a:rPr>
              <a:t> </a:t>
            </a:r>
          </a:p>
          <a:p>
            <a:pPr marL="76200" indent="0">
              <a:spcBef>
                <a:spcPts val="0"/>
              </a:spcBef>
              <a:buNone/>
            </a:pPr>
            <a:endParaRPr lang="en-US" sz="2400" baseline="-25000" dirty="0"/>
          </a:p>
          <a:p>
            <a:pPr marL="205979">
              <a:spcBef>
                <a:spcPts val="450"/>
              </a:spcBef>
              <a:spcAft>
                <a:spcPts val="900"/>
              </a:spcAft>
            </a:pPr>
            <a:r>
              <a:rPr lang="en-US" sz="2400" dirty="0"/>
              <a:t>Significant impact of imported food and travel </a:t>
            </a:r>
            <a:r>
              <a:rPr lang="en-US" sz="2400" u="sng" dirty="0"/>
              <a:t> </a:t>
            </a:r>
          </a:p>
          <a:p>
            <a:pPr>
              <a:spcBef>
                <a:spcPts val="450"/>
              </a:spcBef>
              <a:spcAft>
                <a:spcPts val="900"/>
              </a:spcAft>
            </a:pPr>
            <a:r>
              <a:rPr lang="en-US" sz="2400" b="1" dirty="0"/>
              <a:t>G</a:t>
            </a:r>
            <a:r>
              <a:rPr lang="en-US" sz="2400" b="1" dirty="0" smtClean="0"/>
              <a:t>rowing </a:t>
            </a:r>
            <a:r>
              <a:rPr lang="en-US" sz="2400" b="1" dirty="0"/>
              <a:t>use of antimicrobials in animal </a:t>
            </a:r>
            <a:r>
              <a:rPr lang="en-US" sz="2400" b="1" u="sng" dirty="0" smtClean="0"/>
              <a:t>(</a:t>
            </a:r>
            <a:r>
              <a:rPr lang="en-US" sz="2400" b="1" u="sng" dirty="0"/>
              <a:t>incl. fish)</a:t>
            </a:r>
            <a:r>
              <a:rPr lang="en-US" sz="2400" b="1" dirty="0"/>
              <a:t> </a:t>
            </a:r>
            <a:r>
              <a:rPr lang="en-US" sz="2400" b="1" dirty="0" smtClean="0"/>
              <a:t>production</a:t>
            </a:r>
            <a:endParaRPr lang="en-US" sz="2400" b="1" dirty="0"/>
          </a:p>
          <a:p>
            <a:pPr marL="291704" indent="-257175">
              <a:spcBef>
                <a:spcPts val="450"/>
              </a:spcBef>
              <a:spcAft>
                <a:spcPts val="900"/>
              </a:spcAft>
              <a:buFontTx/>
              <a:buChar char="-"/>
            </a:pPr>
            <a:r>
              <a:rPr lang="en-US" sz="2400" b="1" dirty="0"/>
              <a:t>Antimicrobial growth promotion only banned in EU </a:t>
            </a:r>
          </a:p>
          <a:p>
            <a:pPr marL="291704" indent="-257175">
              <a:spcBef>
                <a:spcPts val="450"/>
              </a:spcBef>
              <a:spcAft>
                <a:spcPts val="900"/>
              </a:spcAft>
              <a:buFontTx/>
              <a:buChar char="-"/>
            </a:pPr>
            <a:r>
              <a:rPr lang="en-US" sz="2400" b="1" dirty="0"/>
              <a:t>Vet profit only restricted in Scandinavia </a:t>
            </a:r>
          </a:p>
        </p:txBody>
      </p:sp>
    </p:spTree>
    <p:extLst>
      <p:ext uri="{BB962C8B-B14F-4D97-AF65-F5344CB8AC3E}">
        <p14:creationId xmlns:p14="http://schemas.microsoft.com/office/powerpoint/2010/main" val="3844417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nodeType="clickEffect">
                                  <p:stCondLst>
                                    <p:cond delay="0"/>
                                  </p:stCondLst>
                                  <p:childTnLst>
                                    <p:set>
                                      <p:cBhvr>
                                        <p:cTn id="12" dur="1" fill="hold">
                                          <p:stCondLst>
                                            <p:cond delay="0"/>
                                          </p:stCondLst>
                                        </p:cTn>
                                        <p:tgtEl>
                                          <p:spTgt spid="19459">
                                            <p:txEl>
                                              <p:pRg st="2" end="2"/>
                                            </p:txEl>
                                          </p:spTgt>
                                        </p:tgtEl>
                                        <p:attrNameLst>
                                          <p:attrName>style.visibility</p:attrName>
                                        </p:attrNameLst>
                                      </p:cBhvr>
                                      <p:to>
                                        <p:strVal val="visible"/>
                                      </p:to>
                                    </p:set>
                                    <p:anim calcmode="lin" valueType="num">
                                      <p:cBhvr additive="base">
                                        <p:cTn id="13" dur="500" fill="hold"/>
                                        <p:tgtEl>
                                          <p:spTgt spid="1945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9459">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nodeType="clickEffect">
                                  <p:stCondLst>
                                    <p:cond delay="0"/>
                                  </p:stCondLst>
                                  <p:childTnLst>
                                    <p:set>
                                      <p:cBhvr>
                                        <p:cTn id="18" dur="1" fill="hold">
                                          <p:stCondLst>
                                            <p:cond delay="0"/>
                                          </p:stCondLst>
                                        </p:cTn>
                                        <p:tgtEl>
                                          <p:spTgt spid="19459">
                                            <p:txEl>
                                              <p:pRg st="3" end="3"/>
                                            </p:txEl>
                                          </p:spTgt>
                                        </p:tgtEl>
                                        <p:attrNameLst>
                                          <p:attrName>style.visibility</p:attrName>
                                        </p:attrNameLst>
                                      </p:cBhvr>
                                      <p:to>
                                        <p:strVal val="visible"/>
                                      </p:to>
                                    </p:set>
                                    <p:anim calcmode="lin" valueType="num">
                                      <p:cBhvr additive="base">
                                        <p:cTn id="19" dur="500" fill="hold"/>
                                        <p:tgtEl>
                                          <p:spTgt spid="1945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9459">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nodeType="clickEffect">
                                  <p:stCondLst>
                                    <p:cond delay="0"/>
                                  </p:stCondLst>
                                  <p:childTnLst>
                                    <p:set>
                                      <p:cBhvr>
                                        <p:cTn id="24" dur="1" fill="hold">
                                          <p:stCondLst>
                                            <p:cond delay="0"/>
                                          </p:stCondLst>
                                        </p:cTn>
                                        <p:tgtEl>
                                          <p:spTgt spid="19459">
                                            <p:txEl>
                                              <p:pRg st="5" end="5"/>
                                            </p:txEl>
                                          </p:spTgt>
                                        </p:tgtEl>
                                        <p:attrNameLst>
                                          <p:attrName>style.visibility</p:attrName>
                                        </p:attrNameLst>
                                      </p:cBhvr>
                                      <p:to>
                                        <p:strVal val="visible"/>
                                      </p:to>
                                    </p:set>
                                    <p:anim calcmode="lin" valueType="num">
                                      <p:cBhvr additive="base">
                                        <p:cTn id="25" dur="500" fill="hold"/>
                                        <p:tgtEl>
                                          <p:spTgt spid="19459">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9459">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nodeType="clickEffect">
                                  <p:stCondLst>
                                    <p:cond delay="0"/>
                                  </p:stCondLst>
                                  <p:childTnLst>
                                    <p:set>
                                      <p:cBhvr>
                                        <p:cTn id="30" dur="1" fill="hold">
                                          <p:stCondLst>
                                            <p:cond delay="0"/>
                                          </p:stCondLst>
                                        </p:cTn>
                                        <p:tgtEl>
                                          <p:spTgt spid="19459">
                                            <p:txEl>
                                              <p:pRg st="6" end="6"/>
                                            </p:txEl>
                                          </p:spTgt>
                                        </p:tgtEl>
                                        <p:attrNameLst>
                                          <p:attrName>style.visibility</p:attrName>
                                        </p:attrNameLst>
                                      </p:cBhvr>
                                      <p:to>
                                        <p:strVal val="visible"/>
                                      </p:to>
                                    </p:set>
                                    <p:anim calcmode="lin" valueType="num">
                                      <p:cBhvr additive="base">
                                        <p:cTn id="31" dur="500" fill="hold"/>
                                        <p:tgtEl>
                                          <p:spTgt spid="19459">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9459">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nodeType="clickEffect">
                                  <p:stCondLst>
                                    <p:cond delay="0"/>
                                  </p:stCondLst>
                                  <p:childTnLst>
                                    <p:set>
                                      <p:cBhvr>
                                        <p:cTn id="36" dur="1" fill="hold">
                                          <p:stCondLst>
                                            <p:cond delay="0"/>
                                          </p:stCondLst>
                                        </p:cTn>
                                        <p:tgtEl>
                                          <p:spTgt spid="19459">
                                            <p:txEl>
                                              <p:pRg st="7" end="7"/>
                                            </p:txEl>
                                          </p:spTgt>
                                        </p:tgtEl>
                                        <p:attrNameLst>
                                          <p:attrName>style.visibility</p:attrName>
                                        </p:attrNameLst>
                                      </p:cBhvr>
                                      <p:to>
                                        <p:strVal val="visible"/>
                                      </p:to>
                                    </p:set>
                                    <p:anim calcmode="lin" valueType="num">
                                      <p:cBhvr additive="base">
                                        <p:cTn id="37" dur="500" fill="hold"/>
                                        <p:tgtEl>
                                          <p:spTgt spid="19459">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9459">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9" fill="hold" nodeType="clickEffect">
                                  <p:stCondLst>
                                    <p:cond delay="0"/>
                                  </p:stCondLst>
                                  <p:childTnLst>
                                    <p:set>
                                      <p:cBhvr>
                                        <p:cTn id="42" dur="1" fill="hold">
                                          <p:stCondLst>
                                            <p:cond delay="0"/>
                                          </p:stCondLst>
                                        </p:cTn>
                                        <p:tgtEl>
                                          <p:spTgt spid="19459">
                                            <p:txEl>
                                              <p:pRg st="8" end="8"/>
                                            </p:txEl>
                                          </p:spTgt>
                                        </p:tgtEl>
                                        <p:attrNameLst>
                                          <p:attrName>style.visibility</p:attrName>
                                        </p:attrNameLst>
                                      </p:cBhvr>
                                      <p:to>
                                        <p:strVal val="visible"/>
                                      </p:to>
                                    </p:set>
                                    <p:anim calcmode="lin" valueType="num">
                                      <p:cBhvr additive="base">
                                        <p:cTn id="43" dur="500" fill="hold"/>
                                        <p:tgtEl>
                                          <p:spTgt spid="19459">
                                            <p:txEl>
                                              <p:pRg st="8" end="8"/>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9459">
                                            <p:txEl>
                                              <p:pRg st="8" end="8"/>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8066" name="Object 2"/>
          <p:cNvGraphicFramePr>
            <a:graphicFrameLocks noChangeAspect="1"/>
          </p:cNvGraphicFramePr>
          <p:nvPr>
            <p:extLst>
              <p:ext uri="{D42A27DB-BD31-4B8C-83A1-F6EECF244321}">
                <p14:modId xmlns:p14="http://schemas.microsoft.com/office/powerpoint/2010/main" val="3146068243"/>
              </p:ext>
            </p:extLst>
          </p:nvPr>
        </p:nvGraphicFramePr>
        <p:xfrm>
          <a:off x="395536" y="1268412"/>
          <a:ext cx="8172450" cy="5589588"/>
        </p:xfrm>
        <a:graphic>
          <a:graphicData uri="http://schemas.openxmlformats.org/presentationml/2006/ole">
            <mc:AlternateContent xmlns:mc="http://schemas.openxmlformats.org/markup-compatibility/2006">
              <mc:Choice xmlns:v="urn:schemas-microsoft-com:vml" Requires="v">
                <p:oleObj spid="_x0000_s20486" name="Graph Sheet" r:id="rId4" imgW="3352800" imgH="2590465" progId="SPLUSGraphSheetFileType">
                  <p:embed/>
                </p:oleObj>
              </mc:Choice>
              <mc:Fallback>
                <p:oleObj name="Graph Sheet" r:id="rId4" imgW="3352800" imgH="2590465" progId="SPLUSGraphSheetFileType">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536" y="1268412"/>
                        <a:ext cx="8172450" cy="5589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TextBox 1"/>
          <p:cNvSpPr txBox="1"/>
          <p:nvPr/>
        </p:nvSpPr>
        <p:spPr>
          <a:xfrm>
            <a:off x="323528" y="260648"/>
            <a:ext cx="8424936" cy="1323439"/>
          </a:xfrm>
          <a:prstGeom prst="rect">
            <a:avLst/>
          </a:prstGeom>
          <a:noFill/>
        </p:spPr>
        <p:txBody>
          <a:bodyPr wrap="square" rtlCol="0">
            <a:spAutoFit/>
          </a:bodyPr>
          <a:lstStyle/>
          <a:p>
            <a:r>
              <a:rPr lang="en-SG" sz="4000" baseline="0" dirty="0" smtClean="0"/>
              <a:t>Import control</a:t>
            </a:r>
          </a:p>
          <a:p>
            <a:r>
              <a:rPr lang="en-SG" sz="4000" baseline="0" dirty="0" smtClean="0"/>
              <a:t>Old-fashioned quantitative limits</a:t>
            </a:r>
          </a:p>
        </p:txBody>
      </p:sp>
    </p:spTree>
    <p:extLst>
      <p:ext uri="{BB962C8B-B14F-4D97-AF65-F5344CB8AC3E}">
        <p14:creationId xmlns:p14="http://schemas.microsoft.com/office/powerpoint/2010/main" val="19664472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el 1"/>
          <p:cNvSpPr>
            <a:spLocks noGrp="1"/>
          </p:cNvSpPr>
          <p:nvPr>
            <p:ph type="title"/>
          </p:nvPr>
        </p:nvSpPr>
        <p:spPr>
          <a:xfrm>
            <a:off x="179512" y="332656"/>
            <a:ext cx="8712968" cy="1143000"/>
          </a:xfrm>
        </p:spPr>
        <p:txBody>
          <a:bodyPr/>
          <a:lstStyle/>
          <a:p>
            <a:r>
              <a:rPr lang="da-DK" altLang="en-US" sz="4000" dirty="0" err="1" smtClean="0"/>
              <a:t>Another</a:t>
            </a:r>
            <a:r>
              <a:rPr lang="da-DK" altLang="en-US" sz="4000" dirty="0" smtClean="0"/>
              <a:t> </a:t>
            </a:r>
            <a:r>
              <a:rPr lang="da-DK" altLang="en-US" sz="4000" smtClean="0"/>
              <a:t>Old Approach</a:t>
            </a:r>
            <a:r>
              <a:rPr lang="da-DK" altLang="en-US" dirty="0" smtClean="0"/>
              <a:t/>
            </a:r>
            <a:br>
              <a:rPr lang="da-DK" altLang="en-US" dirty="0" smtClean="0"/>
            </a:br>
            <a:r>
              <a:rPr lang="da-DK" altLang="en-US" dirty="0" err="1" smtClean="0"/>
              <a:t>based</a:t>
            </a:r>
            <a:r>
              <a:rPr lang="da-DK" altLang="en-US" dirty="0" smtClean="0"/>
              <a:t> on </a:t>
            </a:r>
            <a:r>
              <a:rPr lang="da-DK" altLang="en-US" dirty="0" smtClean="0"/>
              <a:t>‘Mutual </a:t>
            </a:r>
            <a:r>
              <a:rPr lang="da-DK" altLang="en-US" dirty="0" err="1" smtClean="0"/>
              <a:t>Recognition</a:t>
            </a:r>
            <a:r>
              <a:rPr lang="da-DK" altLang="en-US" dirty="0" smtClean="0"/>
              <a:t> Agreement’ </a:t>
            </a:r>
            <a:r>
              <a:rPr lang="da-DK" altLang="en-US" dirty="0" smtClean="0"/>
              <a:t/>
            </a:r>
            <a:br>
              <a:rPr lang="da-DK" altLang="en-US" dirty="0" smtClean="0"/>
            </a:br>
            <a:endParaRPr lang="da-DK" altLang="en-US" sz="2800" b="0" i="1" dirty="0" smtClean="0"/>
          </a:p>
        </p:txBody>
      </p:sp>
      <p:sp>
        <p:nvSpPr>
          <p:cNvPr id="90115" name="Pladsholder til indhold 3"/>
          <p:cNvSpPr>
            <a:spLocks noGrp="1"/>
          </p:cNvSpPr>
          <p:nvPr>
            <p:ph idx="1"/>
          </p:nvPr>
        </p:nvSpPr>
        <p:spPr>
          <a:xfrm>
            <a:off x="395536" y="1724254"/>
            <a:ext cx="8280920" cy="4536504"/>
          </a:xfrm>
        </p:spPr>
        <p:txBody>
          <a:bodyPr/>
          <a:lstStyle/>
          <a:p>
            <a:pPr marL="0" lvl="0" indent="0">
              <a:buNone/>
            </a:pPr>
            <a:r>
              <a:rPr lang="en-US" sz="2400" dirty="0"/>
              <a:t>MRAs can be time bound and depend upon agreements on ‘equivalence’ of the measures in place at a specific time.</a:t>
            </a:r>
            <a:endParaRPr lang="en-SG" sz="2400" dirty="0"/>
          </a:p>
          <a:p>
            <a:pPr marL="0" indent="0">
              <a:buNone/>
            </a:pPr>
            <a:endParaRPr lang="en-SG" sz="2400" dirty="0"/>
          </a:p>
          <a:p>
            <a:pPr marL="0" lvl="0" indent="0">
              <a:buNone/>
            </a:pPr>
            <a:r>
              <a:rPr lang="en-US" sz="2400" dirty="0"/>
              <a:t>MRA’s are negotiated between two or more countries and as such become part of a broader negotiation.  </a:t>
            </a:r>
            <a:endParaRPr lang="en-SG" sz="2400" dirty="0"/>
          </a:p>
          <a:p>
            <a:pPr marL="0" indent="0">
              <a:buNone/>
            </a:pPr>
            <a:endParaRPr lang="en-SG" sz="2400" dirty="0"/>
          </a:p>
          <a:p>
            <a:pPr marL="0" lvl="0" indent="0">
              <a:buNone/>
            </a:pPr>
            <a:r>
              <a:rPr lang="en-US" sz="2400" dirty="0"/>
              <a:t>AMR is not static but constantly developing as more scientific evidence emerges so </a:t>
            </a:r>
            <a:r>
              <a:rPr lang="en-US" sz="2400" dirty="0" smtClean="0"/>
              <a:t>need for regular update </a:t>
            </a:r>
          </a:p>
          <a:p>
            <a:pPr marL="0" lvl="0" indent="0">
              <a:buNone/>
            </a:pPr>
            <a:r>
              <a:rPr lang="en-US" sz="2400" dirty="0"/>
              <a:t> </a:t>
            </a:r>
            <a:endParaRPr lang="en-SG" sz="2400" dirty="0"/>
          </a:p>
          <a:p>
            <a:pPr marL="0" lvl="0" indent="0">
              <a:buNone/>
            </a:pPr>
            <a:r>
              <a:rPr lang="en-US" sz="2400" dirty="0"/>
              <a:t>MRA’s will not necessary cover testing of all inputs that go into the exported </a:t>
            </a:r>
            <a:r>
              <a:rPr lang="en-US" sz="2400" dirty="0" smtClean="0"/>
              <a:t>product </a:t>
            </a:r>
            <a:endParaRPr lang="da-DK" altLang="en-US" sz="3600" dirty="0" smtClean="0"/>
          </a:p>
          <a:p>
            <a:pPr>
              <a:buFontTx/>
              <a:buNone/>
            </a:pPr>
            <a:endParaRPr lang="da-DK" altLang="en-US" dirty="0" smtClean="0"/>
          </a:p>
          <a:p>
            <a:endParaRPr lang="da-DK" altLang="en-US" dirty="0" smtClean="0"/>
          </a:p>
        </p:txBody>
      </p:sp>
    </p:spTree>
    <p:extLst>
      <p:ext uri="{BB962C8B-B14F-4D97-AF65-F5344CB8AC3E}">
        <p14:creationId xmlns:p14="http://schemas.microsoft.com/office/powerpoint/2010/main" val="23581310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el 1"/>
          <p:cNvSpPr>
            <a:spLocks noGrp="1"/>
          </p:cNvSpPr>
          <p:nvPr>
            <p:ph type="title"/>
          </p:nvPr>
        </p:nvSpPr>
        <p:spPr/>
        <p:txBody>
          <a:bodyPr/>
          <a:lstStyle/>
          <a:p>
            <a:r>
              <a:rPr lang="da-DK" altLang="en-US" sz="4000" dirty="0" smtClean="0"/>
              <a:t>Alternative approach</a:t>
            </a:r>
            <a:r>
              <a:rPr lang="da-DK" altLang="en-US" dirty="0" smtClean="0"/>
              <a:t/>
            </a:r>
            <a:br>
              <a:rPr lang="da-DK" altLang="en-US" dirty="0" smtClean="0"/>
            </a:br>
            <a:r>
              <a:rPr lang="da-DK" altLang="en-US" dirty="0" err="1" smtClean="0"/>
              <a:t>based</a:t>
            </a:r>
            <a:r>
              <a:rPr lang="da-DK" altLang="en-US" dirty="0" smtClean="0"/>
              <a:t> on ‘National </a:t>
            </a:r>
            <a:r>
              <a:rPr lang="da-DK" altLang="en-US" dirty="0" err="1" smtClean="0"/>
              <a:t>treatment</a:t>
            </a:r>
            <a:r>
              <a:rPr lang="da-DK" altLang="en-US" dirty="0" smtClean="0"/>
              <a:t> </a:t>
            </a:r>
            <a:r>
              <a:rPr lang="da-DK" altLang="en-US" dirty="0" err="1" smtClean="0"/>
              <a:t>principle</a:t>
            </a:r>
            <a:r>
              <a:rPr lang="da-DK" altLang="en-US" dirty="0" smtClean="0"/>
              <a:t>’ </a:t>
            </a:r>
            <a:br>
              <a:rPr lang="da-DK" altLang="en-US" dirty="0" smtClean="0"/>
            </a:br>
            <a:r>
              <a:rPr lang="da-DK" altLang="en-US" sz="2800" b="0" i="1" dirty="0" err="1" smtClean="0"/>
              <a:t>works</a:t>
            </a:r>
            <a:r>
              <a:rPr lang="da-DK" altLang="en-US" sz="2800" b="0" i="1" dirty="0" smtClean="0"/>
              <a:t> for </a:t>
            </a:r>
            <a:r>
              <a:rPr lang="da-DK" altLang="en-US" sz="2800" b="0" i="1" dirty="0" err="1" smtClean="0"/>
              <a:t>bacteria</a:t>
            </a:r>
            <a:r>
              <a:rPr lang="da-DK" altLang="en-US" sz="2800" b="0" i="1" dirty="0" smtClean="0"/>
              <a:t>, </a:t>
            </a:r>
            <a:r>
              <a:rPr lang="da-DK" altLang="en-US" sz="2800" b="0" i="1" dirty="0" err="1" smtClean="0"/>
              <a:t>can</a:t>
            </a:r>
            <a:r>
              <a:rPr lang="da-DK" altLang="en-US" sz="2800" b="0" i="1" dirty="0" smtClean="0"/>
              <a:t> </a:t>
            </a:r>
            <a:r>
              <a:rPr lang="da-DK" altLang="en-US" sz="2800" b="0" i="1" dirty="0" err="1" smtClean="0"/>
              <a:t>also</a:t>
            </a:r>
            <a:r>
              <a:rPr lang="da-DK" altLang="en-US" sz="2800" b="0" i="1" dirty="0" smtClean="0"/>
              <a:t> </a:t>
            </a:r>
            <a:r>
              <a:rPr lang="da-DK" altLang="en-US" sz="2800" b="0" i="1" dirty="0" err="1" smtClean="0"/>
              <a:t>work</a:t>
            </a:r>
            <a:r>
              <a:rPr lang="da-DK" altLang="en-US" sz="2800" b="0" i="1" dirty="0" smtClean="0"/>
              <a:t> for AMR:</a:t>
            </a:r>
          </a:p>
        </p:txBody>
      </p:sp>
      <p:sp>
        <p:nvSpPr>
          <p:cNvPr id="90115" name="Pladsholder til indhold 3"/>
          <p:cNvSpPr>
            <a:spLocks noGrp="1"/>
          </p:cNvSpPr>
          <p:nvPr>
            <p:ph idx="1"/>
          </p:nvPr>
        </p:nvSpPr>
        <p:spPr>
          <a:xfrm>
            <a:off x="609600" y="2276475"/>
            <a:ext cx="7772400" cy="5256981"/>
          </a:xfrm>
        </p:spPr>
        <p:txBody>
          <a:bodyPr/>
          <a:lstStyle/>
          <a:p>
            <a:r>
              <a:rPr lang="da-DK" altLang="en-US" sz="2800" dirty="0" smtClean="0"/>
              <a:t>A </a:t>
            </a:r>
            <a:r>
              <a:rPr lang="da-DK" altLang="en-US" sz="2800" dirty="0" err="1" smtClean="0"/>
              <a:t>criterion</a:t>
            </a:r>
            <a:r>
              <a:rPr lang="da-DK" altLang="en-US" sz="2800" dirty="0" smtClean="0"/>
              <a:t> </a:t>
            </a:r>
            <a:r>
              <a:rPr lang="da-DK" altLang="en-US" sz="2800" dirty="0" err="1" smtClean="0"/>
              <a:t>based</a:t>
            </a:r>
            <a:r>
              <a:rPr lang="da-DK" altLang="en-US" sz="2800" dirty="0" smtClean="0"/>
              <a:t> on </a:t>
            </a:r>
            <a:r>
              <a:rPr lang="da-DK" altLang="en-US" sz="2800" dirty="0" err="1" smtClean="0"/>
              <a:t>assessment</a:t>
            </a:r>
            <a:r>
              <a:rPr lang="da-DK" altLang="en-US" sz="2800" dirty="0" smtClean="0"/>
              <a:t> of </a:t>
            </a:r>
            <a:r>
              <a:rPr lang="da-DK" altLang="en-US" sz="2800" dirty="0" err="1" smtClean="0"/>
              <a:t>risk</a:t>
            </a:r>
            <a:endParaRPr lang="da-DK" altLang="en-US" sz="2800" dirty="0" smtClean="0"/>
          </a:p>
          <a:p>
            <a:pPr marL="0" indent="0">
              <a:buNone/>
            </a:pPr>
            <a:endParaRPr lang="da-DK" altLang="en-US" sz="2400" i="1" dirty="0" smtClean="0"/>
          </a:p>
          <a:p>
            <a:pPr marL="0" indent="0">
              <a:buNone/>
            </a:pPr>
            <a:r>
              <a:rPr lang="da-DK" altLang="en-US" sz="2400" i="1" dirty="0" smtClean="0"/>
              <a:t>(</a:t>
            </a:r>
            <a:r>
              <a:rPr lang="da-DK" altLang="en-US" sz="2400" i="1" dirty="0" err="1" smtClean="0"/>
              <a:t>remember</a:t>
            </a:r>
            <a:r>
              <a:rPr lang="da-DK" altLang="en-US" sz="2400" i="1" dirty="0" smtClean="0"/>
              <a:t> WTO SPS agreement): </a:t>
            </a:r>
          </a:p>
          <a:p>
            <a:pPr marL="0" indent="0">
              <a:buNone/>
            </a:pPr>
            <a:r>
              <a:rPr lang="en-SG" sz="2400" dirty="0" smtClean="0"/>
              <a:t>“Members </a:t>
            </a:r>
            <a:r>
              <a:rPr lang="en-SG" sz="2400" dirty="0"/>
              <a:t>may introduce </a:t>
            </a:r>
            <a:r>
              <a:rPr lang="en-SG" sz="2400" dirty="0" smtClean="0"/>
              <a:t>measures resulting </a:t>
            </a:r>
            <a:r>
              <a:rPr lang="en-SG" sz="2400" dirty="0"/>
              <a:t>in a higher level of </a:t>
            </a:r>
            <a:r>
              <a:rPr lang="en-SG" sz="2400" dirty="0" smtClean="0"/>
              <a:t>health protection </a:t>
            </a:r>
            <a:r>
              <a:rPr lang="en-SG" sz="2400" dirty="0"/>
              <a:t>than </a:t>
            </a:r>
            <a:r>
              <a:rPr lang="en-SG" sz="2400" dirty="0" smtClean="0"/>
              <a:t>international </a:t>
            </a:r>
            <a:r>
              <a:rPr lang="en-SG" sz="2400" dirty="0"/>
              <a:t>standards</a:t>
            </a:r>
            <a:r>
              <a:rPr lang="en-SG" sz="2400" dirty="0" smtClean="0"/>
              <a:t>, </a:t>
            </a:r>
            <a:r>
              <a:rPr lang="en-SG" sz="2400" dirty="0"/>
              <a:t>if there is a scientific </a:t>
            </a:r>
            <a:r>
              <a:rPr lang="en-SG" sz="2400" dirty="0" smtClean="0"/>
              <a:t>justification</a:t>
            </a:r>
            <a:r>
              <a:rPr lang="en-SG" sz="2400" dirty="0"/>
              <a:t> </a:t>
            </a:r>
            <a:r>
              <a:rPr lang="en-SG" sz="2400" dirty="0" smtClean="0"/>
              <a:t>…”</a:t>
            </a:r>
            <a:endParaRPr lang="da-DK" altLang="en-US" sz="2400" i="1" dirty="0"/>
          </a:p>
          <a:p>
            <a:pPr marL="0" indent="0">
              <a:buNone/>
            </a:pPr>
            <a:endParaRPr lang="da-DK" altLang="en-US" sz="2400" i="1" dirty="0" smtClean="0"/>
          </a:p>
          <a:p>
            <a:pPr marL="0" indent="0">
              <a:buNone/>
            </a:pPr>
            <a:r>
              <a:rPr lang="da-DK" altLang="en-US" sz="2400" i="1" dirty="0" smtClean="0">
                <a:solidFill>
                  <a:schemeClr val="accent2">
                    <a:lumMod val="60000"/>
                    <a:lumOff val="40000"/>
                  </a:schemeClr>
                </a:solidFill>
              </a:rPr>
              <a:t>Thus, </a:t>
            </a:r>
            <a:r>
              <a:rPr lang="da-DK" altLang="en-US" sz="2400" i="1" dirty="0" err="1" smtClean="0">
                <a:solidFill>
                  <a:schemeClr val="accent2">
                    <a:lumMod val="60000"/>
                    <a:lumOff val="40000"/>
                  </a:schemeClr>
                </a:solidFill>
              </a:rPr>
              <a:t>countries</a:t>
            </a:r>
            <a:r>
              <a:rPr lang="da-DK" altLang="en-US" sz="2400" i="1" dirty="0" smtClean="0">
                <a:solidFill>
                  <a:schemeClr val="accent2">
                    <a:lumMod val="60000"/>
                    <a:lumOff val="40000"/>
                  </a:schemeClr>
                </a:solidFill>
              </a:rPr>
              <a:t> </a:t>
            </a:r>
            <a:r>
              <a:rPr lang="da-DK" altLang="en-US" sz="2400" i="1" dirty="0" err="1" smtClean="0">
                <a:solidFill>
                  <a:schemeClr val="accent2">
                    <a:lumMod val="60000"/>
                    <a:lumOff val="40000"/>
                  </a:schemeClr>
                </a:solidFill>
              </a:rPr>
              <a:t>are</a:t>
            </a:r>
            <a:r>
              <a:rPr lang="da-DK" altLang="en-US" sz="2400" i="1" dirty="0" smtClean="0">
                <a:solidFill>
                  <a:schemeClr val="accent2">
                    <a:lumMod val="60000"/>
                    <a:lumOff val="40000"/>
                  </a:schemeClr>
                </a:solidFill>
              </a:rPr>
              <a:t> </a:t>
            </a:r>
            <a:r>
              <a:rPr lang="da-DK" altLang="en-US" sz="2400" i="1" dirty="0" err="1" smtClean="0">
                <a:solidFill>
                  <a:schemeClr val="accent2">
                    <a:lumMod val="60000"/>
                    <a:lumOff val="40000"/>
                  </a:schemeClr>
                </a:solidFill>
              </a:rPr>
              <a:t>allowed</a:t>
            </a:r>
            <a:r>
              <a:rPr lang="da-DK" altLang="en-US" sz="2400" i="1" dirty="0" smtClean="0">
                <a:solidFill>
                  <a:schemeClr val="accent2">
                    <a:lumMod val="60000"/>
                    <a:lumOff val="40000"/>
                  </a:schemeClr>
                </a:solidFill>
              </a:rPr>
              <a:t> to </a:t>
            </a:r>
            <a:r>
              <a:rPr lang="da-DK" altLang="en-US" sz="2400" i="1" dirty="0" err="1" smtClean="0">
                <a:solidFill>
                  <a:schemeClr val="accent2">
                    <a:lumMod val="60000"/>
                    <a:lumOff val="40000"/>
                  </a:schemeClr>
                </a:solidFill>
              </a:rPr>
              <a:t>block</a:t>
            </a:r>
            <a:r>
              <a:rPr lang="da-DK" altLang="en-US" sz="2400" i="1" dirty="0" smtClean="0">
                <a:solidFill>
                  <a:schemeClr val="accent2">
                    <a:lumMod val="60000"/>
                    <a:lumOff val="40000"/>
                  </a:schemeClr>
                </a:solidFill>
              </a:rPr>
              <a:t> import of products </a:t>
            </a:r>
            <a:r>
              <a:rPr lang="da-DK" altLang="en-US" sz="2400" i="1" dirty="0" err="1" smtClean="0">
                <a:solidFill>
                  <a:schemeClr val="accent2">
                    <a:lumMod val="60000"/>
                    <a:lumOff val="40000"/>
                  </a:schemeClr>
                </a:solidFill>
              </a:rPr>
              <a:t>if</a:t>
            </a:r>
            <a:r>
              <a:rPr lang="da-DK" altLang="en-US" sz="2400" i="1" dirty="0" smtClean="0">
                <a:solidFill>
                  <a:schemeClr val="accent2">
                    <a:lumMod val="60000"/>
                    <a:lumOff val="40000"/>
                  </a:schemeClr>
                </a:solidFill>
              </a:rPr>
              <a:t> </a:t>
            </a:r>
            <a:r>
              <a:rPr lang="da-DK" altLang="en-US" sz="2400" i="1" dirty="0" err="1" smtClean="0">
                <a:solidFill>
                  <a:schemeClr val="accent2">
                    <a:lumMod val="60000"/>
                    <a:lumOff val="40000"/>
                  </a:schemeClr>
                </a:solidFill>
              </a:rPr>
              <a:t>based</a:t>
            </a:r>
            <a:r>
              <a:rPr lang="da-DK" altLang="en-US" sz="2400" i="1" dirty="0" smtClean="0">
                <a:solidFill>
                  <a:schemeClr val="accent2">
                    <a:lumMod val="60000"/>
                    <a:lumOff val="40000"/>
                  </a:schemeClr>
                </a:solidFill>
              </a:rPr>
              <a:t> on an </a:t>
            </a:r>
            <a:r>
              <a:rPr lang="da-DK" altLang="en-US" sz="2400" i="1" dirty="0" err="1" smtClean="0">
                <a:solidFill>
                  <a:schemeClr val="accent2">
                    <a:lumMod val="60000"/>
                    <a:lumOff val="40000"/>
                  </a:schemeClr>
                </a:solidFill>
              </a:rPr>
              <a:t>assessment</a:t>
            </a:r>
            <a:r>
              <a:rPr lang="da-DK" altLang="en-US" sz="2400" i="1" dirty="0" smtClean="0">
                <a:solidFill>
                  <a:schemeClr val="accent2">
                    <a:lumMod val="60000"/>
                    <a:lumOff val="40000"/>
                  </a:schemeClr>
                </a:solidFill>
              </a:rPr>
              <a:t> of </a:t>
            </a:r>
            <a:r>
              <a:rPr lang="da-DK" altLang="en-US" sz="2400" i="1" dirty="0" err="1" smtClean="0">
                <a:solidFill>
                  <a:schemeClr val="accent2">
                    <a:lumMod val="60000"/>
                    <a:lumOff val="40000"/>
                  </a:schemeClr>
                </a:solidFill>
              </a:rPr>
              <a:t>risk</a:t>
            </a:r>
            <a:r>
              <a:rPr lang="da-DK" altLang="en-US" sz="2400" i="1" dirty="0" smtClean="0">
                <a:solidFill>
                  <a:schemeClr val="accent2">
                    <a:lumMod val="60000"/>
                    <a:lumOff val="40000"/>
                  </a:schemeClr>
                </a:solidFill>
              </a:rPr>
              <a:t> </a:t>
            </a:r>
            <a:r>
              <a:rPr lang="da-DK" altLang="en-US" sz="2400" i="1" dirty="0" err="1" smtClean="0">
                <a:solidFill>
                  <a:schemeClr val="accent2">
                    <a:lumMod val="60000"/>
                    <a:lumOff val="40000"/>
                  </a:schemeClr>
                </a:solidFill>
              </a:rPr>
              <a:t>such</a:t>
            </a:r>
            <a:r>
              <a:rPr lang="da-DK" altLang="en-US" sz="2400" i="1" dirty="0" smtClean="0">
                <a:solidFill>
                  <a:schemeClr val="accent2">
                    <a:lumMod val="60000"/>
                    <a:lumOff val="40000"/>
                  </a:schemeClr>
                </a:solidFill>
              </a:rPr>
              <a:t> imports </a:t>
            </a:r>
            <a:r>
              <a:rPr lang="da-DK" altLang="en-US" sz="2400" i="1" dirty="0" err="1" smtClean="0">
                <a:solidFill>
                  <a:schemeClr val="accent2">
                    <a:lumMod val="60000"/>
                    <a:lumOff val="40000"/>
                  </a:schemeClr>
                </a:solidFill>
              </a:rPr>
              <a:t>results</a:t>
            </a:r>
            <a:r>
              <a:rPr lang="da-DK" altLang="en-US" sz="2400" i="1" dirty="0" smtClean="0">
                <a:solidFill>
                  <a:schemeClr val="accent2">
                    <a:lumMod val="60000"/>
                    <a:lumOff val="40000"/>
                  </a:schemeClr>
                </a:solidFill>
              </a:rPr>
              <a:t> in a </a:t>
            </a:r>
            <a:r>
              <a:rPr lang="da-DK" altLang="en-US" sz="2400" i="1" dirty="0" err="1" smtClean="0">
                <a:solidFill>
                  <a:schemeClr val="accent2">
                    <a:lumMod val="60000"/>
                    <a:lumOff val="40000"/>
                  </a:schemeClr>
                </a:solidFill>
              </a:rPr>
              <a:t>significantly</a:t>
            </a:r>
            <a:r>
              <a:rPr lang="da-DK" altLang="en-US" sz="2400" i="1" dirty="0" smtClean="0">
                <a:solidFill>
                  <a:schemeClr val="accent2">
                    <a:lumMod val="60000"/>
                    <a:lumOff val="40000"/>
                  </a:schemeClr>
                </a:solidFill>
              </a:rPr>
              <a:t> </a:t>
            </a:r>
            <a:r>
              <a:rPr lang="da-DK" altLang="en-US" sz="2400" i="1" dirty="0" err="1" smtClean="0">
                <a:solidFill>
                  <a:schemeClr val="accent2">
                    <a:lumMod val="60000"/>
                    <a:lumOff val="40000"/>
                  </a:schemeClr>
                </a:solidFill>
              </a:rPr>
              <a:t>increased</a:t>
            </a:r>
            <a:r>
              <a:rPr lang="da-DK" altLang="en-US" sz="2400" i="1" dirty="0" smtClean="0">
                <a:solidFill>
                  <a:schemeClr val="accent2">
                    <a:lumMod val="60000"/>
                    <a:lumOff val="40000"/>
                  </a:schemeClr>
                </a:solidFill>
              </a:rPr>
              <a:t> </a:t>
            </a:r>
            <a:r>
              <a:rPr lang="da-DK" altLang="en-US" sz="2400" i="1" dirty="0" err="1" smtClean="0">
                <a:solidFill>
                  <a:schemeClr val="accent2">
                    <a:lumMod val="60000"/>
                    <a:lumOff val="40000"/>
                  </a:schemeClr>
                </a:solidFill>
              </a:rPr>
              <a:t>health</a:t>
            </a:r>
            <a:r>
              <a:rPr lang="da-DK" altLang="en-US" sz="2400" i="1" dirty="0" smtClean="0">
                <a:solidFill>
                  <a:schemeClr val="accent2">
                    <a:lumMod val="60000"/>
                    <a:lumOff val="40000"/>
                  </a:schemeClr>
                </a:solidFill>
              </a:rPr>
              <a:t> </a:t>
            </a:r>
            <a:r>
              <a:rPr lang="da-DK" altLang="en-US" sz="2400" i="1" dirty="0" err="1" smtClean="0">
                <a:solidFill>
                  <a:schemeClr val="accent2">
                    <a:lumMod val="60000"/>
                    <a:lumOff val="40000"/>
                  </a:schemeClr>
                </a:solidFill>
              </a:rPr>
              <a:t>risk</a:t>
            </a:r>
            <a:r>
              <a:rPr lang="da-DK" altLang="en-US" sz="2400" i="1" dirty="0" smtClean="0">
                <a:solidFill>
                  <a:schemeClr val="accent2">
                    <a:lumMod val="60000"/>
                    <a:lumOff val="40000"/>
                  </a:schemeClr>
                </a:solidFill>
              </a:rPr>
              <a:t> </a:t>
            </a:r>
          </a:p>
          <a:p>
            <a:endParaRPr lang="da-DK" altLang="en-US" sz="2800" dirty="0" smtClean="0"/>
          </a:p>
          <a:p>
            <a:pPr>
              <a:buFontTx/>
              <a:buNone/>
            </a:pPr>
            <a:endParaRPr lang="da-DK" altLang="en-US" dirty="0" smtClean="0"/>
          </a:p>
          <a:p>
            <a:endParaRPr lang="da-DK" altLang="en-US" dirty="0" smtClean="0"/>
          </a:p>
        </p:txBody>
      </p:sp>
    </p:spTree>
    <p:extLst>
      <p:ext uri="{BB962C8B-B14F-4D97-AF65-F5344CB8AC3E}">
        <p14:creationId xmlns:p14="http://schemas.microsoft.com/office/powerpoint/2010/main" val="23511388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el 1"/>
          <p:cNvSpPr>
            <a:spLocks noGrp="1"/>
          </p:cNvSpPr>
          <p:nvPr>
            <p:ph type="title"/>
          </p:nvPr>
        </p:nvSpPr>
        <p:spPr>
          <a:xfrm>
            <a:off x="609600" y="304800"/>
            <a:ext cx="7772400" cy="1468438"/>
          </a:xfrm>
        </p:spPr>
        <p:txBody>
          <a:bodyPr/>
          <a:lstStyle/>
          <a:p>
            <a:r>
              <a:rPr lang="da-DK" altLang="en-US" sz="4000" dirty="0" smtClean="0"/>
              <a:t>HOW?</a:t>
            </a:r>
            <a:r>
              <a:rPr lang="da-DK" altLang="en-US" dirty="0" smtClean="0"/>
              <a:t/>
            </a:r>
            <a:br>
              <a:rPr lang="da-DK" altLang="en-US" dirty="0" smtClean="0"/>
            </a:br>
            <a:r>
              <a:rPr lang="da-DK" altLang="en-US" sz="2800" dirty="0" smtClean="0"/>
              <a:t>The short version:</a:t>
            </a:r>
          </a:p>
        </p:txBody>
      </p:sp>
      <p:sp>
        <p:nvSpPr>
          <p:cNvPr id="91139" name="Pladsholder til indhold 2"/>
          <p:cNvSpPr>
            <a:spLocks noGrp="1"/>
          </p:cNvSpPr>
          <p:nvPr>
            <p:ph idx="1"/>
          </p:nvPr>
        </p:nvSpPr>
        <p:spPr>
          <a:xfrm>
            <a:off x="323528" y="1844675"/>
            <a:ext cx="8568952" cy="4321175"/>
          </a:xfrm>
        </p:spPr>
        <p:txBody>
          <a:bodyPr/>
          <a:lstStyle/>
          <a:p>
            <a:endParaRPr lang="da-DK" altLang="en-US" dirty="0" smtClean="0"/>
          </a:p>
          <a:p>
            <a:pPr marL="0" indent="0">
              <a:spcBef>
                <a:spcPts val="3000"/>
              </a:spcBef>
              <a:buNone/>
            </a:pPr>
            <a:r>
              <a:rPr lang="da-DK" altLang="en-US" sz="2800" dirty="0" smtClean="0"/>
              <a:t>From a batch of </a:t>
            </a:r>
            <a:r>
              <a:rPr lang="da-DK" altLang="en-US" sz="2800" dirty="0" err="1" smtClean="0"/>
              <a:t>poultry</a:t>
            </a:r>
            <a:r>
              <a:rPr lang="da-DK" altLang="en-US" sz="2800" dirty="0" smtClean="0"/>
              <a:t> x samples </a:t>
            </a:r>
            <a:r>
              <a:rPr lang="da-DK" altLang="en-US" sz="2800" dirty="0" err="1" smtClean="0"/>
              <a:t>are</a:t>
            </a:r>
            <a:r>
              <a:rPr lang="da-DK" altLang="en-US" sz="2800" dirty="0" smtClean="0"/>
              <a:t> </a:t>
            </a:r>
            <a:r>
              <a:rPr lang="da-DK" altLang="en-US" sz="2800" dirty="0" err="1" smtClean="0"/>
              <a:t>analysed</a:t>
            </a:r>
            <a:r>
              <a:rPr lang="da-DK" altLang="en-US" sz="2800" dirty="0" smtClean="0"/>
              <a:t>.</a:t>
            </a:r>
          </a:p>
          <a:p>
            <a:pPr marL="0" indent="0">
              <a:spcBef>
                <a:spcPts val="3000"/>
              </a:spcBef>
              <a:buNone/>
            </a:pPr>
            <a:r>
              <a:rPr lang="da-DK" altLang="en-US" sz="2800" dirty="0" smtClean="0"/>
              <a:t>The </a:t>
            </a:r>
            <a:r>
              <a:rPr lang="da-DK" altLang="en-US" sz="2800" dirty="0" err="1" smtClean="0"/>
              <a:t>estimated</a:t>
            </a:r>
            <a:r>
              <a:rPr lang="da-DK" altLang="en-US" sz="2800" dirty="0" smtClean="0"/>
              <a:t> relative </a:t>
            </a:r>
            <a:r>
              <a:rPr lang="da-DK" altLang="en-US" sz="2800" dirty="0" err="1" smtClean="0"/>
              <a:t>risk</a:t>
            </a:r>
            <a:r>
              <a:rPr lang="da-DK" altLang="en-US" sz="2800" dirty="0" smtClean="0"/>
              <a:t> of the batch is </a:t>
            </a:r>
            <a:r>
              <a:rPr lang="da-DK" altLang="en-US" sz="2800" dirty="0" err="1" smtClean="0"/>
              <a:t>compared</a:t>
            </a:r>
            <a:r>
              <a:rPr lang="da-DK" altLang="en-US" sz="2800" dirty="0" smtClean="0"/>
              <a:t> to the </a:t>
            </a:r>
            <a:r>
              <a:rPr lang="da-DK" altLang="en-US" sz="2800" u="sng" dirty="0" smtClean="0"/>
              <a:t>base-line </a:t>
            </a:r>
            <a:r>
              <a:rPr lang="da-DK" altLang="en-US" sz="2800" u="sng" dirty="0" err="1" smtClean="0"/>
              <a:t>risk</a:t>
            </a:r>
            <a:r>
              <a:rPr lang="da-DK" altLang="en-US" sz="2800" u="sng" dirty="0" smtClean="0"/>
              <a:t> </a:t>
            </a:r>
            <a:r>
              <a:rPr lang="da-DK" altLang="en-US" sz="2800" dirty="0" smtClean="0"/>
              <a:t>in the country in </a:t>
            </a:r>
            <a:r>
              <a:rPr lang="da-DK" altLang="en-US" sz="2800" dirty="0" err="1" smtClean="0"/>
              <a:t>question</a:t>
            </a:r>
            <a:endParaRPr lang="da-DK" altLang="en-US" sz="2800" dirty="0" smtClean="0"/>
          </a:p>
          <a:p>
            <a:pPr marL="0" indent="0">
              <a:spcBef>
                <a:spcPts val="3000"/>
              </a:spcBef>
              <a:buNone/>
            </a:pPr>
            <a:r>
              <a:rPr lang="da-DK" altLang="en-US" sz="2800" dirty="0" smtClean="0"/>
              <a:t>If the relative </a:t>
            </a:r>
            <a:r>
              <a:rPr lang="da-DK" altLang="en-US" sz="2800" dirty="0" err="1" smtClean="0"/>
              <a:t>risk</a:t>
            </a:r>
            <a:r>
              <a:rPr lang="da-DK" altLang="en-US" sz="2800" dirty="0" smtClean="0"/>
              <a:t> is </a:t>
            </a:r>
            <a:r>
              <a:rPr lang="da-DK" altLang="en-US" sz="2800" dirty="0" err="1" smtClean="0"/>
              <a:t>substantially</a:t>
            </a:r>
            <a:r>
              <a:rPr lang="da-DK" altLang="en-US" sz="2800" dirty="0" smtClean="0"/>
              <a:t> </a:t>
            </a:r>
            <a:r>
              <a:rPr lang="da-DK" altLang="en-US" sz="2800" dirty="0" err="1" smtClean="0"/>
              <a:t>higher</a:t>
            </a:r>
            <a:r>
              <a:rPr lang="da-DK" altLang="en-US" sz="2800" dirty="0" smtClean="0"/>
              <a:t> the batch is </a:t>
            </a:r>
            <a:r>
              <a:rPr lang="da-DK" altLang="en-US" sz="2800" dirty="0" err="1" smtClean="0"/>
              <a:t>rejected</a:t>
            </a:r>
            <a:endParaRPr lang="da-DK" altLang="en-US" sz="2800" dirty="0" smtClean="0"/>
          </a:p>
          <a:p>
            <a:endParaRPr lang="da-DK" altLang="en-US" sz="2000" dirty="0" smtClean="0"/>
          </a:p>
          <a:p>
            <a:endParaRPr lang="da-DK" altLang="en-US" dirty="0" smtClean="0"/>
          </a:p>
          <a:p>
            <a:endParaRPr lang="da-DK" altLang="en-US" dirty="0" smtClean="0"/>
          </a:p>
        </p:txBody>
      </p:sp>
    </p:spTree>
    <p:extLst>
      <p:ext uri="{BB962C8B-B14F-4D97-AF65-F5344CB8AC3E}">
        <p14:creationId xmlns:p14="http://schemas.microsoft.com/office/powerpoint/2010/main" val="12829932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1116013" y="333375"/>
            <a:ext cx="6119812" cy="1143000"/>
          </a:xfrm>
        </p:spPr>
        <p:txBody>
          <a:bodyPr/>
          <a:lstStyle/>
          <a:p>
            <a:pPr eaLnBrk="1" hangingPunct="1"/>
            <a:r>
              <a:rPr lang="da-DK" altLang="en-US" sz="3200" smtClean="0"/>
              <a:t>Determination of the Baseline</a:t>
            </a:r>
          </a:p>
        </p:txBody>
      </p:sp>
      <p:sp>
        <p:nvSpPr>
          <p:cNvPr id="93187" name="Rectangle 3"/>
          <p:cNvSpPr>
            <a:spLocks noGrp="1" noChangeArrowheads="1"/>
          </p:cNvSpPr>
          <p:nvPr>
            <p:ph type="body" idx="1"/>
          </p:nvPr>
        </p:nvSpPr>
        <p:spPr>
          <a:xfrm>
            <a:off x="1116013" y="2492896"/>
            <a:ext cx="7196138" cy="3240087"/>
          </a:xfrm>
        </p:spPr>
        <p:txBody>
          <a:bodyPr/>
          <a:lstStyle/>
          <a:p>
            <a:pPr eaLnBrk="1" hangingPunct="1"/>
            <a:r>
              <a:rPr lang="en-GB" altLang="en-US" sz="2400" dirty="0" smtClean="0"/>
              <a:t>Survey data from all products that the risk assessment include</a:t>
            </a:r>
          </a:p>
          <a:p>
            <a:pPr eaLnBrk="1" hangingPunct="1"/>
            <a:endParaRPr lang="en-GB" altLang="en-US" sz="2400" dirty="0" smtClean="0"/>
          </a:p>
          <a:p>
            <a:pPr eaLnBrk="1" hangingPunct="1"/>
            <a:r>
              <a:rPr lang="en-GB" altLang="en-US" sz="2400" dirty="0" smtClean="0"/>
              <a:t>Represent total exposure from products and thereby also total cases from products included</a:t>
            </a:r>
          </a:p>
          <a:p>
            <a:pPr eaLnBrk="1" hangingPunct="1"/>
            <a:endParaRPr lang="en-GB" altLang="en-US" dirty="0" smtClean="0"/>
          </a:p>
          <a:p>
            <a:pPr eaLnBrk="1" hangingPunct="1"/>
            <a:endParaRPr lang="en-GB" altLang="en-US" dirty="0" smtClean="0"/>
          </a:p>
          <a:p>
            <a:pPr eaLnBrk="1" hangingPunct="1"/>
            <a:endParaRPr lang="en-GB" altLang="en-US" dirty="0" smtClean="0"/>
          </a:p>
          <a:p>
            <a:pPr eaLnBrk="1" hangingPunct="1"/>
            <a:endParaRPr lang="da-DK" altLang="en-US" dirty="0" smtClean="0"/>
          </a:p>
        </p:txBody>
      </p:sp>
    </p:spTree>
    <p:extLst>
      <p:ext uri="{BB962C8B-B14F-4D97-AF65-F5344CB8AC3E}">
        <p14:creationId xmlns:p14="http://schemas.microsoft.com/office/powerpoint/2010/main" val="31079850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11"/>
          <p:cNvSpPr>
            <a:spLocks noGrp="1" noChangeArrowheads="1"/>
          </p:cNvSpPr>
          <p:nvPr>
            <p:ph type="title"/>
          </p:nvPr>
        </p:nvSpPr>
        <p:spPr>
          <a:xfrm>
            <a:off x="609600" y="198438"/>
            <a:ext cx="8282880" cy="1143000"/>
          </a:xfrm>
        </p:spPr>
        <p:txBody>
          <a:bodyPr/>
          <a:lstStyle/>
          <a:p>
            <a:pPr eaLnBrk="1" hangingPunct="1"/>
            <a:r>
              <a:rPr lang="en-US" altLang="en-US" sz="2800" dirty="0" smtClean="0"/>
              <a:t>Example (but from real life!) relationship between </a:t>
            </a:r>
            <a:r>
              <a:rPr lang="en-US" altLang="en-US" sz="2800" i="1" dirty="0" smtClean="0"/>
              <a:t>Campylobacter</a:t>
            </a:r>
            <a:r>
              <a:rPr lang="en-US" altLang="en-US" sz="2800" dirty="0" smtClean="0"/>
              <a:t> load (</a:t>
            </a:r>
            <a:r>
              <a:rPr lang="en-US" altLang="en-US" sz="2800" dirty="0" err="1" smtClean="0"/>
              <a:t>cfu</a:t>
            </a:r>
            <a:r>
              <a:rPr lang="en-US" altLang="en-US" sz="2800" dirty="0" smtClean="0"/>
              <a:t>/g) and mean probability of illness </a:t>
            </a:r>
            <a:endParaRPr lang="da-DK" altLang="en-US" sz="2800" dirty="0" smtClean="0"/>
          </a:p>
        </p:txBody>
      </p:sp>
      <p:graphicFrame>
        <p:nvGraphicFramePr>
          <p:cNvPr id="95235" name="Object 10"/>
          <p:cNvGraphicFramePr>
            <a:graphicFrameLocks noGrp="1" noChangeAspect="1"/>
          </p:cNvGraphicFramePr>
          <p:nvPr>
            <p:ph idx="1"/>
          </p:nvPr>
        </p:nvGraphicFramePr>
        <p:xfrm>
          <a:off x="1476375" y="1350963"/>
          <a:ext cx="5903913" cy="3806825"/>
        </p:xfrm>
        <a:graphic>
          <a:graphicData uri="http://schemas.openxmlformats.org/presentationml/2006/ole">
            <mc:AlternateContent xmlns:mc="http://schemas.openxmlformats.org/markup-compatibility/2006">
              <mc:Choice xmlns:v="urn:schemas-microsoft-com:vml" Requires="v">
                <p:oleObj spid="_x0000_s21510" name="Diagram" r:id="rId3" imgW="3762513" imgH="3314749" progId="Excel.Chart.8">
                  <p:embed/>
                </p:oleObj>
              </mc:Choice>
              <mc:Fallback>
                <p:oleObj name="Diagram" r:id="rId3" imgW="3762513" imgH="3314749" progId="Excel.Char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6375" y="1350963"/>
                        <a:ext cx="5903913" cy="380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 name="Group 9"/>
          <p:cNvGrpSpPr>
            <a:grpSpLocks/>
          </p:cNvGrpSpPr>
          <p:nvPr/>
        </p:nvGrpSpPr>
        <p:grpSpPr bwMode="auto">
          <a:xfrm>
            <a:off x="1116013" y="4725988"/>
            <a:ext cx="7056437" cy="1223962"/>
            <a:chOff x="930" y="1026"/>
            <a:chExt cx="4445" cy="771"/>
          </a:xfrm>
        </p:grpSpPr>
        <p:sp>
          <p:nvSpPr>
            <p:cNvPr id="95237" name="Rectangle 7"/>
            <p:cNvSpPr>
              <a:spLocks noChangeArrowheads="1"/>
            </p:cNvSpPr>
            <p:nvPr/>
          </p:nvSpPr>
          <p:spPr bwMode="auto">
            <a:xfrm>
              <a:off x="930" y="1026"/>
              <a:ext cx="4445" cy="771"/>
            </a:xfrm>
            <a:prstGeom prst="rect">
              <a:avLst/>
            </a:prstGeom>
            <a:solidFill>
              <a:srgbClr val="33CCFF"/>
            </a:solidFill>
            <a:ln w="9525" algn="ctr">
              <a:solidFill>
                <a:schemeClr val="tx1"/>
              </a:solidFill>
              <a:miter lim="800000"/>
              <a:headEnd/>
              <a:tailEnd/>
            </a:ln>
          </p:spPr>
          <p:txBody>
            <a:bodyPr wrap="none" lIns="0" tIns="0" rIns="0" bIns="0" anchor="ctr"/>
            <a:lstStyle>
              <a:lvl1pPr>
                <a:spcBef>
                  <a:spcPct val="20000"/>
                </a:spcBef>
                <a:buChar char="•"/>
                <a:defRPr sz="16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sz="16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16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har char="–"/>
                <a:defRPr sz="16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Verdana" panose="020B0604030504040204" pitchFamily="34" charset="0"/>
                  <a:ea typeface="ＭＳ Ｐゴシック" panose="020B0600070205080204" pitchFamily="34" charset="-128"/>
                </a:defRPr>
              </a:lvl9pPr>
            </a:lstStyle>
            <a:p>
              <a:pPr algn="ctr" eaLnBrk="1" hangingPunct="1">
                <a:spcBef>
                  <a:spcPct val="0"/>
                </a:spcBef>
                <a:buFontTx/>
                <a:buNone/>
              </a:pPr>
              <a:endParaRPr lang="en-GB" altLang="en-US">
                <a:solidFill>
                  <a:schemeClr val="bg1"/>
                </a:solidFill>
                <a:latin typeface="Arial" panose="020B0604020202020204" pitchFamily="34" charset="0"/>
              </a:endParaRPr>
            </a:p>
          </p:txBody>
        </p:sp>
        <p:sp>
          <p:nvSpPr>
            <p:cNvPr id="95238" name="Rectangle 5"/>
            <p:cNvSpPr>
              <a:spLocks noChangeArrowheads="1"/>
            </p:cNvSpPr>
            <p:nvPr/>
          </p:nvSpPr>
          <p:spPr bwMode="auto">
            <a:xfrm>
              <a:off x="1440" y="1298"/>
              <a:ext cx="3753" cy="469"/>
            </a:xfrm>
            <a:prstGeom prst="rect">
              <a:avLst/>
            </a:prstGeom>
            <a:solidFill>
              <a:srgbClr val="33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Char char="•"/>
                <a:defRPr sz="16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sz="16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16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har char="–"/>
                <a:defRPr sz="16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Verdana" panose="020B0604030504040204" pitchFamily="34" charset="0"/>
                  <a:ea typeface="ＭＳ Ｐゴシック" panose="020B0600070205080204" pitchFamily="34" charset="-128"/>
                </a:defRPr>
              </a:lvl9pPr>
            </a:lstStyle>
            <a:p>
              <a:pPr eaLnBrk="1" hangingPunct="1">
                <a:spcBef>
                  <a:spcPct val="0"/>
                </a:spcBef>
                <a:buFontTx/>
                <a:buNone/>
              </a:pPr>
              <a:r>
                <a:rPr lang="sv-SE" altLang="en-US" sz="1400">
                  <a:latin typeface="Arial" panose="020B0604020202020204" pitchFamily="34" charset="0"/>
                </a:rPr>
                <a:t>0,00033512 + 0,00170867c + 0,00047941c</a:t>
              </a:r>
              <a:r>
                <a:rPr lang="sv-SE" altLang="en-US" sz="1400" baseline="30000">
                  <a:latin typeface="Arial" panose="020B0604020202020204" pitchFamily="34" charset="0"/>
                </a:rPr>
                <a:t>2</a:t>
              </a:r>
              <a:r>
                <a:rPr lang="sv-SE" altLang="en-US" sz="1400">
                  <a:latin typeface="Arial" panose="020B0604020202020204" pitchFamily="34" charset="0"/>
                </a:rPr>
                <a:t> + 0,00057208c</a:t>
              </a:r>
              <a:r>
                <a:rPr lang="sv-SE" altLang="en-US" sz="1400" baseline="30000">
                  <a:latin typeface="Arial" panose="020B0604020202020204" pitchFamily="34" charset="0"/>
                </a:rPr>
                <a:t>3</a:t>
              </a:r>
              <a:r>
                <a:rPr lang="sv-SE" altLang="en-US" sz="1400">
                  <a:latin typeface="Arial" panose="020B0604020202020204" pitchFamily="34" charset="0"/>
                </a:rPr>
                <a:t> + 0,00050586c</a:t>
              </a:r>
              <a:r>
                <a:rPr lang="sv-SE" altLang="en-US" sz="1400" baseline="30000">
                  <a:latin typeface="Arial" panose="020B0604020202020204" pitchFamily="34" charset="0"/>
                </a:rPr>
                <a:t>4</a:t>
              </a:r>
              <a:r>
                <a:rPr lang="sv-SE" altLang="en-US" sz="1400">
                  <a:latin typeface="Arial" panose="020B0604020202020204" pitchFamily="34" charset="0"/>
                </a:rPr>
                <a:t> - 0,00012852c</a:t>
              </a:r>
              <a:r>
                <a:rPr lang="sv-SE" altLang="en-US" sz="1400" baseline="30000">
                  <a:latin typeface="Arial" panose="020B0604020202020204" pitchFamily="34" charset="0"/>
                </a:rPr>
                <a:t>5</a:t>
              </a:r>
              <a:r>
                <a:rPr lang="sv-SE" altLang="en-US" sz="1400">
                  <a:latin typeface="Arial" panose="020B0604020202020204" pitchFamily="34" charset="0"/>
                </a:rPr>
                <a:t> + 0,00000786c</a:t>
              </a:r>
              <a:r>
                <a:rPr lang="sv-SE" altLang="en-US" sz="1400" baseline="30000">
                  <a:latin typeface="Arial" panose="020B0604020202020204" pitchFamily="34" charset="0"/>
                </a:rPr>
                <a:t>6</a:t>
              </a:r>
              <a:endParaRPr lang="sv-SE" altLang="en-US" sz="1400">
                <a:latin typeface="Arial" panose="020B0604020202020204" pitchFamily="34" charset="0"/>
              </a:endParaRPr>
            </a:p>
            <a:p>
              <a:pPr eaLnBrk="1" hangingPunct="1">
                <a:spcBef>
                  <a:spcPct val="0"/>
                </a:spcBef>
                <a:buFontTx/>
                <a:buNone/>
              </a:pPr>
              <a:r>
                <a:rPr lang="sv-SE" altLang="en-US" sz="1400">
                  <a:latin typeface="Arial" panose="020B0604020202020204" pitchFamily="34" charset="0"/>
                </a:rPr>
                <a:t>R2 = 0,99999801</a:t>
              </a:r>
              <a:endParaRPr lang="da-DK" altLang="en-US" sz="1400">
                <a:latin typeface="Arial" panose="020B0604020202020204" pitchFamily="34" charset="0"/>
              </a:endParaRPr>
            </a:p>
          </p:txBody>
        </p:sp>
        <p:sp>
          <p:nvSpPr>
            <p:cNvPr id="95239" name="Rectangle 6"/>
            <p:cNvSpPr>
              <a:spLocks noChangeArrowheads="1"/>
            </p:cNvSpPr>
            <p:nvPr/>
          </p:nvSpPr>
          <p:spPr bwMode="auto">
            <a:xfrm>
              <a:off x="1020" y="1292"/>
              <a:ext cx="363" cy="134"/>
            </a:xfrm>
            <a:prstGeom prst="rect">
              <a:avLst/>
            </a:prstGeom>
            <a:solidFill>
              <a:srgbClr val="33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Char char="•"/>
                <a:defRPr sz="16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sz="16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16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har char="–"/>
                <a:defRPr sz="16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Verdana" panose="020B0604030504040204" pitchFamily="34" charset="0"/>
                  <a:ea typeface="ＭＳ Ｐゴシック" panose="020B0600070205080204" pitchFamily="34" charset="-128"/>
                </a:defRPr>
              </a:lvl9pPr>
            </a:lstStyle>
            <a:p>
              <a:pPr eaLnBrk="1" hangingPunct="1">
                <a:spcBef>
                  <a:spcPct val="0"/>
                </a:spcBef>
                <a:buFontTx/>
                <a:buNone/>
              </a:pPr>
              <a:r>
                <a:rPr lang="sv-SE" altLang="en-US" sz="1400">
                  <a:latin typeface="Arial" panose="020B0604020202020204" pitchFamily="34" charset="0"/>
                </a:rPr>
                <a:t>P_ill =</a:t>
              </a:r>
              <a:endParaRPr lang="da-DK" altLang="en-US" sz="1400">
                <a:latin typeface="Arial" panose="020B0604020202020204" pitchFamily="34" charset="0"/>
              </a:endParaRPr>
            </a:p>
          </p:txBody>
        </p:sp>
        <p:sp>
          <p:nvSpPr>
            <p:cNvPr id="95240" name="Text Box 8"/>
            <p:cNvSpPr txBox="1">
              <a:spLocks noChangeArrowheads="1"/>
            </p:cNvSpPr>
            <p:nvPr/>
          </p:nvSpPr>
          <p:spPr bwMode="auto">
            <a:xfrm>
              <a:off x="2426" y="1041"/>
              <a:ext cx="1312" cy="230"/>
            </a:xfrm>
            <a:prstGeom prst="rect">
              <a:avLst/>
            </a:prstGeom>
            <a:solidFill>
              <a:srgbClr val="33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Char char="•"/>
                <a:defRPr sz="16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sz="16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16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har char="–"/>
                <a:defRPr sz="16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Verdana" panose="020B0604030504040204" pitchFamily="34" charset="0"/>
                  <a:ea typeface="ＭＳ Ｐゴシック" panose="020B0600070205080204" pitchFamily="34" charset="-128"/>
                </a:defRPr>
              </a:lvl9pPr>
            </a:lstStyle>
            <a:p>
              <a:pPr eaLnBrk="1" hangingPunct="1">
                <a:spcBef>
                  <a:spcPct val="0"/>
                </a:spcBef>
                <a:buFontTx/>
                <a:buNone/>
              </a:pPr>
              <a:r>
                <a:rPr lang="da-DK" altLang="en-US">
                  <a:latin typeface="Arial" panose="020B0604020202020204" pitchFamily="34" charset="0"/>
                </a:rPr>
                <a:t>Polynomial fit</a:t>
              </a:r>
            </a:p>
          </p:txBody>
        </p:sp>
      </p:grpSp>
    </p:spTree>
    <p:extLst>
      <p:ext uri="{BB962C8B-B14F-4D97-AF65-F5344CB8AC3E}">
        <p14:creationId xmlns:p14="http://schemas.microsoft.com/office/powerpoint/2010/main" val="22742053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eaLnBrk="1" hangingPunct="1"/>
            <a:r>
              <a:rPr lang="en-US" altLang="en-US" smtClean="0"/>
              <a:t>This is a risk-based Microbiological Criterion:</a:t>
            </a:r>
          </a:p>
        </p:txBody>
      </p:sp>
      <p:sp>
        <p:nvSpPr>
          <p:cNvPr id="97283" name="Rectangle 3"/>
          <p:cNvSpPr>
            <a:spLocks noGrp="1" noChangeArrowheads="1"/>
          </p:cNvSpPr>
          <p:nvPr>
            <p:ph type="body" idx="1"/>
          </p:nvPr>
        </p:nvSpPr>
        <p:spPr/>
        <p:txBody>
          <a:bodyPr/>
          <a:lstStyle/>
          <a:p>
            <a:pPr marL="623888" indent="-623888" eaLnBrk="1" hangingPunct="1"/>
            <a:r>
              <a:rPr lang="en-US" altLang="en-US" sz="2400" smtClean="0"/>
              <a:t>A risk assessment is carried out for each individual batch</a:t>
            </a:r>
          </a:p>
          <a:p>
            <a:pPr marL="623888" indent="-623888" eaLnBrk="1" hangingPunct="1"/>
            <a:r>
              <a:rPr lang="en-US" altLang="en-US" sz="2400" smtClean="0"/>
              <a:t>Rejection/acceptance directly linked to </a:t>
            </a:r>
            <a:r>
              <a:rPr lang="en-US" altLang="en-US" sz="2400" b="1" smtClean="0"/>
              <a:t>risk</a:t>
            </a:r>
          </a:p>
          <a:p>
            <a:pPr marL="623888" indent="-623888" eaLnBrk="1" hangingPunct="1"/>
            <a:r>
              <a:rPr lang="en-US" altLang="en-US" sz="2400" smtClean="0"/>
              <a:t>Rejected lots should pose a significantly higher risk than average</a:t>
            </a:r>
          </a:p>
          <a:p>
            <a:pPr marL="623888" indent="-623888" eaLnBrk="1" hangingPunct="1"/>
            <a:r>
              <a:rPr lang="en-US" altLang="en-US" sz="2400" smtClean="0"/>
              <a:t>Rejection/acceptance is not based on specific number of positive and negative samples</a:t>
            </a:r>
          </a:p>
          <a:p>
            <a:pPr marL="623888" indent="-623888" eaLnBrk="1" hangingPunct="1"/>
            <a:r>
              <a:rPr lang="en-US" altLang="en-US" sz="2400" smtClean="0"/>
              <a:t>Judgment of relative risk estimate is a risk management decision </a:t>
            </a:r>
          </a:p>
          <a:p>
            <a:pPr marL="623888" indent="-623888" eaLnBrk="1" hangingPunct="1"/>
            <a:endParaRPr lang="en-US" altLang="en-US" sz="2400" smtClean="0"/>
          </a:p>
        </p:txBody>
      </p:sp>
    </p:spTree>
    <p:extLst>
      <p:ext uri="{BB962C8B-B14F-4D97-AF65-F5344CB8AC3E}">
        <p14:creationId xmlns:p14="http://schemas.microsoft.com/office/powerpoint/2010/main" val="4822554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el 3"/>
          <p:cNvSpPr>
            <a:spLocks noGrp="1"/>
          </p:cNvSpPr>
          <p:nvPr>
            <p:ph type="title"/>
          </p:nvPr>
        </p:nvSpPr>
        <p:spPr>
          <a:xfrm>
            <a:off x="609600" y="304800"/>
            <a:ext cx="7772400" cy="892175"/>
          </a:xfrm>
        </p:spPr>
        <p:txBody>
          <a:bodyPr/>
          <a:lstStyle/>
          <a:p>
            <a:pPr eaLnBrk="1" hangingPunct="1"/>
            <a:r>
              <a:rPr lang="da-DK" altLang="en-US" sz="4000" smtClean="0"/>
              <a:t>Advantages</a:t>
            </a:r>
          </a:p>
        </p:txBody>
      </p:sp>
      <p:sp>
        <p:nvSpPr>
          <p:cNvPr id="99331" name="Pladsholder til indhold 4"/>
          <p:cNvSpPr>
            <a:spLocks noGrp="1"/>
          </p:cNvSpPr>
          <p:nvPr>
            <p:ph idx="1"/>
          </p:nvPr>
        </p:nvSpPr>
        <p:spPr>
          <a:xfrm>
            <a:off x="571500" y="1412875"/>
            <a:ext cx="7772400" cy="5081588"/>
          </a:xfrm>
        </p:spPr>
        <p:txBody>
          <a:bodyPr/>
          <a:lstStyle/>
          <a:p>
            <a:pPr eaLnBrk="1" hangingPunct="1"/>
            <a:r>
              <a:rPr lang="en-GB" altLang="en-US" sz="2800" dirty="0" smtClean="0"/>
              <a:t>Judgment is based on risk/output</a:t>
            </a:r>
          </a:p>
          <a:p>
            <a:pPr eaLnBrk="1" hangingPunct="1"/>
            <a:endParaRPr lang="en-GB" altLang="en-US" sz="2800" dirty="0" smtClean="0"/>
          </a:p>
          <a:p>
            <a:pPr eaLnBrk="1" hangingPunct="1"/>
            <a:r>
              <a:rPr lang="en-GB" altLang="en-US" sz="2800" dirty="0" smtClean="0"/>
              <a:t>Flexible </a:t>
            </a:r>
          </a:p>
          <a:p>
            <a:pPr lvl="1" eaLnBrk="1" hangingPunct="1"/>
            <a:r>
              <a:rPr lang="en-GB" altLang="en-US" sz="2800" dirty="0" smtClean="0"/>
              <a:t>Cut-off level may be adjusted to the current situation</a:t>
            </a:r>
          </a:p>
          <a:p>
            <a:pPr lvl="1" eaLnBrk="1" hangingPunct="1"/>
            <a:endParaRPr lang="en-GB" altLang="en-US" sz="2800" dirty="0" smtClean="0"/>
          </a:p>
          <a:p>
            <a:pPr marL="57150" indent="0" eaLnBrk="1" hangingPunct="1">
              <a:buNone/>
            </a:pPr>
            <a:r>
              <a:rPr lang="en-GB" altLang="en-US" sz="3200" dirty="0" smtClean="0"/>
              <a:t>Decision left to Risk manager, but transparent and based on assessment of risk</a:t>
            </a:r>
          </a:p>
          <a:p>
            <a:pPr marL="0" indent="0" algn="ctr" eaLnBrk="1" hangingPunct="1">
              <a:buNone/>
            </a:pPr>
            <a:r>
              <a:rPr lang="en-GB" altLang="en-US" sz="4000" b="1" dirty="0" smtClean="0"/>
              <a:t>And: it works!</a:t>
            </a:r>
          </a:p>
          <a:p>
            <a:pPr lvl="1" eaLnBrk="1" hangingPunct="1"/>
            <a:endParaRPr lang="en-GB" altLang="en-US" sz="2800" dirty="0" smtClean="0"/>
          </a:p>
        </p:txBody>
      </p:sp>
    </p:spTree>
    <p:extLst>
      <p:ext uri="{BB962C8B-B14F-4D97-AF65-F5344CB8AC3E}">
        <p14:creationId xmlns:p14="http://schemas.microsoft.com/office/powerpoint/2010/main" val="9687376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1322129" y="3678959"/>
            <a:ext cx="6723366" cy="4158462"/>
          </a:xfrm>
        </p:spPr>
        <p:txBody>
          <a:bodyPr>
            <a:normAutofit/>
          </a:bodyPr>
          <a:lstStyle/>
          <a:p>
            <a:endParaRPr lang="da-DK" dirty="0"/>
          </a:p>
          <a:p>
            <a:pPr algn="ctr">
              <a:buNone/>
            </a:pPr>
            <a:endParaRPr lang="da-DK" sz="3450" dirty="0"/>
          </a:p>
          <a:p>
            <a:pPr algn="ctr">
              <a:buNone/>
            </a:pPr>
            <a:r>
              <a:rPr lang="da-DK" sz="3450" dirty="0"/>
              <a:t>The </a:t>
            </a:r>
            <a:r>
              <a:rPr lang="da-DK" sz="3450" dirty="0" err="1"/>
              <a:t>world</a:t>
            </a:r>
            <a:r>
              <a:rPr lang="da-DK" sz="3450" dirty="0"/>
              <a:t>: </a:t>
            </a:r>
            <a:r>
              <a:rPr lang="da-DK" sz="3450" b="1" dirty="0"/>
              <a:t>700,000 </a:t>
            </a:r>
            <a:r>
              <a:rPr lang="da-DK" sz="3450" b="1" dirty="0" err="1"/>
              <a:t>deaths</a:t>
            </a:r>
            <a:r>
              <a:rPr lang="da-DK" sz="3450" b="1" dirty="0"/>
              <a:t> </a:t>
            </a:r>
            <a:r>
              <a:rPr lang="da-DK" sz="3450" dirty="0"/>
              <a:t>per </a:t>
            </a:r>
            <a:r>
              <a:rPr lang="da-DK" sz="3450" dirty="0" err="1"/>
              <a:t>year</a:t>
            </a:r>
            <a:r>
              <a:rPr lang="da-DK" sz="3450" dirty="0"/>
              <a:t> </a:t>
            </a:r>
          </a:p>
          <a:p>
            <a:pPr algn="ctr">
              <a:buNone/>
            </a:pPr>
            <a:r>
              <a:rPr lang="da-DK" sz="2700" dirty="0">
                <a:solidFill>
                  <a:srgbClr val="FF0000"/>
                </a:solidFill>
              </a:rPr>
              <a:t>from </a:t>
            </a:r>
            <a:r>
              <a:rPr lang="da-DK" sz="2700" dirty="0" err="1">
                <a:solidFill>
                  <a:srgbClr val="FF0000"/>
                </a:solidFill>
              </a:rPr>
              <a:t>antibiotic</a:t>
            </a:r>
            <a:r>
              <a:rPr lang="da-DK" sz="2700" dirty="0">
                <a:solidFill>
                  <a:srgbClr val="FF0000"/>
                </a:solidFill>
              </a:rPr>
              <a:t> </a:t>
            </a:r>
            <a:r>
              <a:rPr lang="da-DK" sz="2700" dirty="0" err="1">
                <a:solidFill>
                  <a:srgbClr val="FF0000"/>
                </a:solidFill>
              </a:rPr>
              <a:t>resistant</a:t>
            </a:r>
            <a:r>
              <a:rPr lang="da-DK" sz="2700" dirty="0">
                <a:solidFill>
                  <a:srgbClr val="FF0000"/>
                </a:solidFill>
              </a:rPr>
              <a:t> </a:t>
            </a:r>
            <a:r>
              <a:rPr lang="da-DK" sz="2700" dirty="0" err="1">
                <a:solidFill>
                  <a:srgbClr val="FF0000"/>
                </a:solidFill>
              </a:rPr>
              <a:t>bacteria</a:t>
            </a:r>
            <a:r>
              <a:rPr lang="da-DK" sz="2700" dirty="0">
                <a:solidFill>
                  <a:srgbClr val="FF0000"/>
                </a:solidFill>
              </a:rPr>
              <a:t> </a:t>
            </a:r>
          </a:p>
          <a:p>
            <a:pPr marL="0" indent="0">
              <a:buNone/>
            </a:pPr>
            <a:endParaRPr lang="da-DK"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6932848" y="2243725"/>
            <a:ext cx="1592709" cy="1592709"/>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4538" y="2243725"/>
            <a:ext cx="1630238" cy="1630238"/>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2859254" y="2714111"/>
            <a:ext cx="651937" cy="651937"/>
          </a:xfrm>
          <a:prstGeom prst="rect">
            <a:avLst/>
          </a:prstGeom>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5755886" y="2686379"/>
            <a:ext cx="744927" cy="744927"/>
          </a:xfrm>
          <a:prstGeom prst="rect">
            <a:avLst/>
          </a:prstGeom>
        </p:spPr>
      </p:pic>
      <p:sp>
        <p:nvSpPr>
          <p:cNvPr id="7" name="TextBox 6"/>
          <p:cNvSpPr txBox="1"/>
          <p:nvPr/>
        </p:nvSpPr>
        <p:spPr>
          <a:xfrm>
            <a:off x="3669030" y="2562553"/>
            <a:ext cx="1929016" cy="707886"/>
          </a:xfrm>
          <a:prstGeom prst="rect">
            <a:avLst/>
          </a:prstGeom>
          <a:noFill/>
        </p:spPr>
        <p:txBody>
          <a:bodyPr wrap="square" rtlCol="0">
            <a:spAutoFit/>
          </a:bodyPr>
          <a:lstStyle/>
          <a:p>
            <a:r>
              <a:rPr lang="en-US" sz="6000" dirty="0"/>
              <a:t>1,000</a:t>
            </a:r>
          </a:p>
        </p:txBody>
      </p:sp>
      <p:sp>
        <p:nvSpPr>
          <p:cNvPr id="8" name="TextBox 7"/>
          <p:cNvSpPr txBox="1"/>
          <p:nvPr/>
        </p:nvSpPr>
        <p:spPr>
          <a:xfrm>
            <a:off x="823302" y="202669"/>
            <a:ext cx="7721019" cy="1323439"/>
          </a:xfrm>
          <a:prstGeom prst="rect">
            <a:avLst/>
          </a:prstGeom>
          <a:noFill/>
        </p:spPr>
        <p:txBody>
          <a:bodyPr wrap="square" rtlCol="0">
            <a:spAutoFit/>
          </a:bodyPr>
          <a:lstStyle/>
          <a:p>
            <a:r>
              <a:rPr lang="en-SG" sz="4000" baseline="0" dirty="0" smtClean="0"/>
              <a:t>Major disease burden</a:t>
            </a:r>
          </a:p>
          <a:p>
            <a:r>
              <a:rPr lang="en-SG" sz="4000" baseline="0" dirty="0" smtClean="0"/>
              <a:t>Major Deaths Burden</a:t>
            </a:r>
            <a:endParaRPr lang="en-SG" sz="4000" baseline="0" dirty="0"/>
          </a:p>
        </p:txBody>
      </p:sp>
    </p:spTree>
    <p:extLst>
      <p:ext uri="{BB962C8B-B14F-4D97-AF65-F5344CB8AC3E}">
        <p14:creationId xmlns:p14="http://schemas.microsoft.com/office/powerpoint/2010/main" val="3101002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par>
                                <p:cTn id="18" presetID="10" presetClass="entr" presetSubtype="0" fill="hold"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par>
                                <p:cTn id="24" presetID="10" presetClass="entr" presetSubtype="0" fill="hold"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childTnLst>
                                </p:cTn>
                              </p:par>
                              <p:par>
                                <p:cTn id="27" presetID="10" presetClass="entr" presetSubtype="0" fill="hold" nodeType="with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fade">
                                      <p:cBhvr>
                                        <p:cTn id="2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035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1063625"/>
            <a:ext cx="5400675" cy="431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6794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2138" y="2205038"/>
            <a:ext cx="5400675" cy="431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00356" name="Tekstboks 3"/>
          <p:cNvSpPr txBox="1">
            <a:spLocks noChangeArrowheads="1"/>
          </p:cNvSpPr>
          <p:nvPr/>
        </p:nvSpPr>
        <p:spPr bwMode="auto">
          <a:xfrm>
            <a:off x="1979613" y="333375"/>
            <a:ext cx="51165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16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sz="16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16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har char="–"/>
              <a:defRPr sz="16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buFontTx/>
              <a:buNone/>
            </a:pPr>
            <a:r>
              <a:rPr lang="da-DK" altLang="en-US" sz="3200">
                <a:latin typeface="Calibri" panose="020F0502020204030204" pitchFamily="34" charset="0"/>
              </a:rPr>
              <a:t>Case by Case from 2007-2009</a:t>
            </a:r>
          </a:p>
        </p:txBody>
      </p:sp>
    </p:spTree>
    <p:extLst>
      <p:ext uri="{BB962C8B-B14F-4D97-AF65-F5344CB8AC3E}">
        <p14:creationId xmlns:p14="http://schemas.microsoft.com/office/powerpoint/2010/main" val="4740829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67943"/>
                                        </p:tgtEl>
                                        <p:attrNameLst>
                                          <p:attrName>style.visibility</p:attrName>
                                        </p:attrNameLst>
                                      </p:cBhvr>
                                      <p:to>
                                        <p:strVal val="visible"/>
                                      </p:to>
                                    </p:set>
                                    <p:animEffect transition="in" filter="dissolve">
                                      <p:cBhvr>
                                        <p:cTn id="7" dur="500"/>
                                        <p:tgtEl>
                                          <p:spTgt spid="1679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1331640" y="332656"/>
            <a:ext cx="6172200" cy="367903"/>
          </a:xfrm>
        </p:spPr>
        <p:txBody>
          <a:bodyPr>
            <a:noAutofit/>
          </a:bodyPr>
          <a:lstStyle/>
          <a:p>
            <a:r>
              <a:rPr lang="da-DK" altLang="en-US" b="1" dirty="0" err="1" smtClean="0"/>
              <a:t>What</a:t>
            </a:r>
            <a:r>
              <a:rPr lang="da-DK" altLang="en-US" b="1" dirty="0" smtClean="0"/>
              <a:t> </a:t>
            </a:r>
            <a:r>
              <a:rPr lang="da-DK" altLang="en-US" b="1" dirty="0" err="1" smtClean="0"/>
              <a:t>we</a:t>
            </a:r>
            <a:r>
              <a:rPr lang="da-DK" altLang="en-US" b="1" dirty="0" smtClean="0"/>
              <a:t> </a:t>
            </a:r>
            <a:r>
              <a:rPr lang="da-DK" altLang="en-US" b="1" dirty="0" err="1" smtClean="0"/>
              <a:t>know</a:t>
            </a:r>
            <a:r>
              <a:rPr lang="da-DK" altLang="en-US" b="1" dirty="0" smtClean="0"/>
              <a:t> </a:t>
            </a:r>
            <a:r>
              <a:rPr lang="da-DK" altLang="en-US" b="1" dirty="0" err="1" smtClean="0"/>
              <a:t>we</a:t>
            </a:r>
            <a:r>
              <a:rPr lang="da-DK" altLang="en-US" b="1" dirty="0" smtClean="0"/>
              <a:t> </a:t>
            </a:r>
            <a:r>
              <a:rPr lang="da-DK" altLang="en-US" b="1" dirty="0" err="1" smtClean="0"/>
              <a:t>can</a:t>
            </a:r>
            <a:r>
              <a:rPr lang="da-DK" altLang="en-US" b="1" dirty="0" smtClean="0"/>
              <a:t> do:</a:t>
            </a:r>
            <a:endParaRPr lang="da-DK" altLang="en-US" b="1" dirty="0"/>
          </a:p>
        </p:txBody>
      </p:sp>
      <p:sp>
        <p:nvSpPr>
          <p:cNvPr id="164867" name="Rectangle 3"/>
          <p:cNvSpPr>
            <a:spLocks noGrp="1" noChangeArrowheads="1"/>
          </p:cNvSpPr>
          <p:nvPr>
            <p:ph type="body" idx="1"/>
          </p:nvPr>
        </p:nvSpPr>
        <p:spPr>
          <a:xfrm>
            <a:off x="395536" y="1052736"/>
            <a:ext cx="8424936" cy="4050506"/>
          </a:xfrm>
        </p:spPr>
        <p:txBody>
          <a:bodyPr>
            <a:normAutofit fontScale="25000" lnSpcReduction="20000"/>
          </a:bodyPr>
          <a:lstStyle/>
          <a:p>
            <a:pPr>
              <a:lnSpc>
                <a:spcPct val="80000"/>
              </a:lnSpc>
            </a:pPr>
            <a:endParaRPr lang="da-DK" altLang="en-US" sz="1500" dirty="0"/>
          </a:p>
          <a:p>
            <a:pPr>
              <a:lnSpc>
                <a:spcPct val="120000"/>
              </a:lnSpc>
            </a:pPr>
            <a:r>
              <a:rPr lang="da-DK" altLang="en-US" sz="9600" dirty="0" smtClean="0"/>
              <a:t>Total </a:t>
            </a:r>
            <a:r>
              <a:rPr lang="da-DK" altLang="en-US" sz="9600" dirty="0" err="1"/>
              <a:t>antimicrobial</a:t>
            </a:r>
            <a:r>
              <a:rPr lang="da-DK" altLang="en-US" sz="9600" dirty="0"/>
              <a:t> </a:t>
            </a:r>
            <a:r>
              <a:rPr lang="da-DK" altLang="en-US" sz="9600" dirty="0" err="1"/>
              <a:t>consumption</a:t>
            </a:r>
            <a:r>
              <a:rPr lang="da-DK" altLang="en-US" sz="9600" dirty="0"/>
              <a:t> </a:t>
            </a:r>
            <a:r>
              <a:rPr lang="da-DK" altLang="en-US" sz="9600" dirty="0" err="1"/>
              <a:t>can</a:t>
            </a:r>
            <a:r>
              <a:rPr lang="da-DK" altLang="en-US" sz="9600" dirty="0"/>
              <a:t> </a:t>
            </a:r>
            <a:r>
              <a:rPr lang="da-DK" altLang="en-US" sz="9600" dirty="0" err="1"/>
              <a:t>be</a:t>
            </a:r>
            <a:r>
              <a:rPr lang="da-DK" altLang="en-US" sz="9600" dirty="0"/>
              <a:t> </a:t>
            </a:r>
            <a:r>
              <a:rPr lang="da-DK" altLang="en-US" sz="9600" dirty="0" err="1"/>
              <a:t>reduced</a:t>
            </a:r>
            <a:r>
              <a:rPr lang="da-DK" altLang="en-US" sz="9600" dirty="0"/>
              <a:t> </a:t>
            </a:r>
            <a:r>
              <a:rPr lang="da-DK" altLang="en-US" sz="9600" dirty="0" err="1"/>
              <a:t>without</a:t>
            </a:r>
            <a:r>
              <a:rPr lang="da-DK" altLang="en-US" sz="9600" dirty="0"/>
              <a:t> </a:t>
            </a:r>
            <a:r>
              <a:rPr lang="da-DK" altLang="en-US" sz="9600" dirty="0" err="1"/>
              <a:t>compromising</a:t>
            </a:r>
            <a:r>
              <a:rPr lang="da-DK" altLang="en-US" sz="9600" dirty="0"/>
              <a:t> productivity</a:t>
            </a:r>
          </a:p>
          <a:p>
            <a:pPr>
              <a:lnSpc>
                <a:spcPct val="120000"/>
              </a:lnSpc>
            </a:pPr>
            <a:endParaRPr lang="da-DK" altLang="en-US" sz="9600" dirty="0"/>
          </a:p>
          <a:p>
            <a:pPr>
              <a:lnSpc>
                <a:spcPct val="120000"/>
              </a:lnSpc>
            </a:pPr>
            <a:r>
              <a:rPr lang="da-DK" altLang="en-US" sz="9600" dirty="0" err="1"/>
              <a:t>Specific</a:t>
            </a:r>
            <a:r>
              <a:rPr lang="da-DK" altLang="en-US" sz="9600" dirty="0"/>
              <a:t> drugs </a:t>
            </a:r>
            <a:r>
              <a:rPr lang="da-DK" altLang="en-US" sz="9600" dirty="0" err="1"/>
              <a:t>can</a:t>
            </a:r>
            <a:r>
              <a:rPr lang="da-DK" altLang="en-US" sz="9600" dirty="0"/>
              <a:t> </a:t>
            </a:r>
            <a:r>
              <a:rPr lang="da-DK" altLang="en-US" sz="9600" dirty="0" err="1"/>
              <a:t>be</a:t>
            </a:r>
            <a:r>
              <a:rPr lang="da-DK" altLang="en-US" sz="9600" dirty="0"/>
              <a:t> </a:t>
            </a:r>
            <a:r>
              <a:rPr lang="da-DK" altLang="en-US" sz="9600" dirty="0" err="1"/>
              <a:t>almost</a:t>
            </a:r>
            <a:r>
              <a:rPr lang="da-DK" altLang="en-US" sz="9600" dirty="0"/>
              <a:t> or </a:t>
            </a:r>
            <a:r>
              <a:rPr lang="da-DK" altLang="en-US" sz="9600" dirty="0" err="1"/>
              <a:t>entirely</a:t>
            </a:r>
            <a:r>
              <a:rPr lang="da-DK" altLang="en-US" sz="9600" dirty="0"/>
              <a:t> removed</a:t>
            </a:r>
          </a:p>
          <a:p>
            <a:pPr>
              <a:lnSpc>
                <a:spcPct val="120000"/>
              </a:lnSpc>
            </a:pPr>
            <a:endParaRPr lang="da-DK" altLang="en-US" sz="9600" dirty="0"/>
          </a:p>
          <a:p>
            <a:pPr>
              <a:lnSpc>
                <a:spcPct val="120000"/>
              </a:lnSpc>
            </a:pPr>
            <a:r>
              <a:rPr lang="da-DK" altLang="en-US" sz="9600" dirty="0"/>
              <a:t>This </a:t>
            </a:r>
            <a:r>
              <a:rPr lang="da-DK" altLang="en-US" sz="9600" dirty="0" err="1"/>
              <a:t>will</a:t>
            </a:r>
            <a:r>
              <a:rPr lang="da-DK" altLang="en-US" sz="9600" dirty="0"/>
              <a:t> </a:t>
            </a:r>
            <a:r>
              <a:rPr lang="da-DK" altLang="en-US" sz="9600" dirty="0" err="1"/>
              <a:t>lead</a:t>
            </a:r>
            <a:r>
              <a:rPr lang="da-DK" altLang="en-US" sz="9600" dirty="0"/>
              <a:t> to </a:t>
            </a:r>
            <a:r>
              <a:rPr lang="da-DK" altLang="en-US" sz="9600" dirty="0" err="1"/>
              <a:t>reduction</a:t>
            </a:r>
            <a:r>
              <a:rPr lang="da-DK" altLang="en-US" sz="9600" dirty="0"/>
              <a:t> in </a:t>
            </a:r>
            <a:r>
              <a:rPr lang="da-DK" altLang="en-US" sz="9600" dirty="0" err="1"/>
              <a:t>resistance</a:t>
            </a:r>
            <a:endParaRPr lang="da-DK" altLang="en-US" sz="9600" dirty="0"/>
          </a:p>
          <a:p>
            <a:pPr>
              <a:lnSpc>
                <a:spcPct val="120000"/>
              </a:lnSpc>
            </a:pPr>
            <a:endParaRPr lang="da-DK" altLang="en-US" sz="9600" dirty="0"/>
          </a:p>
          <a:p>
            <a:pPr>
              <a:lnSpc>
                <a:spcPct val="120000"/>
              </a:lnSpc>
            </a:pPr>
            <a:r>
              <a:rPr lang="da-DK" altLang="en-US" sz="9600" i="1" dirty="0" smtClean="0">
                <a:solidFill>
                  <a:srgbClr val="C00000"/>
                </a:solidFill>
              </a:rPr>
              <a:t>Still </a:t>
            </a:r>
            <a:r>
              <a:rPr lang="da-DK" altLang="en-US" sz="9600" i="1" dirty="0">
                <a:solidFill>
                  <a:srgbClr val="C00000"/>
                </a:solidFill>
              </a:rPr>
              <a:t>a </a:t>
            </a:r>
            <a:r>
              <a:rPr lang="da-DK" altLang="en-US" sz="9600" i="1" dirty="0" err="1">
                <a:solidFill>
                  <a:srgbClr val="C00000"/>
                </a:solidFill>
              </a:rPr>
              <a:t>lack</a:t>
            </a:r>
            <a:r>
              <a:rPr lang="da-DK" altLang="en-US" sz="9600" i="1" dirty="0">
                <a:solidFill>
                  <a:srgbClr val="C00000"/>
                </a:solidFill>
              </a:rPr>
              <a:t> of data </a:t>
            </a:r>
            <a:r>
              <a:rPr lang="da-DK" altLang="en-US" sz="9600" i="1" dirty="0" err="1">
                <a:solidFill>
                  <a:srgbClr val="C00000"/>
                </a:solidFill>
              </a:rPr>
              <a:t>quantifying</a:t>
            </a:r>
            <a:r>
              <a:rPr lang="da-DK" altLang="en-US" sz="9600" i="1" dirty="0">
                <a:solidFill>
                  <a:srgbClr val="C00000"/>
                </a:solidFill>
              </a:rPr>
              <a:t> the </a:t>
            </a:r>
            <a:r>
              <a:rPr lang="da-DK" altLang="en-US" sz="9600" i="1" dirty="0" err="1">
                <a:solidFill>
                  <a:srgbClr val="C00000"/>
                </a:solidFill>
              </a:rPr>
              <a:t>livestock</a:t>
            </a:r>
            <a:r>
              <a:rPr lang="da-DK" altLang="en-US" sz="9600" i="1" dirty="0">
                <a:solidFill>
                  <a:srgbClr val="C00000"/>
                </a:solidFill>
              </a:rPr>
              <a:t> (</a:t>
            </a:r>
            <a:r>
              <a:rPr lang="da-DK" altLang="en-US" sz="9600" i="1" dirty="0" err="1">
                <a:solidFill>
                  <a:srgbClr val="C00000"/>
                </a:solidFill>
              </a:rPr>
              <a:t>including</a:t>
            </a:r>
            <a:r>
              <a:rPr lang="da-DK" altLang="en-US" sz="9600" i="1" dirty="0">
                <a:solidFill>
                  <a:srgbClr val="C00000"/>
                </a:solidFill>
              </a:rPr>
              <a:t> </a:t>
            </a:r>
            <a:r>
              <a:rPr lang="da-DK" altLang="en-US" sz="9600" i="1" dirty="0" err="1">
                <a:solidFill>
                  <a:srgbClr val="C00000"/>
                </a:solidFill>
              </a:rPr>
              <a:t>fish</a:t>
            </a:r>
            <a:r>
              <a:rPr lang="da-DK" altLang="en-US" sz="9600" i="1" dirty="0">
                <a:solidFill>
                  <a:srgbClr val="C00000"/>
                </a:solidFill>
              </a:rPr>
              <a:t>) </a:t>
            </a:r>
            <a:r>
              <a:rPr lang="da-DK" altLang="en-US" sz="9600" i="1" dirty="0" err="1">
                <a:solidFill>
                  <a:srgbClr val="C00000"/>
                </a:solidFill>
              </a:rPr>
              <a:t>contribution</a:t>
            </a:r>
            <a:r>
              <a:rPr lang="da-DK" altLang="en-US" sz="9600" i="1" dirty="0">
                <a:solidFill>
                  <a:srgbClr val="C00000"/>
                </a:solidFill>
              </a:rPr>
              <a:t> to global </a:t>
            </a:r>
            <a:r>
              <a:rPr lang="da-DK" altLang="en-US" sz="9600" i="1" dirty="0" smtClean="0">
                <a:solidFill>
                  <a:srgbClr val="C00000"/>
                </a:solidFill>
              </a:rPr>
              <a:t>AMR</a:t>
            </a:r>
          </a:p>
          <a:p>
            <a:pPr>
              <a:lnSpc>
                <a:spcPct val="120000"/>
              </a:lnSpc>
            </a:pPr>
            <a:endParaRPr lang="da-DK" altLang="en-US" sz="9600" i="1" dirty="0" smtClean="0">
              <a:solidFill>
                <a:srgbClr val="C00000"/>
              </a:solidFill>
            </a:endParaRPr>
          </a:p>
          <a:p>
            <a:pPr>
              <a:lnSpc>
                <a:spcPct val="120000"/>
              </a:lnSpc>
            </a:pPr>
            <a:r>
              <a:rPr lang="da-DK" altLang="en-US" sz="9600" i="1" dirty="0" smtClean="0">
                <a:solidFill>
                  <a:srgbClr val="000099"/>
                </a:solidFill>
              </a:rPr>
              <a:t>New </a:t>
            </a:r>
            <a:r>
              <a:rPr lang="da-DK" altLang="en-US" sz="9600" i="1" dirty="0" err="1" smtClean="0">
                <a:solidFill>
                  <a:srgbClr val="000099"/>
                </a:solidFill>
              </a:rPr>
              <a:t>risk-based</a:t>
            </a:r>
            <a:r>
              <a:rPr lang="da-DK" altLang="en-US" sz="9600" i="1" dirty="0" smtClean="0">
                <a:solidFill>
                  <a:srgbClr val="000099"/>
                </a:solidFill>
              </a:rPr>
              <a:t> </a:t>
            </a:r>
            <a:r>
              <a:rPr lang="da-DK" altLang="en-US" sz="9600" i="1" dirty="0" err="1" smtClean="0">
                <a:solidFill>
                  <a:srgbClr val="000099"/>
                </a:solidFill>
              </a:rPr>
              <a:t>quantitative</a:t>
            </a:r>
            <a:r>
              <a:rPr lang="da-DK" altLang="en-US" sz="9600" i="1" dirty="0" smtClean="0">
                <a:solidFill>
                  <a:srgbClr val="000099"/>
                </a:solidFill>
              </a:rPr>
              <a:t> </a:t>
            </a:r>
            <a:r>
              <a:rPr lang="da-DK" altLang="en-US" sz="9600" i="1" dirty="0" err="1" smtClean="0">
                <a:solidFill>
                  <a:srgbClr val="000099"/>
                </a:solidFill>
              </a:rPr>
              <a:t>criteria</a:t>
            </a:r>
            <a:r>
              <a:rPr lang="da-DK" altLang="en-US" sz="9600" i="1" dirty="0" smtClean="0">
                <a:solidFill>
                  <a:srgbClr val="000099"/>
                </a:solidFill>
              </a:rPr>
              <a:t> </a:t>
            </a:r>
            <a:r>
              <a:rPr lang="da-DK" altLang="en-US" sz="9600" i="1" dirty="0" err="1" smtClean="0">
                <a:solidFill>
                  <a:srgbClr val="000099"/>
                </a:solidFill>
              </a:rPr>
              <a:t>can</a:t>
            </a:r>
            <a:r>
              <a:rPr lang="da-DK" altLang="en-US" sz="9600" i="1" dirty="0" smtClean="0">
                <a:solidFill>
                  <a:srgbClr val="000099"/>
                </a:solidFill>
              </a:rPr>
              <a:t> </a:t>
            </a:r>
            <a:r>
              <a:rPr lang="da-DK" altLang="en-US" sz="9600" i="1" dirty="0" err="1" smtClean="0">
                <a:solidFill>
                  <a:srgbClr val="000099"/>
                </a:solidFill>
              </a:rPr>
              <a:t>enable</a:t>
            </a:r>
            <a:r>
              <a:rPr lang="da-DK" altLang="en-US" sz="9600" i="1" dirty="0" smtClean="0">
                <a:solidFill>
                  <a:srgbClr val="000099"/>
                </a:solidFill>
              </a:rPr>
              <a:t> future </a:t>
            </a:r>
            <a:r>
              <a:rPr lang="da-DK" altLang="en-US" sz="9600" i="1" dirty="0" err="1">
                <a:solidFill>
                  <a:srgbClr val="000099"/>
                </a:solidFill>
              </a:rPr>
              <a:t>t</a:t>
            </a:r>
            <a:r>
              <a:rPr lang="da-DK" altLang="en-US" sz="9600" i="1" dirty="0" err="1" smtClean="0">
                <a:solidFill>
                  <a:srgbClr val="000099"/>
                </a:solidFill>
              </a:rPr>
              <a:t>rade</a:t>
            </a:r>
            <a:r>
              <a:rPr lang="da-DK" altLang="en-US" sz="9600" i="1" dirty="0" smtClean="0">
                <a:solidFill>
                  <a:srgbClr val="000099"/>
                </a:solidFill>
              </a:rPr>
              <a:t> </a:t>
            </a:r>
            <a:r>
              <a:rPr lang="da-DK" altLang="en-US" sz="9600" i="1" dirty="0" err="1" smtClean="0">
                <a:solidFill>
                  <a:srgbClr val="000099"/>
                </a:solidFill>
              </a:rPr>
              <a:t>restrictions</a:t>
            </a:r>
            <a:r>
              <a:rPr lang="da-DK" altLang="en-US" sz="9600" i="1" dirty="0" smtClean="0">
                <a:solidFill>
                  <a:srgbClr val="000099"/>
                </a:solidFill>
              </a:rPr>
              <a:t> </a:t>
            </a:r>
            <a:r>
              <a:rPr lang="da-DK" altLang="en-US" sz="9600" i="1" dirty="0" err="1" smtClean="0">
                <a:solidFill>
                  <a:srgbClr val="000099"/>
                </a:solidFill>
              </a:rPr>
              <a:t>based</a:t>
            </a:r>
            <a:r>
              <a:rPr lang="da-DK" altLang="en-US" sz="9600" i="1" dirty="0" smtClean="0">
                <a:solidFill>
                  <a:srgbClr val="000099"/>
                </a:solidFill>
              </a:rPr>
              <a:t> on ‘national </a:t>
            </a:r>
            <a:r>
              <a:rPr lang="da-DK" altLang="en-US" sz="9600" i="1" dirty="0" err="1" smtClean="0">
                <a:solidFill>
                  <a:srgbClr val="000099"/>
                </a:solidFill>
              </a:rPr>
              <a:t>treatment</a:t>
            </a:r>
            <a:r>
              <a:rPr lang="da-DK" altLang="en-US" sz="9600" i="1" dirty="0" smtClean="0">
                <a:solidFill>
                  <a:srgbClr val="000099"/>
                </a:solidFill>
              </a:rPr>
              <a:t>’ </a:t>
            </a:r>
            <a:endParaRPr lang="da-DK" altLang="en-US" sz="9600" i="1" dirty="0">
              <a:solidFill>
                <a:srgbClr val="000099"/>
              </a:solidFill>
            </a:endParaRPr>
          </a:p>
          <a:p>
            <a:pPr>
              <a:lnSpc>
                <a:spcPct val="80000"/>
              </a:lnSpc>
            </a:pPr>
            <a:endParaRPr lang="da-DK" altLang="en-US" sz="1500" dirty="0"/>
          </a:p>
          <a:p>
            <a:pPr>
              <a:lnSpc>
                <a:spcPct val="80000"/>
              </a:lnSpc>
            </a:pPr>
            <a:endParaRPr lang="da-DK" altLang="en-US" sz="1500" dirty="0"/>
          </a:p>
        </p:txBody>
      </p:sp>
    </p:spTree>
    <p:extLst>
      <p:ext uri="{BB962C8B-B14F-4D97-AF65-F5344CB8AC3E}">
        <p14:creationId xmlns:p14="http://schemas.microsoft.com/office/powerpoint/2010/main" val="13819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64867">
                                            <p:txEl>
                                              <p:pRg st="1" end="1"/>
                                            </p:txEl>
                                          </p:spTgt>
                                        </p:tgtEl>
                                        <p:attrNameLst>
                                          <p:attrName>style.visibility</p:attrName>
                                        </p:attrNameLst>
                                      </p:cBhvr>
                                      <p:to>
                                        <p:strVal val="visible"/>
                                      </p:to>
                                    </p:set>
                                    <p:animEffect transition="in" filter="checkerboard(across)">
                                      <p:cBhvr>
                                        <p:cTn id="7" dur="500"/>
                                        <p:tgtEl>
                                          <p:spTgt spid="16486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64867">
                                            <p:txEl>
                                              <p:pRg st="3" end="3"/>
                                            </p:txEl>
                                          </p:spTgt>
                                        </p:tgtEl>
                                        <p:attrNameLst>
                                          <p:attrName>style.visibility</p:attrName>
                                        </p:attrNameLst>
                                      </p:cBhvr>
                                      <p:to>
                                        <p:strVal val="visible"/>
                                      </p:to>
                                    </p:set>
                                    <p:animEffect transition="in" filter="checkerboard(across)">
                                      <p:cBhvr>
                                        <p:cTn id="12" dur="500"/>
                                        <p:tgtEl>
                                          <p:spTgt spid="16486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64867">
                                            <p:txEl>
                                              <p:pRg st="5" end="5"/>
                                            </p:txEl>
                                          </p:spTgt>
                                        </p:tgtEl>
                                        <p:attrNameLst>
                                          <p:attrName>style.visibility</p:attrName>
                                        </p:attrNameLst>
                                      </p:cBhvr>
                                      <p:to>
                                        <p:strVal val="visible"/>
                                      </p:to>
                                    </p:set>
                                    <p:animEffect transition="in" filter="checkerboard(across)">
                                      <p:cBhvr>
                                        <p:cTn id="17" dur="500"/>
                                        <p:tgtEl>
                                          <p:spTgt spid="164867">
                                            <p:txEl>
                                              <p:pRg st="5" end="5"/>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164867">
                                            <p:txEl>
                                              <p:pRg st="7" end="7"/>
                                            </p:txEl>
                                          </p:spTgt>
                                        </p:tgtEl>
                                        <p:attrNameLst>
                                          <p:attrName>style.visibility</p:attrName>
                                        </p:attrNameLst>
                                      </p:cBhvr>
                                      <p:to>
                                        <p:strVal val="visible"/>
                                      </p:to>
                                    </p:set>
                                    <p:animEffect transition="in" filter="checkerboard(across)">
                                      <p:cBhvr>
                                        <p:cTn id="22" dur="500"/>
                                        <p:tgtEl>
                                          <p:spTgt spid="164867">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164867">
                                            <p:txEl>
                                              <p:pRg st="9" end="9"/>
                                            </p:txEl>
                                          </p:spTgt>
                                        </p:tgtEl>
                                        <p:attrNameLst>
                                          <p:attrName>style.visibility</p:attrName>
                                        </p:attrNameLst>
                                      </p:cBhvr>
                                      <p:to>
                                        <p:strVal val="visible"/>
                                      </p:to>
                                    </p:set>
                                    <p:animEffect transition="in" filter="checkerboard(across)">
                                      <p:cBhvr>
                                        <p:cTn id="27" dur="500"/>
                                        <p:tgtEl>
                                          <p:spTgt spid="16486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323528" y="3212081"/>
            <a:ext cx="8640960" cy="4158462"/>
          </a:xfrm>
        </p:spPr>
        <p:txBody>
          <a:bodyPr>
            <a:normAutofit/>
          </a:bodyPr>
          <a:lstStyle/>
          <a:p>
            <a:pPr algn="ctr">
              <a:buNone/>
            </a:pPr>
            <a:endParaRPr lang="da-DK" sz="2550" i="1" dirty="0">
              <a:solidFill>
                <a:srgbClr val="006600"/>
              </a:solidFill>
            </a:endParaRPr>
          </a:p>
          <a:p>
            <a:pPr algn="ctr">
              <a:buNone/>
            </a:pPr>
            <a:r>
              <a:rPr lang="da-DK" sz="3450" dirty="0" err="1" smtClean="0"/>
              <a:t>Switzerland</a:t>
            </a:r>
            <a:r>
              <a:rPr lang="da-DK" sz="3450" dirty="0" smtClean="0"/>
              <a:t>:  </a:t>
            </a:r>
            <a:r>
              <a:rPr lang="da-DK" sz="3450" dirty="0"/>
              <a:t>8</a:t>
            </a:r>
            <a:r>
              <a:rPr lang="da-DK" sz="3450" dirty="0" smtClean="0"/>
              <a:t>00 </a:t>
            </a:r>
            <a:r>
              <a:rPr lang="da-DK" sz="3450" dirty="0" err="1"/>
              <a:t>deaths</a:t>
            </a:r>
            <a:r>
              <a:rPr lang="da-DK" sz="3450" dirty="0"/>
              <a:t> per </a:t>
            </a:r>
            <a:r>
              <a:rPr lang="da-DK" sz="3450" dirty="0" err="1"/>
              <a:t>year</a:t>
            </a:r>
            <a:endParaRPr lang="da-DK" sz="3450" dirty="0"/>
          </a:p>
          <a:p>
            <a:pPr algn="ctr">
              <a:buNone/>
            </a:pPr>
            <a:r>
              <a:rPr lang="da-DK" sz="2700" dirty="0">
                <a:solidFill>
                  <a:srgbClr val="FF0000"/>
                </a:solidFill>
              </a:rPr>
              <a:t>from </a:t>
            </a:r>
            <a:r>
              <a:rPr lang="da-DK" sz="2700" dirty="0" err="1">
                <a:solidFill>
                  <a:srgbClr val="FF0000"/>
                </a:solidFill>
              </a:rPr>
              <a:t>antibiotic</a:t>
            </a:r>
            <a:r>
              <a:rPr lang="da-DK" sz="2700" dirty="0">
                <a:solidFill>
                  <a:srgbClr val="FF0000"/>
                </a:solidFill>
              </a:rPr>
              <a:t> </a:t>
            </a:r>
            <a:r>
              <a:rPr lang="da-DK" sz="2700" dirty="0" err="1">
                <a:solidFill>
                  <a:srgbClr val="FF0000"/>
                </a:solidFill>
              </a:rPr>
              <a:t>resistant</a:t>
            </a:r>
            <a:r>
              <a:rPr lang="da-DK" sz="2700" dirty="0">
                <a:solidFill>
                  <a:srgbClr val="FF0000"/>
                </a:solidFill>
              </a:rPr>
              <a:t> </a:t>
            </a:r>
            <a:r>
              <a:rPr lang="da-DK" sz="2700" dirty="0" err="1">
                <a:solidFill>
                  <a:srgbClr val="FF0000"/>
                </a:solidFill>
              </a:rPr>
              <a:t>bacteria</a:t>
            </a:r>
            <a:r>
              <a:rPr lang="da-DK" sz="2700" dirty="0">
                <a:solidFill>
                  <a:srgbClr val="FF0000"/>
                </a:solidFill>
              </a:rPr>
              <a:t> </a:t>
            </a:r>
          </a:p>
          <a:p>
            <a:pPr algn="ctr">
              <a:buNone/>
            </a:pPr>
            <a:endParaRPr lang="da-DK" sz="3450" dirty="0"/>
          </a:p>
          <a:p>
            <a:pPr algn="ctr">
              <a:buNone/>
            </a:pPr>
            <a:r>
              <a:rPr lang="da-DK" sz="3600" dirty="0" err="1" smtClean="0"/>
              <a:t>Switzerland</a:t>
            </a:r>
            <a:r>
              <a:rPr lang="da-DK" sz="3600" dirty="0" smtClean="0"/>
              <a:t> </a:t>
            </a:r>
            <a:r>
              <a:rPr lang="da-DK" sz="3600" dirty="0"/>
              <a:t>Traffic </a:t>
            </a:r>
            <a:r>
              <a:rPr lang="da-DK" sz="3600" dirty="0" err="1"/>
              <a:t>Fatalities</a:t>
            </a:r>
            <a:r>
              <a:rPr lang="da-DK" sz="3600" dirty="0"/>
              <a:t> </a:t>
            </a:r>
            <a:r>
              <a:rPr lang="da-DK" sz="3600" dirty="0" smtClean="0"/>
              <a:t>2013 </a:t>
            </a:r>
            <a:r>
              <a:rPr lang="da-DK" sz="3600" dirty="0"/>
              <a:t>: </a:t>
            </a:r>
            <a:r>
              <a:rPr lang="da-DK" sz="3600" dirty="0" smtClean="0"/>
              <a:t>269 </a:t>
            </a:r>
            <a:endParaRPr lang="da-DK" sz="3600" dirty="0"/>
          </a:p>
          <a:p>
            <a:endParaRPr lang="da-DK"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6887920" y="1241057"/>
            <a:ext cx="1592709" cy="1592709"/>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3052219" y="1821696"/>
            <a:ext cx="651937" cy="651937"/>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5586191" y="1494955"/>
            <a:ext cx="744927" cy="1187582"/>
          </a:xfrm>
          <a:prstGeom prst="rect">
            <a:avLst/>
          </a:prstGeom>
        </p:spPr>
      </p:pic>
      <p:sp>
        <p:nvSpPr>
          <p:cNvPr id="7" name="TextBox 6"/>
          <p:cNvSpPr txBox="1"/>
          <p:nvPr/>
        </p:nvSpPr>
        <p:spPr>
          <a:xfrm>
            <a:off x="4233036" y="1494955"/>
            <a:ext cx="1569203" cy="769441"/>
          </a:xfrm>
          <a:prstGeom prst="rect">
            <a:avLst/>
          </a:prstGeom>
          <a:noFill/>
        </p:spPr>
        <p:txBody>
          <a:bodyPr wrap="square" rtlCol="0">
            <a:spAutoFit/>
          </a:bodyPr>
          <a:lstStyle/>
          <a:p>
            <a:r>
              <a:rPr lang="en-US" sz="6600" dirty="0"/>
              <a:t>3</a:t>
            </a:r>
          </a:p>
        </p:txBody>
      </p:sp>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04873" y="1372646"/>
            <a:ext cx="1693776" cy="1693776"/>
          </a:xfrm>
          <a:prstGeom prst="rect">
            <a:avLst/>
          </a:prstGeom>
        </p:spPr>
      </p:pic>
    </p:spTree>
    <p:extLst>
      <p:ext uri="{BB962C8B-B14F-4D97-AF65-F5344CB8AC3E}">
        <p14:creationId xmlns:p14="http://schemas.microsoft.com/office/powerpoint/2010/main" val="3293367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cTn>
                              </p:par>
                              <p:par>
                                <p:cTn id="23" presetID="10" presetClass="entr" presetSubtype="0" fill="hold" nodeType="with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childTnLst>
                                </p:cTn>
                              </p:par>
                              <p:par>
                                <p:cTn id="26" presetID="10" presetClass="entr" presetSubtype="0" fill="hold" nodeType="with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500"/>
                                        <p:tgtEl>
                                          <p:spTgt spid="6"/>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500"/>
                                        <p:tgtEl>
                                          <p:spTgt spid="7"/>
                                        </p:tgtEl>
                                      </p:cBhvr>
                                    </p:animEffect>
                                  </p:childTnLst>
                                </p:cTn>
                              </p:par>
                              <p:par>
                                <p:cTn id="32" presetID="10" presetClass="entr" presetSubtype="0" fill="hold"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8562" y="1715716"/>
            <a:ext cx="8579795" cy="3086100"/>
          </a:xfrm>
        </p:spPr>
        <p:txBody>
          <a:bodyPr>
            <a:normAutofit fontScale="85000" lnSpcReduction="20000"/>
          </a:bodyPr>
          <a:lstStyle/>
          <a:p>
            <a:pPr marL="0" indent="0" algn="ctr">
              <a:buNone/>
            </a:pPr>
            <a:r>
              <a:rPr lang="en-SG" sz="3900" b="1" dirty="0">
                <a:solidFill>
                  <a:schemeClr val="accent1">
                    <a:lumMod val="75000"/>
                  </a:schemeClr>
                </a:solidFill>
              </a:rPr>
              <a:t>United Nations </a:t>
            </a:r>
            <a:r>
              <a:rPr lang="en-SG" sz="3900" dirty="0"/>
              <a:t>21 September 2016</a:t>
            </a:r>
          </a:p>
          <a:p>
            <a:pPr marL="0" indent="0" algn="ctr">
              <a:buNone/>
            </a:pPr>
            <a:r>
              <a:rPr lang="en-SG" sz="3900" dirty="0"/>
              <a:t>agreed on a resolution</a:t>
            </a:r>
          </a:p>
          <a:p>
            <a:pPr marL="0" indent="0" algn="ctr">
              <a:buNone/>
            </a:pPr>
            <a:r>
              <a:rPr lang="en-SG" sz="3900" dirty="0"/>
              <a:t>warning of a potential </a:t>
            </a:r>
            <a:r>
              <a:rPr lang="en-SG" sz="3900" dirty="0">
                <a:solidFill>
                  <a:srgbClr val="C00000"/>
                </a:solidFill>
              </a:rPr>
              <a:t>post-antibiotic era</a:t>
            </a:r>
          </a:p>
          <a:p>
            <a:pPr marL="0" indent="0" algn="ctr">
              <a:buNone/>
            </a:pPr>
            <a:r>
              <a:rPr lang="en-SG" sz="3900" dirty="0"/>
              <a:t>where many will – again</a:t>
            </a:r>
          </a:p>
          <a:p>
            <a:pPr marL="0" indent="0" algn="ctr">
              <a:buNone/>
            </a:pPr>
            <a:endParaRPr lang="en-SG" dirty="0"/>
          </a:p>
          <a:p>
            <a:pPr marL="0" indent="0" algn="ctr">
              <a:buNone/>
            </a:pPr>
            <a:r>
              <a:rPr lang="en-SG" sz="4050" dirty="0">
                <a:solidFill>
                  <a:srgbClr val="C00000"/>
                </a:solidFill>
              </a:rPr>
              <a:t>Die from previously harmless infections</a:t>
            </a:r>
          </a:p>
          <a:p>
            <a:pPr marL="0" indent="0">
              <a:buNone/>
            </a:pPr>
            <a:endParaRPr lang="en-SG" dirty="0"/>
          </a:p>
        </p:txBody>
      </p:sp>
    </p:spTree>
    <p:extLst>
      <p:ext uri="{BB962C8B-B14F-4D97-AF65-F5344CB8AC3E}">
        <p14:creationId xmlns:p14="http://schemas.microsoft.com/office/powerpoint/2010/main" val="20877838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nvPr>
        </p:nvGraphicFramePr>
        <p:xfrm>
          <a:off x="1379760" y="1173312"/>
          <a:ext cx="5078951" cy="3184501"/>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3403659" y="4219313"/>
            <a:ext cx="800648" cy="276999"/>
          </a:xfrm>
          <a:prstGeom prst="rect">
            <a:avLst/>
          </a:prstGeom>
          <a:noFill/>
        </p:spPr>
        <p:txBody>
          <a:bodyPr wrap="square" rtlCol="0">
            <a:spAutoFit/>
          </a:bodyPr>
          <a:lstStyle/>
          <a:p>
            <a:r>
              <a:rPr lang="en-US" sz="1800" dirty="0">
                <a:solidFill>
                  <a:srgbClr val="FFFFFF"/>
                </a:solidFill>
              </a:rPr>
              <a:t>700000</a:t>
            </a:r>
          </a:p>
        </p:txBody>
      </p:sp>
      <p:sp>
        <p:nvSpPr>
          <p:cNvPr id="8" name="TextBox 7"/>
          <p:cNvSpPr txBox="1"/>
          <p:nvPr/>
        </p:nvSpPr>
        <p:spPr>
          <a:xfrm>
            <a:off x="4640628" y="3132731"/>
            <a:ext cx="1002479" cy="276999"/>
          </a:xfrm>
          <a:prstGeom prst="rect">
            <a:avLst/>
          </a:prstGeom>
          <a:noFill/>
        </p:spPr>
        <p:txBody>
          <a:bodyPr wrap="square" rtlCol="0">
            <a:spAutoFit/>
          </a:bodyPr>
          <a:lstStyle/>
          <a:p>
            <a:r>
              <a:rPr lang="en-US" sz="1800" dirty="0">
                <a:solidFill>
                  <a:srgbClr val="FFFFFF"/>
                </a:solidFill>
              </a:rPr>
              <a:t>10 million</a:t>
            </a:r>
          </a:p>
        </p:txBody>
      </p:sp>
      <p:sp>
        <p:nvSpPr>
          <p:cNvPr id="9" name="TextBox 8"/>
          <p:cNvSpPr txBox="1"/>
          <p:nvPr/>
        </p:nvSpPr>
        <p:spPr>
          <a:xfrm rot="16200000">
            <a:off x="1118160" y="3117342"/>
            <a:ext cx="2266574" cy="307777"/>
          </a:xfrm>
          <a:prstGeom prst="rect">
            <a:avLst/>
          </a:prstGeom>
          <a:noFill/>
        </p:spPr>
        <p:txBody>
          <a:bodyPr wrap="square" rtlCol="0">
            <a:spAutoFit/>
          </a:bodyPr>
          <a:lstStyle/>
          <a:p>
            <a:r>
              <a:rPr lang="en-US" sz="2100" dirty="0">
                <a:solidFill>
                  <a:schemeClr val="bg1"/>
                </a:solidFill>
              </a:rPr>
              <a:t>Deaths per year</a:t>
            </a:r>
          </a:p>
        </p:txBody>
      </p:sp>
      <p:sp>
        <p:nvSpPr>
          <p:cNvPr id="11" name="TextBox 10"/>
          <p:cNvSpPr txBox="1"/>
          <p:nvPr/>
        </p:nvSpPr>
        <p:spPr>
          <a:xfrm>
            <a:off x="5235593" y="4559694"/>
            <a:ext cx="815029" cy="523220"/>
          </a:xfrm>
          <a:prstGeom prst="rect">
            <a:avLst/>
          </a:prstGeom>
          <a:noFill/>
        </p:spPr>
        <p:txBody>
          <a:bodyPr wrap="square" rtlCol="0">
            <a:spAutoFit/>
          </a:bodyPr>
          <a:lstStyle/>
          <a:p>
            <a:r>
              <a:rPr lang="en-US" sz="2100" dirty="0">
                <a:solidFill>
                  <a:schemeClr val="bg1"/>
                </a:solidFill>
              </a:rPr>
              <a:t>2020150</a:t>
            </a:r>
          </a:p>
        </p:txBody>
      </p:sp>
      <p:sp>
        <p:nvSpPr>
          <p:cNvPr id="2" name="TextBox 1"/>
          <p:cNvSpPr txBox="1"/>
          <p:nvPr/>
        </p:nvSpPr>
        <p:spPr>
          <a:xfrm>
            <a:off x="4204306" y="4066338"/>
            <a:ext cx="1259234" cy="307777"/>
          </a:xfrm>
          <a:prstGeom prst="rect">
            <a:avLst/>
          </a:prstGeom>
          <a:noFill/>
        </p:spPr>
        <p:txBody>
          <a:bodyPr wrap="square" rtlCol="0">
            <a:spAutoFit/>
          </a:bodyPr>
          <a:lstStyle/>
          <a:p>
            <a:pPr algn="ctr"/>
            <a:r>
              <a:rPr lang="en-SG" sz="2100" dirty="0"/>
              <a:t>2050</a:t>
            </a:r>
          </a:p>
        </p:txBody>
      </p:sp>
      <p:sp>
        <p:nvSpPr>
          <p:cNvPr id="3" name="TextBox 2"/>
          <p:cNvSpPr txBox="1"/>
          <p:nvPr/>
        </p:nvSpPr>
        <p:spPr>
          <a:xfrm>
            <a:off x="811530" y="4754880"/>
            <a:ext cx="7760970" cy="830997"/>
          </a:xfrm>
          <a:prstGeom prst="rect">
            <a:avLst/>
          </a:prstGeom>
          <a:noFill/>
        </p:spPr>
        <p:txBody>
          <a:bodyPr wrap="square" rtlCol="0">
            <a:spAutoFit/>
          </a:bodyPr>
          <a:lstStyle/>
          <a:p>
            <a:r>
              <a:rPr lang="en-SG" sz="1800" dirty="0"/>
              <a:t>If left to continue at present pace, we will see a return to the pre-antibiotic era within the next 20-30 years</a:t>
            </a:r>
          </a:p>
          <a:p>
            <a:endParaRPr lang="en-SG" sz="1800" dirty="0"/>
          </a:p>
          <a:p>
            <a:endParaRPr lang="en-SG" sz="1800" dirty="0"/>
          </a:p>
          <a:p>
            <a:pPr algn="ctr"/>
            <a:r>
              <a:rPr lang="en-SG" sz="1800" b="1" dirty="0"/>
              <a:t>(Note: annual  global deaths from cancer: 7-8 million)</a:t>
            </a:r>
          </a:p>
        </p:txBody>
      </p:sp>
      <p:sp>
        <p:nvSpPr>
          <p:cNvPr id="4" name="TextBox 3"/>
          <p:cNvSpPr txBox="1"/>
          <p:nvPr/>
        </p:nvSpPr>
        <p:spPr>
          <a:xfrm>
            <a:off x="1794510" y="899247"/>
            <a:ext cx="5875020" cy="307777"/>
          </a:xfrm>
          <a:prstGeom prst="rect">
            <a:avLst/>
          </a:prstGeom>
          <a:noFill/>
        </p:spPr>
        <p:txBody>
          <a:bodyPr wrap="square" rtlCol="0">
            <a:spAutoFit/>
          </a:bodyPr>
          <a:lstStyle/>
          <a:p>
            <a:r>
              <a:rPr lang="en-SG" sz="2100" dirty="0"/>
              <a:t>Annual deaths from antimicrobial resistant bacteria</a:t>
            </a:r>
          </a:p>
        </p:txBody>
      </p:sp>
    </p:spTree>
    <p:extLst>
      <p:ext uri="{BB962C8B-B14F-4D97-AF65-F5344CB8AC3E}">
        <p14:creationId xmlns:p14="http://schemas.microsoft.com/office/powerpoint/2010/main" val="42942576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9652" y="944724"/>
            <a:ext cx="6264696" cy="857250"/>
          </a:xfrm>
        </p:spPr>
        <p:txBody>
          <a:bodyPr>
            <a:normAutofit fontScale="90000"/>
          </a:bodyPr>
          <a:lstStyle/>
          <a:p>
            <a:pPr algn="ctr"/>
            <a:r>
              <a:rPr lang="en-SG" dirty="0" smtClean="0"/>
              <a:t>Where do we (mostly) use our antibiotics?</a:t>
            </a:r>
            <a:endParaRPr lang="en-SG" dirty="0"/>
          </a:p>
        </p:txBody>
      </p:sp>
      <p:sp>
        <p:nvSpPr>
          <p:cNvPr id="3" name="Content Placeholder 2"/>
          <p:cNvSpPr>
            <a:spLocks noGrp="1"/>
          </p:cNvSpPr>
          <p:nvPr>
            <p:ph idx="1"/>
          </p:nvPr>
        </p:nvSpPr>
        <p:spPr>
          <a:xfrm>
            <a:off x="342900" y="2058282"/>
            <a:ext cx="7361448" cy="3086100"/>
          </a:xfrm>
        </p:spPr>
        <p:txBody>
          <a:bodyPr>
            <a:normAutofit fontScale="55000" lnSpcReduction="20000"/>
          </a:bodyPr>
          <a:lstStyle/>
          <a:p>
            <a:endParaRPr lang="en-SG" dirty="0" smtClean="0"/>
          </a:p>
          <a:p>
            <a:pPr marL="0" indent="0">
              <a:buNone/>
            </a:pPr>
            <a:r>
              <a:rPr lang="en-SG" sz="3825" dirty="0"/>
              <a:t>Sick humans					</a:t>
            </a:r>
          </a:p>
          <a:p>
            <a:pPr marL="0" indent="0">
              <a:buNone/>
            </a:pPr>
            <a:r>
              <a:rPr lang="en-SG" sz="3825" dirty="0"/>
              <a:t>15-25%</a:t>
            </a:r>
          </a:p>
          <a:p>
            <a:pPr marL="0" indent="0">
              <a:buNone/>
            </a:pPr>
            <a:endParaRPr lang="en-SG" sz="3825" dirty="0"/>
          </a:p>
          <a:p>
            <a:pPr marL="0" indent="0">
              <a:buNone/>
            </a:pPr>
            <a:r>
              <a:rPr lang="en-SG" sz="3825" dirty="0"/>
              <a:t>Sick animals					</a:t>
            </a:r>
          </a:p>
          <a:p>
            <a:pPr marL="0" indent="0">
              <a:buNone/>
            </a:pPr>
            <a:r>
              <a:rPr lang="en-SG" sz="3825" dirty="0"/>
              <a:t>15-25%</a:t>
            </a:r>
          </a:p>
          <a:p>
            <a:pPr marL="0" indent="0">
              <a:buNone/>
            </a:pPr>
            <a:endParaRPr lang="en-SG" sz="3825" dirty="0"/>
          </a:p>
          <a:p>
            <a:pPr marL="0" indent="0">
              <a:buNone/>
            </a:pPr>
            <a:r>
              <a:rPr lang="en-SG" sz="3825" dirty="0"/>
              <a:t>To grow healthy animals faster	50-70%</a:t>
            </a:r>
          </a:p>
          <a:p>
            <a:pPr marL="0" indent="0">
              <a:buNone/>
            </a:pPr>
            <a:r>
              <a:rPr lang="en-SG" sz="3450" i="1" dirty="0"/>
              <a:t>(Estimated figures from USA)</a:t>
            </a:r>
          </a:p>
        </p:txBody>
      </p:sp>
    </p:spTree>
    <p:extLst>
      <p:ext uri="{BB962C8B-B14F-4D97-AF65-F5344CB8AC3E}">
        <p14:creationId xmlns:p14="http://schemas.microsoft.com/office/powerpoint/2010/main" val="173201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836712"/>
            <a:ext cx="6405364" cy="857250"/>
          </a:xfrm>
        </p:spPr>
        <p:txBody>
          <a:bodyPr/>
          <a:lstStyle/>
          <a:p>
            <a:r>
              <a:rPr lang="en-SG" dirty="0" smtClean="0"/>
              <a:t>The need for an evidence base</a:t>
            </a:r>
            <a:endParaRPr lang="en-SG" dirty="0"/>
          </a:p>
        </p:txBody>
      </p:sp>
      <p:sp>
        <p:nvSpPr>
          <p:cNvPr id="3" name="Content Placeholder 2"/>
          <p:cNvSpPr>
            <a:spLocks noGrp="1"/>
          </p:cNvSpPr>
          <p:nvPr>
            <p:ph idx="1"/>
          </p:nvPr>
        </p:nvSpPr>
        <p:spPr>
          <a:xfrm>
            <a:off x="321854" y="2348880"/>
            <a:ext cx="8282594" cy="3086100"/>
          </a:xfrm>
        </p:spPr>
        <p:txBody>
          <a:bodyPr/>
          <a:lstStyle/>
          <a:p>
            <a:pPr marL="0" indent="0">
              <a:buNone/>
            </a:pPr>
            <a:r>
              <a:rPr lang="en-SG" sz="2800" dirty="0">
                <a:solidFill>
                  <a:srgbClr val="C00000"/>
                </a:solidFill>
              </a:rPr>
              <a:t>“The effect of antimicrobial resistance policies seems variable …  absence of progress partly due to an insufficient evidence base to inform policy makers about the </a:t>
            </a:r>
            <a:r>
              <a:rPr lang="en-SG" sz="2800" u="sng" dirty="0">
                <a:solidFill>
                  <a:srgbClr val="C00000"/>
                </a:solidFill>
              </a:rPr>
              <a:t>effectiveness, </a:t>
            </a:r>
            <a:r>
              <a:rPr lang="en-SG" sz="2800" u="sng" dirty="0" err="1">
                <a:solidFill>
                  <a:srgbClr val="C00000"/>
                </a:solidFill>
              </a:rPr>
              <a:t>generalisability</a:t>
            </a:r>
            <a:r>
              <a:rPr lang="en-SG" sz="2800" u="sng" dirty="0">
                <a:solidFill>
                  <a:srgbClr val="C00000"/>
                </a:solidFill>
              </a:rPr>
              <a:t>, and cost-effectiveness of initiatives</a:t>
            </a:r>
            <a:r>
              <a:rPr lang="en-SG" dirty="0">
                <a:solidFill>
                  <a:srgbClr val="C00000"/>
                </a:solidFill>
              </a:rPr>
              <a:t>”</a:t>
            </a:r>
          </a:p>
          <a:p>
            <a:pPr marL="0" indent="0">
              <a:buNone/>
            </a:pPr>
            <a:endParaRPr lang="en-SG" sz="1800" dirty="0"/>
          </a:p>
          <a:p>
            <a:pPr marL="0" indent="0">
              <a:buNone/>
            </a:pPr>
            <a:r>
              <a:rPr lang="en-SG" sz="1800" i="1" dirty="0"/>
              <a:t>From Paper 4 in the Lancet series:</a:t>
            </a:r>
          </a:p>
          <a:p>
            <a:pPr marL="0" indent="0">
              <a:buNone/>
            </a:pPr>
            <a:r>
              <a:rPr lang="en-SG" sz="1800" dirty="0"/>
              <a:t>Antimicrobials; access and sustainable effectiveness</a:t>
            </a:r>
          </a:p>
          <a:p>
            <a:pPr marL="0" indent="0">
              <a:buNone/>
            </a:pPr>
            <a:r>
              <a:rPr lang="en-SG" sz="1800" dirty="0"/>
              <a:t>18 November 2015</a:t>
            </a:r>
          </a:p>
          <a:p>
            <a:pPr marL="0" indent="0">
              <a:buNone/>
            </a:pPr>
            <a:r>
              <a:rPr lang="en-SG" sz="1800" dirty="0">
                <a:solidFill>
                  <a:schemeClr val="accent5">
                    <a:lumMod val="75000"/>
                  </a:schemeClr>
                </a:solidFill>
              </a:rPr>
              <a:t>DOI: http://dx.doi.org/10.1016/S0140-6736(15)00520-6</a:t>
            </a:r>
          </a:p>
        </p:txBody>
      </p:sp>
    </p:spTree>
    <p:extLst>
      <p:ext uri="{BB962C8B-B14F-4D97-AF65-F5344CB8AC3E}">
        <p14:creationId xmlns:p14="http://schemas.microsoft.com/office/powerpoint/2010/main" val="989895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8342" y="857250"/>
            <a:ext cx="5829300" cy="857250"/>
          </a:xfrm>
        </p:spPr>
        <p:txBody>
          <a:bodyPr>
            <a:normAutofit fontScale="90000"/>
          </a:bodyPr>
          <a:lstStyle/>
          <a:p>
            <a:pPr algn="ctr"/>
            <a:r>
              <a:rPr lang="en-SG" dirty="0" smtClean="0"/>
              <a:t>A number of (simple) steps to take</a:t>
            </a:r>
            <a:endParaRPr lang="en-SG" dirty="0"/>
          </a:p>
        </p:txBody>
      </p:sp>
      <p:sp>
        <p:nvSpPr>
          <p:cNvPr id="3" name="Content Placeholder 2"/>
          <p:cNvSpPr>
            <a:spLocks noGrp="1"/>
          </p:cNvSpPr>
          <p:nvPr>
            <p:ph idx="1"/>
          </p:nvPr>
        </p:nvSpPr>
        <p:spPr>
          <a:xfrm>
            <a:off x="1305628" y="2078850"/>
            <a:ext cx="6695372" cy="3086100"/>
          </a:xfrm>
        </p:spPr>
        <p:txBody>
          <a:bodyPr>
            <a:normAutofit fontScale="92500" lnSpcReduction="20000"/>
          </a:bodyPr>
          <a:lstStyle/>
          <a:p>
            <a:pPr marL="0" indent="0">
              <a:buNone/>
            </a:pPr>
            <a:r>
              <a:rPr lang="en-SG" sz="1950" dirty="0"/>
              <a:t>Document use of antibiotics and occurrence of resistance</a:t>
            </a:r>
          </a:p>
          <a:p>
            <a:pPr marL="0" indent="0">
              <a:buNone/>
            </a:pPr>
            <a:endParaRPr lang="en-SG" sz="1950" dirty="0"/>
          </a:p>
          <a:p>
            <a:pPr marL="0" indent="0">
              <a:buNone/>
            </a:pPr>
            <a:r>
              <a:rPr lang="en-SG" sz="1950" dirty="0"/>
              <a:t>Regulate all use of antibiotics</a:t>
            </a:r>
          </a:p>
          <a:p>
            <a:pPr marL="0" indent="0">
              <a:buNone/>
            </a:pPr>
            <a:endParaRPr lang="en-SG" sz="1950" dirty="0"/>
          </a:p>
          <a:p>
            <a:pPr marL="0" indent="0">
              <a:buNone/>
            </a:pPr>
            <a:r>
              <a:rPr lang="en-SG" sz="1950" dirty="0"/>
              <a:t>Block Vet’s right to make a profit from dealing drugs</a:t>
            </a:r>
          </a:p>
          <a:p>
            <a:pPr marL="0" indent="0">
              <a:buNone/>
            </a:pPr>
            <a:endParaRPr lang="en-SG" sz="1950" dirty="0"/>
          </a:p>
          <a:p>
            <a:pPr marL="0" indent="0">
              <a:buNone/>
            </a:pPr>
            <a:r>
              <a:rPr lang="en-SG" sz="1950" dirty="0"/>
              <a:t>Do the same for medical doctors</a:t>
            </a:r>
          </a:p>
          <a:p>
            <a:pPr marL="0" indent="0">
              <a:buNone/>
            </a:pPr>
            <a:endParaRPr lang="en-SG" sz="1950" dirty="0"/>
          </a:p>
          <a:p>
            <a:pPr marL="0" indent="0">
              <a:buNone/>
            </a:pPr>
            <a:r>
              <a:rPr lang="en-SG" b="1" dirty="0" smtClean="0">
                <a:solidFill>
                  <a:srgbClr val="000099"/>
                </a:solidFill>
              </a:rPr>
              <a:t>Reduce stupid use of antibiotics significantly</a:t>
            </a:r>
            <a:endParaRPr lang="en-SG" b="1" dirty="0">
              <a:solidFill>
                <a:srgbClr val="000099"/>
              </a:solidFill>
            </a:endParaRPr>
          </a:p>
          <a:p>
            <a:pPr algn="ctr">
              <a:buFontTx/>
              <a:buChar char="-"/>
            </a:pPr>
            <a:endParaRPr lang="en-SG" sz="1800" dirty="0"/>
          </a:p>
          <a:p>
            <a:pPr marL="0" indent="0" algn="ctr">
              <a:buNone/>
            </a:pPr>
            <a:endParaRPr lang="en-SG" sz="1800" dirty="0"/>
          </a:p>
        </p:txBody>
      </p:sp>
    </p:spTree>
    <p:extLst>
      <p:ext uri="{BB962C8B-B14F-4D97-AF65-F5344CB8AC3E}">
        <p14:creationId xmlns:p14="http://schemas.microsoft.com/office/powerpoint/2010/main" val="28112957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1331640" y="894899"/>
            <a:ext cx="6507435" cy="857251"/>
          </a:xfrm>
        </p:spPr>
        <p:txBody>
          <a:bodyPr/>
          <a:lstStyle/>
          <a:p>
            <a:r>
              <a:rPr lang="da-DK" sz="1800" dirty="0" err="1">
                <a:solidFill>
                  <a:srgbClr val="C00000"/>
                </a:solidFill>
              </a:rPr>
              <a:t>Banning</a:t>
            </a:r>
            <a:r>
              <a:rPr lang="da-DK" sz="1800" dirty="0">
                <a:solidFill>
                  <a:srgbClr val="C00000"/>
                </a:solidFill>
              </a:rPr>
              <a:t> </a:t>
            </a:r>
            <a:r>
              <a:rPr lang="da-DK" sz="1800" dirty="0" err="1">
                <a:solidFill>
                  <a:srgbClr val="C00000"/>
                </a:solidFill>
              </a:rPr>
              <a:t>routine</a:t>
            </a:r>
            <a:r>
              <a:rPr lang="da-DK" sz="1800" dirty="0">
                <a:solidFill>
                  <a:srgbClr val="C00000"/>
                </a:solidFill>
              </a:rPr>
              <a:t> </a:t>
            </a:r>
            <a:r>
              <a:rPr lang="da-DK" sz="1800" dirty="0" err="1">
                <a:solidFill>
                  <a:srgbClr val="C00000"/>
                </a:solidFill>
              </a:rPr>
              <a:t>prophylactic</a:t>
            </a:r>
            <a:r>
              <a:rPr lang="da-DK" sz="1800" dirty="0">
                <a:solidFill>
                  <a:srgbClr val="C00000"/>
                </a:solidFill>
              </a:rPr>
              <a:t> </a:t>
            </a:r>
            <a:r>
              <a:rPr lang="da-DK" sz="1800" dirty="0" err="1">
                <a:solidFill>
                  <a:srgbClr val="C00000"/>
                </a:solidFill>
              </a:rPr>
              <a:t>usage</a:t>
            </a:r>
            <a:r>
              <a:rPr lang="da-DK" sz="1800" dirty="0">
                <a:solidFill>
                  <a:srgbClr val="C00000"/>
                </a:solidFill>
              </a:rPr>
              <a:t> and </a:t>
            </a:r>
            <a:r>
              <a:rPr lang="da-DK" sz="1800" dirty="0" err="1">
                <a:solidFill>
                  <a:srgbClr val="C00000"/>
                </a:solidFill>
              </a:rPr>
              <a:t>limiting</a:t>
            </a:r>
            <a:r>
              <a:rPr lang="da-DK" sz="1800" dirty="0">
                <a:solidFill>
                  <a:srgbClr val="C00000"/>
                </a:solidFill>
              </a:rPr>
              <a:t> </a:t>
            </a:r>
            <a:r>
              <a:rPr lang="da-DK" sz="1800" dirty="0" err="1">
                <a:solidFill>
                  <a:srgbClr val="C00000"/>
                </a:solidFill>
              </a:rPr>
              <a:t>Vet’s</a:t>
            </a:r>
            <a:r>
              <a:rPr lang="da-DK" sz="1800" dirty="0">
                <a:solidFill>
                  <a:srgbClr val="C00000"/>
                </a:solidFill>
              </a:rPr>
              <a:t> profit from the sale of drugs </a:t>
            </a:r>
            <a:br>
              <a:rPr lang="da-DK" sz="1800" dirty="0">
                <a:solidFill>
                  <a:srgbClr val="C00000"/>
                </a:solidFill>
              </a:rPr>
            </a:br>
            <a:r>
              <a:rPr lang="da-DK" sz="1725" dirty="0">
                <a:solidFill>
                  <a:schemeClr val="accent5">
                    <a:lumMod val="75000"/>
                  </a:schemeClr>
                </a:solidFill>
              </a:rPr>
              <a:t>(</a:t>
            </a:r>
            <a:r>
              <a:rPr lang="da-DK" sz="1725" dirty="0" err="1">
                <a:solidFill>
                  <a:schemeClr val="accent5">
                    <a:lumMod val="75000"/>
                  </a:schemeClr>
                </a:solidFill>
              </a:rPr>
              <a:t>which</a:t>
            </a:r>
            <a:r>
              <a:rPr lang="da-DK" sz="1725" dirty="0">
                <a:solidFill>
                  <a:schemeClr val="accent5">
                    <a:lumMod val="75000"/>
                  </a:schemeClr>
                </a:solidFill>
              </a:rPr>
              <a:t> </a:t>
            </a:r>
            <a:r>
              <a:rPr lang="da-DK" sz="1725" dirty="0" err="1">
                <a:solidFill>
                  <a:schemeClr val="accent5">
                    <a:lumMod val="75000"/>
                  </a:schemeClr>
                </a:solidFill>
              </a:rPr>
              <a:t>was</a:t>
            </a:r>
            <a:r>
              <a:rPr lang="da-DK" sz="1725" dirty="0">
                <a:solidFill>
                  <a:schemeClr val="accent5">
                    <a:lumMod val="75000"/>
                  </a:schemeClr>
                </a:solidFill>
              </a:rPr>
              <a:t> </a:t>
            </a:r>
            <a:r>
              <a:rPr lang="da-DK" sz="1725" dirty="0" err="1">
                <a:solidFill>
                  <a:schemeClr val="accent5">
                    <a:lumMod val="75000"/>
                  </a:schemeClr>
                </a:solidFill>
              </a:rPr>
              <a:t>close</a:t>
            </a:r>
            <a:r>
              <a:rPr lang="da-DK" sz="1725" dirty="0">
                <a:solidFill>
                  <a:schemeClr val="accent5">
                    <a:lumMod val="75000"/>
                  </a:schemeClr>
                </a:solidFill>
              </a:rPr>
              <a:t> to 50% of a standard </a:t>
            </a:r>
            <a:r>
              <a:rPr lang="da-DK" sz="1725" dirty="0" err="1">
                <a:solidFill>
                  <a:schemeClr val="accent5">
                    <a:lumMod val="75000"/>
                  </a:schemeClr>
                </a:solidFill>
              </a:rPr>
              <a:t>Vets</a:t>
            </a:r>
            <a:r>
              <a:rPr lang="da-DK" sz="1725" dirty="0">
                <a:solidFill>
                  <a:schemeClr val="accent5">
                    <a:lumMod val="75000"/>
                  </a:schemeClr>
                </a:solidFill>
              </a:rPr>
              <a:t> total net </a:t>
            </a:r>
            <a:r>
              <a:rPr lang="da-DK" sz="1725" dirty="0" err="1">
                <a:solidFill>
                  <a:schemeClr val="accent5">
                    <a:lumMod val="75000"/>
                  </a:schemeClr>
                </a:solidFill>
              </a:rPr>
              <a:t>income</a:t>
            </a:r>
            <a:r>
              <a:rPr lang="da-DK" sz="1725" dirty="0">
                <a:solidFill>
                  <a:schemeClr val="accent5">
                    <a:lumMod val="75000"/>
                  </a:schemeClr>
                </a:solidFill>
              </a:rPr>
              <a:t>)</a:t>
            </a:r>
          </a:p>
        </p:txBody>
      </p:sp>
      <p:sp>
        <p:nvSpPr>
          <p:cNvPr id="78851" name="Rectangle 3"/>
          <p:cNvSpPr>
            <a:spLocks noGrp="1" noChangeArrowheads="1"/>
          </p:cNvSpPr>
          <p:nvPr>
            <p:ph type="body" sz="half" idx="1"/>
          </p:nvPr>
        </p:nvSpPr>
        <p:spPr>
          <a:xfrm>
            <a:off x="1494236" y="1847828"/>
            <a:ext cx="6344840" cy="426244"/>
          </a:xfrm>
        </p:spPr>
        <p:txBody>
          <a:bodyPr/>
          <a:lstStyle/>
          <a:p>
            <a:r>
              <a:rPr lang="da-DK" sz="1800" dirty="0"/>
              <a:t>New </a:t>
            </a:r>
            <a:r>
              <a:rPr lang="da-DK" sz="1800" dirty="0" err="1"/>
              <a:t>veterinary</a:t>
            </a:r>
            <a:r>
              <a:rPr lang="da-DK" sz="1800" dirty="0"/>
              <a:t> medicinal </a:t>
            </a:r>
            <a:r>
              <a:rPr lang="da-DK" sz="1800" dirty="0" err="1"/>
              <a:t>regulation</a:t>
            </a:r>
            <a:r>
              <a:rPr lang="da-DK" sz="1800" dirty="0"/>
              <a:t> </a:t>
            </a:r>
            <a:r>
              <a:rPr lang="da-DK" sz="1800" dirty="0" err="1"/>
              <a:t>adopted</a:t>
            </a:r>
            <a:r>
              <a:rPr lang="da-DK" sz="1800" dirty="0"/>
              <a:t> in 1995</a:t>
            </a:r>
          </a:p>
        </p:txBody>
      </p:sp>
      <p:graphicFrame>
        <p:nvGraphicFramePr>
          <p:cNvPr id="10" name="Object 4"/>
          <p:cNvGraphicFramePr>
            <a:graphicFrameLocks noGrp="1" noChangeAspect="1"/>
          </p:cNvGraphicFramePr>
          <p:nvPr>
            <p:ph type="chart" sz="half" idx="2"/>
            <p:extLst/>
          </p:nvPr>
        </p:nvGraphicFramePr>
        <p:xfrm>
          <a:off x="1817694" y="2396675"/>
          <a:ext cx="5010150" cy="2724150"/>
        </p:xfrm>
        <a:graphic>
          <a:graphicData uri="http://schemas.openxmlformats.org/drawingml/2006/chart">
            <c:chart xmlns:c="http://schemas.openxmlformats.org/drawingml/2006/chart" xmlns:r="http://schemas.openxmlformats.org/officeDocument/2006/relationships" r:id="rId3"/>
          </a:graphicData>
        </a:graphic>
      </p:graphicFrame>
      <p:grpSp>
        <p:nvGrpSpPr>
          <p:cNvPr id="78854" name="Group 6"/>
          <p:cNvGrpSpPr>
            <a:grpSpLocks/>
          </p:cNvGrpSpPr>
          <p:nvPr/>
        </p:nvGrpSpPr>
        <p:grpSpPr bwMode="auto">
          <a:xfrm>
            <a:off x="2573778" y="2967268"/>
            <a:ext cx="3024336" cy="1268866"/>
            <a:chOff x="768" y="3013"/>
            <a:chExt cx="2256" cy="1166"/>
          </a:xfrm>
        </p:grpSpPr>
        <p:sp>
          <p:nvSpPr>
            <p:cNvPr id="78855" name="Oval 7"/>
            <p:cNvSpPr>
              <a:spLocks noChangeArrowheads="1"/>
            </p:cNvSpPr>
            <p:nvPr/>
          </p:nvSpPr>
          <p:spPr bwMode="auto">
            <a:xfrm>
              <a:off x="1776" y="3013"/>
              <a:ext cx="1248" cy="358"/>
            </a:xfrm>
            <a:prstGeom prst="ellipse">
              <a:avLst/>
            </a:prstGeom>
            <a:noFill/>
            <a:ln w="44450">
              <a:solidFill>
                <a:srgbClr val="FF00FF"/>
              </a:solidFill>
              <a:round/>
              <a:headEnd/>
              <a:tailEnd/>
            </a:ln>
            <a:effectLst/>
          </p:spPr>
          <p:txBody>
            <a:bodyPr anchor="ctr">
              <a:spAutoFit/>
            </a:bodyPr>
            <a:lstStyle/>
            <a:p>
              <a:endParaRPr lang="da-DK" sz="1800"/>
            </a:p>
          </p:txBody>
        </p:sp>
        <p:sp>
          <p:nvSpPr>
            <p:cNvPr id="78856" name="Text Box 8"/>
            <p:cNvSpPr txBox="1">
              <a:spLocks noChangeArrowheads="1"/>
            </p:cNvSpPr>
            <p:nvPr/>
          </p:nvSpPr>
          <p:spPr bwMode="auto">
            <a:xfrm>
              <a:off x="768" y="3840"/>
              <a:ext cx="480" cy="339"/>
            </a:xfrm>
            <a:prstGeom prst="rect">
              <a:avLst/>
            </a:prstGeom>
            <a:solidFill>
              <a:schemeClr val="bg1"/>
            </a:solidFill>
            <a:ln w="9525">
              <a:solidFill>
                <a:schemeClr val="tx1"/>
              </a:solidFill>
              <a:miter lim="800000"/>
              <a:headEnd/>
              <a:tailEnd/>
            </a:ln>
            <a:effectLst/>
          </p:spPr>
          <p:txBody>
            <a:bodyPr wrap="none">
              <a:spAutoFit/>
            </a:bodyPr>
            <a:lstStyle/>
            <a:p>
              <a:pPr>
                <a:spcBef>
                  <a:spcPct val="0"/>
                </a:spcBef>
              </a:pPr>
              <a:r>
                <a:rPr lang="da-DK" sz="900" b="1">
                  <a:solidFill>
                    <a:srgbClr val="000000"/>
                  </a:solidFill>
                  <a:latin typeface="Arial" charset="0"/>
                </a:rPr>
                <a:t>Profit on</a:t>
              </a:r>
            </a:p>
            <a:p>
              <a:pPr>
                <a:spcBef>
                  <a:spcPct val="0"/>
                </a:spcBef>
              </a:pPr>
              <a:r>
                <a:rPr lang="da-DK" sz="900" b="1">
                  <a:solidFill>
                    <a:srgbClr val="000000"/>
                  </a:solidFill>
                  <a:latin typeface="Arial" charset="0"/>
                </a:rPr>
                <a:t>therapeutics</a:t>
              </a:r>
            </a:p>
            <a:p>
              <a:pPr>
                <a:spcBef>
                  <a:spcPct val="0"/>
                </a:spcBef>
              </a:pPr>
              <a:r>
                <a:rPr lang="da-DK" sz="900" b="1">
                  <a:solidFill>
                    <a:srgbClr val="000000"/>
                  </a:solidFill>
                  <a:latin typeface="Arial" charset="0"/>
                </a:rPr>
                <a:t>reduced</a:t>
              </a:r>
              <a:endParaRPr lang="en-GB" sz="900" b="1">
                <a:solidFill>
                  <a:srgbClr val="000000"/>
                </a:solidFill>
                <a:latin typeface="Arial" charset="0"/>
              </a:endParaRPr>
            </a:p>
          </p:txBody>
        </p:sp>
        <p:sp>
          <p:nvSpPr>
            <p:cNvPr id="78857" name="Line 9"/>
            <p:cNvSpPr>
              <a:spLocks noChangeShapeType="1"/>
            </p:cNvSpPr>
            <p:nvPr/>
          </p:nvSpPr>
          <p:spPr bwMode="auto">
            <a:xfrm flipV="1">
              <a:off x="1348" y="3504"/>
              <a:ext cx="524" cy="336"/>
            </a:xfrm>
            <a:prstGeom prst="line">
              <a:avLst/>
            </a:prstGeom>
            <a:noFill/>
            <a:ln w="44450">
              <a:solidFill>
                <a:srgbClr val="EF17DA"/>
              </a:solidFill>
              <a:round/>
              <a:headEnd/>
              <a:tailEnd/>
            </a:ln>
            <a:effectLst/>
          </p:spPr>
          <p:txBody>
            <a:bodyPr>
              <a:spAutoFit/>
            </a:bodyPr>
            <a:lstStyle/>
            <a:p>
              <a:endParaRPr lang="da-DK" sz="1800"/>
            </a:p>
          </p:txBody>
        </p:sp>
      </p:grpSp>
      <p:sp>
        <p:nvSpPr>
          <p:cNvPr id="78858" name="Text Box 10"/>
          <p:cNvSpPr txBox="1">
            <a:spLocks noChangeArrowheads="1"/>
          </p:cNvSpPr>
          <p:nvPr/>
        </p:nvSpPr>
        <p:spPr bwMode="auto">
          <a:xfrm>
            <a:off x="1603177" y="5333425"/>
            <a:ext cx="6126956" cy="276999"/>
          </a:xfrm>
          <a:prstGeom prst="rect">
            <a:avLst/>
          </a:prstGeom>
          <a:noFill/>
          <a:ln w="9525">
            <a:solidFill>
              <a:schemeClr val="tx1"/>
            </a:solidFill>
            <a:miter lim="800000"/>
            <a:headEnd/>
            <a:tailEnd/>
          </a:ln>
          <a:effectLst/>
        </p:spPr>
        <p:txBody>
          <a:bodyPr>
            <a:spAutoFit/>
          </a:bodyPr>
          <a:lstStyle/>
          <a:p>
            <a:pPr>
              <a:spcBef>
                <a:spcPct val="0"/>
              </a:spcBef>
            </a:pPr>
            <a:r>
              <a:rPr lang="da-DK" sz="1800" i="1" dirty="0" err="1">
                <a:latin typeface="Times New Roman" pitchFamily="18" charset="0"/>
              </a:rPr>
              <a:t>Reduced</a:t>
            </a:r>
            <a:r>
              <a:rPr lang="da-DK" sz="1800" i="1" dirty="0">
                <a:latin typeface="Times New Roman" pitchFamily="18" charset="0"/>
              </a:rPr>
              <a:t> the total </a:t>
            </a:r>
            <a:r>
              <a:rPr lang="da-DK" sz="1800" i="1" dirty="0" err="1">
                <a:latin typeface="Times New Roman" pitchFamily="18" charset="0"/>
              </a:rPr>
              <a:t>usage</a:t>
            </a:r>
            <a:r>
              <a:rPr lang="da-DK" sz="1800" i="1" dirty="0">
                <a:latin typeface="Times New Roman" pitchFamily="18" charset="0"/>
              </a:rPr>
              <a:t> of </a:t>
            </a:r>
            <a:r>
              <a:rPr lang="da-DK" sz="1800" i="1" dirty="0" err="1">
                <a:latin typeface="Times New Roman" pitchFamily="18" charset="0"/>
              </a:rPr>
              <a:t>prescribed</a:t>
            </a:r>
            <a:r>
              <a:rPr lang="da-DK" sz="1800" i="1" dirty="0">
                <a:latin typeface="Times New Roman" pitchFamily="18" charset="0"/>
              </a:rPr>
              <a:t> </a:t>
            </a:r>
            <a:r>
              <a:rPr lang="da-DK" sz="1800" i="1" dirty="0" err="1">
                <a:latin typeface="Times New Roman" pitchFamily="18" charset="0"/>
              </a:rPr>
              <a:t>veterinary</a:t>
            </a:r>
            <a:r>
              <a:rPr lang="da-DK" sz="1800" i="1" dirty="0">
                <a:latin typeface="Times New Roman" pitchFamily="18" charset="0"/>
              </a:rPr>
              <a:t> </a:t>
            </a:r>
            <a:r>
              <a:rPr lang="da-DK" sz="1800" i="1" dirty="0" err="1">
                <a:latin typeface="Times New Roman" pitchFamily="18" charset="0"/>
              </a:rPr>
              <a:t>medicine</a:t>
            </a:r>
            <a:r>
              <a:rPr lang="da-DK" sz="1800" i="1" dirty="0">
                <a:latin typeface="Times New Roman" pitchFamily="18" charset="0"/>
              </a:rPr>
              <a:t> by 30-40% from </a:t>
            </a:r>
            <a:r>
              <a:rPr lang="da-DK" sz="1800" i="1" dirty="0" err="1">
                <a:latin typeface="Times New Roman" pitchFamily="18" charset="0"/>
              </a:rPr>
              <a:t>one</a:t>
            </a:r>
            <a:r>
              <a:rPr lang="da-DK" sz="1800" i="1" dirty="0">
                <a:latin typeface="Times New Roman" pitchFamily="18" charset="0"/>
              </a:rPr>
              <a:t> </a:t>
            </a:r>
            <a:r>
              <a:rPr lang="da-DK" sz="1800" i="1" dirty="0" err="1">
                <a:latin typeface="Times New Roman" pitchFamily="18" charset="0"/>
              </a:rPr>
              <a:t>year</a:t>
            </a:r>
            <a:r>
              <a:rPr lang="da-DK" sz="1800" i="1" dirty="0">
                <a:latin typeface="Times New Roman" pitchFamily="18" charset="0"/>
              </a:rPr>
              <a:t> to the </a:t>
            </a:r>
            <a:r>
              <a:rPr lang="da-DK" sz="1800" i="1" dirty="0" err="1">
                <a:latin typeface="Times New Roman" pitchFamily="18" charset="0"/>
              </a:rPr>
              <a:t>next</a:t>
            </a:r>
            <a:r>
              <a:rPr lang="da-DK" sz="1800" i="1" dirty="0">
                <a:latin typeface="Times New Roman" pitchFamily="18" charset="0"/>
              </a:rPr>
              <a:t> </a:t>
            </a:r>
          </a:p>
        </p:txBody>
      </p:sp>
    </p:spTree>
    <p:extLst>
      <p:ext uri="{BB962C8B-B14F-4D97-AF65-F5344CB8AC3E}">
        <p14:creationId xmlns:p14="http://schemas.microsoft.com/office/powerpoint/2010/main" val="905862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8854"/>
                                        </p:tgtEl>
                                        <p:attrNameLst>
                                          <p:attrName>style.visibility</p:attrName>
                                        </p:attrNameLst>
                                      </p:cBhvr>
                                      <p:to>
                                        <p:strVal val="visible"/>
                                      </p:to>
                                    </p:set>
                                    <p:anim calcmode="lin" valueType="num">
                                      <p:cBhvr additive="base">
                                        <p:cTn id="7" dur="500" fill="hold"/>
                                        <p:tgtEl>
                                          <p:spTgt spid="78854"/>
                                        </p:tgtEl>
                                        <p:attrNameLst>
                                          <p:attrName>ppt_x</p:attrName>
                                        </p:attrNameLst>
                                      </p:cBhvr>
                                      <p:tavLst>
                                        <p:tav tm="0">
                                          <p:val>
                                            <p:strVal val="#ppt_x"/>
                                          </p:val>
                                        </p:tav>
                                        <p:tav tm="100000">
                                          <p:val>
                                            <p:strVal val="#ppt_x"/>
                                          </p:val>
                                        </p:tav>
                                      </p:tavLst>
                                    </p:anim>
                                    <p:anim calcmode="lin" valueType="num">
                                      <p:cBhvr additive="base">
                                        <p:cTn id="8" dur="500" fill="hold"/>
                                        <p:tgtEl>
                                          <p:spTgt spid="7885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8858"/>
                                        </p:tgtEl>
                                        <p:attrNameLst>
                                          <p:attrName>style.visibility</p:attrName>
                                        </p:attrNameLst>
                                      </p:cBhvr>
                                      <p:to>
                                        <p:strVal val="visible"/>
                                      </p:to>
                                    </p:set>
                                    <p:anim calcmode="lin" valueType="num">
                                      <p:cBhvr additive="base">
                                        <p:cTn id="13" dur="500" fill="hold"/>
                                        <p:tgtEl>
                                          <p:spTgt spid="78858"/>
                                        </p:tgtEl>
                                        <p:attrNameLst>
                                          <p:attrName>ppt_x</p:attrName>
                                        </p:attrNameLst>
                                      </p:cBhvr>
                                      <p:tavLst>
                                        <p:tav tm="0">
                                          <p:val>
                                            <p:strVal val="#ppt_x"/>
                                          </p:val>
                                        </p:tav>
                                        <p:tav tm="100000">
                                          <p:val>
                                            <p:strVal val="#ppt_x"/>
                                          </p:val>
                                        </p:tav>
                                      </p:tavLst>
                                    </p:anim>
                                    <p:anim calcmode="lin" valueType="num">
                                      <p:cBhvr additive="base">
                                        <p:cTn id="14" dur="500" fill="hold"/>
                                        <p:tgtEl>
                                          <p:spTgt spid="788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8" grpId="0" animBg="1"/>
    </p:bldLst>
  </p:timing>
</p:sld>
</file>

<file path=ppt/theme/theme1.xml><?xml version="1.0" encoding="utf-8"?>
<a:theme xmlns:a="http://schemas.openxmlformats.org/drawingml/2006/main" name="NTUPowerpointTemplate_Aug2010">
  <a:themeElements>
    <a:clrScheme name="NTU Corp Colors (Deep Red)">
      <a:dk1>
        <a:srgbClr val="262626"/>
      </a:dk1>
      <a:lt1>
        <a:sysClr val="window" lastClr="FFFFFF"/>
      </a:lt1>
      <a:dk2>
        <a:srgbClr val="1F497D"/>
      </a:dk2>
      <a:lt2>
        <a:srgbClr val="C7C7C7"/>
      </a:lt2>
      <a:accent1>
        <a:srgbClr val="C60C30"/>
      </a:accent1>
      <a:accent2>
        <a:srgbClr val="003478"/>
      </a:accent2>
      <a:accent3>
        <a:srgbClr val="C49000"/>
      </a:accent3>
      <a:accent4>
        <a:srgbClr val="7A071E"/>
      </a:accent4>
      <a:accent5>
        <a:srgbClr val="0055C4"/>
      </a:accent5>
      <a:accent6>
        <a:srgbClr val="786C00"/>
      </a:accent6>
      <a:hlink>
        <a:srgbClr val="FFFF00"/>
      </a:hlink>
      <a:folHlink>
        <a:srgbClr val="002060"/>
      </a:folHlink>
    </a:clrScheme>
    <a:fontScheme name="Blank Presentation">
      <a:majorFont>
        <a:latin typeface="Helvetica Neue"/>
        <a:ea typeface="ＭＳ Ｐゴシック"/>
        <a:cs typeface=""/>
      </a:majorFont>
      <a:minorFont>
        <a:latin typeface="Helvetica Neue Light"/>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charset="0"/>
            <a:ea typeface="ＭＳ Ｐゴシック" pitchFamily="6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charset="0"/>
            <a:ea typeface="ＭＳ Ｐゴシック" pitchFamily="6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FACAA0B73F149448271D63BB03AD730" ma:contentTypeVersion="5" ma:contentTypeDescription="Create a new document." ma:contentTypeScope="" ma:versionID="b290d9ff40604638252d9cb25ee5ceca">
  <xsd:schema xmlns:xsd="http://www.w3.org/2001/XMLSchema" xmlns:p="http://schemas.microsoft.com/office/2006/metadata/properties" xmlns:ns1="http://schemas.microsoft.com/sharepoint/v3" targetNamespace="http://schemas.microsoft.com/office/2006/metadata/properties" ma:root="true" ma:fieldsID="9ef5a757df9820f21daa5af3d769eb3b" ns1:_="">
    <xsd:import namespace="http://schemas.microsoft.com/sharepoint/v3"/>
    <xsd:element name="properties">
      <xsd:complexType>
        <xsd:sequence>
          <xsd:element name="documentManagement">
            <xsd:complexType>
              <xsd:all>
                <xsd:element ref="ns1:ImageWidth" minOccurs="0"/>
                <xsd:element ref="ns1:ImageHeight" minOccurs="0"/>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ImageWidth" ma:index="9" nillable="true" ma:displayName="Picture Width" ma:internalName="ImageWidth" ma:readOnly="true">
      <xsd:simpleType>
        <xsd:restriction base="dms:Unknown"/>
      </xsd:simpleType>
    </xsd:element>
    <xsd:element name="ImageHeight" ma:index="10" nillable="true" ma:displayName="Picture Height" ma:internalName="ImageHeight" ma:readOnly="true">
      <xsd:simpleType>
        <xsd:restriction base="dms:Unknown"/>
      </xsd:simpleType>
    </xsd:element>
    <xsd:element name="PublishingStartDate" ma:index="12" nillable="true" ma:displayName="Scheduling Start Date" ma:internalName="PublishingStartDate">
      <xsd:simpleType>
        <xsd:restriction base="dms:Unknown"/>
      </xsd:simpleType>
    </xsd:element>
    <xsd:element name="PublishingExpirationDate" ma:index="13"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08B4834-9358-4CE3-B32F-BA7CF4FF05DF}">
  <ds:schemaRefs>
    <ds:schemaRef ds:uri="http://purl.org/dc/terms/"/>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http://schemas.microsoft.com/sharepoint/v3"/>
    <ds:schemaRef ds:uri="http://www.w3.org/XML/1998/namespace"/>
    <ds:schemaRef ds:uri="http://purl.org/dc/dcmitype/"/>
  </ds:schemaRefs>
</ds:datastoreItem>
</file>

<file path=customXml/itemProps2.xml><?xml version="1.0" encoding="utf-8"?>
<ds:datastoreItem xmlns:ds="http://schemas.openxmlformats.org/officeDocument/2006/customXml" ds:itemID="{FAF798EE-C5FF-473C-B97A-98BB904205AC}">
  <ds:schemaRefs>
    <ds:schemaRef ds:uri="http://schemas.microsoft.com/office/2006/metadata/longProperties"/>
  </ds:schemaRefs>
</ds:datastoreItem>
</file>

<file path=customXml/itemProps3.xml><?xml version="1.0" encoding="utf-8"?>
<ds:datastoreItem xmlns:ds="http://schemas.openxmlformats.org/officeDocument/2006/customXml" ds:itemID="{84142808-A5A1-48C7-96CA-2ED05D36B7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C7A5C918-7A92-4AE6-B968-B331F20F32B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NTUPowerpointTemplate_Aug2010</Template>
  <TotalTime>5438</TotalTime>
  <Words>834</Words>
  <Application>Microsoft Office PowerPoint</Application>
  <PresentationFormat>On-screen Show (4:3)</PresentationFormat>
  <Paragraphs>156</Paragraphs>
  <Slides>21</Slides>
  <Notes>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21</vt:i4>
      </vt:variant>
    </vt:vector>
  </HeadingPairs>
  <TitlesOfParts>
    <vt:vector size="31" baseType="lpstr">
      <vt:lpstr>ＭＳ Ｐゴシック</vt:lpstr>
      <vt:lpstr>Arial</vt:lpstr>
      <vt:lpstr>Calibri</vt:lpstr>
      <vt:lpstr>Helvetica Neue</vt:lpstr>
      <vt:lpstr>Helvetica Neue Light</vt:lpstr>
      <vt:lpstr>Times New Roman</vt:lpstr>
      <vt:lpstr>Verdana</vt:lpstr>
      <vt:lpstr>NTUPowerpointTemplate_Aug2010</vt:lpstr>
      <vt:lpstr>Graph Sheet</vt:lpstr>
      <vt:lpstr>Diagram</vt:lpstr>
      <vt:lpstr>Losing Antibiotics  Losing lives Losing economies </vt:lpstr>
      <vt:lpstr>PowerPoint Presentation</vt:lpstr>
      <vt:lpstr>PowerPoint Presentation</vt:lpstr>
      <vt:lpstr>PowerPoint Presentation</vt:lpstr>
      <vt:lpstr>PowerPoint Presentation</vt:lpstr>
      <vt:lpstr>Where do we (mostly) use our antibiotics?</vt:lpstr>
      <vt:lpstr>The need for an evidence base</vt:lpstr>
      <vt:lpstr>A number of (simple) steps to take</vt:lpstr>
      <vt:lpstr>Banning routine prophylactic usage and limiting Vet’s profit from the sale of drugs  (which was close to 50% of a standard Vets total net income)</vt:lpstr>
      <vt:lpstr>PowerPoint Presentation</vt:lpstr>
      <vt:lpstr>Lessons about resistant foodborne zoonoses from 10 years surveillance (DK) </vt:lpstr>
      <vt:lpstr>PowerPoint Presentation</vt:lpstr>
      <vt:lpstr>Another Old Approach based on ‘Mutual Recognition Agreement’  </vt:lpstr>
      <vt:lpstr>Alternative approach based on ‘National treatment principle’  works for bacteria, can also work for AMR:</vt:lpstr>
      <vt:lpstr>HOW? The short version:</vt:lpstr>
      <vt:lpstr>Determination of the Baseline</vt:lpstr>
      <vt:lpstr>Example (but from real life!) relationship between Campylobacter load (cfu/g) and mean probability of illness </vt:lpstr>
      <vt:lpstr>This is a risk-based Microbiological Criterion:</vt:lpstr>
      <vt:lpstr>Advantages</vt:lpstr>
      <vt:lpstr>PowerPoint Presentation</vt:lpstr>
      <vt:lpstr>What we know we can do:</vt:lpstr>
    </vt:vector>
  </TitlesOfParts>
  <Company>NANYANG TECHNOLOGICAL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 (Verdana font size 28, bold)</dc:title>
  <dc:creator>marni</dc:creator>
  <cp:lastModifiedBy>Jorgen Schlundt</cp:lastModifiedBy>
  <cp:revision>177</cp:revision>
  <dcterms:created xsi:type="dcterms:W3CDTF">2011-09-18T23:58:31Z</dcterms:created>
  <dcterms:modified xsi:type="dcterms:W3CDTF">2016-10-19T05:16:43Z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0x0101005FACAA0B73F149448271D63BB03AD730</vt:lpwstr>
  </property>
</Properties>
</file>