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6" r:id="rId5"/>
    <p:sldId id="339" r:id="rId6"/>
    <p:sldId id="338" r:id="rId7"/>
    <p:sldId id="348" r:id="rId8"/>
    <p:sldId id="360" r:id="rId9"/>
    <p:sldId id="368" r:id="rId10"/>
    <p:sldId id="369" r:id="rId11"/>
    <p:sldId id="349" r:id="rId12"/>
    <p:sldId id="350" r:id="rId13"/>
    <p:sldId id="341" r:id="rId14"/>
    <p:sldId id="343" r:id="rId15"/>
    <p:sldId id="345" r:id="rId16"/>
    <p:sldId id="344" r:id="rId17"/>
    <p:sldId id="365" r:id="rId18"/>
    <p:sldId id="359" r:id="rId19"/>
    <p:sldId id="342" r:id="rId20"/>
    <p:sldId id="352" r:id="rId21"/>
    <p:sldId id="353" r:id="rId22"/>
    <p:sldId id="367" r:id="rId23"/>
    <p:sldId id="362" r:id="rId24"/>
    <p:sldId id="317" r:id="rId25"/>
    <p:sldId id="318" r:id="rId26"/>
    <p:sldId id="319" r:id="rId27"/>
    <p:sldId id="366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4" r:id="rId41"/>
    <p:sldId id="332" r:id="rId42"/>
    <p:sldId id="333" r:id="rId43"/>
    <p:sldId id="340" r:id="rId44"/>
    <p:sldId id="335" r:id="rId45"/>
    <p:sldId id="336" r:id="rId46"/>
    <p:sldId id="337" r:id="rId47"/>
    <p:sldId id="303" r:id="rId48"/>
    <p:sldId id="304" r:id="rId49"/>
    <p:sldId id="305" r:id="rId50"/>
    <p:sldId id="354" r:id="rId51"/>
    <p:sldId id="307" r:id="rId52"/>
    <p:sldId id="308" r:id="rId53"/>
    <p:sldId id="294" r:id="rId54"/>
    <p:sldId id="355" r:id="rId55"/>
    <p:sldId id="356" r:id="rId56"/>
    <p:sldId id="357" r:id="rId57"/>
    <p:sldId id="358" r:id="rId58"/>
    <p:sldId id="285" r:id="rId59"/>
    <p:sldId id="361" r:id="rId60"/>
    <p:sldId id="293" r:id="rId61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Esteve Pitarch" initials="JEP" lastIdx="1" clrIdx="0">
    <p:extLst>
      <p:ext uri="{19B8F6BF-5375-455C-9EA6-DF929625EA0E}">
        <p15:presenceInfo xmlns:p15="http://schemas.microsoft.com/office/powerpoint/2012/main" userId="S-1-5-21-2915997116-4131603029-1789207793-388852" providerId="AD"/>
      </p:ext>
    </p:extLst>
  </p:cmAuthor>
  <p:cmAuthor id="2" name="USPTO" initials="KK" lastIdx="85" clrIdx="1">
    <p:extLst>
      <p:ext uri="{19B8F6BF-5375-455C-9EA6-DF929625EA0E}">
        <p15:presenceInfo xmlns:p15="http://schemas.microsoft.com/office/powerpoint/2012/main" userId="USPTO" providerId="None"/>
      </p:ext>
    </p:extLst>
  </p:cmAuthor>
  <p:cmAuthor id="3" name="FRANCIS Emma" initials="FE" lastIdx="1" clrIdx="2">
    <p:extLst>
      <p:ext uri="{19B8F6BF-5375-455C-9EA6-DF929625EA0E}">
        <p15:presenceInfo xmlns:p15="http://schemas.microsoft.com/office/powerpoint/2012/main" userId="S-1-5-21-3637208745-3825800285-422149103-17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4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1" autoAdjust="0"/>
    <p:restoredTop sz="76290" autoAdjust="0"/>
  </p:normalViewPr>
  <p:slideViewPr>
    <p:cSldViewPr>
      <p:cViewPr varScale="1">
        <p:scale>
          <a:sx n="181" d="100"/>
          <a:sy n="181" d="100"/>
        </p:scale>
        <p:origin x="490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21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1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60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3160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1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3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60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3160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26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1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39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89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9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2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06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7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7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6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01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1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61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1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5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76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92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4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46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6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2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81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1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46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92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6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68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12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6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6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1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54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81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49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557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15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456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603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11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33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206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938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666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559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176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66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911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4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1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c" descr="WIPO PUBLIC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WIPO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en/sequence/index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standards@wipo.int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398" y="3810001"/>
            <a:ext cx="7906073" cy="746548"/>
          </a:xfrm>
          <a:noFill/>
        </p:spPr>
        <p:txBody>
          <a:bodyPr/>
          <a:lstStyle/>
          <a:p>
            <a:r>
              <a:rPr lang="en-US" sz="3000" b="1" dirty="0">
                <a:solidFill>
                  <a:srgbClr val="00408C"/>
                </a:solidFill>
                <a:ea typeface="ヒラギノ角ゴ Pro W3" pitchFamily="1" charset="-128"/>
              </a:rPr>
              <a:t>WIPO </a:t>
            </a:r>
            <a:r>
              <a:rPr lang="ko-KR" altLang="en-US" sz="3000" b="1" dirty="0">
                <a:solidFill>
                  <a:srgbClr val="00408C"/>
                </a:solidFill>
                <a:ea typeface="ヒラギノ角ゴ Pro W3" pitchFamily="1" charset="-128"/>
              </a:rPr>
              <a:t>표준</a:t>
            </a:r>
            <a:r>
              <a:rPr lang="en-US" sz="3000" b="1" dirty="0">
                <a:solidFill>
                  <a:srgbClr val="00408C"/>
                </a:solidFill>
                <a:ea typeface="ヒラギノ角ゴ Pro W3" pitchFamily="1" charset="-128"/>
              </a:rPr>
              <a:t> ST.26</a:t>
            </a:r>
          </a:p>
          <a:p>
            <a:r>
              <a:rPr lang="ko-KR" altLang="en-US" sz="3000" b="1" dirty="0">
                <a:solidFill>
                  <a:srgbClr val="00408C"/>
                </a:solidFill>
                <a:ea typeface="ヒラギノ角ゴ Pro W3" pitchFamily="1" charset="-128"/>
              </a:rPr>
              <a:t>소개 </a:t>
            </a:r>
            <a:endParaRPr lang="en-US" sz="3000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endParaRPr lang="en-US" sz="1800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r>
              <a:rPr lang="en-US" sz="1800" dirty="0">
                <a:solidFill>
                  <a:srgbClr val="00408C"/>
                </a:solidFill>
                <a:ea typeface="ヒラギノ角ゴ Pro W3" pitchFamily="1" charset="-128"/>
              </a:rPr>
              <a:t> </a:t>
            </a:r>
            <a:r>
              <a:rPr lang="ko-KR" altLang="en-US" sz="1800" dirty="0" err="1">
                <a:solidFill>
                  <a:srgbClr val="00408C"/>
                </a:solidFill>
                <a:ea typeface="ヒラギノ角ゴ Pro W3" pitchFamily="1" charset="-128"/>
              </a:rPr>
              <a:t>웨비나</a:t>
            </a:r>
            <a:r>
              <a:rPr lang="ko-KR" altLang="en-US" sz="1800" dirty="0">
                <a:solidFill>
                  <a:srgbClr val="00408C"/>
                </a:solidFill>
                <a:ea typeface="ヒラギノ角ゴ Pro W3" pitchFamily="1" charset="-128"/>
              </a:rPr>
              <a:t> 교육</a:t>
            </a:r>
            <a:endParaRPr lang="en-US" sz="18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899592" y="5795961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3398" y="3887147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ST.25 vs. ST.26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796520"/>
              </p:ext>
            </p:extLst>
          </p:nvPr>
        </p:nvGraphicFramePr>
        <p:xfrm>
          <a:off x="467544" y="1570038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0741383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71411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2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숫자 </a:t>
                      </a:r>
                      <a:r>
                        <a:rPr lang="ko-KR" altLang="en-US" sz="16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식별자를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갖는 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ASCII .</a:t>
                      </a:r>
                      <a:r>
                        <a:rPr lang="en-US" altLang="ko-KR" sz="16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txt</a:t>
                      </a:r>
                      <a:r>
                        <a:rPr lang="ko-KR" altLang="en-US" sz="16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1" dirty="0"/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ko-KR" altLang="en-US" sz="1600" dirty="0" smtClean="0"/>
                        <a:t>예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en-US" sz="1600" dirty="0" smtClean="0"/>
                        <a:t>&lt;210&gt;)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600" dirty="0"/>
                        <a:t>구성요소와 속성을 갖는 </a:t>
                      </a:r>
                      <a:r>
                        <a:rPr lang="en-US" sz="1600" b="1" dirty="0"/>
                        <a:t>XML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6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다음을 포함할 </a:t>
                      </a:r>
                      <a:r>
                        <a:rPr lang="ko-KR" altLang="en-US" sz="1600" b="1" i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필요가 없음</a:t>
                      </a:r>
                      <a:r>
                        <a:rPr lang="en-US" altLang="ko-KR" sz="1600" b="0" i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600" b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ko-KR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D-</a:t>
                      </a:r>
                      <a:r>
                        <a:rPr lang="ko-KR" alt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아미노산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분기형 서열의 선형</a:t>
                      </a: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(linear)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부위</a:t>
                      </a:r>
                      <a:endParaRPr lang="en-US" sz="1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o-KR" altLang="en-US" sz="16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핵산염기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유사체</a:t>
                      </a:r>
                      <a:endParaRPr lang="en-US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600" u="none" dirty="0">
                          <a:latin typeface="+mn-ea"/>
                          <a:ea typeface="+mn-ea"/>
                        </a:rPr>
                        <a:t>다음을 </a:t>
                      </a:r>
                      <a:r>
                        <a:rPr lang="ko-KR" altLang="en-US" sz="1600" b="1" u="sng" dirty="0">
                          <a:latin typeface="+mn-ea"/>
                          <a:ea typeface="+mn-ea"/>
                        </a:rPr>
                        <a:t>포함해야 함</a:t>
                      </a:r>
                      <a:r>
                        <a:rPr lang="en-US" sz="1600" dirty="0">
                          <a:latin typeface="+mn-ea"/>
                          <a:ea typeface="+mn-ea"/>
                        </a:rPr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ko-KR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D-</a:t>
                      </a:r>
                      <a:r>
                        <a:rPr lang="ko-KR" alt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아미노산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분기형 서열의 선형 부위</a:t>
                      </a:r>
                      <a:endParaRPr lang="en-US" altLang="ko-KR" sz="1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o-KR" altLang="en-US" sz="16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핵산염기</a:t>
                      </a:r>
                      <a:r>
                        <a:rPr lang="ko-KR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유사체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4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1600" dirty="0"/>
                        <a:t>서열 주석</a:t>
                      </a:r>
                      <a:r>
                        <a:rPr lang="en-US" sz="1600" dirty="0"/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ko-KR" altLang="en-US" sz="1600" dirty="0"/>
                        <a:t>특징 기호</a:t>
                      </a:r>
                      <a:r>
                        <a:rPr lang="en-US" altLang="ko-KR" sz="1600" dirty="0"/>
                        <a:t>(feature key)</a:t>
                      </a:r>
                      <a:r>
                        <a:rPr lang="ko-KR" altLang="en-US" sz="1600" dirty="0"/>
                        <a:t>만 가능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600" dirty="0"/>
                        <a:t>서열 주석</a:t>
                      </a:r>
                      <a:r>
                        <a:rPr lang="en-US" sz="1600" dirty="0"/>
                        <a:t>: </a:t>
                      </a:r>
                    </a:p>
                    <a:p>
                      <a:r>
                        <a:rPr lang="en-US" sz="1600" dirty="0"/>
                        <a:t>- </a:t>
                      </a:r>
                      <a:r>
                        <a:rPr lang="ko-KR" altLang="en-US" sz="1600" dirty="0"/>
                        <a:t>특징</a:t>
                      </a:r>
                      <a:r>
                        <a:rPr lang="en-US" sz="1600" dirty="0"/>
                        <a:t> </a:t>
                      </a:r>
                      <a:r>
                        <a:rPr lang="ko-KR" altLang="en-US" sz="1600" dirty="0"/>
                        <a:t>기호</a:t>
                      </a:r>
                      <a:r>
                        <a:rPr lang="en-US" altLang="ko-KR" sz="1600" dirty="0"/>
                        <a:t>(feature key)</a:t>
                      </a:r>
                      <a:r>
                        <a:rPr lang="ko-KR" altLang="en-US" sz="1600" dirty="0"/>
                        <a:t> 및 한정자</a:t>
                      </a:r>
                      <a:r>
                        <a:rPr lang="en-US" altLang="ko-KR" sz="1600" dirty="0"/>
                        <a:t>(qualifier)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33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1600" u="none" dirty="0"/>
                        <a:t>서열 포함 </a:t>
                      </a:r>
                      <a:r>
                        <a:rPr lang="ko-KR" altLang="en-US" sz="1600" u="sng" dirty="0"/>
                        <a:t>허용</a:t>
                      </a:r>
                      <a:r>
                        <a:rPr lang="en-US" sz="1600" dirty="0"/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10</a:t>
                      </a:r>
                      <a:r>
                        <a:rPr lang="ko-KR" altLang="en-US" sz="1600" dirty="0"/>
                        <a:t>개</a:t>
                      </a:r>
                      <a:r>
                        <a:rPr lang="en-US" sz="1600" dirty="0"/>
                        <a:t> </a:t>
                      </a:r>
                      <a:r>
                        <a:rPr lang="ko-KR" altLang="en-US" sz="1600" dirty="0"/>
                        <a:t>미만의 구체적으로 정의된 </a:t>
                      </a:r>
                      <a:r>
                        <a:rPr lang="ko-KR" altLang="en-US" sz="1600" dirty="0" err="1"/>
                        <a:t>핵산염기</a:t>
                      </a:r>
                      <a:r>
                        <a:rPr lang="ko-KR" altLang="en-US" sz="1600" dirty="0"/>
                        <a:t> 서열</a:t>
                      </a:r>
                      <a:endParaRPr lang="en-US" sz="16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4</a:t>
                      </a:r>
                      <a:r>
                        <a:rPr lang="ko-KR" altLang="en-US" sz="1600" dirty="0"/>
                        <a:t>개 미만의 구체적으로 정의된 아미노산 서열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600" u="sng" dirty="0"/>
                        <a:t>금지된</a:t>
                      </a:r>
                      <a:r>
                        <a:rPr lang="en-US" sz="1600" dirty="0"/>
                        <a:t> </a:t>
                      </a:r>
                      <a:r>
                        <a:rPr lang="ko-KR" altLang="en-US" sz="1600" dirty="0"/>
                        <a:t>서열</a:t>
                      </a:r>
                      <a:r>
                        <a:rPr lang="en-US" sz="1600" dirty="0"/>
                        <a:t>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dirty="0"/>
                        <a:t>10</a:t>
                      </a:r>
                      <a:r>
                        <a:rPr lang="ko-KR" altLang="en-US" sz="1600" dirty="0"/>
                        <a:t>개</a:t>
                      </a:r>
                      <a:r>
                        <a:rPr lang="en-US" altLang="ko-KR" sz="1600" dirty="0"/>
                        <a:t> </a:t>
                      </a:r>
                      <a:r>
                        <a:rPr lang="ko-KR" altLang="en-US" sz="1600" dirty="0"/>
                        <a:t>미만의 </a:t>
                      </a:r>
                      <a:r>
                        <a:rPr lang="ko-KR" altLang="en-US" sz="1600" b="1" dirty="0"/>
                        <a:t>구체적으로 정의된 </a:t>
                      </a:r>
                      <a:r>
                        <a:rPr lang="ko-KR" altLang="en-US" sz="1600" dirty="0" err="1"/>
                        <a:t>핵산염기</a:t>
                      </a:r>
                      <a:r>
                        <a:rPr lang="ko-KR" altLang="en-US" sz="1600" dirty="0"/>
                        <a:t> 서열</a:t>
                      </a:r>
                      <a:endParaRPr lang="en-US" altLang="ko-KR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dirty="0"/>
                        <a:t>4</a:t>
                      </a:r>
                      <a:r>
                        <a:rPr lang="ko-KR" altLang="en-US" sz="1600" dirty="0"/>
                        <a:t>개 미만의 </a:t>
                      </a:r>
                      <a:r>
                        <a:rPr lang="ko-KR" altLang="en-US" sz="1600" b="1" dirty="0"/>
                        <a:t>구체적으로 정의된 </a:t>
                      </a:r>
                      <a:r>
                        <a:rPr lang="ko-KR" altLang="en-US" sz="1600" dirty="0"/>
                        <a:t>아미노산 서열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1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1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ST.25 vs.</a:t>
            </a:r>
            <a:r>
              <a:rPr lang="ko-KR" altLang="en-US" kern="0" dirty="0"/>
              <a:t> </a:t>
            </a:r>
            <a:r>
              <a:rPr lang="en-US" kern="0" dirty="0"/>
              <a:t>ST.26</a:t>
            </a:r>
          </a:p>
          <a:p>
            <a:r>
              <a:rPr lang="en-US" sz="2400" kern="0" dirty="0"/>
              <a:t> </a:t>
            </a:r>
            <a:r>
              <a:rPr lang="x-none" sz="2400" kern="0" dirty="0"/>
              <a:t>…</a:t>
            </a:r>
            <a:r>
              <a:rPr lang="ko-KR" altLang="en-US" sz="2400" kern="0" dirty="0"/>
              <a:t>일반 정보</a:t>
            </a:r>
            <a:endParaRPr lang="en-US" sz="2400" kern="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836020"/>
              </p:ext>
            </p:extLst>
          </p:nvPr>
        </p:nvGraphicFramePr>
        <p:xfrm>
          <a:off x="467544" y="1570038"/>
          <a:ext cx="8229600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055534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13976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3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모든 우선권 주장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출원 정보가 포함될 수 있습니다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가장 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빠른 우선권 주장 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출원만 포함될 수 있습니다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2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모든 출원인 및 발명자 명칭이 포함될 수 있습니다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 명의 출원인 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및 선택적으로 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 명의 발명자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만 포함될 수 있습니다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3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하나의 발명의 명칭이 허용됩니다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각기 다른 언어로 된 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여러 개의 발명의 명칭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 허용됩니다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6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출원인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발명자 명칭 및 발명의 명칭은 기본 라틴 문자여야 합니다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aseline="0" dirty="0"/>
                        <a:t>출원인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발명자 명칭은 기본 라틴어 번역 또는 음역과 함께 유효한 </a:t>
                      </a:r>
                      <a:r>
                        <a:rPr lang="ko-KR" altLang="en-US" sz="18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유니 코드 문자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한글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사용하여 기재될 수 있습니다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9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80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ST.25 vs.</a:t>
            </a:r>
            <a:r>
              <a:rPr lang="ko-KR" altLang="en-US" kern="0" dirty="0"/>
              <a:t> </a:t>
            </a:r>
            <a:r>
              <a:rPr lang="en-US" kern="0" dirty="0"/>
              <a:t>ST.26</a:t>
            </a:r>
          </a:p>
          <a:p>
            <a:r>
              <a:rPr lang="x-none" sz="2400" kern="0" dirty="0"/>
              <a:t>…</a:t>
            </a:r>
            <a:r>
              <a:rPr lang="ko-KR" altLang="en-US" sz="2400" kern="0" dirty="0"/>
              <a:t>서열 데이터</a:t>
            </a:r>
            <a:r>
              <a:rPr lang="en-US" sz="2400" kern="0" dirty="0"/>
              <a:t>(1)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357144"/>
              </p:ext>
            </p:extLst>
          </p:nvPr>
        </p:nvGraphicFramePr>
        <p:xfrm>
          <a:off x="539552" y="1484784"/>
          <a:ext cx="82296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055534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13976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3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DNA, RNA 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또는 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PRT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 식별된 서열만 가능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분자를 추가로 설명하기 위해 필수 mol_type 한정자와 함께 </a:t>
                      </a:r>
                      <a:r>
                        <a:rPr lang="ko-KR" altLang="ko-K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DNA, RNA 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또는 </a:t>
                      </a:r>
                      <a:r>
                        <a:rPr lang="ko-KR" altLang="ko-K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AA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 식별된 서열</a:t>
                      </a:r>
                      <a:endParaRPr lang="en-US" sz="1600" baseline="0" dirty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2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/>
                        <a:t>생물명</a:t>
                      </a:r>
                      <a:r>
                        <a:rPr lang="en-US" sz="1600" dirty="0"/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600" dirty="0"/>
                        <a:t>속명</a:t>
                      </a:r>
                      <a:r>
                        <a:rPr lang="en-US" altLang="ko-KR" sz="1600" dirty="0"/>
                        <a:t>(genus) </a:t>
                      </a:r>
                      <a:r>
                        <a:rPr lang="ko-KR" altLang="en-US" sz="1600" dirty="0"/>
                        <a:t>종명</a:t>
                      </a:r>
                      <a:r>
                        <a:rPr lang="en-US" altLang="ko-KR" sz="1600" dirty="0"/>
                        <a:t>(species)</a:t>
                      </a:r>
                      <a:endParaRPr lang="en-US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600" dirty="0"/>
                        <a:t>바이러스 명칭</a:t>
                      </a:r>
                      <a:endParaRPr lang="en-US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“Artificial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Sequence</a:t>
                      </a:r>
                      <a:r>
                        <a:rPr lang="en-US" sz="1600" dirty="0"/>
                        <a:t>”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“</a:t>
                      </a:r>
                      <a:r>
                        <a:rPr lang="en-US" altLang="ko-KR" sz="1600" dirty="0" smtClean="0"/>
                        <a:t>unknown(</a:t>
                      </a:r>
                      <a:r>
                        <a:rPr lang="ko-KR" altLang="en-US" sz="1600" dirty="0" smtClean="0"/>
                        <a:t>미확인</a:t>
                      </a:r>
                      <a:r>
                        <a:rPr lang="en-US" altLang="ko-KR" sz="1600" dirty="0" smtClean="0"/>
                        <a:t>)</a:t>
                      </a:r>
                      <a:r>
                        <a:rPr lang="en-US" sz="1600" dirty="0" smtClean="0"/>
                        <a:t>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/>
                        <a:t>생물명</a:t>
                      </a:r>
                      <a:r>
                        <a:rPr lang="en-US" altLang="ko-KR" sz="1600" dirty="0"/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600" dirty="0"/>
                        <a:t>속명</a:t>
                      </a:r>
                      <a:r>
                        <a:rPr lang="en-US" altLang="ko-KR" sz="1600" dirty="0"/>
                        <a:t>(genus) </a:t>
                      </a:r>
                      <a:r>
                        <a:rPr lang="ko-KR" altLang="en-US" sz="1600" dirty="0"/>
                        <a:t>종명</a:t>
                      </a:r>
                      <a:r>
                        <a:rPr lang="en-US" altLang="ko-KR" sz="1600" dirty="0"/>
                        <a:t>(species)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600" dirty="0"/>
                        <a:t>바이러스 명칭</a:t>
                      </a:r>
                      <a:endParaRPr lang="en-US" altLang="ko-KR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1" dirty="0"/>
                        <a:t>“synthetic construct”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1" dirty="0" smtClean="0"/>
                        <a:t>“</a:t>
                      </a:r>
                      <a:r>
                        <a:rPr lang="en-US" altLang="ko-KR" sz="1600" b="1" dirty="0" smtClean="0"/>
                        <a:t>unidentified</a:t>
                      </a:r>
                      <a:r>
                        <a:rPr lang="ko-KR" altLang="en-US" sz="1600" b="1" dirty="0" smtClean="0"/>
                        <a:t> </a:t>
                      </a:r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식별되지 않음</a:t>
                      </a:r>
                      <a:r>
                        <a:rPr lang="en-US" altLang="ko-KR" sz="1600" b="1" dirty="0" smtClean="0"/>
                        <a:t>)</a:t>
                      </a:r>
                      <a:r>
                        <a:rPr lang="en-US" sz="1600" b="1" dirty="0" smtClean="0"/>
                        <a:t>”</a:t>
                      </a:r>
                      <a:endParaRPr lang="en-US" sz="16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1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ko-KR" altLang="ko-K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u"는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핵산염기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서열에서 </a:t>
                      </a:r>
                      <a:r>
                        <a:rPr lang="ko-KR" altLang="ko-K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우라실</a:t>
                      </a: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(uracil)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나타</a:t>
                      </a:r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냄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ko-KR" altLang="ko-K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"는 RNA 서열에서 </a:t>
                      </a:r>
                      <a:r>
                        <a:rPr lang="ko-KR" altLang="ko-K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우라실</a:t>
                      </a: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(uracil)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나타내고 DNA 서열에서 </a:t>
                      </a:r>
                      <a:r>
                        <a:rPr lang="ko-KR" altLang="ko-KR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티민</a:t>
                      </a: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(thymine)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나타</a:t>
                      </a:r>
                      <a:r>
                        <a:rPr lang="ko-KR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냄</a:t>
                      </a: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55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세 글자 약어로 표시되는 아미노산 </a:t>
                      </a:r>
                      <a:r>
                        <a:rPr lang="ko-KR" altLang="ko-K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서열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예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Glycine = </a:t>
                      </a:r>
                      <a:r>
                        <a:rPr lang="en-US" altLang="ko-K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Gly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 문자 약어</a:t>
                      </a:r>
                      <a:r>
                        <a:rPr lang="ko-KR" altLang="ko-K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 표시되는 아미노산 </a:t>
                      </a:r>
                      <a:r>
                        <a:rPr lang="ko-KR" altLang="ko-K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서열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9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0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ST.25 vs. ST.26</a:t>
            </a:r>
          </a:p>
          <a:p>
            <a:r>
              <a:rPr lang="x-none" sz="2400" kern="0" dirty="0"/>
              <a:t>…</a:t>
            </a:r>
            <a:r>
              <a:rPr lang="ko-KR" altLang="en-US" sz="2400" kern="0" dirty="0"/>
              <a:t>서열 데이터</a:t>
            </a:r>
            <a:r>
              <a:rPr lang="en-US" sz="2400" kern="0" dirty="0"/>
              <a:t>(2)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08503"/>
              </p:ext>
            </p:extLst>
          </p:nvPr>
        </p:nvGraphicFramePr>
        <p:xfrm>
          <a:off x="467544" y="1772816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055534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13976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3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"n</a:t>
                      </a:r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ko-KR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및 "Xaa</a:t>
                      </a:r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ko-KR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변수에는 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특징</a:t>
                      </a:r>
                      <a:r>
                        <a:rPr lang="ko-KR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 제공된 정의가 있어야</a:t>
                      </a:r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함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정의가</a:t>
                      </a:r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없는 "</a:t>
                      </a:r>
                      <a:r>
                        <a:rPr lang="ko-KR" altLang="ko-K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ko-KR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및 “</a:t>
                      </a:r>
                      <a:r>
                        <a:rPr lang="ko-KR" altLang="ko-K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ko-KR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변수에 대해 기본값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 가정됨</a:t>
                      </a:r>
                      <a:endParaRPr lang="en-US" sz="16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2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명확하게 정의되지 않은 특징</a:t>
                      </a:r>
                      <a:r>
                        <a:rPr lang="ko-KR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위치 형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엄격하게 정의된 특징 위치 형식</a:t>
                      </a:r>
                      <a:endParaRPr lang="en-US" altLang="ko-K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모든 서열 유형에서 </a:t>
                      </a:r>
                      <a:r>
                        <a:rPr lang="en-US" altLang="ko-KR" sz="1600" baseline="0" dirty="0"/>
                        <a:t>“</a:t>
                      </a:r>
                      <a:r>
                        <a:rPr lang="en-US" altLang="ko-KR" sz="1600" b="1" baseline="0" dirty="0"/>
                        <a:t>&lt;</a:t>
                      </a:r>
                      <a:r>
                        <a:rPr lang="en-US" altLang="ko-KR" sz="1600" baseline="0" dirty="0"/>
                        <a:t>“ </a:t>
                      </a:r>
                      <a:r>
                        <a:rPr lang="ko-KR" altLang="en-US" sz="1600" baseline="0" dirty="0"/>
                        <a:t>및 </a:t>
                      </a:r>
                      <a:r>
                        <a:rPr lang="en-US" altLang="ko-KR" sz="1600" baseline="0" dirty="0"/>
                        <a:t>”</a:t>
                      </a:r>
                      <a:r>
                        <a:rPr lang="en-US" altLang="ko-KR" sz="1600" b="1" baseline="0" dirty="0"/>
                        <a:t>&gt;</a:t>
                      </a:r>
                      <a:r>
                        <a:rPr lang="en-US" altLang="ko-KR" sz="1600" baseline="0" dirty="0"/>
                        <a:t>” </a:t>
                      </a:r>
                      <a:r>
                        <a:rPr lang="ko-KR" altLang="en-US" sz="1600" baseline="0" dirty="0"/>
                        <a:t>사용이 허용되며</a:t>
                      </a:r>
                      <a:r>
                        <a:rPr lang="en-US" altLang="ko-KR" sz="1600" baseline="0" dirty="0"/>
                        <a:t>,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핵산염기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서열에서 </a:t>
                      </a:r>
                      <a:r>
                        <a:rPr lang="en-US" altLang="ko-KR" sz="1600" b="1" baseline="0" dirty="0"/>
                        <a:t>“^”, “join”, “order” </a:t>
                      </a:r>
                      <a:r>
                        <a:rPr lang="ko-KR" altLang="en-US" sz="1600" b="1" baseline="0" dirty="0"/>
                        <a:t>및</a:t>
                      </a:r>
                      <a:r>
                        <a:rPr lang="en-US" altLang="ko-KR" sz="1600" b="1" baseline="0" dirty="0"/>
                        <a:t> “complement”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사용할 수 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있음</a:t>
                      </a:r>
                      <a:endParaRPr lang="en-US" altLang="ko-K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- 123^124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 &lt;100..200</a:t>
                      </a:r>
                    </a:p>
                    <a:p>
                      <a:pPr marL="88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ko-KR" sz="16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j</a:t>
                      </a:r>
                      <a:r>
                        <a:rPr lang="en-US" altLang="ko-KR" sz="160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oin(12..20, 100..200)</a:t>
                      </a:r>
                      <a:endParaRPr lang="en-US" altLang="ko-KR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3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혼합 모드</a:t>
                      </a:r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(mixed mode)” 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서열이 허용됨 </a:t>
                      </a:r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아미노산 번역이 아래에</a:t>
                      </a:r>
                      <a:r>
                        <a:rPr lang="en-US" altLang="ko-K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표시된 </a:t>
                      </a:r>
                      <a:r>
                        <a:rPr lang="ko-KR" alt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핵산염기</a:t>
                      </a:r>
                      <a:r>
                        <a:rPr lang="ko-KR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서열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/>
                        <a:t>“</a:t>
                      </a:r>
                      <a:r>
                        <a:rPr lang="ko-KR" altLang="en-US" sz="1600" b="1" dirty="0"/>
                        <a:t>혼합 모드</a:t>
                      </a:r>
                      <a:r>
                        <a:rPr lang="en-US" altLang="ko-KR" sz="1600" b="1" dirty="0"/>
                        <a:t>(mixed mode)”</a:t>
                      </a:r>
                      <a:r>
                        <a:rPr lang="ko-KR" altLang="en-US" sz="1600" b="1" dirty="0"/>
                        <a:t> 없음</a:t>
                      </a:r>
                      <a:r>
                        <a:rPr lang="en-US" altLang="ko-KR" sz="1600" b="1" dirty="0"/>
                        <a:t> </a:t>
                      </a:r>
                    </a:p>
                    <a:p>
                      <a:r>
                        <a:rPr lang="ko-KR" altLang="en-US" sz="1600" dirty="0" err="1">
                          <a:solidFill>
                            <a:schemeClr val="tx1"/>
                          </a:solidFill>
                        </a:rPr>
                        <a:t>핵산염기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translation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은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“translation”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한정자에만 포함됨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55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3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5852"/>
            <a:ext cx="7258199" cy="5967411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직사각형 3"/>
          <p:cNvSpPr/>
          <p:nvPr/>
        </p:nvSpPr>
        <p:spPr bwMode="auto">
          <a:xfrm>
            <a:off x="899591" y="4797152"/>
            <a:ext cx="740221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539552" y="4431466"/>
            <a:ext cx="7632848" cy="15121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1907704" y="1196752"/>
            <a:ext cx="1080120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825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2803" y="28178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</a:t>
            </a:r>
            <a:br>
              <a:rPr lang="en-US" kern="0" dirty="0"/>
            </a:br>
            <a:r>
              <a:rPr lang="x-none" sz="2400" kern="0" dirty="0"/>
              <a:t>…</a:t>
            </a:r>
            <a:r>
              <a:rPr lang="ko-KR" altLang="en-US" sz="2400" kern="0" dirty="0"/>
              <a:t>무엇이 반드시 포함되어야 할까요</a:t>
            </a:r>
            <a:r>
              <a:rPr lang="en-US" sz="2400" kern="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24783"/>
            <a:ext cx="841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u="sng" dirty="0" err="1"/>
              <a:t>핵산염기</a:t>
            </a:r>
            <a:r>
              <a:rPr lang="ko-KR" altLang="en-US" sz="2000" b="1" u="sng" dirty="0"/>
              <a:t> 서열</a:t>
            </a:r>
            <a:r>
              <a:rPr lang="en-US" sz="2000" dirty="0"/>
              <a:t>:</a:t>
            </a:r>
          </a:p>
          <a:p>
            <a:r>
              <a:rPr lang="en-US" sz="2000" dirty="0"/>
              <a:t>       - 10</a:t>
            </a:r>
            <a:r>
              <a:rPr lang="ko-KR" altLang="en-US" sz="2000" dirty="0"/>
              <a:t>개 이상의 </a:t>
            </a:r>
            <a:r>
              <a:rPr lang="en-US" sz="2000" dirty="0"/>
              <a:t>“</a:t>
            </a:r>
            <a:r>
              <a:rPr lang="ko-KR" altLang="en-US" sz="2000" dirty="0"/>
              <a:t>구체적으로 정의</a:t>
            </a:r>
            <a:r>
              <a:rPr lang="en-US" sz="2000" dirty="0"/>
              <a:t>” * </a:t>
            </a:r>
            <a:r>
              <a:rPr lang="ko-KR" altLang="en-US" sz="2000" dirty="0"/>
              <a:t>되고</a:t>
            </a:r>
            <a:r>
              <a:rPr lang="en-US" sz="2000" dirty="0"/>
              <a:t>  “</a:t>
            </a:r>
            <a:r>
              <a:rPr lang="ko-KR" altLang="en-US" sz="2000" dirty="0"/>
              <a:t>열거된</a:t>
            </a:r>
            <a:r>
              <a:rPr lang="en-US" sz="2000" dirty="0"/>
              <a:t>”* </a:t>
            </a:r>
            <a:r>
              <a:rPr lang="ko-KR" altLang="en-US" sz="2000" dirty="0"/>
              <a:t>잔기</a:t>
            </a:r>
            <a:endParaRPr lang="en-US" sz="2000" dirty="0"/>
          </a:p>
          <a:p>
            <a:pPr marL="628650" indent="-628650"/>
            <a:r>
              <a:rPr lang="en-US" sz="2000" dirty="0"/>
              <a:t>       - </a:t>
            </a:r>
            <a:r>
              <a:rPr lang="ko-KR" altLang="en-US" sz="2000" b="1" dirty="0"/>
              <a:t>펩티드 핵산</a:t>
            </a:r>
            <a:r>
              <a:rPr lang="en-US" altLang="ko-KR" sz="2000" b="1" dirty="0"/>
              <a:t>(</a:t>
            </a:r>
            <a:r>
              <a:rPr lang="en-US" altLang="ko-KR" sz="2000" b="1" dirty="0" smtClean="0"/>
              <a:t>PNA, </a:t>
            </a:r>
            <a:r>
              <a:rPr lang="en-US" altLang="ko-KR" sz="2000" dirty="0" smtClean="0"/>
              <a:t>peptide nucleic acids</a:t>
            </a:r>
            <a:r>
              <a:rPr lang="en-US" altLang="ko-KR" sz="2000" b="1" dirty="0" smtClean="0"/>
              <a:t>) </a:t>
            </a:r>
            <a:r>
              <a:rPr lang="ko-KR" altLang="en-US" sz="2000" dirty="0"/>
              <a:t>및 </a:t>
            </a:r>
            <a:r>
              <a:rPr lang="ko-KR" altLang="en-US" sz="2000" b="1" dirty="0" err="1"/>
              <a:t>글리콜</a:t>
            </a:r>
            <a:r>
              <a:rPr lang="ko-KR" altLang="en-US" sz="2000" b="1" dirty="0"/>
              <a:t> 핵산</a:t>
            </a:r>
            <a:r>
              <a:rPr lang="en-US" altLang="ko-KR" sz="2000" b="1" dirty="0"/>
              <a:t>(</a:t>
            </a:r>
            <a:r>
              <a:rPr lang="en-US" altLang="ko-KR" sz="2000" b="1" dirty="0" smtClean="0"/>
              <a:t>GNA, </a:t>
            </a:r>
            <a:r>
              <a:rPr lang="en-US" altLang="ko-KR" sz="2000" dirty="0" smtClean="0"/>
              <a:t>glycol nucleic acids</a:t>
            </a:r>
            <a:r>
              <a:rPr lang="en-US" altLang="ko-KR" sz="2000" b="1" dirty="0" smtClean="0"/>
              <a:t>)</a:t>
            </a:r>
            <a:r>
              <a:rPr lang="ko-KR" altLang="en-US" sz="2000" dirty="0"/>
              <a:t>과 같은 </a:t>
            </a:r>
            <a:r>
              <a:rPr lang="ko-KR" altLang="en-US" sz="2000" dirty="0" err="1"/>
              <a:t>핵산염기</a:t>
            </a:r>
            <a:r>
              <a:rPr lang="ko-KR" altLang="en-US" sz="2000" dirty="0"/>
              <a:t> 유사체가 있는 서열 포함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u="sng" dirty="0"/>
              <a:t>아미노산 서열</a:t>
            </a:r>
            <a:r>
              <a:rPr lang="en-US" sz="2000" dirty="0"/>
              <a:t>:</a:t>
            </a:r>
          </a:p>
          <a:p>
            <a:r>
              <a:rPr lang="en-US" sz="2000" dirty="0"/>
              <a:t>       - 4</a:t>
            </a:r>
            <a:r>
              <a:rPr lang="ko-KR" altLang="en-US" sz="2000" dirty="0"/>
              <a:t>개 이상의 </a:t>
            </a:r>
            <a:r>
              <a:rPr lang="en-US" altLang="ko-KR" sz="2000" dirty="0"/>
              <a:t>“</a:t>
            </a:r>
            <a:r>
              <a:rPr lang="ko-KR" altLang="en-US" sz="2000" dirty="0"/>
              <a:t>구체적으로 정의</a:t>
            </a:r>
            <a:r>
              <a:rPr lang="en-US" altLang="ko-KR" sz="2000" dirty="0"/>
              <a:t>”</a:t>
            </a:r>
            <a:r>
              <a:rPr lang="ko-KR" altLang="en-US" sz="2000" dirty="0"/>
              <a:t>되고</a:t>
            </a:r>
            <a:r>
              <a:rPr lang="en-US" altLang="ko-KR" sz="2000" dirty="0"/>
              <a:t>  “</a:t>
            </a:r>
            <a:r>
              <a:rPr lang="ko-KR" altLang="en-US" sz="2000" dirty="0"/>
              <a:t>열거된</a:t>
            </a:r>
            <a:r>
              <a:rPr lang="en-US" altLang="ko-KR" sz="2000" dirty="0"/>
              <a:t>”* </a:t>
            </a:r>
            <a:r>
              <a:rPr lang="ko-KR" altLang="en-US" sz="2000" dirty="0"/>
              <a:t>잔기</a:t>
            </a:r>
            <a:endParaRPr lang="en-US" sz="2000" dirty="0"/>
          </a:p>
          <a:p>
            <a:r>
              <a:rPr lang="en-US" sz="2000" dirty="0"/>
              <a:t>       - D-</a:t>
            </a:r>
            <a:r>
              <a:rPr lang="ko-KR" altLang="en-US" sz="2000" dirty="0"/>
              <a:t>아미노산 서열 포함</a:t>
            </a:r>
            <a:r>
              <a:rPr lang="en-US" sz="2000" dirty="0"/>
              <a:t> </a:t>
            </a:r>
          </a:p>
          <a:p>
            <a:r>
              <a:rPr lang="en-US" sz="2000" dirty="0"/>
              <a:t>       - </a:t>
            </a:r>
            <a:r>
              <a:rPr lang="ko-KR" altLang="en-US" sz="2000" dirty="0"/>
              <a:t>분기형 서열의 선형 부위가 서열 목록에 포함되어야 함</a:t>
            </a:r>
            <a:endParaRPr lang="en-US" sz="2000" dirty="0"/>
          </a:p>
          <a:p>
            <a:pPr lvl="1">
              <a:spcBef>
                <a:spcPts val="0"/>
              </a:spcBef>
            </a:pPr>
            <a:endParaRPr lang="en-US" sz="1400" dirty="0"/>
          </a:p>
          <a:p>
            <a:pPr lvl="1">
              <a:spcBef>
                <a:spcPts val="0"/>
              </a:spcBef>
            </a:pPr>
            <a:endParaRPr lang="en-US" sz="1400" i="1" dirty="0"/>
          </a:p>
          <a:p>
            <a:pPr>
              <a:spcBef>
                <a:spcPts val="0"/>
              </a:spcBef>
            </a:pPr>
            <a:r>
              <a:rPr lang="en-US" sz="1400" i="1" dirty="0"/>
              <a:t>*</a:t>
            </a:r>
            <a:r>
              <a:rPr lang="ko-KR" altLang="en-US" sz="1400" i="1" dirty="0"/>
              <a:t>관련 용어 정의는 </a:t>
            </a:r>
            <a:r>
              <a:rPr lang="en-US" sz="1400" i="1" dirty="0"/>
              <a:t>ST.26 </a:t>
            </a:r>
            <a:r>
              <a:rPr lang="ko-KR" altLang="en-US" sz="1400" i="1" dirty="0"/>
              <a:t>부록 </a:t>
            </a:r>
            <a:r>
              <a:rPr lang="en-US" sz="1400" i="1" dirty="0"/>
              <a:t>VI  </a:t>
            </a:r>
            <a:r>
              <a:rPr lang="ko-KR" altLang="en-US" sz="1400" i="1" dirty="0"/>
              <a:t>참조</a:t>
            </a:r>
            <a:endParaRPr lang="en-US" sz="1400" i="1" dirty="0"/>
          </a:p>
          <a:p>
            <a:pPr lvl="1">
              <a:spcBef>
                <a:spcPts val="0"/>
              </a:spcBef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998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2803" y="1484784"/>
            <a:ext cx="84163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“</a:t>
            </a:r>
            <a:r>
              <a:rPr lang="ko-KR" altLang="en-US" sz="2000" dirty="0"/>
              <a:t>구체적으로 </a:t>
            </a:r>
            <a:r>
              <a:rPr lang="ko-KR" altLang="en-US" sz="2000" dirty="0" smtClean="0"/>
              <a:t>정의된</a:t>
            </a:r>
            <a:r>
              <a:rPr lang="en-US" altLang="ko-KR" sz="2000" dirty="0"/>
              <a:t> (specifically defined</a:t>
            </a:r>
            <a:r>
              <a:rPr lang="en-US" altLang="ko-KR" sz="2000" dirty="0" smtClean="0"/>
              <a:t>)”</a:t>
            </a:r>
            <a:r>
              <a:rPr lang="ko-KR" altLang="en-US" sz="2000" dirty="0" smtClean="0"/>
              <a:t> </a:t>
            </a:r>
            <a:r>
              <a:rPr lang="ko-KR" altLang="en-US" sz="2000" dirty="0" err="1"/>
              <a:t>핵산염기</a:t>
            </a:r>
            <a:r>
              <a:rPr lang="ko-KR" altLang="en-US" sz="2000" dirty="0"/>
              <a:t> 또는 아미노산은 무엇일까요</a:t>
            </a:r>
            <a:r>
              <a:rPr lang="en-US" altLang="ko-KR" sz="2000" dirty="0"/>
              <a:t>?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ko-KR" altLang="en-US" sz="2000" dirty="0"/>
              <a:t>“구체적으로 </a:t>
            </a:r>
            <a:r>
              <a:rPr lang="ko-KR" altLang="en-US" sz="2000" dirty="0" smtClean="0"/>
              <a:t>정의된</a:t>
            </a:r>
            <a:r>
              <a:rPr lang="en-US" altLang="ko-KR" sz="2000" dirty="0" smtClean="0"/>
              <a:t>”</a:t>
            </a:r>
            <a:r>
              <a:rPr lang="ko-KR" altLang="en-US" sz="2000" dirty="0" smtClean="0"/>
              <a:t>이란 </a:t>
            </a:r>
            <a:r>
              <a:rPr lang="ko-KR" altLang="en-US" sz="2000" dirty="0"/>
              <a:t>부록 </a:t>
            </a:r>
            <a:r>
              <a:rPr lang="en-US" altLang="ko-KR" sz="2000" dirty="0"/>
              <a:t>I</a:t>
            </a:r>
            <a:r>
              <a:rPr lang="ko-KR" altLang="en-US" sz="2000" dirty="0"/>
              <a:t>에 나열된 기호 </a:t>
            </a:r>
            <a:r>
              <a:rPr lang="en-US" altLang="ko-KR" sz="2000" b="1" dirty="0"/>
              <a:t>"n"</a:t>
            </a:r>
            <a:r>
              <a:rPr lang="ko-KR" altLang="en-US" sz="2000" b="1" dirty="0"/>
              <a:t>으로 표시되는 것 이외</a:t>
            </a:r>
            <a:r>
              <a:rPr lang="ko-KR" altLang="en-US" sz="2000" dirty="0"/>
              <a:t>의 모든 </a:t>
            </a:r>
            <a:r>
              <a:rPr lang="ko-KR" altLang="en-US" sz="2000" dirty="0" err="1"/>
              <a:t>핵산염기</a:t>
            </a:r>
            <a:r>
              <a:rPr lang="ko-KR" altLang="en-US" sz="2000" dirty="0"/>
              <a:t> 및 기호 </a:t>
            </a:r>
            <a:r>
              <a:rPr lang="en-US" altLang="ko-KR" sz="2000" b="1" dirty="0"/>
              <a:t>"X"</a:t>
            </a:r>
            <a:r>
              <a:rPr lang="ko-KR" altLang="en-US" sz="2000" b="1" dirty="0"/>
              <a:t>로 표시되는 것 이외</a:t>
            </a:r>
            <a:r>
              <a:rPr lang="ko-KR" altLang="en-US" sz="2000" dirty="0"/>
              <a:t>의 아미노산을 의미합니다</a:t>
            </a:r>
            <a:r>
              <a:rPr lang="en-US" altLang="ko-KR" sz="2000" dirty="0"/>
              <a:t>.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2000" dirty="0"/>
              <a:t>“</a:t>
            </a:r>
            <a:r>
              <a:rPr lang="ko-KR" altLang="en-US" sz="2000" dirty="0"/>
              <a:t>구체적으로 정의된</a:t>
            </a:r>
            <a:r>
              <a:rPr lang="en-US" sz="2000" dirty="0"/>
              <a:t>” </a:t>
            </a:r>
            <a:r>
              <a:rPr lang="ko-KR" altLang="en-US" sz="2000" dirty="0"/>
              <a:t>잔기만</a:t>
            </a:r>
            <a:r>
              <a:rPr lang="en-US" sz="2000" dirty="0"/>
              <a:t> </a:t>
            </a:r>
            <a:r>
              <a:rPr lang="ko-KR" altLang="en-US" sz="2000" dirty="0"/>
              <a:t>최소 길이 요건에 포함됩니다</a:t>
            </a:r>
            <a:r>
              <a:rPr lang="en-US" sz="2000" dirty="0"/>
              <a:t>: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en-US" sz="2000" dirty="0"/>
              <a:t>10</a:t>
            </a:r>
            <a:r>
              <a:rPr lang="ko-KR" altLang="en-US" sz="2000" dirty="0"/>
              <a:t>개 이상의 </a:t>
            </a:r>
            <a:r>
              <a:rPr lang="ko-KR" altLang="en-US" sz="2000" dirty="0" err="1"/>
              <a:t>핵산염기</a:t>
            </a:r>
            <a:r>
              <a:rPr lang="en-US" sz="2000" dirty="0"/>
              <a:t>; </a:t>
            </a:r>
            <a:r>
              <a:rPr lang="ko-KR" altLang="en-US" sz="2000" dirty="0"/>
              <a:t>또는</a:t>
            </a:r>
            <a:r>
              <a:rPr lang="en-US" sz="2000" dirty="0"/>
              <a:t>,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en-US" sz="2000" dirty="0"/>
              <a:t>4</a:t>
            </a:r>
            <a:r>
              <a:rPr lang="ko-KR" altLang="en-US" sz="2000" dirty="0"/>
              <a:t>개 이상의 구체적으로 정의된 </a:t>
            </a:r>
            <a:r>
              <a:rPr lang="ko-KR" altLang="en-US" sz="2000" dirty="0" smtClean="0"/>
              <a:t>아미노산</a:t>
            </a:r>
            <a:endParaRPr lang="en-US" sz="2000" dirty="0"/>
          </a:p>
          <a:p>
            <a:pPr lvl="1"/>
            <a:r>
              <a:rPr lang="en-US" sz="2000" dirty="0"/>
              <a:t>5’- </a:t>
            </a:r>
            <a:r>
              <a:rPr lang="en-US" sz="2000" dirty="0" err="1"/>
              <a:t>a</a:t>
            </a:r>
            <a:r>
              <a:rPr lang="en-US" sz="2000" b="1" u="sng" dirty="0" err="1"/>
              <a:t>n</a:t>
            </a:r>
            <a:r>
              <a:rPr lang="en-US" sz="2000" dirty="0" err="1"/>
              <a:t>ctggcaa</a:t>
            </a:r>
            <a:r>
              <a:rPr lang="en-US" sz="2000" b="1" u="sng" dirty="0" err="1"/>
              <a:t>n</a:t>
            </a:r>
            <a:r>
              <a:rPr lang="en-US" sz="2000" dirty="0"/>
              <a:t> – 3’ 	    </a:t>
            </a:r>
            <a:r>
              <a:rPr lang="ko-KR" altLang="en-US" sz="1800" dirty="0"/>
              <a:t>구체적으로 정의된 </a:t>
            </a:r>
            <a:r>
              <a:rPr lang="ko-KR" altLang="en-US" sz="1800" dirty="0" err="1"/>
              <a:t>핵산염기가</a:t>
            </a:r>
            <a:r>
              <a:rPr lang="ko-KR" altLang="en-US" sz="1800" dirty="0"/>
              <a:t> </a:t>
            </a:r>
            <a:r>
              <a:rPr lang="en-US" altLang="ko-KR" sz="1800" dirty="0"/>
              <a:t>8</a:t>
            </a:r>
            <a:r>
              <a:rPr lang="ko-KR" altLang="en-US" sz="1800" dirty="0"/>
              <a:t>개만 존재</a:t>
            </a:r>
            <a:r>
              <a:rPr lang="en-US" altLang="ko-KR" sz="1800" dirty="0"/>
              <a:t>; 				    </a:t>
            </a:r>
            <a:r>
              <a:rPr lang="ko-KR" altLang="en-US" sz="1800" dirty="0"/>
              <a:t>서열 목록에 </a:t>
            </a:r>
            <a:r>
              <a:rPr lang="ko-KR" altLang="en-US" sz="1800" u="sng" dirty="0"/>
              <a:t>포함되면 안됩니다</a:t>
            </a:r>
            <a:r>
              <a:rPr lang="en-US" altLang="ko-KR" sz="1800" dirty="0" smtClean="0"/>
              <a:t>.</a:t>
            </a:r>
            <a:endParaRPr lang="en-US" sz="1800" dirty="0"/>
          </a:p>
          <a:p>
            <a:pPr lvl="1"/>
            <a:r>
              <a:rPr lang="en-US" sz="2000" dirty="0"/>
              <a:t>5’- agctggcaat – 3’        </a:t>
            </a:r>
            <a:r>
              <a:rPr lang="ko-KR" altLang="en-US" sz="1800" dirty="0"/>
              <a:t>구체적으로 정의된 </a:t>
            </a:r>
            <a:r>
              <a:rPr lang="ko-KR" altLang="en-US" sz="1800" dirty="0" err="1"/>
              <a:t>핵산염기가</a:t>
            </a:r>
            <a:r>
              <a:rPr lang="ko-KR" altLang="en-US" sz="1800" dirty="0"/>
              <a:t> </a:t>
            </a:r>
            <a:r>
              <a:rPr lang="en-US" altLang="ko-KR" sz="1800" dirty="0"/>
              <a:t>10</a:t>
            </a:r>
            <a:r>
              <a:rPr lang="ko-KR" altLang="en-US" sz="1800" dirty="0"/>
              <a:t>개 존재</a:t>
            </a:r>
            <a:r>
              <a:rPr lang="en-US" altLang="ko-KR" sz="1800" dirty="0"/>
              <a:t>; </a:t>
            </a:r>
            <a:r>
              <a:rPr lang="ko-KR" altLang="en-US" sz="1800" dirty="0"/>
              <a:t>서열 </a:t>
            </a:r>
            <a:r>
              <a:rPr lang="en-US" altLang="ko-KR" sz="1800" dirty="0"/>
              <a:t>				      </a:t>
            </a:r>
            <a:r>
              <a:rPr lang="ko-KR" altLang="en-US" sz="1800" dirty="0"/>
              <a:t>목록에 </a:t>
            </a:r>
            <a:r>
              <a:rPr lang="ko-KR" altLang="en-US" sz="1800" u="sng" dirty="0"/>
              <a:t>포함되어야</a:t>
            </a:r>
            <a:r>
              <a:rPr lang="ko-KR" altLang="en-US" sz="1800" dirty="0"/>
              <a:t> 합니다</a:t>
            </a:r>
            <a:r>
              <a:rPr lang="en-US" altLang="ko-KR" sz="1800" dirty="0"/>
              <a:t>.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2803" y="281783"/>
            <a:ext cx="8229600" cy="10589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</a:t>
            </a:r>
            <a:br>
              <a:rPr lang="en-US" kern="0" dirty="0"/>
            </a:br>
            <a:r>
              <a:rPr lang="x-none" kern="0" dirty="0"/>
              <a:t>…</a:t>
            </a:r>
            <a:r>
              <a:rPr lang="ko-KR" altLang="en-US" sz="2400" kern="0" dirty="0"/>
              <a:t>무엇이 반드시 포함되어야 할까요</a:t>
            </a:r>
            <a:r>
              <a:rPr lang="en-US" altLang="ko-KR" sz="2400" kern="0" dirty="0"/>
              <a:t>?</a:t>
            </a:r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47777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XML </a:t>
            </a:r>
            <a:r>
              <a:rPr lang="ko-KR" altLang="en-US" kern="0" dirty="0"/>
              <a:t>문서</a:t>
            </a:r>
            <a:endParaRPr lang="en-US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ko-KR" altLang="en-US" sz="2000" b="1" kern="0" dirty="0"/>
              <a:t>단일한</a:t>
            </a:r>
            <a:r>
              <a:rPr lang="ko-KR" altLang="en-US" sz="2000" kern="0" dirty="0"/>
              <a:t> </a:t>
            </a:r>
            <a:r>
              <a:rPr lang="en-US" sz="2000" kern="0" dirty="0"/>
              <a:t>XML 1.0 </a:t>
            </a:r>
            <a:r>
              <a:rPr lang="ko-KR" altLang="en-US" sz="2000" kern="0" dirty="0"/>
              <a:t>형식 </a:t>
            </a:r>
            <a:r>
              <a:rPr lang="ko-KR" altLang="en-US" sz="2000" b="1" kern="0" dirty="0"/>
              <a:t>파일</a:t>
            </a:r>
            <a:r>
              <a:rPr lang="ko-KR" altLang="en-US" sz="2000" kern="0" dirty="0"/>
              <a:t>로 </a:t>
            </a:r>
            <a:r>
              <a:rPr lang="ko-KR" altLang="en-US" sz="2000" b="1" kern="0" dirty="0"/>
              <a:t>제공</a:t>
            </a:r>
            <a:r>
              <a:rPr lang="ko-KR" altLang="en-US" sz="2000" kern="0" dirty="0"/>
              <a:t>되어야 합니다</a:t>
            </a:r>
            <a:r>
              <a:rPr lang="en-US" altLang="ko-KR" sz="2000" kern="0" dirty="0"/>
              <a:t>.</a:t>
            </a:r>
            <a:endParaRPr lang="en-US" sz="2000" kern="0" dirty="0"/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altLang="ko-KR" sz="2000" b="1" dirty="0"/>
              <a:t>WIPO ST.26 DTD</a:t>
            </a:r>
            <a:r>
              <a:rPr lang="en-US" altLang="ko-KR" sz="2000" dirty="0"/>
              <a:t>(</a:t>
            </a:r>
            <a:r>
              <a:rPr lang="ko-KR" altLang="en-US" sz="2000" dirty="0"/>
              <a:t>부록</a:t>
            </a:r>
            <a:r>
              <a:rPr lang="en-US" altLang="ko-KR" sz="2000" dirty="0"/>
              <a:t> II) </a:t>
            </a:r>
            <a:r>
              <a:rPr lang="ko-KR" altLang="en-US" sz="2000" dirty="0"/>
              <a:t>및 표준 내용에서 파생된 비즈니스 규칙에 대해 검증해야 합니다</a:t>
            </a:r>
            <a:r>
              <a:rPr lang="en-US" altLang="ko-KR" sz="2000" dirty="0"/>
              <a:t>.</a:t>
            </a:r>
            <a:endParaRPr lang="en-US" sz="2000" kern="0" dirty="0"/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ko-KR" altLang="en-US" sz="2000" dirty="0" smtClean="0"/>
              <a:t>유니코드 </a:t>
            </a:r>
            <a:r>
              <a:rPr lang="en-US" altLang="ko-KR" sz="2000" b="1" dirty="0"/>
              <a:t>UTF-8</a:t>
            </a:r>
            <a:r>
              <a:rPr lang="ko-KR" altLang="en-US" sz="2000" dirty="0"/>
              <a:t>을 사용하여 인코딩해야 합니다</a:t>
            </a:r>
            <a:r>
              <a:rPr lang="en-US" altLang="ko-KR" sz="2000" dirty="0"/>
              <a:t>.</a:t>
            </a:r>
            <a:endParaRPr lang="en-US" sz="2000" kern="0" dirty="0"/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ko-KR" altLang="en-US" sz="2000" kern="0" dirty="0"/>
              <a:t>서열 목록의 구조</a:t>
            </a:r>
            <a:r>
              <a:rPr lang="en-US" sz="2000" kern="0" dirty="0"/>
              <a:t>: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	</a:t>
            </a:r>
            <a:r>
              <a:rPr lang="en-US" sz="1800" kern="0" dirty="0"/>
              <a:t>XML</a:t>
            </a:r>
            <a:r>
              <a:rPr lang="ko-KR" altLang="en-US" sz="1800" kern="0" dirty="0"/>
              <a:t>선언</a:t>
            </a:r>
            <a:endParaRPr lang="en-US" sz="1800" kern="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0" dirty="0"/>
              <a:t>	</a:t>
            </a:r>
            <a:r>
              <a:rPr lang="ko-KR" altLang="en-US" sz="1800" kern="0" dirty="0"/>
              <a:t>문서 유형</a:t>
            </a:r>
            <a:r>
              <a:rPr lang="en-US" sz="1800" kern="0" dirty="0"/>
              <a:t>(DOCTYPE) </a:t>
            </a:r>
            <a:r>
              <a:rPr lang="ko-KR" altLang="en-US" sz="1800" kern="0" dirty="0"/>
              <a:t>선언</a:t>
            </a:r>
            <a:endParaRPr lang="en-US" sz="1800" kern="0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0" dirty="0"/>
              <a:t>	</a:t>
            </a:r>
            <a:r>
              <a:rPr lang="ko-KR" altLang="en-US" sz="1800" kern="0" dirty="0"/>
              <a:t>루트 요소</a:t>
            </a:r>
            <a:endParaRPr lang="en-US" sz="1800" kern="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800" kern="0" dirty="0"/>
              <a:t> 	   -</a:t>
            </a:r>
            <a:r>
              <a:rPr lang="ko-KR" altLang="en-US" sz="1800" kern="0" dirty="0"/>
              <a:t>일반 정보 부분</a:t>
            </a:r>
            <a:endParaRPr lang="en-US" sz="1800" kern="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800" kern="0" dirty="0"/>
              <a:t>	   -</a:t>
            </a:r>
            <a:r>
              <a:rPr lang="ko-KR" altLang="en-US" sz="1800" kern="0" dirty="0"/>
              <a:t>서열 데이터 부분</a:t>
            </a:r>
            <a:endParaRPr lang="en-US" sz="1800" kern="0" dirty="0"/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67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XML DTD </a:t>
            </a:r>
            <a:r>
              <a:rPr lang="ko-KR" altLang="en-US" kern="0" dirty="0"/>
              <a:t>기초</a:t>
            </a:r>
            <a:endParaRPr lang="en-US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2208" y="1802140"/>
            <a:ext cx="8229600" cy="420933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kern="0" dirty="0"/>
              <a:t>XML = e</a:t>
            </a:r>
            <a:r>
              <a:rPr lang="en-US" sz="2000" u="sng" kern="0" dirty="0"/>
              <a:t>X</a:t>
            </a:r>
            <a:r>
              <a:rPr lang="en-US" sz="2000" kern="0" dirty="0"/>
              <a:t>tensible </a:t>
            </a:r>
            <a:r>
              <a:rPr lang="en-US" sz="2000" u="sng" kern="0" dirty="0"/>
              <a:t>M</a:t>
            </a:r>
            <a:r>
              <a:rPr lang="en-US" sz="2000" kern="0" dirty="0"/>
              <a:t>arkup </a:t>
            </a:r>
            <a:r>
              <a:rPr lang="en-US" sz="2000" u="sng" kern="0" dirty="0"/>
              <a:t>L</a:t>
            </a:r>
            <a:r>
              <a:rPr lang="en-US" sz="2000" kern="0" dirty="0"/>
              <a:t>anguage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ko-KR" altLang="en-US" sz="2000" dirty="0"/>
              <a:t>정보는 </a:t>
            </a:r>
            <a:r>
              <a:rPr lang="ko-KR" altLang="en-US" sz="2000" b="1" dirty="0"/>
              <a:t>설명 요소와 속성</a:t>
            </a:r>
            <a:r>
              <a:rPr lang="ko-KR" altLang="en-US" sz="2000" dirty="0"/>
              <a:t>을 사용하여 </a:t>
            </a:r>
            <a:r>
              <a:rPr lang="en-US" altLang="ko-KR" sz="2000" dirty="0"/>
              <a:t>‘</a:t>
            </a:r>
            <a:r>
              <a:rPr lang="ko-KR" altLang="en-US" sz="2000" b="1" dirty="0"/>
              <a:t>태그</a:t>
            </a:r>
            <a:r>
              <a:rPr lang="en-US" altLang="ko-KR" sz="2000" dirty="0"/>
              <a:t>’</a:t>
            </a:r>
            <a:r>
              <a:rPr lang="ko-KR" altLang="en-US" sz="2000" dirty="0"/>
              <a:t>됨</a:t>
            </a:r>
            <a:endParaRPr lang="en-US" altLang="ko-KR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ko-KR" altLang="en-US" sz="2000" b="1" dirty="0"/>
              <a:t>사람과 기계</a:t>
            </a:r>
            <a:r>
              <a:rPr lang="ko-KR" altLang="en-US" sz="2000" dirty="0"/>
              <a:t>가 모두 읽을 수 있는 표준화된 데이터 교환 </a:t>
            </a:r>
            <a:r>
              <a:rPr lang="ko-KR" altLang="en-US" sz="2000" dirty="0" smtClean="0"/>
              <a:t>수단</a:t>
            </a:r>
            <a:endParaRPr lang="en-US" altLang="ko-KR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ko-KR" sz="2000" dirty="0" smtClean="0"/>
          </a:p>
          <a:p>
            <a:pPr indent="12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XML</a:t>
            </a:r>
            <a:r>
              <a:rPr lang="ko-KR" altLang="en-US" sz="2000" dirty="0" smtClean="0"/>
              <a:t>은 </a:t>
            </a:r>
            <a:r>
              <a:rPr lang="ko-KR" altLang="en-US" sz="2000" u="sng" dirty="0" smtClean="0"/>
              <a:t>구조화된 데이터</a:t>
            </a:r>
            <a:r>
              <a:rPr lang="ko-KR" altLang="en-US" sz="2000" dirty="0" smtClean="0"/>
              <a:t>를 표시하는데 유리함</a:t>
            </a:r>
            <a:endParaRPr lang="ko-KR" altLang="en-US" sz="200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kern="0" dirty="0"/>
              <a:t>DTD = </a:t>
            </a:r>
            <a:r>
              <a:rPr lang="en-US" sz="2000" u="sng" kern="0" dirty="0"/>
              <a:t>D</a:t>
            </a:r>
            <a:r>
              <a:rPr lang="en-US" sz="2000" kern="0" dirty="0"/>
              <a:t>ocument </a:t>
            </a:r>
            <a:r>
              <a:rPr lang="en-US" sz="2000" u="sng" kern="0" dirty="0"/>
              <a:t>T</a:t>
            </a:r>
            <a:r>
              <a:rPr lang="en-US" sz="2000" kern="0" dirty="0"/>
              <a:t>ype </a:t>
            </a:r>
            <a:r>
              <a:rPr lang="en-US" sz="2000" u="sng" kern="0" dirty="0"/>
              <a:t>D</a:t>
            </a:r>
            <a:r>
              <a:rPr lang="en-US" sz="2000" kern="0" dirty="0"/>
              <a:t>efinition</a:t>
            </a:r>
            <a:br>
              <a:rPr lang="en-US" sz="2000" kern="0" dirty="0"/>
            </a:br>
            <a:r>
              <a:rPr lang="en-US" sz="2000" kern="0" dirty="0"/>
              <a:t>- </a:t>
            </a:r>
            <a:r>
              <a:rPr lang="en-US" altLang="ko-KR" sz="2000" dirty="0"/>
              <a:t>XML </a:t>
            </a:r>
            <a:r>
              <a:rPr lang="ko-KR" altLang="en-US" sz="2000" dirty="0"/>
              <a:t>문서의 </a:t>
            </a:r>
            <a:r>
              <a:rPr lang="ko-KR" altLang="en-US" sz="2000" b="1" dirty="0"/>
              <a:t>구조와 법적 요소 및 속성을 정의</a:t>
            </a:r>
            <a:r>
              <a:rPr lang="ko-KR" altLang="en-US" sz="2000" dirty="0"/>
              <a:t>합니다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19713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84783"/>
            <a:ext cx="3960440" cy="350899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484784"/>
            <a:ext cx="3762375" cy="35052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auto">
          <a:xfrm>
            <a:off x="395535" y="1519156"/>
            <a:ext cx="3762375" cy="342201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오른쪽 화살표 5"/>
          <p:cNvSpPr/>
          <p:nvPr/>
        </p:nvSpPr>
        <p:spPr bwMode="auto">
          <a:xfrm>
            <a:off x="4283968" y="2996952"/>
            <a:ext cx="432048" cy="36004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8367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구조화된 문서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859701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XML</a:t>
            </a:r>
            <a:r>
              <a:rPr lang="ko-KR" altLang="en-US" b="1" dirty="0" smtClean="0"/>
              <a:t> 문서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0031" y="494116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&lt;/shop&gt;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817750" y="394580"/>
            <a:ext cx="1080120" cy="51077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DTD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직선 화살표 연결선 14"/>
          <p:cNvCxnSpPr>
            <a:stCxn id="7" idx="0"/>
          </p:cNvCxnSpPr>
          <p:nvPr/>
        </p:nvCxnSpPr>
        <p:spPr bwMode="auto">
          <a:xfrm flipV="1">
            <a:off x="2411760" y="620688"/>
            <a:ext cx="1386154" cy="2160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직선 화살표 연결선 16"/>
          <p:cNvCxnSpPr>
            <a:endCxn id="8" idx="1"/>
          </p:cNvCxnSpPr>
          <p:nvPr/>
        </p:nvCxnSpPr>
        <p:spPr bwMode="auto">
          <a:xfrm>
            <a:off x="4716016" y="693869"/>
            <a:ext cx="864096" cy="39666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271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81799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ko-KR" altLang="en-US" kern="0" dirty="0"/>
              <a:t>차례</a:t>
            </a:r>
            <a:endParaRPr lang="en-US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484784"/>
            <a:ext cx="8229600" cy="47937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ko-KR" altLang="en-US" kern="0" dirty="0"/>
              <a:t>서열 목록이란</a:t>
            </a:r>
            <a:r>
              <a:rPr lang="en-US" kern="0" dirty="0"/>
              <a:t>?</a:t>
            </a:r>
          </a:p>
          <a:p>
            <a:r>
              <a:rPr lang="en-US" dirty="0"/>
              <a:t>INSDC </a:t>
            </a:r>
            <a:r>
              <a:rPr lang="ko-KR" altLang="en-US" dirty="0"/>
              <a:t>서열 데이터베이스</a:t>
            </a:r>
            <a:endParaRPr lang="en-US" dirty="0"/>
          </a:p>
          <a:p>
            <a:r>
              <a:rPr lang="ko-KR" altLang="en-US" dirty="0"/>
              <a:t>새로운 표준이 필요한 이유는</a:t>
            </a:r>
            <a:r>
              <a:rPr lang="en-US" altLang="ko-KR" dirty="0"/>
              <a:t>? </a:t>
            </a:r>
            <a:endParaRPr lang="en-US" kern="0" dirty="0"/>
          </a:p>
          <a:p>
            <a:r>
              <a:rPr lang="en-US" altLang="ko-KR" dirty="0"/>
              <a:t>WIPO ST.26</a:t>
            </a:r>
            <a:r>
              <a:rPr lang="ko-KR" altLang="en-US" dirty="0"/>
              <a:t>의 이점 </a:t>
            </a:r>
            <a:endParaRPr lang="en-US" kern="0" dirty="0"/>
          </a:p>
          <a:p>
            <a:r>
              <a:rPr lang="en-US" altLang="ko-KR" dirty="0"/>
              <a:t>ST.25 vs.</a:t>
            </a:r>
            <a:r>
              <a:rPr lang="ko-KR" altLang="en-US" dirty="0"/>
              <a:t> </a:t>
            </a:r>
            <a:r>
              <a:rPr lang="en-US" altLang="ko-KR" dirty="0"/>
              <a:t>ST.26 – </a:t>
            </a:r>
            <a:r>
              <a:rPr lang="ko-KR" altLang="en-US" dirty="0"/>
              <a:t>차이점은</a:t>
            </a:r>
            <a:r>
              <a:rPr lang="en-US" altLang="ko-KR" dirty="0"/>
              <a:t>? </a:t>
            </a:r>
            <a:endParaRPr lang="en-US" kern="0" dirty="0"/>
          </a:p>
          <a:p>
            <a:r>
              <a:rPr lang="en-US" kern="0" dirty="0"/>
              <a:t>ST.26</a:t>
            </a:r>
            <a:r>
              <a:rPr lang="ko-KR" altLang="en-US" kern="0" dirty="0"/>
              <a:t>으로 전환</a:t>
            </a:r>
            <a:endParaRPr lang="en-US" kern="0" dirty="0"/>
          </a:p>
          <a:p>
            <a:r>
              <a:rPr lang="en-US" kern="0" dirty="0"/>
              <a:t>XML </a:t>
            </a:r>
            <a:r>
              <a:rPr lang="ko-KR" altLang="en-US" kern="0" dirty="0" smtClean="0"/>
              <a:t>기초 </a:t>
            </a:r>
            <a:r>
              <a:rPr lang="en-US" altLang="ko-KR" kern="0" dirty="0"/>
              <a:t> </a:t>
            </a:r>
            <a:r>
              <a:rPr lang="en-US" altLang="ko-KR" kern="0" dirty="0" smtClean="0"/>
              <a:t> </a:t>
            </a:r>
          </a:p>
          <a:p>
            <a:pPr marL="0" indent="0">
              <a:buNone/>
            </a:pPr>
            <a:r>
              <a:rPr lang="en-US" kern="0" dirty="0"/>
              <a:t> </a:t>
            </a:r>
            <a:r>
              <a:rPr lang="en-US" kern="0" dirty="0" smtClean="0"/>
              <a:t>  </a:t>
            </a:r>
            <a:r>
              <a:rPr lang="en-US" kern="0" dirty="0" smtClean="0">
                <a:solidFill>
                  <a:srgbClr val="0070C0"/>
                </a:solidFill>
              </a:rPr>
              <a:t>&lt;</a:t>
            </a:r>
            <a:r>
              <a:rPr lang="ko-KR" altLang="en-US" kern="0" dirty="0" smtClean="0">
                <a:solidFill>
                  <a:srgbClr val="0070C0"/>
                </a:solidFill>
              </a:rPr>
              <a:t>질문</a:t>
            </a:r>
            <a:r>
              <a:rPr lang="en-US" altLang="ko-KR" kern="0" dirty="0" smtClean="0">
                <a:solidFill>
                  <a:srgbClr val="0070C0"/>
                </a:solidFill>
              </a:rPr>
              <a:t>&gt;</a:t>
            </a:r>
            <a:endParaRPr lang="en-US" kern="0" dirty="0">
              <a:solidFill>
                <a:srgbClr val="0070C0"/>
              </a:solidFill>
            </a:endParaRPr>
          </a:p>
          <a:p>
            <a:r>
              <a:rPr lang="en-US" kern="0" dirty="0"/>
              <a:t>ST.26 </a:t>
            </a:r>
            <a:r>
              <a:rPr lang="ko-KR" altLang="en-US" kern="0" dirty="0"/>
              <a:t>기초</a:t>
            </a:r>
            <a:r>
              <a:rPr lang="en-US" kern="0" dirty="0"/>
              <a:t>– </a:t>
            </a:r>
            <a:r>
              <a:rPr lang="ko-KR" altLang="en-US" kern="0" dirty="0"/>
              <a:t>서열 목록의 일부</a:t>
            </a:r>
            <a:endParaRPr lang="en-US" kern="0" dirty="0"/>
          </a:p>
          <a:p>
            <a:r>
              <a:rPr lang="en-US" kern="0" dirty="0"/>
              <a:t>WIPO ST.26</a:t>
            </a:r>
            <a:r>
              <a:rPr lang="ko-KR" altLang="en-US" kern="0" dirty="0"/>
              <a:t>의 내용</a:t>
            </a:r>
            <a:endParaRPr lang="en-US" kern="0" dirty="0"/>
          </a:p>
          <a:p>
            <a:r>
              <a:rPr lang="en-US" kern="0" dirty="0"/>
              <a:t>WIPO Sequence</a:t>
            </a:r>
            <a:r>
              <a:rPr lang="ko-KR" altLang="en-US" kern="0" dirty="0"/>
              <a:t> 소개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40658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2671936"/>
            <a:ext cx="6791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PCT/IB2015/099999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6747" y="4077072"/>
            <a:ext cx="887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990000"/>
                </a:solidFill>
              </a:rPr>
              <a:t>languageCode</a:t>
            </a:r>
            <a:r>
              <a:rPr lang="en-US" sz="1600" dirty="0">
                <a:solidFill>
                  <a:srgbClr val="0000FF"/>
                </a:solidFill>
              </a:rPr>
              <a:t>="</a:t>
            </a:r>
            <a:r>
              <a:rPr lang="en-US" sz="1600" b="1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FF"/>
                </a:solidFill>
              </a:rPr>
              <a:t>"&gt;</a:t>
            </a:r>
            <a:r>
              <a:rPr lang="en-US" sz="1600" dirty="0"/>
              <a:t>Mus </a:t>
            </a:r>
            <a:r>
              <a:rPr lang="en-US" sz="1600" dirty="0" err="1"/>
              <a:t>musculus</a:t>
            </a:r>
            <a:r>
              <a:rPr lang="en-US" sz="1600" dirty="0"/>
              <a:t> abcd-1 gene for </a:t>
            </a:r>
            <a:r>
              <a:rPr lang="en-US" sz="1600" dirty="0" err="1"/>
              <a:t>efg</a:t>
            </a:r>
            <a:r>
              <a:rPr lang="en-US" sz="1600" dirty="0"/>
              <a:t> protein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 bwMode="auto">
          <a:xfrm>
            <a:off x="899592" y="2492896"/>
            <a:ext cx="23762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26232" y="2492896"/>
            <a:ext cx="242163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9512" y="3886309"/>
            <a:ext cx="136815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48064" y="2463661"/>
            <a:ext cx="242163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308303" y="3886309"/>
            <a:ext cx="1593707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3402682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ko-KR" altLang="en-US" dirty="0" smtClean="0"/>
              <a:t>요소</a:t>
            </a:r>
            <a:r>
              <a:rPr lang="en-US" altLang="ko-KR" dirty="0" smtClean="0"/>
              <a:t>(elements)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3" idx="3"/>
          </p:cNvCxnSpPr>
          <p:nvPr/>
        </p:nvCxnSpPr>
        <p:spPr bwMode="auto">
          <a:xfrm flipH="1" flipV="1">
            <a:off x="5364088" y="3068961"/>
            <a:ext cx="156674" cy="5645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3"/>
            <a:endCxn id="12" idx="1"/>
          </p:cNvCxnSpPr>
          <p:nvPr/>
        </p:nvCxnSpPr>
        <p:spPr bwMode="auto">
          <a:xfrm>
            <a:off x="5520762" y="3633515"/>
            <a:ext cx="2020934" cy="3582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3" idx="1"/>
          </p:cNvCxnSpPr>
          <p:nvPr/>
        </p:nvCxnSpPr>
        <p:spPr bwMode="auto">
          <a:xfrm flipH="1" flipV="1">
            <a:off x="2699792" y="3183741"/>
            <a:ext cx="360040" cy="4497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13" idx="1"/>
          </p:cNvCxnSpPr>
          <p:nvPr/>
        </p:nvCxnSpPr>
        <p:spPr bwMode="auto">
          <a:xfrm flipH="1">
            <a:off x="1547664" y="3633515"/>
            <a:ext cx="1512168" cy="4435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XML </a:t>
            </a:r>
            <a:r>
              <a:rPr lang="ko-KR" altLang="en-US" kern="0" dirty="0"/>
              <a:t>기초</a:t>
            </a:r>
            <a:endParaRPr lang="en-US" kern="0" dirty="0"/>
          </a:p>
          <a:p>
            <a:r>
              <a:rPr lang="ko-KR" altLang="en-US" sz="2400" dirty="0"/>
              <a:t>요소</a:t>
            </a:r>
            <a:r>
              <a:rPr lang="en-US" altLang="ko-KR" sz="2400" dirty="0"/>
              <a:t>(</a:t>
            </a:r>
            <a:r>
              <a:rPr lang="en-US" altLang="ko-KR" sz="2400" dirty="0" smtClean="0"/>
              <a:t>elements), </a:t>
            </a:r>
            <a:r>
              <a:rPr lang="ko-KR" altLang="en-US" sz="2400" dirty="0"/>
              <a:t>속성</a:t>
            </a:r>
            <a:r>
              <a:rPr lang="en-US" altLang="ko-KR" sz="2400" dirty="0"/>
              <a:t>(attribute)</a:t>
            </a:r>
            <a:r>
              <a:rPr lang="ko-KR" altLang="en-US" sz="2400" dirty="0"/>
              <a:t> 및 </a:t>
            </a:r>
            <a:r>
              <a:rPr lang="ko-KR" altLang="en-US" sz="2400" dirty="0" smtClean="0"/>
              <a:t>속성값</a:t>
            </a:r>
            <a:r>
              <a:rPr lang="en-US" altLang="ko-KR" sz="2400" dirty="0"/>
              <a:t>(value)</a:t>
            </a:r>
            <a:r>
              <a:rPr lang="en-US" sz="2400" dirty="0"/>
              <a:t>(1)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2029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2671936"/>
            <a:ext cx="6791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PCT/IB2015/099999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6747" y="4077072"/>
            <a:ext cx="887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990000"/>
                </a:solidFill>
              </a:rPr>
              <a:t>languageCode</a:t>
            </a:r>
            <a:r>
              <a:rPr lang="en-US" sz="1600" dirty="0">
                <a:solidFill>
                  <a:srgbClr val="0000FF"/>
                </a:solidFill>
              </a:rPr>
              <a:t>="</a:t>
            </a:r>
            <a:r>
              <a:rPr lang="en-US" sz="1600" b="1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FF"/>
                </a:solidFill>
              </a:rPr>
              <a:t>"&gt;</a:t>
            </a:r>
            <a:r>
              <a:rPr lang="en-US" sz="1600" dirty="0"/>
              <a:t>Mus </a:t>
            </a:r>
            <a:r>
              <a:rPr lang="en-US" sz="1600" dirty="0" err="1"/>
              <a:t>musculus</a:t>
            </a:r>
            <a:r>
              <a:rPr lang="en-US" sz="1600" dirty="0"/>
              <a:t> abcd-1 gene for </a:t>
            </a:r>
            <a:r>
              <a:rPr lang="en-US" sz="1600" dirty="0" err="1"/>
              <a:t>efg</a:t>
            </a:r>
            <a:r>
              <a:rPr lang="en-US" sz="1600" dirty="0"/>
              <a:t> protein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 bwMode="auto">
          <a:xfrm>
            <a:off x="899592" y="2492896"/>
            <a:ext cx="23762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75856" y="2463018"/>
            <a:ext cx="1944216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3402682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ko-KR" altLang="en-US" dirty="0"/>
              <a:t>요소 값</a:t>
            </a:r>
            <a:r>
              <a:rPr lang="en-US" dirty="0"/>
              <a:t>”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452568" y="3831914"/>
            <a:ext cx="216024" cy="2308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13" idx="3"/>
          </p:cNvCxnSpPr>
          <p:nvPr/>
        </p:nvCxnSpPr>
        <p:spPr bwMode="auto">
          <a:xfrm flipV="1">
            <a:off x="3383868" y="3077645"/>
            <a:ext cx="176712" cy="3835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al 34"/>
          <p:cNvSpPr/>
          <p:nvPr/>
        </p:nvSpPr>
        <p:spPr bwMode="auto">
          <a:xfrm>
            <a:off x="3491880" y="3864347"/>
            <a:ext cx="3888432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XML </a:t>
            </a:r>
            <a:r>
              <a:rPr lang="ko-KR" altLang="en-US" kern="0" dirty="0"/>
              <a:t>기초</a:t>
            </a:r>
            <a:endParaRPr lang="en-US" kern="0" dirty="0"/>
          </a:p>
          <a:p>
            <a:r>
              <a:rPr lang="ko-KR" altLang="en-US" sz="2400" dirty="0"/>
              <a:t>요소</a:t>
            </a:r>
            <a:r>
              <a:rPr lang="en-US" altLang="ko-KR" sz="2400" dirty="0"/>
              <a:t>, </a:t>
            </a:r>
            <a:r>
              <a:rPr lang="ko-KR" altLang="en-US" sz="2400" dirty="0"/>
              <a:t>속성 및 값</a:t>
            </a:r>
            <a:r>
              <a:rPr lang="en-US" sz="2400" dirty="0"/>
              <a:t>(2)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76164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9592" y="2671936"/>
            <a:ext cx="6791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PCT/IB2015/099999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ApplicationNumberText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6747" y="4077072"/>
            <a:ext cx="887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 err="1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990000"/>
                </a:solidFill>
              </a:rPr>
              <a:t>languageCode</a:t>
            </a:r>
            <a:r>
              <a:rPr lang="en-US" sz="1600" dirty="0">
                <a:solidFill>
                  <a:srgbClr val="0000FF"/>
                </a:solidFill>
              </a:rPr>
              <a:t>="</a:t>
            </a:r>
            <a:r>
              <a:rPr lang="en-US" sz="1600" b="1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FF"/>
                </a:solidFill>
              </a:rPr>
              <a:t>"&gt;</a:t>
            </a:r>
            <a:r>
              <a:rPr lang="en-US" sz="1600" dirty="0"/>
              <a:t>Mus </a:t>
            </a:r>
            <a:r>
              <a:rPr lang="en-US" sz="1600" dirty="0" err="1"/>
              <a:t>musculus</a:t>
            </a:r>
            <a:r>
              <a:rPr lang="en-US" sz="1600" dirty="0"/>
              <a:t> abcd-1 gene for </a:t>
            </a:r>
            <a:r>
              <a:rPr lang="en-US" sz="1600" dirty="0" err="1"/>
              <a:t>efg</a:t>
            </a:r>
            <a:r>
              <a:rPr lang="en-US" sz="1600" dirty="0"/>
              <a:t> protein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 err="1">
                <a:solidFill>
                  <a:srgbClr val="990000"/>
                </a:solidFill>
              </a:rPr>
              <a:t>InventionTitle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 bwMode="auto">
          <a:xfrm>
            <a:off x="899592" y="2492896"/>
            <a:ext cx="2376264" cy="5760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276484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ko-KR" altLang="en-US" dirty="0" smtClean="0"/>
              <a:t>속성</a:t>
            </a:r>
            <a:r>
              <a:rPr lang="en-US" altLang="ko-KR" dirty="0" smtClean="0"/>
              <a:t>(attribute)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15" idx="7"/>
          </p:cNvCxnSpPr>
          <p:nvPr/>
        </p:nvCxnSpPr>
        <p:spPr bwMode="auto">
          <a:xfrm flipH="1">
            <a:off x="2709698" y="3701908"/>
            <a:ext cx="1142222" cy="30004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1508352" y="3896499"/>
            <a:ext cx="1407464" cy="720080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2022" y="5046861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ko-KR" altLang="en-US" dirty="0"/>
              <a:t>속성 </a:t>
            </a:r>
            <a:r>
              <a:rPr lang="ko-KR" altLang="en-US" dirty="0" smtClean="0"/>
              <a:t>값</a:t>
            </a:r>
            <a:r>
              <a:rPr lang="en-US" altLang="ko-KR" dirty="0" smtClean="0"/>
              <a:t>(value)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2987824" y="4026428"/>
            <a:ext cx="432048" cy="460221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>
            <a:endCxn id="16" idx="5"/>
          </p:cNvCxnSpPr>
          <p:nvPr/>
        </p:nvCxnSpPr>
        <p:spPr bwMode="auto">
          <a:xfrm flipH="1" flipV="1">
            <a:off x="3356600" y="4419251"/>
            <a:ext cx="423312" cy="6276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XML </a:t>
            </a:r>
            <a:r>
              <a:rPr lang="ko-KR" altLang="en-US" kern="0" dirty="0"/>
              <a:t>기초 </a:t>
            </a:r>
            <a:endParaRPr lang="en-US" kern="0" dirty="0"/>
          </a:p>
          <a:p>
            <a:r>
              <a:rPr lang="ko-KR" altLang="en-US" sz="2400" dirty="0"/>
              <a:t>요소</a:t>
            </a:r>
            <a:r>
              <a:rPr lang="en-US" altLang="ko-KR" sz="2400" dirty="0"/>
              <a:t>, </a:t>
            </a:r>
            <a:r>
              <a:rPr lang="ko-KR" altLang="en-US" sz="2400" dirty="0"/>
              <a:t>속성 및 </a:t>
            </a:r>
            <a:r>
              <a:rPr lang="ko-KR" altLang="en-US" sz="2400" dirty="0" smtClean="0"/>
              <a:t>속성값</a:t>
            </a:r>
            <a:r>
              <a:rPr lang="en-US" sz="2400" dirty="0"/>
              <a:t>(3)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43231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354" y="2564719"/>
            <a:ext cx="3312660" cy="16356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9672" y="5054008"/>
            <a:ext cx="5508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&lt;50..62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40726" y="4575612"/>
            <a:ext cx="5812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예</a:t>
            </a:r>
            <a:r>
              <a:rPr lang="en-US" sz="2000" dirty="0"/>
              <a:t>: </a:t>
            </a:r>
            <a:r>
              <a:rPr lang="ko-KR" altLang="en-US" sz="2000" dirty="0"/>
              <a:t>기재하고자 하는 특징 위치가</a:t>
            </a:r>
            <a:r>
              <a:rPr lang="en-US" sz="2000" dirty="0"/>
              <a:t> “&lt;50..62”</a:t>
            </a:r>
            <a:r>
              <a:rPr lang="ko-KR" altLang="en-US" sz="2000" dirty="0"/>
              <a:t>일 경우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619672" y="5622653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&lt;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r>
              <a:rPr lang="en-US" sz="1600" dirty="0"/>
              <a:t>&amp;lt;50..62</a:t>
            </a:r>
            <a:r>
              <a:rPr lang="en-US" sz="1600" dirty="0">
                <a:solidFill>
                  <a:srgbClr val="0000FF"/>
                </a:solidFill>
              </a:rPr>
              <a:t>&lt;/</a:t>
            </a:r>
            <a:r>
              <a:rPr lang="en-US" sz="1600" dirty="0">
                <a:solidFill>
                  <a:srgbClr val="990000"/>
                </a:solidFill>
              </a:rPr>
              <a:t>INSDFeature_location</a:t>
            </a:r>
            <a:r>
              <a:rPr lang="en-US" sz="1600" dirty="0">
                <a:solidFill>
                  <a:srgbClr val="0000FF"/>
                </a:solidFill>
              </a:rPr>
              <a:t>&gt;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096967" y="5468764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8739" y="4715453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726" y="2016097"/>
            <a:ext cx="8057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요소</a:t>
            </a:r>
            <a:r>
              <a:rPr lang="en-US" altLang="ko-KR" sz="2000" dirty="0" smtClean="0"/>
              <a:t>(element)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값에 사용될 때 사전 정의된 개체로 대체되어야 합니다</a:t>
            </a:r>
            <a:r>
              <a:rPr lang="en-US" altLang="ko-KR" sz="2000" dirty="0"/>
              <a:t>.</a:t>
            </a:r>
            <a:endParaRPr lang="en-US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XML </a:t>
            </a:r>
            <a:r>
              <a:rPr lang="ko-KR" altLang="en-US" kern="0" dirty="0"/>
              <a:t>기초</a:t>
            </a:r>
            <a:endParaRPr lang="en-US" kern="0" dirty="0"/>
          </a:p>
          <a:p>
            <a:r>
              <a:rPr lang="ko-KR" altLang="en-US" sz="2400" kern="0" dirty="0"/>
              <a:t>예약된 문자</a:t>
            </a:r>
            <a:endParaRPr lang="en-US" sz="2400" kern="0" dirty="0"/>
          </a:p>
          <a:p>
            <a:endParaRPr lang="en-US" sz="2400" kern="0" dirty="0"/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186415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WIPO ST.26: XML document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r>
              <a:rPr lang="ko-KR" altLang="en-US" dirty="0" smtClean="0"/>
              <a:t>하나의 </a:t>
            </a:r>
            <a:r>
              <a:rPr lang="en-US" altLang="ko-KR" dirty="0" smtClean="0"/>
              <a:t>XML 1.0 </a:t>
            </a:r>
            <a:r>
              <a:rPr lang="ko-KR" altLang="en-US" dirty="0" smtClean="0"/>
              <a:t>양식 파일</a:t>
            </a:r>
            <a:endParaRPr lang="en-US" altLang="ko-KR" dirty="0" smtClean="0"/>
          </a:p>
          <a:p>
            <a:r>
              <a:rPr lang="en-US" altLang="ko-KR" dirty="0"/>
              <a:t>WIPO ST.26 </a:t>
            </a:r>
            <a:r>
              <a:rPr lang="en-US" altLang="ko-KR" dirty="0" smtClean="0"/>
              <a:t>DTD(</a:t>
            </a:r>
            <a:r>
              <a:rPr lang="ko-KR" altLang="en-US" dirty="0" smtClean="0"/>
              <a:t>부록 </a:t>
            </a:r>
            <a:r>
              <a:rPr lang="en-US" altLang="ko-KR" dirty="0" smtClean="0"/>
              <a:t>II)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준수하여야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유니코드 </a:t>
            </a:r>
            <a:r>
              <a:rPr lang="en-US" altLang="ko-KR" dirty="0" smtClean="0"/>
              <a:t>UTF-8</a:t>
            </a:r>
            <a:r>
              <a:rPr lang="ko-KR" altLang="en-US" dirty="0" smtClean="0"/>
              <a:t>을 사용하여 인코딩하여야 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ST.26 </a:t>
            </a:r>
            <a:r>
              <a:rPr lang="ko-KR" altLang="en-US" dirty="0" smtClean="0"/>
              <a:t>서열</a:t>
            </a:r>
            <a:r>
              <a:rPr lang="en-US" altLang="ko-KR" dirty="0"/>
              <a:t> </a:t>
            </a:r>
            <a:r>
              <a:rPr lang="ko-KR" altLang="en-US" dirty="0" smtClean="0"/>
              <a:t>목록의 구조</a:t>
            </a:r>
            <a:endParaRPr lang="en-US" altLang="ko-K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XML </a:t>
            </a:r>
            <a:r>
              <a:rPr lang="ko-KR" altLang="en-US" sz="2000" dirty="0" smtClean="0"/>
              <a:t>선언</a:t>
            </a:r>
            <a:r>
              <a:rPr lang="en-US" altLang="ko-KR" sz="2000" dirty="0" smtClean="0"/>
              <a:t>:</a:t>
            </a:r>
          </a:p>
          <a:p>
            <a:pPr marL="457200" lvl="1" indent="0">
              <a:buNone/>
            </a:pPr>
            <a:r>
              <a:rPr lang="en-US" altLang="ko-K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</a:t>
            </a:r>
            <a:r>
              <a:rPr lang="en-US" altLang="ko-K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데이터 타입</a:t>
            </a:r>
            <a:r>
              <a:rPr lang="en-US" altLang="ko-KR" sz="2000" dirty="0" smtClean="0"/>
              <a:t>(DOCTYPE) </a:t>
            </a:r>
            <a:r>
              <a:rPr lang="ko-KR" altLang="en-US" sz="2000" dirty="0" smtClean="0"/>
              <a:t>선언</a:t>
            </a:r>
            <a:r>
              <a:rPr lang="en-US" altLang="ko-KR" sz="2000" dirty="0" smtClean="0"/>
              <a:t>:</a:t>
            </a:r>
          </a:p>
          <a:p>
            <a:pPr marL="457200" lvl="1" indent="0">
              <a:buNone/>
            </a:pP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ST26SequenceListing PUBLIC "-//WIPO//DTD </a:t>
            </a:r>
          </a:p>
          <a:p>
            <a:pPr marL="457200" lvl="1" indent="0">
              <a:buNone/>
            </a:pP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Sequence Listing 1.3//EN" "ST26SequenceListing_V1_3.dtd</a:t>
            </a:r>
            <a:r>
              <a:rPr lang="en-US" altLang="ko-K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루트</a:t>
            </a:r>
            <a:r>
              <a:rPr lang="en-US" altLang="ko-KR" sz="2000" dirty="0" smtClean="0"/>
              <a:t>(root) </a:t>
            </a:r>
            <a:r>
              <a:rPr lang="ko-KR" altLang="en-US" sz="2000" dirty="0" smtClean="0"/>
              <a:t>요소</a:t>
            </a:r>
            <a:r>
              <a:rPr lang="en-US" altLang="ko-KR" sz="2000" dirty="0" smtClean="0"/>
              <a:t>:</a:t>
            </a:r>
          </a:p>
          <a:p>
            <a:pPr lvl="2">
              <a:buFontTx/>
              <a:buChar char="-"/>
            </a:pPr>
            <a:r>
              <a:rPr lang="ko-KR" altLang="en-US" sz="1800" dirty="0" smtClean="0"/>
              <a:t>일반 정보 부분</a:t>
            </a:r>
            <a:endParaRPr lang="en-US" altLang="ko-KR" sz="1800" dirty="0" smtClean="0"/>
          </a:p>
          <a:p>
            <a:pPr lvl="2">
              <a:buFontTx/>
              <a:buChar char="-"/>
            </a:pPr>
            <a:r>
              <a:rPr lang="ko-KR" altLang="en-US" sz="1800" dirty="0" smtClean="0"/>
              <a:t>서열 데이터 부분</a:t>
            </a:r>
            <a:endParaRPr lang="en-US" altLang="ko-KR" sz="1800" dirty="0"/>
          </a:p>
          <a:p>
            <a:pPr marL="457200" lvl="1" indent="0">
              <a:buNone/>
            </a:pPr>
            <a:endParaRPr lang="ko-KR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92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2208" y="6591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예</a:t>
            </a:r>
            <a:r>
              <a:rPr lang="en-US" kern="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208" y="1700808"/>
            <a:ext cx="7344816" cy="45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9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dirty="0"/>
              <a:t>WIPO ST.26: </a:t>
            </a:r>
            <a:r>
              <a:rPr lang="ko-KR" altLang="en-US" dirty="0"/>
              <a:t>구성요소</a:t>
            </a:r>
            <a:r>
              <a:rPr lang="en-US" dirty="0"/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4747" y="1700808"/>
            <a:ext cx="1639744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1</a:t>
            </a:r>
            <a:r>
              <a:rPr lang="ko-KR" altLang="en-US" sz="1400" b="1" dirty="0"/>
              <a:t>행</a:t>
            </a:r>
            <a:r>
              <a:rPr lang="en-US" sz="1400" b="1" dirty="0"/>
              <a:t> – XML </a:t>
            </a:r>
            <a:r>
              <a:rPr lang="ko-KR" altLang="en-US" sz="1400" b="1" dirty="0"/>
              <a:t>선언</a:t>
            </a:r>
            <a:r>
              <a:rPr lang="en-US" sz="1400" dirty="0"/>
              <a:t> </a:t>
            </a:r>
          </a:p>
          <a:p>
            <a:pPr algn="ctr"/>
            <a:r>
              <a:rPr lang="en-US" sz="1400" i="1" dirty="0"/>
              <a:t>(ST.26 </a:t>
            </a:r>
            <a:r>
              <a:rPr lang="ko-KR" altLang="en-US" sz="1400" i="1" dirty="0"/>
              <a:t>문단 </a:t>
            </a:r>
            <a:r>
              <a:rPr lang="en-US" sz="1400" i="1" dirty="0"/>
              <a:t>39(a))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555776" y="2331750"/>
            <a:ext cx="576064" cy="37717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472" t="1205" r="1"/>
          <a:stretch/>
        </p:blipFill>
        <p:spPr>
          <a:xfrm>
            <a:off x="569048" y="2708920"/>
            <a:ext cx="7508152" cy="31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82637" y="1700808"/>
            <a:ext cx="2803974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</a:t>
            </a:r>
            <a:r>
              <a:rPr lang="ko-KR" altLang="en-US" sz="1400" b="1" dirty="0"/>
              <a:t>행</a:t>
            </a:r>
            <a:r>
              <a:rPr lang="en-US" sz="1400" b="1" dirty="0"/>
              <a:t> – </a:t>
            </a:r>
            <a:r>
              <a:rPr lang="ko-KR" altLang="en-US" sz="1400" b="1" dirty="0"/>
              <a:t>문서 유형</a:t>
            </a:r>
            <a:r>
              <a:rPr lang="en-US" sz="1400" b="1" dirty="0"/>
              <a:t>(DOCTYPE) </a:t>
            </a:r>
            <a:r>
              <a:rPr lang="ko-KR" altLang="en-US" sz="1400" b="1" dirty="0"/>
              <a:t>선언</a:t>
            </a:r>
            <a:endParaRPr lang="en-US" sz="1400" b="1" dirty="0"/>
          </a:p>
          <a:p>
            <a:pPr algn="ctr"/>
            <a:r>
              <a:rPr lang="en-US" sz="1400" i="1" dirty="0"/>
              <a:t>(ST.26 </a:t>
            </a:r>
            <a:r>
              <a:rPr lang="ko-KR" altLang="en-US" sz="1400" i="1" dirty="0"/>
              <a:t>문단</a:t>
            </a:r>
            <a:r>
              <a:rPr lang="en-US" sz="1400" i="1" dirty="0"/>
              <a:t> 39(b))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717511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구성요소</a:t>
            </a:r>
            <a:r>
              <a:rPr lang="en-US" kern="0" dirty="0"/>
              <a:t>(2)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27" t="2298"/>
          <a:stretch/>
        </p:blipFill>
        <p:spPr>
          <a:xfrm>
            <a:off x="554732" y="2743547"/>
            <a:ext cx="7545660" cy="306171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>
            <a:off x="4384624" y="2331750"/>
            <a:ext cx="2" cy="5211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140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5564" y="1572933"/>
            <a:ext cx="1420132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3</a:t>
            </a:r>
            <a:r>
              <a:rPr lang="ko-KR" altLang="en-US" sz="1400" b="1" dirty="0"/>
              <a:t>행</a:t>
            </a:r>
            <a:r>
              <a:rPr lang="en-US" sz="1400" b="1" dirty="0"/>
              <a:t> – </a:t>
            </a:r>
            <a:r>
              <a:rPr lang="ko-KR" altLang="en-US" sz="1400" b="1" dirty="0"/>
              <a:t>루트</a:t>
            </a:r>
            <a:r>
              <a:rPr lang="en-US" sz="1400" b="1" dirty="0"/>
              <a:t> </a:t>
            </a:r>
            <a:r>
              <a:rPr lang="ko-KR" altLang="en-US" sz="1400" b="1" dirty="0"/>
              <a:t>요소</a:t>
            </a:r>
            <a:endParaRPr lang="en-US" sz="1400" b="1" dirty="0"/>
          </a:p>
          <a:p>
            <a:pPr algn="ctr"/>
            <a:r>
              <a:rPr lang="en-US" sz="1400" i="1" dirty="0"/>
              <a:t>(ST.26 </a:t>
            </a:r>
            <a:r>
              <a:rPr lang="ko-KR" altLang="en-US" sz="1400" i="1" dirty="0"/>
              <a:t>문단</a:t>
            </a:r>
            <a:r>
              <a:rPr lang="en-US" sz="1400" i="1" dirty="0"/>
              <a:t> 43)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7544" y="63415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구성요소</a:t>
            </a:r>
            <a:r>
              <a:rPr lang="en-US" kern="0" dirty="0"/>
              <a:t>(3)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741" b="-1"/>
          <a:stretch/>
        </p:blipFill>
        <p:spPr>
          <a:xfrm>
            <a:off x="251520" y="2612192"/>
            <a:ext cx="7543800" cy="30791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179512" y="3212976"/>
            <a:ext cx="6830888" cy="24784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5580123" y="2203875"/>
            <a:ext cx="1335507" cy="72106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250722" y="3567010"/>
            <a:ext cx="172951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ko-KR" altLang="en-US" sz="1400" b="1" dirty="0"/>
              <a:t>일반 정보</a:t>
            </a:r>
            <a:r>
              <a:rPr lang="en-US" altLang="ko-KR" sz="1400" b="1" dirty="0"/>
              <a:t>:</a:t>
            </a:r>
            <a:endParaRPr lang="en-US" sz="1400" b="1" dirty="0"/>
          </a:p>
          <a:p>
            <a:pPr algn="ctr">
              <a:spcBef>
                <a:spcPts val="0"/>
              </a:spcBef>
            </a:pPr>
            <a:endParaRPr lang="en-US" sz="1400" dirty="0"/>
          </a:p>
          <a:p>
            <a:pPr algn="ctr">
              <a:spcBef>
                <a:spcPts val="0"/>
              </a:spcBef>
            </a:pPr>
            <a:r>
              <a:rPr lang="en-US" sz="1400" i="1" dirty="0"/>
              <a:t>(ST.26 </a:t>
            </a:r>
            <a:r>
              <a:rPr lang="ko-KR" altLang="en-US" sz="1400" i="1" dirty="0"/>
              <a:t>문단</a:t>
            </a:r>
            <a:r>
              <a:rPr lang="en-US" sz="1400" i="1" dirty="0"/>
              <a:t>. 38(a), </a:t>
            </a:r>
          </a:p>
          <a:p>
            <a:pPr algn="ctr">
              <a:spcBef>
                <a:spcPts val="0"/>
              </a:spcBef>
            </a:pPr>
            <a:r>
              <a:rPr lang="en-US" sz="1400" i="1" dirty="0"/>
              <a:t>45-49)</a:t>
            </a:r>
          </a:p>
        </p:txBody>
      </p:sp>
      <p:cxnSp>
        <p:nvCxnSpPr>
          <p:cNvPr id="16" name="Straight Arrow Connector 15"/>
          <p:cNvCxnSpPr>
            <a:stCxn id="15" idx="1"/>
            <a:endCxn id="14" idx="3"/>
          </p:cNvCxnSpPr>
          <p:nvPr/>
        </p:nvCxnSpPr>
        <p:spPr bwMode="auto">
          <a:xfrm flipH="1">
            <a:off x="7010400" y="4044064"/>
            <a:ext cx="240322" cy="4081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4010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804248" y="4389145"/>
            <a:ext cx="576064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395536" y="666865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구성요소</a:t>
            </a:r>
            <a:r>
              <a:rPr lang="en-US" kern="0" dirty="0"/>
              <a:t>(4)</a:t>
            </a:r>
            <a:endParaRPr lang="en-US" sz="24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45533"/>
            <a:ext cx="7124700" cy="4076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7374" y="2060848"/>
            <a:ext cx="172951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ko-KR" altLang="en-US" sz="1400" b="1" dirty="0"/>
              <a:t>서열 데이터</a:t>
            </a:r>
            <a:r>
              <a:rPr lang="en-US" sz="1400" b="1" dirty="0"/>
              <a:t> </a:t>
            </a:r>
          </a:p>
          <a:p>
            <a:pPr algn="ctr">
              <a:spcBef>
                <a:spcPts val="0"/>
              </a:spcBef>
            </a:pPr>
            <a:endParaRPr lang="en-US" sz="1400" dirty="0"/>
          </a:p>
          <a:p>
            <a:pPr algn="ctr">
              <a:spcBef>
                <a:spcPts val="0"/>
              </a:spcBef>
            </a:pPr>
            <a:r>
              <a:rPr lang="en-US" sz="1400" i="1" dirty="0"/>
              <a:t>(ST.26 </a:t>
            </a:r>
            <a:r>
              <a:rPr lang="ko-KR" altLang="en-US" sz="1400" i="1" dirty="0"/>
              <a:t>문단</a:t>
            </a:r>
            <a:r>
              <a:rPr lang="en-US" sz="1400" i="1" dirty="0"/>
              <a:t>. 38(b), </a:t>
            </a:r>
          </a:p>
          <a:p>
            <a:pPr algn="ctr">
              <a:spcBef>
                <a:spcPts val="0"/>
              </a:spcBef>
            </a:pPr>
            <a:r>
              <a:rPr lang="en-US" sz="1400" i="1" dirty="0"/>
              <a:t>50-100)</a:t>
            </a:r>
          </a:p>
        </p:txBody>
      </p:sp>
    </p:spTree>
    <p:extLst>
      <p:ext uri="{BB962C8B-B14F-4D97-AF65-F5344CB8AC3E}">
        <p14:creationId xmlns:p14="http://schemas.microsoft.com/office/powerpoint/2010/main" val="238071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6959" y="34178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ko-KR" altLang="en-US" kern="0" dirty="0"/>
              <a:t>서열 </a:t>
            </a:r>
            <a:r>
              <a:rPr lang="ko-KR" altLang="en-US" kern="0" dirty="0" smtClean="0"/>
              <a:t>목록이란</a:t>
            </a:r>
            <a:r>
              <a:rPr lang="en-US" kern="0" dirty="0"/>
              <a:t>?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268760"/>
            <a:ext cx="8354888" cy="456894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ko-KR" altLang="en-US" sz="2000" dirty="0"/>
              <a:t>서열 </a:t>
            </a:r>
            <a:r>
              <a:rPr lang="ko-KR" altLang="en-US" sz="2000" dirty="0" smtClean="0"/>
              <a:t>목록</a:t>
            </a:r>
            <a:r>
              <a:rPr lang="en-US" altLang="ko-KR" sz="2000" dirty="0" smtClean="0"/>
              <a:t>(sequence listing)</a:t>
            </a:r>
            <a:r>
              <a:rPr lang="ko-KR" altLang="en-US" sz="2000" dirty="0" smtClean="0"/>
              <a:t>은</a:t>
            </a:r>
            <a:r>
              <a:rPr lang="x-none" sz="2000" dirty="0"/>
              <a:t>…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ko-KR" altLang="en-US" sz="2000" dirty="0"/>
              <a:t>특허 출원에 개시된 </a:t>
            </a:r>
            <a:r>
              <a:rPr lang="ko-KR" altLang="en-US" sz="2000" b="1" dirty="0" err="1"/>
              <a:t>핵산염기</a:t>
            </a:r>
            <a:r>
              <a:rPr lang="ko-KR" altLang="en-US" sz="2000" dirty="0"/>
              <a:t> 및</a:t>
            </a:r>
            <a:r>
              <a:rPr lang="en-US" altLang="ko-KR" sz="2000" dirty="0"/>
              <a:t>/</a:t>
            </a:r>
            <a:r>
              <a:rPr lang="ko-KR" altLang="en-US" sz="2000" dirty="0"/>
              <a:t>또는 </a:t>
            </a:r>
            <a:r>
              <a:rPr lang="ko-KR" altLang="en-US" sz="2000" b="1" dirty="0"/>
              <a:t>아미노산 서열</a:t>
            </a:r>
            <a:r>
              <a:rPr lang="ko-KR" altLang="en-US" sz="2000" dirty="0"/>
              <a:t>을 포함하며</a:t>
            </a:r>
            <a:r>
              <a:rPr lang="en-US" altLang="ko-KR" sz="2000" dirty="0"/>
              <a:t> </a:t>
            </a:r>
            <a:r>
              <a:rPr lang="ko-KR" altLang="en-US" sz="2000" dirty="0"/>
              <a:t>명세서를 구성하는 항목 중 하나입니다</a:t>
            </a:r>
            <a:r>
              <a:rPr lang="en-US" altLang="ko-K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sz="20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핵산</a:t>
            </a:r>
            <a:r>
              <a:rPr lang="en-US" altLang="ko-K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ko-K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acctcggtccgtaggaattccccgctcggctctccaaag</a:t>
            </a:r>
            <a:r>
              <a:rPr lang="en-US" altLang="ko-K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아미노산</a:t>
            </a:r>
            <a:r>
              <a:rPr lang="en-US" altLang="ko-K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MAGCPCGPSMGSPMSP…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ko-KR" altLang="en-US" sz="2000" b="1" dirty="0" smtClean="0"/>
              <a:t>주석</a:t>
            </a:r>
            <a:r>
              <a:rPr lang="en-US" altLang="ko-KR" sz="2000" dirty="0" smtClean="0"/>
              <a:t>(annotation)</a:t>
            </a:r>
            <a:r>
              <a:rPr lang="ko-KR" altLang="en-US" sz="2000" dirty="0" smtClean="0"/>
              <a:t>으로 </a:t>
            </a:r>
            <a:r>
              <a:rPr lang="ko-KR" altLang="en-US" sz="2000" dirty="0"/>
              <a:t>알려진 각 서열에 대한 설명 정보를 포함합니다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ko-KR" altLang="en-US" sz="2000" dirty="0"/>
              <a:t>관련 </a:t>
            </a:r>
            <a:r>
              <a:rPr lang="en-US" altLang="ko-KR" sz="2000" b="1" dirty="0"/>
              <a:t>WIPO </a:t>
            </a:r>
            <a:r>
              <a:rPr lang="ko-KR" altLang="en-US" sz="2000" b="1" dirty="0"/>
              <a:t>표준</a:t>
            </a:r>
            <a:r>
              <a:rPr lang="en-US" altLang="ko-KR" sz="2000" dirty="0"/>
              <a:t>(ST.25 </a:t>
            </a:r>
            <a:r>
              <a:rPr lang="ko-KR" altLang="en-US" sz="2000" dirty="0"/>
              <a:t>또는</a:t>
            </a:r>
            <a:r>
              <a:rPr lang="en-US" altLang="ko-KR" sz="2000" dirty="0"/>
              <a:t> ST.26)</a:t>
            </a:r>
            <a:r>
              <a:rPr lang="ko-KR" altLang="en-US" sz="2000" dirty="0"/>
              <a:t>의 요건을 준수합니다</a:t>
            </a:r>
            <a:r>
              <a:rPr lang="en-US" altLang="ko-KR" sz="2000" dirty="0"/>
              <a:t>. 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ko-KR" altLang="en-US" sz="2000" dirty="0"/>
              <a:t>발명의 서열 데이터를 </a:t>
            </a:r>
            <a:r>
              <a:rPr lang="ko-KR" altLang="en-US" sz="2000" b="1" dirty="0"/>
              <a:t>검색</a:t>
            </a:r>
            <a:r>
              <a:rPr lang="ko-KR" altLang="en-US" sz="2000" dirty="0"/>
              <a:t> </a:t>
            </a:r>
            <a:r>
              <a:rPr lang="ko-KR" altLang="en-US" sz="2000" b="1" dirty="0"/>
              <a:t>가능</a:t>
            </a:r>
            <a:r>
              <a:rPr lang="ko-KR" altLang="en-US" sz="2000" dirty="0"/>
              <a:t>하도록 해줍니다</a:t>
            </a:r>
            <a:r>
              <a:rPr lang="en-US" sz="2000" dirty="0"/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kern="0" dirty="0"/>
              <a:t>- </a:t>
            </a:r>
            <a:r>
              <a:rPr lang="ko-KR" altLang="en-US" sz="2000" kern="0" dirty="0"/>
              <a:t>특허청 내부</a:t>
            </a:r>
            <a:endParaRPr lang="en-US" sz="2000" kern="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kern="0" dirty="0"/>
              <a:t>- </a:t>
            </a:r>
            <a:r>
              <a:rPr lang="ko-KR" altLang="en-US" sz="2000" kern="0" dirty="0"/>
              <a:t>대민 이용 가능한 공개 데이터베이스</a:t>
            </a:r>
            <a:r>
              <a:rPr lang="en-US" sz="2000" kern="0" dirty="0"/>
              <a:t>(</a:t>
            </a:r>
            <a:r>
              <a:rPr lang="en-US" sz="2000" b="1" kern="0" dirty="0"/>
              <a:t>INSDC </a:t>
            </a:r>
            <a:r>
              <a:rPr lang="ko-KR" altLang="en-US" sz="2000" b="1" kern="0" dirty="0"/>
              <a:t>데이터베이스</a:t>
            </a:r>
            <a:r>
              <a:rPr lang="en-US" sz="200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5723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dirty="0"/>
              <a:t>WIPO ST.26: </a:t>
            </a:r>
            <a:r>
              <a:rPr lang="ko-KR" altLang="en-US" dirty="0"/>
              <a:t>일반 정보</a:t>
            </a:r>
            <a:r>
              <a:rPr lang="en-US" dirty="0"/>
              <a:t>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562596"/>
            <a:ext cx="84352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ko-KR" altLang="en-US" sz="2000" dirty="0"/>
              <a:t>출원인 식별</a:t>
            </a:r>
            <a:r>
              <a:rPr lang="en-US" sz="2000" dirty="0"/>
              <a:t>” </a:t>
            </a:r>
            <a:r>
              <a:rPr lang="ko-KR" altLang="en-US" sz="2000" dirty="0"/>
              <a:t>부분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       -</a:t>
            </a:r>
            <a:r>
              <a:rPr lang="ko-KR" altLang="en-US" sz="2000" dirty="0"/>
              <a:t>출원번호를 부여 받은 경우 </a:t>
            </a:r>
            <a:r>
              <a:rPr lang="en-US" altLang="ko-KR" sz="2000" dirty="0"/>
              <a:t>“</a:t>
            </a:r>
            <a:r>
              <a:rPr lang="ko-KR" altLang="en-US" sz="2000" dirty="0"/>
              <a:t>출원번호</a:t>
            </a:r>
            <a:r>
              <a:rPr lang="en-US" sz="2000" dirty="0"/>
              <a:t>, </a:t>
            </a:r>
            <a:r>
              <a:rPr lang="ko-KR" altLang="en-US" sz="2000" dirty="0"/>
              <a:t>출원일 및 특허청 코드</a:t>
            </a:r>
            <a:r>
              <a:rPr lang="en-US" altLang="ko-KR" sz="2000" dirty="0"/>
              <a:t>”</a:t>
            </a:r>
            <a:r>
              <a:rPr lang="ko-KR" altLang="en-US" sz="2000" dirty="0"/>
              <a:t>를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ko-KR" altLang="en-US" sz="2000" dirty="0"/>
              <a:t>        필수로 입력</a:t>
            </a:r>
            <a:r>
              <a:rPr lang="en-US" sz="2000" dirty="0"/>
              <a:t>;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       -</a:t>
            </a:r>
            <a:r>
              <a:rPr lang="ko-KR" altLang="en-US" sz="2000" dirty="0"/>
              <a:t>출원번호를 부여 받기 전인 경우 </a:t>
            </a:r>
            <a:r>
              <a:rPr lang="en-US" altLang="ko-KR" sz="2000" dirty="0"/>
              <a:t>“</a:t>
            </a:r>
            <a:r>
              <a:rPr lang="ko-KR" altLang="en-US" sz="2000" dirty="0"/>
              <a:t>출원인 관리번호</a:t>
            </a:r>
            <a:r>
              <a:rPr lang="en-US" altLang="ko-KR" sz="2000" dirty="0"/>
              <a:t>”</a:t>
            </a:r>
            <a:r>
              <a:rPr lang="ko-KR" altLang="en-US" sz="2000" dirty="0"/>
              <a:t>를 필수로 입력</a:t>
            </a:r>
            <a:endParaRPr lang="en-US" sz="2000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601676"/>
            <a:ext cx="5904656" cy="22376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127895" y="3402040"/>
            <a:ext cx="6396433" cy="139486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5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138" y="74590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일반 정보</a:t>
            </a:r>
            <a:r>
              <a:rPr lang="en-US" kern="0" dirty="0"/>
              <a:t>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138" y="1700808"/>
            <a:ext cx="8333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ko-KR" altLang="en-US" sz="2000" dirty="0"/>
              <a:t>우선권 정보</a:t>
            </a:r>
            <a:r>
              <a:rPr lang="en-US" sz="2000" dirty="0"/>
              <a:t>” </a:t>
            </a:r>
            <a:r>
              <a:rPr lang="ko-KR" altLang="en-US" sz="2000" dirty="0"/>
              <a:t>부분</a:t>
            </a:r>
            <a:endParaRPr lang="en-US" sz="2000" dirty="0"/>
          </a:p>
          <a:p>
            <a:pPr lvl="1"/>
            <a:r>
              <a:rPr lang="en-US" sz="2000" dirty="0"/>
              <a:t>-</a:t>
            </a:r>
            <a:r>
              <a:rPr lang="ko-KR" altLang="en-US" sz="2000" dirty="0"/>
              <a:t> 서열 목록에는 단 하나의 우선권 출원만 포함될 수 있으며</a:t>
            </a:r>
            <a:r>
              <a:rPr lang="en-US" altLang="ko-KR" sz="2000" dirty="0"/>
              <a:t>,</a:t>
            </a: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ko-KR" altLang="en-US" sz="2000" b="1" dirty="0"/>
              <a:t>우선권주장의 기초가 되는 출원 중 최초 출원</a:t>
            </a:r>
            <a:r>
              <a:rPr lang="ko-KR" altLang="en-US" sz="2000" dirty="0"/>
              <a:t>이어야 합니다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sz="2000" dirty="0"/>
          </a:p>
          <a:p>
            <a:pPr lvl="1"/>
            <a:r>
              <a:rPr lang="en-US" sz="2000" dirty="0"/>
              <a:t>- </a:t>
            </a:r>
            <a:r>
              <a:rPr lang="ko-KR" altLang="en-US" sz="2000" dirty="0"/>
              <a:t>우선권을 주장하는 경우 필수로 입력해야 합니다</a:t>
            </a:r>
            <a:r>
              <a:rPr lang="en-US" altLang="ko-KR" sz="2000" dirty="0"/>
              <a:t>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b="1523"/>
          <a:stretch/>
        </p:blipFill>
        <p:spPr>
          <a:xfrm>
            <a:off x="1331640" y="3601677"/>
            <a:ext cx="5904656" cy="22035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115616" y="4797152"/>
            <a:ext cx="6252417" cy="103482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94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3816" y="71824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일반 정보</a:t>
            </a:r>
            <a:r>
              <a:rPr lang="en-US" kern="0" dirty="0"/>
              <a:t>(3)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816" y="1586536"/>
            <a:ext cx="8294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ko-KR" altLang="en-US" sz="2000" dirty="0"/>
              <a:t>출원인 및 발명자 명칭</a:t>
            </a:r>
            <a:r>
              <a:rPr lang="en-US" sz="2000" dirty="0"/>
              <a:t>” </a:t>
            </a:r>
            <a:r>
              <a:rPr lang="ko-KR" altLang="en-US" sz="2000" dirty="0"/>
              <a:t>부분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하나의 출원인 명칭과 하나의 발명자 명칭만 서열 목록에 포함될 수 있으며 반드시 </a:t>
            </a:r>
            <a:r>
              <a:rPr lang="en-US" altLang="ko-KR" sz="2000" dirty="0"/>
              <a:t>“</a:t>
            </a:r>
            <a:r>
              <a:rPr lang="ko-KR" altLang="en-US" sz="2000" b="1" dirty="0"/>
              <a:t>제</a:t>
            </a:r>
            <a:r>
              <a:rPr lang="en-US" altLang="ko-KR" sz="2000" b="1" dirty="0" smtClean="0"/>
              <a:t>1(primary)” </a:t>
            </a:r>
            <a:r>
              <a:rPr lang="ko-KR" altLang="en-US" sz="2000" b="1" dirty="0"/>
              <a:t>출원인 및 발명자</a:t>
            </a:r>
            <a:r>
              <a:rPr lang="ko-KR" altLang="en-US" sz="2000" dirty="0"/>
              <a:t>이어야 합니다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ko-KR" altLang="en-US" sz="2000" dirty="0"/>
              <a:t>출원인 명칭은 필수로 입력해야 하나</a:t>
            </a:r>
            <a:r>
              <a:rPr lang="en-US" altLang="ko-KR" sz="2000" dirty="0"/>
              <a:t>, </a:t>
            </a:r>
            <a:r>
              <a:rPr lang="ko-KR" altLang="en-US" sz="2000" dirty="0"/>
              <a:t>발명자 명칭 입력은 선택 사항입니다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ko-KR" altLang="en-US" sz="2000" dirty="0"/>
              <a:t>출원인 및 발명자 명칭의 언어 코드는 필수입니다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ko-KR" altLang="en-US" sz="2000" dirty="0"/>
              <a:t>출원인 및</a:t>
            </a:r>
            <a:r>
              <a:rPr lang="en-US" altLang="ko-KR" sz="2000" dirty="0"/>
              <a:t>/</a:t>
            </a:r>
            <a:r>
              <a:rPr lang="ko-KR" altLang="en-US" sz="2000" dirty="0"/>
              <a:t>또는 발명자 명칭에 영문이 아닌 문자가 포함된 경우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ko-KR" altLang="en-US" sz="2000" b="1" dirty="0"/>
              <a:t>기본 라틴</a:t>
            </a:r>
            <a:r>
              <a:rPr lang="en-US" altLang="ko-KR" sz="2000" b="1" dirty="0"/>
              <a:t>(Basic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Latin)</a:t>
            </a:r>
            <a:r>
              <a:rPr lang="ko-KR" altLang="en-US" sz="2000" b="1" dirty="0"/>
              <a:t> </a:t>
            </a:r>
            <a:r>
              <a:rPr lang="ko-KR" altLang="en-US" sz="2000" dirty="0"/>
              <a:t>문자로의 음역 또는 번역을</a:t>
            </a:r>
            <a:r>
              <a:rPr lang="en-US" altLang="ko-KR" sz="2000" dirty="0"/>
              <a:t> </a:t>
            </a:r>
            <a:r>
              <a:rPr lang="ko-KR" altLang="en-US" sz="2000" dirty="0"/>
              <a:t>반드시 추가해야 합니다</a:t>
            </a:r>
            <a:r>
              <a:rPr lang="en-US" altLang="ko-KR" sz="2000" dirty="0"/>
              <a:t>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b="5210"/>
          <a:stretch/>
        </p:blipFill>
        <p:spPr>
          <a:xfrm>
            <a:off x="457200" y="5310218"/>
            <a:ext cx="8532440" cy="7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1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551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일반 정보</a:t>
            </a:r>
            <a:r>
              <a:rPr lang="en-US" kern="0" dirty="0"/>
              <a:t>(4)</a:t>
            </a:r>
            <a:endParaRPr lang="en-US" sz="2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44824"/>
            <a:ext cx="77048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ko-KR" altLang="en-US" sz="2000" dirty="0"/>
              <a:t>발명의 명칭</a:t>
            </a:r>
            <a:r>
              <a:rPr lang="en-US" sz="2000" dirty="0"/>
              <a:t>” </a:t>
            </a:r>
            <a:r>
              <a:rPr lang="ko-KR" altLang="en-US" sz="2000" dirty="0"/>
              <a:t>부분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출원 언어로 된 하나 이상의 </a:t>
            </a:r>
            <a:r>
              <a:rPr lang="en-US" altLang="ko-KR" sz="2000" dirty="0"/>
              <a:t>“</a:t>
            </a:r>
            <a:r>
              <a:rPr lang="ko-KR" altLang="en-US" sz="2000" dirty="0"/>
              <a:t>발명의 명칭</a:t>
            </a:r>
            <a:r>
              <a:rPr lang="en-US" altLang="ko-KR" sz="2000" dirty="0"/>
              <a:t>”</a:t>
            </a:r>
            <a:r>
              <a:rPr lang="ko-KR" altLang="en-US" sz="2000" dirty="0"/>
              <a:t>을 반드시 입력해야 합니다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다른 언어로 된 명칭을 추가할 수 있습니다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각 명칭에는 언어 코드를 필수로 기재해야 합니다</a:t>
            </a:r>
            <a:r>
              <a:rPr lang="en-US" altLang="ko-KR" sz="2000" dirty="0"/>
              <a:t>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b="64410"/>
          <a:stretch/>
        </p:blipFill>
        <p:spPr>
          <a:xfrm>
            <a:off x="683568" y="4365104"/>
            <a:ext cx="757665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2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81415" y="0"/>
            <a:ext cx="2133600" cy="476250"/>
          </a:xfrm>
        </p:spPr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일반 정보</a:t>
            </a:r>
            <a:r>
              <a:rPr lang="en-US" kern="0" dirty="0"/>
              <a:t>(5)</a:t>
            </a:r>
            <a:endParaRPr lang="en-US" sz="24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460760" y="1844824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ko-KR" altLang="en-US" sz="2000" dirty="0"/>
              <a:t>서열 총 수</a:t>
            </a:r>
            <a:r>
              <a:rPr lang="en-US" altLang="ko-KR" sz="2000" dirty="0"/>
              <a:t>(the total number of all sequences)</a:t>
            </a:r>
            <a:r>
              <a:rPr lang="en-US" sz="2000" dirty="0"/>
              <a:t>” </a:t>
            </a:r>
            <a:r>
              <a:rPr lang="ko-KR" altLang="en-US" sz="2000" dirty="0"/>
              <a:t>요소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필수 요소 입니다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en-US" altLang="ko-KR" sz="2000" dirty="0"/>
              <a:t>“</a:t>
            </a:r>
            <a:r>
              <a:rPr lang="ko-KR" altLang="en-US" sz="2000" dirty="0"/>
              <a:t>서열 총 수</a:t>
            </a:r>
            <a:r>
              <a:rPr lang="en-US" altLang="ko-KR" sz="2000" dirty="0"/>
              <a:t>”</a:t>
            </a:r>
            <a:r>
              <a:rPr lang="ko-KR" altLang="en-US" sz="2000" dirty="0"/>
              <a:t>에는 의도적으로 생략된 서열</a:t>
            </a:r>
            <a:r>
              <a:rPr lang="en-US" altLang="ko-KR" sz="2000" dirty="0"/>
              <a:t>(</a:t>
            </a:r>
            <a:r>
              <a:rPr lang="ko-KR" altLang="en-US" sz="2000" dirty="0"/>
              <a:t>공 서열</a:t>
            </a:r>
            <a:r>
              <a:rPr lang="en-US" altLang="ko-KR" sz="2000" dirty="0"/>
              <a:t>)</a:t>
            </a:r>
            <a:r>
              <a:rPr lang="ko-KR" altLang="en-US" sz="2000" dirty="0"/>
              <a:t>을 포함해야 합니다</a:t>
            </a:r>
            <a:r>
              <a:rPr lang="en-US" altLang="ko-KR" sz="2000" dirty="0"/>
              <a:t>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t="9368"/>
          <a:stretch/>
        </p:blipFill>
        <p:spPr>
          <a:xfrm>
            <a:off x="726591" y="4110087"/>
            <a:ext cx="7439025" cy="3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027" y="2089645"/>
            <a:ext cx="6791325" cy="3924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7385" y="29580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서열</a:t>
            </a:r>
            <a:r>
              <a:rPr lang="en-US" kern="0" dirty="0"/>
              <a:t>(1)</a:t>
            </a:r>
            <a:endParaRPr lang="en-US" sz="2400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6055649" y="1369765"/>
            <a:ext cx="19094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/>
              <a:t>“</a:t>
            </a:r>
            <a:r>
              <a:rPr lang="ko-KR" altLang="en-US" sz="1600" dirty="0"/>
              <a:t>서열 식별 번호</a:t>
            </a:r>
            <a:r>
              <a:rPr lang="en-US" sz="1600" dirty="0"/>
              <a:t>” </a:t>
            </a:r>
          </a:p>
          <a:p>
            <a:pPr algn="ctr">
              <a:spcBef>
                <a:spcPts val="0"/>
              </a:spcBef>
            </a:pPr>
            <a:r>
              <a:rPr lang="ko-KR" altLang="en-US" sz="1600" dirty="0"/>
              <a:t>또는</a:t>
            </a:r>
            <a:r>
              <a:rPr lang="en-US" sz="1600" dirty="0"/>
              <a:t> “SEQ ID NO:”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62526" y="2131278"/>
            <a:ext cx="106311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ko-KR" altLang="en-US" sz="1600" dirty="0"/>
              <a:t>서열 길이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>
            <a:off x="3419884" y="1662153"/>
            <a:ext cx="2635765" cy="5173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9" idx="1"/>
          </p:cNvCxnSpPr>
          <p:nvPr/>
        </p:nvCxnSpPr>
        <p:spPr bwMode="auto">
          <a:xfrm flipH="1">
            <a:off x="3995936" y="2300555"/>
            <a:ext cx="2466590" cy="1971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067494" y="2731642"/>
            <a:ext cx="279583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ko-KR" altLang="en-US" sz="1600" dirty="0"/>
              <a:t>분자 유형</a:t>
            </a:r>
            <a:r>
              <a:rPr lang="en-US" sz="1600" dirty="0"/>
              <a:t>(DNA, RNA, or AA)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4211961" y="2674478"/>
            <a:ext cx="1800199" cy="2504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953702" y="3586424"/>
            <a:ext cx="170585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ko-KR" altLang="en-US" sz="1600" dirty="0"/>
              <a:t>분할</a:t>
            </a:r>
            <a:r>
              <a:rPr lang="en-US" sz="1600" dirty="0"/>
              <a:t>(</a:t>
            </a:r>
            <a:r>
              <a:rPr lang="ko-KR" altLang="en-US" sz="1600" dirty="0"/>
              <a:t>항상</a:t>
            </a:r>
            <a:r>
              <a:rPr lang="en-US" sz="1600" dirty="0"/>
              <a:t> “PAT”)</a:t>
            </a: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 bwMode="auto">
          <a:xfrm flipH="1" flipV="1">
            <a:off x="4344690" y="2843433"/>
            <a:ext cx="2609012" cy="9122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87386" y="1475731"/>
            <a:ext cx="340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필수 요소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8787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105374"/>
            <a:ext cx="6791325" cy="39052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5832" y="2880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서열</a:t>
            </a:r>
            <a:r>
              <a:rPr lang="en-US" kern="0" dirty="0"/>
              <a:t>(2)</a:t>
            </a:r>
            <a:endParaRPr lang="en-US" sz="24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6054951" y="2923354"/>
            <a:ext cx="30732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/>
              <a:t>“</a:t>
            </a:r>
            <a:r>
              <a:rPr lang="ko-KR" altLang="en-US" sz="1600" dirty="0"/>
              <a:t>소스</a:t>
            </a:r>
            <a:r>
              <a:rPr lang="en-US" sz="1600" dirty="0"/>
              <a:t>” </a:t>
            </a:r>
            <a:r>
              <a:rPr lang="ko-KR" altLang="en-US" sz="1600" dirty="0"/>
              <a:t>위치는 전체 서열에 걸쳐 </a:t>
            </a:r>
            <a:endParaRPr lang="en-US" altLang="ko-KR" sz="1600" dirty="0"/>
          </a:p>
          <a:p>
            <a:pPr algn="ctr">
              <a:spcBef>
                <a:spcPts val="0"/>
              </a:spcBef>
            </a:pPr>
            <a:r>
              <a:rPr lang="ko-KR" altLang="en-US" sz="1600" dirty="0"/>
              <a:t>있어야 합니다</a:t>
            </a:r>
            <a:r>
              <a:rPr lang="en-US" altLang="ko-KR" sz="1600" dirty="0"/>
              <a:t>.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5586915" y="3215742"/>
            <a:ext cx="468036" cy="2449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738286" y="4509120"/>
            <a:ext cx="20569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ko-KR" altLang="en-US" sz="1600" dirty="0"/>
              <a:t>두 가지 필수 한정자</a:t>
            </a:r>
            <a:r>
              <a:rPr lang="en-US" sz="1600" dirty="0"/>
              <a:t>: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“</a:t>
            </a:r>
            <a:r>
              <a:rPr lang="en-US" sz="1600" dirty="0" err="1"/>
              <a:t>mol_type</a:t>
            </a:r>
            <a:r>
              <a:rPr lang="en-US" sz="1600" dirty="0"/>
              <a:t>” </a:t>
            </a:r>
            <a:r>
              <a:rPr lang="ko-KR" altLang="en-US" sz="1600" dirty="0"/>
              <a:t>및</a:t>
            </a:r>
            <a:endParaRPr lang="en-US" sz="1600" dirty="0"/>
          </a:p>
          <a:p>
            <a:pPr algn="ctr">
              <a:spcBef>
                <a:spcPts val="0"/>
              </a:spcBef>
            </a:pPr>
            <a:r>
              <a:rPr lang="en-US" sz="1600" dirty="0"/>
              <a:t>“</a:t>
            </a:r>
            <a:r>
              <a:rPr lang="ko-KR" altLang="en-US" sz="1600" dirty="0" err="1"/>
              <a:t>생물명</a:t>
            </a:r>
            <a:r>
              <a:rPr lang="en-US" sz="1600" dirty="0"/>
              <a:t>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963" y="1446029"/>
            <a:ext cx="4727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필수 </a:t>
            </a:r>
            <a:r>
              <a:rPr lang="en-US" sz="2000" dirty="0"/>
              <a:t>“</a:t>
            </a:r>
            <a:r>
              <a:rPr lang="ko-KR" altLang="en-US" sz="2000" dirty="0"/>
              <a:t>소스</a:t>
            </a:r>
            <a:r>
              <a:rPr lang="en-US" altLang="ko-KR" sz="2000" dirty="0"/>
              <a:t>(source)</a:t>
            </a:r>
            <a:r>
              <a:rPr lang="en-US" sz="2000" dirty="0"/>
              <a:t>”  </a:t>
            </a:r>
            <a:r>
              <a:rPr lang="ko-KR" altLang="en-US" sz="2000" dirty="0"/>
              <a:t>또는</a:t>
            </a:r>
            <a:r>
              <a:rPr lang="en-US" sz="2000" dirty="0"/>
              <a:t> “</a:t>
            </a:r>
            <a:r>
              <a:rPr lang="ko-KR" altLang="en-US" sz="2000" dirty="0"/>
              <a:t>소스</a:t>
            </a:r>
            <a:r>
              <a:rPr lang="en-US" sz="2000" dirty="0"/>
              <a:t>” </a:t>
            </a:r>
            <a:r>
              <a:rPr lang="ko-KR" altLang="en-US" sz="2000" dirty="0"/>
              <a:t>특징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53636" y="2105374"/>
            <a:ext cx="363112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ko-KR" altLang="en-US" sz="1600" dirty="0"/>
              <a:t>서열당 하나의</a:t>
            </a:r>
            <a:r>
              <a:rPr lang="en-US" sz="1600" dirty="0"/>
              <a:t> “</a:t>
            </a:r>
            <a:r>
              <a:rPr lang="ko-KR" altLang="en-US" sz="1600" dirty="0"/>
              <a:t>소스</a:t>
            </a:r>
            <a:r>
              <a:rPr lang="en-US" sz="1600" dirty="0"/>
              <a:t>”</a:t>
            </a:r>
            <a:r>
              <a:rPr lang="ko-KR" altLang="en-US" sz="1600" dirty="0"/>
              <a:t> 특징기호만 필요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534546" y="2276872"/>
            <a:ext cx="1973558" cy="96450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1" idx="1"/>
          </p:cNvCxnSpPr>
          <p:nvPr/>
        </p:nvCxnSpPr>
        <p:spPr bwMode="auto">
          <a:xfrm flipH="1" flipV="1">
            <a:off x="4600633" y="4068663"/>
            <a:ext cx="2137653" cy="85595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11" idx="1"/>
          </p:cNvCxnSpPr>
          <p:nvPr/>
        </p:nvCxnSpPr>
        <p:spPr bwMode="auto">
          <a:xfrm flipH="1" flipV="1">
            <a:off x="4644022" y="4619893"/>
            <a:ext cx="2094264" cy="30472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3301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5832" y="1549851"/>
            <a:ext cx="2334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ST.26 </a:t>
            </a:r>
            <a:r>
              <a:rPr lang="ko-KR" altLang="en-US" sz="2000" dirty="0"/>
              <a:t>서열 데이터</a:t>
            </a:r>
            <a:r>
              <a:rPr lang="en-US" sz="2000" dirty="0"/>
              <a:t>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5832" y="65690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서열</a:t>
            </a:r>
            <a:r>
              <a:rPr lang="en-US" kern="0" dirty="0"/>
              <a:t>(3)</a:t>
            </a:r>
            <a:endParaRPr lang="en-US" sz="24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67913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5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2803" y="1640555"/>
            <a:ext cx="6295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필수</a:t>
            </a:r>
            <a:r>
              <a:rPr lang="en-US" sz="2000" dirty="0"/>
              <a:t> “</a:t>
            </a:r>
            <a:r>
              <a:rPr lang="en-US" sz="2000" dirty="0" err="1"/>
              <a:t>mol_type</a:t>
            </a:r>
            <a:r>
              <a:rPr lang="en-US" sz="2000" dirty="0"/>
              <a:t>” </a:t>
            </a:r>
            <a:r>
              <a:rPr lang="ko-KR" altLang="en-US" sz="2000" dirty="0"/>
              <a:t>및</a:t>
            </a:r>
            <a:r>
              <a:rPr lang="en-US" sz="2000" dirty="0"/>
              <a:t> “MOL_TYPE” </a:t>
            </a:r>
            <a:r>
              <a:rPr lang="ko-KR" altLang="en-US" sz="2000" dirty="0"/>
              <a:t>한정자</a:t>
            </a:r>
            <a:r>
              <a:rPr lang="en-US" sz="2000" dirty="0"/>
              <a:t> – </a:t>
            </a:r>
            <a:r>
              <a:rPr lang="ko-KR" altLang="en-US" sz="2000" dirty="0"/>
              <a:t>값</a:t>
            </a:r>
            <a:r>
              <a:rPr lang="en-US" sz="2000" dirty="0"/>
              <a:t> </a:t>
            </a:r>
            <a:r>
              <a:rPr lang="ko-KR" altLang="en-US" sz="2000" dirty="0"/>
              <a:t>선택</a:t>
            </a:r>
            <a:r>
              <a:rPr lang="en-US" sz="2000" dirty="0"/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2420888"/>
            <a:ext cx="6624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u="sng" dirty="0"/>
              <a:t>DNA</a:t>
            </a:r>
            <a:r>
              <a:rPr lang="en-US" sz="2000" dirty="0"/>
              <a:t>			</a:t>
            </a:r>
            <a:r>
              <a:rPr lang="en-US" sz="2000" b="1" u="sng" dirty="0"/>
              <a:t>RNA</a:t>
            </a:r>
            <a:r>
              <a:rPr lang="en-US" sz="2000" dirty="0"/>
              <a:t>			</a:t>
            </a:r>
            <a:r>
              <a:rPr lang="en-US" sz="2000" b="1" u="sng" dirty="0"/>
              <a:t>AA</a:t>
            </a:r>
          </a:p>
          <a:p>
            <a:pPr>
              <a:spcBef>
                <a:spcPts val="600"/>
              </a:spcBef>
            </a:pPr>
            <a:r>
              <a:rPr lang="en-US" altLang="ko-KR" sz="2000" dirty="0"/>
              <a:t>genomic</a:t>
            </a:r>
            <a:r>
              <a:rPr lang="ko-KR" altLang="en-US" sz="2000" dirty="0"/>
              <a:t> </a:t>
            </a:r>
            <a:r>
              <a:rPr lang="en-US" sz="2000" dirty="0"/>
              <a:t>DNA		genomic RNA		protein</a:t>
            </a:r>
          </a:p>
          <a:p>
            <a:pPr>
              <a:spcBef>
                <a:spcPts val="600"/>
              </a:spcBef>
            </a:pPr>
            <a:r>
              <a:rPr lang="en-US" altLang="ko-KR" sz="2000" dirty="0"/>
              <a:t>other</a:t>
            </a:r>
            <a:r>
              <a:rPr lang="ko-KR" altLang="en-US" sz="2000" dirty="0"/>
              <a:t> </a:t>
            </a:r>
            <a:r>
              <a:rPr lang="en-US" sz="2000" dirty="0"/>
              <a:t>DNA		mRNA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unassigned DNA 	tRNA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		</a:t>
            </a:r>
            <a:r>
              <a:rPr lang="en-US" sz="2000" dirty="0" err="1"/>
              <a:t>rRNA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			other 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		transcribed RNA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		viral</a:t>
            </a:r>
            <a:r>
              <a:rPr lang="ko-KR" altLang="en-US" sz="2000" dirty="0"/>
              <a:t> </a:t>
            </a:r>
            <a:r>
              <a:rPr lang="en-US" sz="2000" dirty="0" err="1"/>
              <a:t>cRNA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			unassigned RNA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7681" y="73308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서열</a:t>
            </a:r>
            <a:r>
              <a:rPr lang="en-US" kern="0" dirty="0"/>
              <a:t>(4)</a:t>
            </a:r>
            <a:endParaRPr lang="en-US" sz="2400" kern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275856" y="2420888"/>
            <a:ext cx="0" cy="33843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228184" y="2420888"/>
            <a:ext cx="0" cy="33843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7432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5499" y="1643340"/>
            <a:ext cx="82536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필수</a:t>
            </a:r>
            <a:r>
              <a:rPr lang="en-US" sz="2000" dirty="0"/>
              <a:t> “organism” </a:t>
            </a:r>
            <a:r>
              <a:rPr lang="ko-KR" altLang="en-US" sz="2000" dirty="0"/>
              <a:t>및</a:t>
            </a:r>
            <a:r>
              <a:rPr lang="en-US" sz="2000" dirty="0"/>
              <a:t> “ORGANISM” </a:t>
            </a:r>
            <a:r>
              <a:rPr lang="ko-KR" altLang="en-US" sz="2000" dirty="0"/>
              <a:t>한정자 값 선택</a:t>
            </a:r>
            <a:r>
              <a:rPr lang="en-US" sz="20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속명</a:t>
            </a:r>
            <a:r>
              <a:rPr lang="en-US" altLang="ko-KR" sz="2000" dirty="0"/>
              <a:t>(genus) </a:t>
            </a:r>
            <a:r>
              <a:rPr lang="ko-KR" altLang="en-US" sz="2000" dirty="0"/>
              <a:t>종명</a:t>
            </a:r>
            <a:r>
              <a:rPr lang="en-US" altLang="ko-KR" sz="2000" dirty="0"/>
              <a:t>(species) (</a:t>
            </a:r>
            <a:r>
              <a:rPr lang="ko-KR" altLang="en-US" sz="2000" dirty="0"/>
              <a:t>예</a:t>
            </a:r>
            <a:r>
              <a:rPr lang="en-US" altLang="ko-KR" sz="2000" dirty="0"/>
              <a:t>:</a:t>
            </a:r>
            <a:r>
              <a:rPr lang="en-US" sz="2000" dirty="0"/>
              <a:t> “Mus </a:t>
            </a:r>
            <a:r>
              <a:rPr lang="en-US" sz="2000" dirty="0" err="1"/>
              <a:t>musculus</a:t>
            </a:r>
            <a:r>
              <a:rPr lang="en-US" sz="2000" dirty="0"/>
              <a:t>”)</a:t>
            </a:r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속</a:t>
            </a:r>
            <a:r>
              <a:rPr lang="en-US" altLang="ko-KR" sz="2000" dirty="0"/>
              <a:t>(genus)</a:t>
            </a:r>
            <a:r>
              <a:rPr lang="ko-KR" altLang="en-US" sz="2000" dirty="0"/>
              <a:t> 뒤에 </a:t>
            </a:r>
            <a:r>
              <a:rPr lang="en-US" altLang="ko-KR" sz="2000" dirty="0"/>
              <a:t>"sp."</a:t>
            </a:r>
            <a:r>
              <a:rPr lang="ko-KR" altLang="en-US" sz="2000" dirty="0"/>
              <a:t>를 표시 </a:t>
            </a:r>
            <a:r>
              <a:rPr lang="en-US" altLang="ko-KR" sz="2000" dirty="0"/>
              <a:t>(</a:t>
            </a:r>
            <a:r>
              <a:rPr lang="ko-KR" altLang="en-US" sz="2000" dirty="0"/>
              <a:t>예</a:t>
            </a:r>
            <a:r>
              <a:rPr lang="en-US" altLang="ko-KR" sz="2000" dirty="0"/>
              <a:t>:</a:t>
            </a:r>
            <a:r>
              <a:rPr lang="en-US" sz="2000" dirty="0"/>
              <a:t> “Mus sp.”) </a:t>
            </a:r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바이러스 이름</a:t>
            </a:r>
            <a:r>
              <a:rPr lang="en-US" altLang="ko-KR" sz="2000" dirty="0"/>
              <a:t>(</a:t>
            </a:r>
            <a:r>
              <a:rPr lang="ko-KR" altLang="en-US" sz="2000" dirty="0"/>
              <a:t>예</a:t>
            </a:r>
            <a:r>
              <a:rPr lang="en-US" altLang="ko-KR" sz="2000" dirty="0"/>
              <a:t>: </a:t>
            </a:r>
            <a:r>
              <a:rPr lang="en-US" sz="2000" dirty="0"/>
              <a:t>“Torque </a:t>
            </a:r>
            <a:r>
              <a:rPr lang="en-US" sz="2000" dirty="0" err="1"/>
              <a:t>teno</a:t>
            </a:r>
            <a:r>
              <a:rPr lang="en-US" sz="2000" dirty="0"/>
              <a:t> virus 1”)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“unidentified”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“synthetic construct”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“mouse"</a:t>
            </a:r>
            <a:r>
              <a:rPr lang="ko-KR" altLang="en-US" sz="2000" dirty="0"/>
              <a:t>와 같은 일반적인 영어</a:t>
            </a:r>
            <a:r>
              <a:rPr lang="en-US" altLang="ko-KR" sz="2000" dirty="0"/>
              <a:t> </a:t>
            </a:r>
            <a:r>
              <a:rPr lang="ko-KR" altLang="en-US" sz="2000" dirty="0"/>
              <a:t>생물명칭을 </a:t>
            </a:r>
            <a:r>
              <a:rPr lang="en-US" altLang="ko-KR" sz="2000" dirty="0"/>
              <a:t>organism(</a:t>
            </a:r>
            <a:r>
              <a:rPr lang="ko-KR" altLang="en-US" sz="2000" dirty="0"/>
              <a:t>또는 </a:t>
            </a:r>
            <a:r>
              <a:rPr lang="en-US" altLang="ko-KR" sz="2000" dirty="0"/>
              <a:t>ORGANISM)</a:t>
            </a:r>
            <a:r>
              <a:rPr lang="ko-KR" altLang="en-US" sz="2000" dirty="0"/>
              <a:t>의 값으로 사용해서는 안됩니다</a:t>
            </a:r>
            <a:r>
              <a:rPr lang="en-US" altLang="ko-KR" sz="2000" dirty="0"/>
              <a:t>. </a:t>
            </a:r>
            <a:r>
              <a:rPr lang="ko-KR" altLang="en-US" sz="2000" dirty="0"/>
              <a:t>원하는 경우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note(</a:t>
            </a:r>
            <a:r>
              <a:rPr lang="ko-KR" altLang="en-US" sz="2000" dirty="0"/>
              <a:t>또는 </a:t>
            </a:r>
            <a:r>
              <a:rPr lang="en-US" altLang="ko-KR" sz="2000" dirty="0"/>
              <a:t>NOTE)</a:t>
            </a:r>
            <a:r>
              <a:rPr lang="ko-KR" altLang="en-US" sz="2000" dirty="0"/>
              <a:t> 한정자를</a:t>
            </a:r>
            <a:r>
              <a:rPr lang="en-US" altLang="ko-KR" sz="2000" dirty="0"/>
              <a:t> </a:t>
            </a:r>
            <a:r>
              <a:rPr lang="ko-KR" altLang="en-US" sz="2000" dirty="0"/>
              <a:t>사용하여 지정할 수 있습니다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6087" y="6206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서열</a:t>
            </a:r>
            <a:r>
              <a:rPr lang="en-US" kern="0" dirty="0"/>
              <a:t>(5)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39630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6956" y="55611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ko-KR" altLang="en-US" kern="0" dirty="0"/>
              <a:t>배경</a:t>
            </a:r>
            <a:r>
              <a:rPr lang="en-US" kern="0" dirty="0"/>
              <a:t>- INSDC</a:t>
            </a:r>
            <a:r>
              <a:rPr lang="en-US" sz="1600" kern="0" dirty="0"/>
              <a:t>(International Nucleotide Sequence Database Collaboration)</a:t>
            </a:r>
            <a:endParaRPr lang="en-US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956" y="1412776"/>
            <a:ext cx="8229600" cy="518457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INSDC: </a:t>
            </a:r>
            <a:r>
              <a:rPr lang="ko-KR" altLang="en-US" sz="2000" kern="0" dirty="0" err="1"/>
              <a:t>국제핵산염기서열정보제휴</a:t>
            </a:r>
            <a:r>
              <a:rPr lang="en-US" sz="2000" kern="0" dirty="0"/>
              <a:t>: </a:t>
            </a:r>
          </a:p>
          <a:p>
            <a:pPr marL="0" indent="0">
              <a:buFontTx/>
              <a:buNone/>
            </a:pPr>
            <a:r>
              <a:rPr lang="en-US" sz="2000" kern="0" dirty="0"/>
              <a:t>	– DDBJ: </a:t>
            </a:r>
            <a:r>
              <a:rPr lang="ko-KR" altLang="en-US" sz="2000" kern="0" dirty="0"/>
              <a:t>일본 </a:t>
            </a:r>
            <a:r>
              <a:rPr lang="en-US" sz="2000" kern="0" dirty="0"/>
              <a:t>DNA </a:t>
            </a:r>
            <a:r>
              <a:rPr lang="ko-KR" altLang="en-US" sz="2000" kern="0" dirty="0" smtClean="0"/>
              <a:t>데이터뱅크</a:t>
            </a:r>
            <a:r>
              <a:rPr lang="en-US" altLang="ko-KR" sz="2000" kern="0" dirty="0" smtClean="0"/>
              <a:t>(</a:t>
            </a:r>
            <a:r>
              <a:rPr lang="en-US" altLang="ko-KR" sz="2000" b="1" kern="0" dirty="0" smtClean="0"/>
              <a:t>DDBJ</a:t>
            </a:r>
            <a:r>
              <a:rPr lang="en-US" altLang="ko-KR" sz="2000" kern="0" dirty="0" smtClean="0"/>
              <a:t>)</a:t>
            </a:r>
            <a:r>
              <a:rPr lang="en-US" sz="2000" kern="0" dirty="0" smtClean="0"/>
              <a:t> 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– EMBL-EBI: </a:t>
            </a:r>
            <a:r>
              <a:rPr lang="ko-KR" altLang="ko-KR" sz="2000" dirty="0"/>
              <a:t>유럽 </a:t>
            </a:r>
            <a:r>
              <a:rPr lang="ko-KR" altLang="ko-KR" sz="2000" dirty="0" err="1"/>
              <a:t>생물정보학</a:t>
            </a:r>
            <a:r>
              <a:rPr lang="ko-KR" altLang="ko-KR" sz="2000" dirty="0"/>
              <a:t> </a:t>
            </a:r>
            <a:r>
              <a:rPr lang="ko-KR" altLang="ko-KR" sz="2000" dirty="0" smtClean="0"/>
              <a:t>연구소</a:t>
            </a:r>
            <a:r>
              <a:rPr lang="en-US" altLang="ko-KR" sz="2000" kern="0" dirty="0" smtClean="0"/>
              <a:t>(</a:t>
            </a:r>
            <a:r>
              <a:rPr lang="en-US" altLang="ko-KR" sz="2000" b="1" kern="0" dirty="0" smtClean="0"/>
              <a:t>ENA</a:t>
            </a:r>
            <a:r>
              <a:rPr lang="en-US" altLang="ko-KR" sz="2000" kern="0" dirty="0" smtClean="0"/>
              <a:t>)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– NCBI: </a:t>
            </a:r>
            <a:r>
              <a:rPr lang="ko-KR" altLang="en-US" sz="2000" kern="0" dirty="0"/>
              <a:t>미국 </a:t>
            </a:r>
            <a:r>
              <a:rPr lang="ko-KR" altLang="en-US" sz="2000" dirty="0"/>
              <a:t>국립생물공학정보센터 </a:t>
            </a:r>
            <a:r>
              <a:rPr lang="en-US" altLang="ko-KR" sz="2000" dirty="0"/>
              <a:t>(</a:t>
            </a:r>
            <a:r>
              <a:rPr lang="en-US" altLang="ko-KR" sz="2000" b="1" dirty="0"/>
              <a:t>GenBank</a:t>
            </a:r>
            <a:r>
              <a:rPr lang="en-US" altLang="ko-KR" sz="2000" dirty="0"/>
              <a:t>)</a:t>
            </a:r>
            <a:endParaRPr lang="en-US" sz="2000" kern="0" dirty="0"/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kern="0" dirty="0"/>
          </a:p>
          <a:p>
            <a:r>
              <a:rPr lang="en-US" altLang="ko-KR" sz="2000" dirty="0"/>
              <a:t>INSDC </a:t>
            </a:r>
            <a:r>
              <a:rPr lang="ko-KR" altLang="en-US" sz="2000" dirty="0"/>
              <a:t>데이터베이스에 </a:t>
            </a:r>
            <a:r>
              <a:rPr lang="ko-KR" altLang="en-US" sz="2000" b="1" u="sng" dirty="0"/>
              <a:t>출원공개</a:t>
            </a:r>
            <a:r>
              <a:rPr lang="en-US" altLang="ko-KR" sz="2000" b="1" u="sng" dirty="0"/>
              <a:t>/</a:t>
            </a:r>
            <a:r>
              <a:rPr lang="ko-KR" altLang="en-US" sz="2000" b="1" u="sng" dirty="0" err="1"/>
              <a:t>특허등록된</a:t>
            </a:r>
            <a:r>
              <a:rPr lang="ko-KR" altLang="en-US" sz="2000" b="1" u="sng" dirty="0"/>
              <a:t> 서열 데이터</a:t>
            </a:r>
            <a:r>
              <a:rPr lang="ko-KR" altLang="en-US" sz="2000" dirty="0"/>
              <a:t>를 제출하는 특허청은 다음과 같습니다</a:t>
            </a:r>
            <a:r>
              <a:rPr lang="en-US" sz="2000" kern="0" dirty="0"/>
              <a:t>: </a:t>
            </a:r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ko-KR" altLang="en-US" sz="2000" kern="0" dirty="0"/>
              <a:t>유럽 특허청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ko-KR" altLang="en-US" sz="2000" kern="0" dirty="0"/>
              <a:t>일본 특허청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ko-KR" altLang="en-US" sz="2000" kern="0" dirty="0"/>
              <a:t>한국 특허청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ko-KR" altLang="en-US" sz="2000" kern="0" dirty="0"/>
              <a:t>미국 </a:t>
            </a:r>
            <a:r>
              <a:rPr lang="ko-KR" altLang="en-US" sz="2000" kern="0" dirty="0" err="1"/>
              <a:t>특허상표청</a:t>
            </a:r>
            <a:endParaRPr lang="en-US" sz="2000" kern="0" dirty="0"/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000" kern="0" dirty="0"/>
          </a:p>
          <a:p>
            <a:r>
              <a:rPr lang="en-US" altLang="ko-KR" sz="2000" dirty="0"/>
              <a:t>INSDC </a:t>
            </a:r>
            <a:r>
              <a:rPr lang="ko-KR" altLang="en-US" sz="2000" dirty="0"/>
              <a:t>데이터베이스는 누구나 검색 가능합니다</a:t>
            </a:r>
            <a:r>
              <a:rPr lang="en-US" altLang="ko-KR" sz="2000" dirty="0"/>
              <a:t>.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kern="0" dirty="0"/>
              <a:t>	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1" y="1403530"/>
            <a:ext cx="1666156" cy="14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28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936843"/>
            <a:ext cx="6408712" cy="21984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138229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특징기호 및 한정자</a:t>
            </a:r>
            <a:r>
              <a:rPr lang="en-US" sz="2000" b="1" dirty="0"/>
              <a:t> </a:t>
            </a:r>
          </a:p>
          <a:p>
            <a:r>
              <a:rPr lang="ko-KR" altLang="en-US" sz="2000" dirty="0"/>
              <a:t>필수인 </a:t>
            </a:r>
            <a:r>
              <a:rPr lang="en-US" altLang="ko-KR" sz="2000" dirty="0"/>
              <a:t>“source” </a:t>
            </a:r>
            <a:r>
              <a:rPr lang="ko-KR" altLang="en-US" sz="2000" dirty="0"/>
              <a:t>또는 </a:t>
            </a:r>
            <a:r>
              <a:rPr lang="en-US" altLang="ko-KR" sz="2000" dirty="0"/>
              <a:t>“SOURCE“ </a:t>
            </a:r>
            <a:r>
              <a:rPr lang="ko-KR" altLang="en-US" sz="2000" dirty="0"/>
              <a:t>특징 외에도</a:t>
            </a:r>
            <a:r>
              <a:rPr lang="en-US" altLang="ko-KR" sz="2000" dirty="0"/>
              <a:t>, </a:t>
            </a:r>
            <a:r>
              <a:rPr lang="ko-KR" altLang="en-US" sz="2000" dirty="0"/>
              <a:t>출원인은</a:t>
            </a:r>
            <a:r>
              <a:rPr lang="en-US" altLang="ko-KR" sz="2000" dirty="0"/>
              <a:t> </a:t>
            </a:r>
            <a:r>
              <a:rPr lang="ko-KR" altLang="en-US" sz="2000" dirty="0"/>
              <a:t>서열을 상세히 설명하기 위해 여러 특징을 선택적으로 추가할 수 있습니다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ko-KR" altLang="en-US" sz="2000" dirty="0" err="1"/>
              <a:t>핵산염기</a:t>
            </a:r>
            <a:r>
              <a:rPr lang="ko-KR" altLang="en-US" sz="2000" dirty="0"/>
              <a:t> 서열 및 아미노산 서열에 대한 상이한 특징기호</a:t>
            </a:r>
            <a:r>
              <a:rPr lang="en-US" altLang="ko-KR" sz="2000" dirty="0"/>
              <a:t>; 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ko-KR" altLang="en-US" sz="2000" dirty="0"/>
              <a:t>각 특징에는 선택적 한정자 또는 필수 한정자가 </a:t>
            </a:r>
            <a:r>
              <a:rPr lang="en-US" altLang="ko-KR" sz="2000" dirty="0"/>
              <a:t>1</a:t>
            </a:r>
            <a:r>
              <a:rPr lang="ko-KR" altLang="en-US" sz="2000" dirty="0"/>
              <a:t>개 이상 포함될 수 있습니다</a:t>
            </a:r>
            <a:r>
              <a:rPr lang="en-US" altLang="ko-KR" sz="2000" dirty="0"/>
              <a:t>.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 bwMode="auto">
          <a:xfrm>
            <a:off x="1115616" y="4509120"/>
            <a:ext cx="2592288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7748" y="48812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서열</a:t>
            </a:r>
            <a:r>
              <a:rPr lang="en-US" kern="0" dirty="0"/>
              <a:t>(6)</a:t>
            </a:r>
            <a:endParaRPr lang="en-US" sz="2400" kern="0" dirty="0"/>
          </a:p>
        </p:txBody>
      </p:sp>
      <p:sp>
        <p:nvSpPr>
          <p:cNvPr id="3" name="Rectangle 2"/>
          <p:cNvSpPr/>
          <p:nvPr/>
        </p:nvSpPr>
        <p:spPr>
          <a:xfrm>
            <a:off x="2763966" y="6191116"/>
            <a:ext cx="2679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(WIPO ST.26, Annex I, Sections 5-8)</a:t>
            </a:r>
          </a:p>
        </p:txBody>
      </p:sp>
    </p:spTree>
    <p:extLst>
      <p:ext uri="{BB962C8B-B14F-4D97-AF65-F5344CB8AC3E}">
        <p14:creationId xmlns:p14="http://schemas.microsoft.com/office/powerpoint/2010/main" val="3547105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526" y="1484784"/>
            <a:ext cx="82536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 err="1"/>
              <a:t>핵산염기</a:t>
            </a:r>
            <a:r>
              <a:rPr lang="ko-KR" altLang="en-US" sz="2000" dirty="0"/>
              <a:t> 서열</a:t>
            </a:r>
            <a:r>
              <a:rPr lang="en-US" sz="2000" dirty="0"/>
              <a:t>: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ko-KR" altLang="en-US" sz="2000" dirty="0"/>
              <a:t>소문자 기호를 사용</a:t>
            </a:r>
            <a:endParaRPr lang="en-US" sz="2000" dirty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ko-KR" altLang="en-US" sz="2000" dirty="0"/>
              <a:t>공백 없음</a:t>
            </a:r>
            <a:r>
              <a:rPr lang="en-US" altLang="ko-KR" sz="2000" dirty="0"/>
              <a:t>, </a:t>
            </a:r>
            <a:r>
              <a:rPr lang="ko-KR" altLang="en-US" sz="2000" dirty="0"/>
              <a:t>번호 매기기 없음</a:t>
            </a:r>
            <a:endParaRPr lang="en-US" sz="2000" dirty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2000" dirty="0"/>
              <a:t>“u” </a:t>
            </a:r>
            <a:r>
              <a:rPr lang="ko-KR" altLang="en-US" sz="2000" dirty="0"/>
              <a:t>기호 없음</a:t>
            </a:r>
            <a:r>
              <a:rPr lang="en-US" sz="2000" dirty="0"/>
              <a:t>; “t”</a:t>
            </a:r>
            <a:r>
              <a:rPr lang="ko-KR" altLang="en-US" sz="2000" dirty="0"/>
              <a:t>는 </a:t>
            </a:r>
            <a:r>
              <a:rPr lang="en-US" sz="2000" dirty="0"/>
              <a:t>RNA</a:t>
            </a:r>
            <a:r>
              <a:rPr lang="ko-KR" altLang="en-US" sz="2000" dirty="0"/>
              <a:t>에서 우라실을 나타냄</a:t>
            </a:r>
            <a:endParaRPr lang="en-US" sz="1200" dirty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en-US" sz="2000" dirty="0"/>
              <a:t>“n”</a:t>
            </a:r>
            <a:r>
              <a:rPr lang="ko-KR" altLang="en-US" sz="2000" dirty="0"/>
              <a:t>의 기본값은</a:t>
            </a:r>
            <a:r>
              <a:rPr lang="en-US" sz="2000" dirty="0"/>
              <a:t> “‘a’, ‘c’, ‘g’, </a:t>
            </a:r>
            <a:r>
              <a:rPr lang="ko-KR" altLang="en-US" sz="2000" dirty="0"/>
              <a:t>또는</a:t>
            </a:r>
            <a:r>
              <a:rPr lang="en-US" sz="2000" dirty="0"/>
              <a:t> ‘t/u’ </a:t>
            </a:r>
            <a:r>
              <a:rPr lang="ko-KR" altLang="en-US" sz="2000" dirty="0"/>
              <a:t>중 하나</a:t>
            </a:r>
            <a:r>
              <a:rPr lang="en-US" sz="2000" dirty="0"/>
              <a:t>” </a:t>
            </a:r>
          </a:p>
          <a:p>
            <a:pPr>
              <a:spcBef>
                <a:spcPts val="0"/>
              </a:spcBef>
            </a:pPr>
            <a:r>
              <a:rPr lang="en-US" sz="1200" i="1" dirty="0"/>
              <a:t>      	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59" y="3789040"/>
            <a:ext cx="3528393" cy="239281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5832" y="6206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서열</a:t>
            </a:r>
            <a:r>
              <a:rPr lang="en-US" kern="0" dirty="0"/>
              <a:t>(7)</a:t>
            </a:r>
            <a:endParaRPr lang="en-US" sz="2400" kern="0" dirty="0"/>
          </a:p>
        </p:txBody>
      </p:sp>
      <p:sp>
        <p:nvSpPr>
          <p:cNvPr id="3" name="직사각형 2"/>
          <p:cNvSpPr/>
          <p:nvPr/>
        </p:nvSpPr>
        <p:spPr bwMode="auto">
          <a:xfrm>
            <a:off x="2267744" y="4365104"/>
            <a:ext cx="3888432" cy="288032"/>
          </a:xfrm>
          <a:prstGeom prst="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5833" y="1719128"/>
            <a:ext cx="46494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아미노산 서열</a:t>
            </a:r>
            <a:r>
              <a:rPr lang="en-US" sz="20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단일 문자인 대문자</a:t>
            </a:r>
            <a:r>
              <a:rPr lang="en-US" altLang="ko-KR" sz="2000" dirty="0"/>
              <a:t> </a:t>
            </a:r>
            <a:r>
              <a:rPr lang="ko-KR" altLang="en-US" sz="2000" dirty="0"/>
              <a:t>기호 사용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공백 없음</a:t>
            </a:r>
            <a:r>
              <a:rPr lang="en-US" sz="2000" dirty="0"/>
              <a:t>, </a:t>
            </a:r>
            <a:r>
              <a:rPr lang="ko-KR" altLang="en-US" sz="2000" dirty="0"/>
              <a:t>번호 매기기 없음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en-US" sz="2000" dirty="0"/>
              <a:t>“X”</a:t>
            </a:r>
            <a:r>
              <a:rPr lang="ko-KR" altLang="en-US" sz="2000" dirty="0"/>
              <a:t>의 기본값은 </a:t>
            </a:r>
            <a:r>
              <a:rPr lang="pt-BR" sz="2000" dirty="0"/>
              <a:t>‘A’, ‘R’, ‘N’, ‘D’, ‘C’, ‘Q’, ‘E’, ‘G’, ‘H’, ‘I’, ‘L’, ‘K’, ‘M’, ‘F’, ‘P’, ‘O’, ‘S’, ‘U’, ‘T’, ‘W’, ‘Y’, </a:t>
            </a:r>
            <a:r>
              <a:rPr lang="ko-KR" altLang="en-US" sz="2000" dirty="0"/>
              <a:t>또는</a:t>
            </a:r>
            <a:r>
              <a:rPr lang="pt-BR" sz="2000" dirty="0"/>
              <a:t> ‘V’ </a:t>
            </a:r>
            <a:r>
              <a:rPr lang="ko-KR" altLang="en-US" sz="2000" dirty="0"/>
              <a:t>중 하나</a:t>
            </a:r>
            <a:endParaRPr lang="pt-BR" sz="2000" dirty="0"/>
          </a:p>
          <a:p>
            <a:r>
              <a:rPr lang="pt-BR" sz="1600" i="1" dirty="0"/>
              <a:t>      	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8632" y="332656"/>
            <a:ext cx="2565524" cy="549989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5832" y="288064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</a:p>
          <a:p>
            <a:r>
              <a:rPr lang="ko-KR" altLang="en-US" kern="0" dirty="0"/>
              <a:t>서열</a:t>
            </a:r>
            <a:r>
              <a:rPr lang="en-US" kern="0" dirty="0"/>
              <a:t>(8)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010859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5832" y="1628800"/>
            <a:ext cx="75320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의도적으로 생략된 서열</a:t>
            </a:r>
            <a:r>
              <a:rPr lang="en-US" altLang="ko-KR" sz="2000" dirty="0"/>
              <a:t>(</a:t>
            </a:r>
            <a:r>
              <a:rPr lang="ko-KR" altLang="en-US" sz="2000" dirty="0"/>
              <a:t>공 서열</a:t>
            </a:r>
            <a:r>
              <a:rPr lang="en-US" altLang="ko-KR" sz="2000" dirty="0"/>
              <a:t>)</a:t>
            </a:r>
            <a:r>
              <a:rPr lang="en-US" sz="2000" dirty="0"/>
              <a:t>:  </a:t>
            </a:r>
            <a:r>
              <a:rPr lang="ko-KR" altLang="en-US" sz="2000" dirty="0" err="1"/>
              <a:t>출원인이</a:t>
            </a:r>
            <a:r>
              <a:rPr lang="ko-KR" altLang="en-US" sz="2000" dirty="0"/>
              <a:t> 하위 서열의 번호를 다시 매길 필요 없이 서열 목록에서 서열 데이터를 삭제할 수 있습니다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en-US" sz="2000" dirty="0" err="1"/>
              <a:t>INSDSeq_length</a:t>
            </a:r>
            <a:r>
              <a:rPr lang="en-US" sz="2000" dirty="0"/>
              <a:t>, </a:t>
            </a:r>
            <a:r>
              <a:rPr lang="en-US" sz="2000" dirty="0" err="1"/>
              <a:t>INSDSeq_moltype</a:t>
            </a:r>
            <a:r>
              <a:rPr lang="en-US" sz="2000" dirty="0"/>
              <a:t>, </a:t>
            </a:r>
            <a:r>
              <a:rPr lang="en-US" sz="2000" dirty="0" err="1"/>
              <a:t>INSDSeq_division</a:t>
            </a:r>
            <a:r>
              <a:rPr lang="en-US" sz="2000" dirty="0"/>
              <a:t> </a:t>
            </a:r>
            <a:r>
              <a:rPr lang="ko-KR" altLang="en-US" sz="2000" dirty="0"/>
              <a:t>이 있지만 값이 없음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특징 표와 </a:t>
            </a:r>
            <a:r>
              <a:rPr lang="en-US" altLang="ko-KR" sz="2000" dirty="0"/>
              <a:t>source </a:t>
            </a:r>
            <a:r>
              <a:rPr lang="ko-KR" altLang="en-US" sz="2000" dirty="0"/>
              <a:t>특징이 없음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ko-KR" altLang="en-US" sz="2000" dirty="0"/>
              <a:t>서열 요소의 값은 </a:t>
            </a:r>
            <a:r>
              <a:rPr lang="en-US" sz="2000" dirty="0"/>
              <a:t>“000” </a:t>
            </a:r>
            <a:r>
              <a:rPr lang="ko-KR" altLang="en-US" sz="2000" dirty="0"/>
              <a:t>이어야 함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832" y="70065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ST.26: </a:t>
            </a:r>
            <a:r>
              <a:rPr lang="ko-KR" altLang="en-US" kern="0" dirty="0"/>
              <a:t>서열</a:t>
            </a:r>
            <a:r>
              <a:rPr lang="en-US" kern="0" dirty="0"/>
              <a:t>(8)</a:t>
            </a:r>
            <a:endParaRPr lang="en-US" sz="2400" kern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625746" y="4364648"/>
            <a:ext cx="5252187" cy="1512168"/>
            <a:chOff x="1654330" y="4797152"/>
            <a:chExt cx="5252187" cy="15121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4330" y="4797152"/>
              <a:ext cx="5252187" cy="151216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1763688" y="4869160"/>
              <a:ext cx="21602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16088" y="5021560"/>
              <a:ext cx="423664" cy="126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079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WIPO ST.26: </a:t>
            </a:r>
            <a:r>
              <a:rPr lang="ko-KR" altLang="en-US" dirty="0" smtClean="0"/>
              <a:t>내용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64" y="1340768"/>
            <a:ext cx="8229600" cy="50014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ko-KR" altLang="en-US" sz="2000" b="1" dirty="0"/>
              <a:t>본문</a:t>
            </a:r>
            <a:r>
              <a:rPr lang="en-US" sz="2000" dirty="0"/>
              <a:t> – </a:t>
            </a:r>
            <a:r>
              <a:rPr lang="ko-KR" altLang="en-US" sz="2000" dirty="0"/>
              <a:t>포함되어야 하거나 표시 사항에 대한 요건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ko-KR" altLang="en-US" sz="2000" b="1" dirty="0"/>
              <a:t>부록</a:t>
            </a:r>
            <a:r>
              <a:rPr lang="en-US" sz="2000" b="1" dirty="0"/>
              <a:t> I </a:t>
            </a:r>
            <a:r>
              <a:rPr lang="en-US" sz="2000" dirty="0"/>
              <a:t>–INSDC</a:t>
            </a:r>
            <a:r>
              <a:rPr lang="ko-KR" altLang="en-US" sz="2000" dirty="0"/>
              <a:t>에 기반한 통제 어휘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ko-KR" altLang="en-US" sz="2000" b="1" dirty="0"/>
              <a:t>부록 </a:t>
            </a:r>
            <a:r>
              <a:rPr lang="en-US" sz="2000" b="1" dirty="0"/>
              <a:t>II </a:t>
            </a:r>
            <a:r>
              <a:rPr lang="en-US" sz="2000" dirty="0"/>
              <a:t>– ST.26 </a:t>
            </a:r>
            <a:r>
              <a:rPr lang="ko-KR" altLang="en-US" sz="2000" dirty="0"/>
              <a:t>서열목록에 대한 문서 타입 정의</a:t>
            </a:r>
            <a:r>
              <a:rPr lang="en-US" altLang="ko-KR" sz="2000" dirty="0"/>
              <a:t>(</a:t>
            </a:r>
            <a:r>
              <a:rPr lang="en-US" sz="2000" dirty="0"/>
              <a:t>DTD)</a:t>
            </a:r>
          </a:p>
          <a:p>
            <a:pPr>
              <a:spcAft>
                <a:spcPts val="600"/>
              </a:spcAft>
            </a:pPr>
            <a:r>
              <a:rPr lang="ko-KR" altLang="en-US" sz="2000" b="1" dirty="0"/>
              <a:t>부록 </a:t>
            </a:r>
            <a:r>
              <a:rPr lang="en-US" sz="2000" b="1" dirty="0"/>
              <a:t>III </a:t>
            </a:r>
            <a:r>
              <a:rPr lang="en-US" sz="2000" dirty="0"/>
              <a:t>– ST.26 </a:t>
            </a:r>
            <a:r>
              <a:rPr lang="ko-KR" altLang="en-US" sz="2000" dirty="0"/>
              <a:t>서열 목록 견본</a:t>
            </a:r>
            <a:r>
              <a:rPr lang="en-US" altLang="ko-KR" sz="2000" dirty="0"/>
              <a:t>(</a:t>
            </a:r>
            <a:r>
              <a:rPr lang="en-US" sz="2000" dirty="0"/>
              <a:t>XML </a:t>
            </a:r>
            <a:r>
              <a:rPr lang="ko-KR" altLang="en-US" sz="2000" dirty="0"/>
              <a:t>파일</a:t>
            </a:r>
            <a:r>
              <a:rPr lang="en-US" altLang="ko-KR" sz="2000" dirty="0"/>
              <a:t>)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ko-KR" altLang="en-US" sz="2000" b="1" dirty="0"/>
              <a:t>부록 </a:t>
            </a:r>
            <a:r>
              <a:rPr lang="en-US" sz="2000" b="1" dirty="0"/>
              <a:t>IV </a:t>
            </a:r>
            <a:r>
              <a:rPr lang="en-US" sz="2000" dirty="0"/>
              <a:t>– </a:t>
            </a:r>
            <a:r>
              <a:rPr lang="ko-KR" altLang="ko-KR" sz="2000" dirty="0"/>
              <a:t>ST.26 </a:t>
            </a:r>
            <a:r>
              <a:rPr lang="ko-KR" altLang="en-US" sz="2000" dirty="0"/>
              <a:t>서열목록의 </a:t>
            </a:r>
            <a:r>
              <a:rPr lang="ko-KR" altLang="ko-KR" sz="2000" dirty="0"/>
              <a:t>XML 인스턴스</a:t>
            </a:r>
            <a:r>
              <a:rPr lang="en-US" altLang="ko-KR" sz="2000" dirty="0"/>
              <a:t> </a:t>
            </a:r>
            <a:r>
              <a:rPr lang="ko-KR" altLang="en-US" sz="2000" dirty="0"/>
              <a:t>사용을 위해 유니코드 기본 라틴 코드 표 유래의 문자 서브 세트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ko-KR" altLang="en-US" sz="2000" b="1" dirty="0"/>
              <a:t>부록 </a:t>
            </a:r>
            <a:r>
              <a:rPr lang="en-US" sz="2000" b="1" dirty="0"/>
              <a:t>V </a:t>
            </a:r>
            <a:r>
              <a:rPr lang="en-US" sz="2000" dirty="0"/>
              <a:t>– INDS </a:t>
            </a:r>
            <a:r>
              <a:rPr lang="ko-KR" altLang="en-US" sz="2000" dirty="0"/>
              <a:t>데이터 교환 요건</a:t>
            </a:r>
            <a:r>
              <a:rPr lang="en-US" sz="2000" dirty="0"/>
              <a:t>(</a:t>
            </a:r>
            <a:r>
              <a:rPr lang="ko-KR" altLang="en-US" sz="2000" dirty="0"/>
              <a:t>특허청 전용</a:t>
            </a:r>
            <a:r>
              <a:rPr lang="en-US" sz="2000" dirty="0"/>
              <a:t>) </a:t>
            </a:r>
          </a:p>
          <a:p>
            <a:pPr>
              <a:spcAft>
                <a:spcPts val="600"/>
              </a:spcAft>
            </a:pPr>
            <a:r>
              <a:rPr lang="ko-KR" altLang="en-US" sz="2000" b="1" dirty="0"/>
              <a:t>부록 </a:t>
            </a:r>
            <a:r>
              <a:rPr lang="en-US" sz="2000" b="1" dirty="0"/>
              <a:t>VI </a:t>
            </a:r>
            <a:r>
              <a:rPr lang="en-US" sz="2000" dirty="0"/>
              <a:t>– </a:t>
            </a:r>
            <a:r>
              <a:rPr lang="ko-KR" altLang="en-US" sz="2000" dirty="0"/>
              <a:t>실례를 포함한 지침서</a:t>
            </a:r>
            <a:r>
              <a:rPr lang="en-US" sz="2000" dirty="0"/>
              <a:t> </a:t>
            </a:r>
          </a:p>
          <a:p>
            <a:pPr>
              <a:spcAft>
                <a:spcPts val="600"/>
              </a:spcAft>
            </a:pPr>
            <a:r>
              <a:rPr lang="ko-KR" altLang="en-US" sz="2000" b="1" dirty="0"/>
              <a:t>부록 </a:t>
            </a:r>
            <a:r>
              <a:rPr lang="en-US" sz="2000" b="1" dirty="0"/>
              <a:t>VI</a:t>
            </a:r>
            <a:r>
              <a:rPr lang="ko-KR" altLang="en-US" sz="2000" b="1" dirty="0"/>
              <a:t>에 대한 부속서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en-US" altLang="ko-KR" sz="2000" dirty="0"/>
              <a:t>XML</a:t>
            </a:r>
            <a:r>
              <a:rPr lang="ko-KR" altLang="en-US" sz="2000" dirty="0"/>
              <a:t>로 작성된 지침서 서열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ko-KR" altLang="en-US" sz="2000" b="1" dirty="0"/>
              <a:t>부록</a:t>
            </a:r>
            <a:r>
              <a:rPr lang="en-US" sz="2000" b="1" dirty="0"/>
              <a:t> VII </a:t>
            </a:r>
            <a:r>
              <a:rPr lang="en-US" sz="2000" dirty="0"/>
              <a:t>– </a:t>
            </a:r>
            <a:r>
              <a:rPr lang="ko-KR" altLang="ko-KR" sz="2000" dirty="0"/>
              <a:t>ST.25에서 ST.26으로 </a:t>
            </a:r>
            <a:r>
              <a:rPr lang="ko-KR" altLang="en-US" sz="2000" dirty="0"/>
              <a:t>서열</a:t>
            </a:r>
            <a:r>
              <a:rPr lang="ko-KR" altLang="ko-KR" sz="2000" dirty="0"/>
              <a:t>목록 변환</a:t>
            </a:r>
            <a:r>
              <a:rPr lang="ko-KR" altLang="en-US" sz="2000" dirty="0"/>
              <a:t>을 위한</a:t>
            </a:r>
            <a:r>
              <a:rPr lang="ko-KR" altLang="ko-KR" sz="2000" dirty="0"/>
              <a:t> 권장 사항</a:t>
            </a:r>
            <a:r>
              <a:rPr lang="en-US" altLang="ko-KR" sz="2000" dirty="0"/>
              <a:t>: </a:t>
            </a:r>
            <a:r>
              <a:rPr lang="ko-KR" altLang="en-US" sz="2000" dirty="0"/>
              <a:t>추가 또는 삭제된 발명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78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WIPO ST.26: </a:t>
            </a:r>
            <a:br>
              <a:rPr lang="en-US" dirty="0"/>
            </a:br>
            <a:r>
              <a:rPr lang="ko-KR" altLang="en-US" dirty="0"/>
              <a:t>본문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06126"/>
              </p:ext>
            </p:extLst>
          </p:nvPr>
        </p:nvGraphicFramePr>
        <p:xfrm>
          <a:off x="457200" y="1773238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>
                  <a:extLst>
                    <a:ext uri="{9D8B030D-6E8A-4147-A177-3AD203B41FA5}">
                      <a16:colId xmlns:a16="http://schemas.microsoft.com/office/drawing/2014/main" val="2490072832"/>
                    </a:ext>
                  </a:extLst>
                </a:gridCol>
                <a:gridCol w="5698976">
                  <a:extLst>
                    <a:ext uri="{9D8B030D-6E8A-4147-A177-3AD203B41FA5}">
                      <a16:colId xmlns:a16="http://schemas.microsoft.com/office/drawing/2014/main" val="236982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o-KR" altLang="en-US" dirty="0"/>
                        <a:t>문단 참조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내용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17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서론</a:t>
                      </a:r>
                      <a:r>
                        <a:rPr lang="en-US" dirty="0"/>
                        <a:t>; </a:t>
                      </a:r>
                      <a:r>
                        <a:rPr lang="ko-KR" altLang="en-US" dirty="0"/>
                        <a:t>정의</a:t>
                      </a:r>
                      <a:r>
                        <a:rPr lang="en-US" dirty="0"/>
                        <a:t>; </a:t>
                      </a:r>
                      <a:r>
                        <a:rPr lang="ko-KR" altLang="en-US" dirty="0"/>
                        <a:t>적용범위</a:t>
                      </a:r>
                      <a:r>
                        <a:rPr lang="en-US" dirty="0"/>
                        <a:t>; </a:t>
                      </a:r>
                      <a:r>
                        <a:rPr lang="ko-KR" altLang="en-US" dirty="0"/>
                        <a:t>참조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11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서열의 표현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55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XML</a:t>
                      </a:r>
                      <a:r>
                        <a:rPr lang="ko-KR" altLang="en-US" dirty="0"/>
                        <a:t>로 표시한 서열목록의 구조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48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서열 데이터 부분</a:t>
                      </a:r>
                      <a:r>
                        <a:rPr lang="en-US" dirty="0"/>
                        <a:t>; </a:t>
                      </a:r>
                      <a:r>
                        <a:rPr lang="ko-KR" altLang="en-US" dirty="0"/>
                        <a:t>특징 표</a:t>
                      </a:r>
                      <a:r>
                        <a:rPr lang="en-US" dirty="0"/>
                        <a:t>; </a:t>
                      </a:r>
                      <a:r>
                        <a:rPr lang="ko-KR" altLang="en-US" dirty="0"/>
                        <a:t>특징 기호</a:t>
                      </a:r>
                      <a:r>
                        <a:rPr lang="en-US" dirty="0"/>
                        <a:t>; </a:t>
                      </a:r>
                    </a:p>
                    <a:p>
                      <a:r>
                        <a:rPr lang="ko-KR" altLang="en-US" dirty="0"/>
                        <a:t>필수 특징 기호</a:t>
                      </a:r>
                      <a:r>
                        <a:rPr lang="en-US" dirty="0"/>
                        <a:t>; </a:t>
                      </a:r>
                      <a:r>
                        <a:rPr lang="ko-KR" altLang="en-US" dirty="0"/>
                        <a:t>특징 위치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94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72-84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특징 한정자</a:t>
                      </a:r>
                      <a:r>
                        <a:rPr lang="en-US" dirty="0"/>
                        <a:t>; </a:t>
                      </a:r>
                      <a:r>
                        <a:rPr lang="ko-KR" altLang="en-US" dirty="0"/>
                        <a:t>필수 특징 한정자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4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85-100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자유 텍스트</a:t>
                      </a:r>
                      <a:r>
                        <a:rPr lang="en-US" dirty="0"/>
                        <a:t>;</a:t>
                      </a:r>
                      <a:r>
                        <a:rPr lang="ko-KR" altLang="en-US" dirty="0"/>
                        <a:t>코딩 서열</a:t>
                      </a:r>
                      <a:r>
                        <a:rPr lang="en-US" dirty="0"/>
                        <a:t>; </a:t>
                      </a:r>
                      <a:r>
                        <a:rPr lang="ko-KR" altLang="en-US" dirty="0"/>
                        <a:t>변이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376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5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WIPO ST.26 </a:t>
            </a:r>
            <a:r>
              <a:rPr lang="ko-KR" altLang="en-US" dirty="0"/>
              <a:t>부록 </a:t>
            </a:r>
            <a:r>
              <a:rPr lang="en-US" dirty="0"/>
              <a:t>I:</a:t>
            </a:r>
            <a:br>
              <a:rPr lang="en-US" dirty="0"/>
            </a:br>
            <a:r>
              <a:rPr lang="ko-KR" altLang="en-US" sz="2400" dirty="0"/>
              <a:t>통제 어휘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043683"/>
              </p:ext>
            </p:extLst>
          </p:nvPr>
        </p:nvGraphicFramePr>
        <p:xfrm>
          <a:off x="457200" y="177323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val="1403940523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165198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o-KR" altLang="en-US" dirty="0"/>
                        <a:t>섹션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내용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878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핵산염기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목록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소문자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단일 문자 기호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7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변형 </a:t>
                      </a:r>
                      <a:r>
                        <a:rPr lang="ko-KR" alt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핵산염기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목록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아미노산 목록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대문자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단일 문자 기호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9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변형 아미노산 목록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핵산염기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서열에 대한 특징기호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2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핵산염기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서열에 대한 한정자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95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아미노산 서열에 대한 특징기호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UniProt</a:t>
                      </a:r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에서 채택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40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아미노산 서열에 대한 한정자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26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유전코드 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42154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33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6648" y="59610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 </a:t>
            </a:r>
            <a:r>
              <a:rPr lang="ko-KR" altLang="en-US" kern="0" dirty="0"/>
              <a:t>부록 </a:t>
            </a:r>
            <a:r>
              <a:rPr lang="en-US" kern="0" dirty="0"/>
              <a:t>II: </a:t>
            </a:r>
          </a:p>
          <a:p>
            <a:r>
              <a:rPr lang="en-US" sz="2400" kern="0" dirty="0"/>
              <a:t>ST.26 DTD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73238"/>
            <a:ext cx="8229600" cy="4352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ST.26 DTD</a:t>
            </a:r>
            <a:r>
              <a:rPr lang="ko-KR" altLang="en-US" sz="2000" kern="0" dirty="0"/>
              <a:t>의 세부사항</a:t>
            </a:r>
            <a:r>
              <a:rPr lang="en-US" sz="2000" kern="0" dirty="0"/>
              <a:t>: </a:t>
            </a:r>
            <a:r>
              <a:rPr lang="ko-KR" altLang="en-US" sz="2000" kern="0" dirty="0"/>
              <a:t>현재 버전</a:t>
            </a:r>
            <a:r>
              <a:rPr lang="en-US" sz="2000" kern="0" dirty="0"/>
              <a:t> 1.3</a:t>
            </a:r>
          </a:p>
          <a:p>
            <a:pPr marL="0" indent="0">
              <a:buNone/>
            </a:pPr>
            <a:endParaRPr lang="en-US" sz="2000" kern="0" dirty="0"/>
          </a:p>
          <a:p>
            <a:r>
              <a:rPr lang="ko-KR" altLang="en-US" sz="2000" kern="0" dirty="0"/>
              <a:t>일반 정보 부분</a:t>
            </a:r>
            <a:r>
              <a:rPr lang="en-US" sz="2000" kern="0" dirty="0"/>
              <a:t> </a:t>
            </a:r>
          </a:p>
          <a:p>
            <a:pPr marL="0" indent="0">
              <a:buFontTx/>
              <a:buNone/>
            </a:pPr>
            <a:r>
              <a:rPr lang="en-US" sz="2000" kern="0" dirty="0"/>
              <a:t>	-</a:t>
            </a:r>
            <a:r>
              <a:rPr lang="ko-KR" altLang="en-US" sz="2000" kern="0" dirty="0"/>
              <a:t>특허 출원 정보와 관련된 요소</a:t>
            </a:r>
            <a:endParaRPr lang="en-US" sz="2000" kern="0" dirty="0"/>
          </a:p>
          <a:p>
            <a:pPr marL="0" indent="0">
              <a:buFontTx/>
              <a:buNone/>
            </a:pPr>
            <a:endParaRPr lang="en-US" sz="2000" kern="0" dirty="0"/>
          </a:p>
          <a:p>
            <a:r>
              <a:rPr lang="ko-KR" altLang="en-US" sz="2000" kern="0" dirty="0"/>
              <a:t>서열 데이터 부분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-INSDC DTD</a:t>
            </a:r>
            <a:r>
              <a:rPr lang="ko-KR" altLang="en-US" sz="2000" kern="0" dirty="0"/>
              <a:t>의 하위 집합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-</a:t>
            </a:r>
            <a:r>
              <a:rPr lang="ko-KR" altLang="en-US" sz="2000" dirty="0"/>
              <a:t>각 요소가 하나의 서열에 대한 정보를 포함하는 하나 이상의</a:t>
            </a:r>
            <a:endParaRPr lang="en-US" altLang="ko-KR" sz="2000" dirty="0"/>
          </a:p>
          <a:p>
            <a:pPr marL="0" indent="0">
              <a:buFontTx/>
              <a:buNone/>
            </a:pPr>
            <a:r>
              <a:rPr lang="en-US" altLang="ko-KR" sz="2000" dirty="0"/>
              <a:t>               </a:t>
            </a:r>
            <a:r>
              <a:rPr lang="ko-KR" altLang="en-US" sz="2000" dirty="0"/>
              <a:t>서열 데이터 요소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83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12" y="539520"/>
            <a:ext cx="8229600" cy="1143000"/>
          </a:xfrm>
        </p:spPr>
        <p:txBody>
          <a:bodyPr/>
          <a:lstStyle/>
          <a:p>
            <a:r>
              <a:rPr lang="en-US" dirty="0"/>
              <a:t>WIPO ST.26 </a:t>
            </a:r>
            <a:r>
              <a:rPr lang="ko-KR" altLang="en-US" dirty="0"/>
              <a:t>부록 </a:t>
            </a:r>
            <a:r>
              <a:rPr lang="en-US" dirty="0"/>
              <a:t>VI: </a:t>
            </a:r>
            <a:br>
              <a:rPr lang="en-US" dirty="0"/>
            </a:br>
            <a:r>
              <a:rPr lang="ko-KR" altLang="en-US" sz="2400" dirty="0"/>
              <a:t>실례를 포함한 지침서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20" y="1868091"/>
            <a:ext cx="8229600" cy="4032448"/>
          </a:xfrm>
        </p:spPr>
        <p:txBody>
          <a:bodyPr/>
          <a:lstStyle/>
          <a:p>
            <a:r>
              <a:rPr lang="ko-KR" altLang="en-US" sz="2000" dirty="0"/>
              <a:t>서열 공개의 실제 사례 </a:t>
            </a:r>
            <a:r>
              <a:rPr lang="en-US" altLang="ko-KR" sz="2000" dirty="0"/>
              <a:t>49</a:t>
            </a:r>
            <a:r>
              <a:rPr lang="ko-KR" altLang="en-US" sz="2000" dirty="0"/>
              <a:t>개와 </a:t>
            </a:r>
            <a:r>
              <a:rPr lang="en-US" altLang="ko-KR" sz="2000" dirty="0"/>
              <a:t>ST.26 </a:t>
            </a:r>
            <a:r>
              <a:rPr lang="ko-KR" altLang="en-US" sz="2000" dirty="0"/>
              <a:t>규칙이 각 사례에 어떻게 적용되는지에 대한 설명이 포함되어 있습니다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ko-KR" altLang="en-US" sz="2000" dirty="0"/>
              <a:t>각 사례는 다음을 다룹니다</a:t>
            </a:r>
            <a:r>
              <a:rPr lang="en-US" sz="2000" dirty="0"/>
              <a:t>: </a:t>
            </a:r>
          </a:p>
          <a:p>
            <a:pPr marL="857250" lvl="1" indent="-457200">
              <a:buFont typeface="+mj-lt"/>
              <a:buAutoNum type="arabicPeriod"/>
            </a:pPr>
            <a:r>
              <a:rPr lang="ko-KR" altLang="en-US" sz="2000" dirty="0"/>
              <a:t>서열이 서열목록에 포함되어야</a:t>
            </a:r>
            <a:r>
              <a:rPr lang="en-US" altLang="ko-KR" sz="2000" dirty="0"/>
              <a:t> </a:t>
            </a:r>
            <a:r>
              <a:rPr lang="ko-KR" altLang="en-US" sz="2000" dirty="0"/>
              <a:t>하는지</a:t>
            </a:r>
            <a:r>
              <a:rPr lang="en-US" altLang="ko-KR" sz="2000" dirty="0"/>
              <a:t>, </a:t>
            </a:r>
            <a:r>
              <a:rPr lang="ko-KR" altLang="en-US" sz="2000" dirty="0"/>
              <a:t>포함되도록 허용되는지</a:t>
            </a:r>
            <a:r>
              <a:rPr lang="en-US" altLang="ko-KR" sz="2000" dirty="0"/>
              <a:t>, </a:t>
            </a:r>
            <a:r>
              <a:rPr lang="ko-KR" altLang="en-US" sz="2000" dirty="0"/>
              <a:t>또는 금지되는지 여부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r>
              <a:rPr lang="ko-KR" altLang="en-US" sz="2000" dirty="0"/>
              <a:t>서열이 서열 목록에 포함되어야 하거나 포함되도록 허용된 경우</a:t>
            </a:r>
            <a:r>
              <a:rPr lang="en-US" altLang="ko-KR" sz="2000" dirty="0"/>
              <a:t>,</a:t>
            </a:r>
            <a:r>
              <a:rPr lang="ko-KR" altLang="en-US" sz="2000" dirty="0"/>
              <a:t> 서열의 표시 방법 </a:t>
            </a:r>
            <a:endParaRPr lang="en-US" sz="2000" dirty="0"/>
          </a:p>
          <a:p>
            <a:pPr marL="400050" lvl="1" indent="0">
              <a:buNone/>
            </a:pPr>
            <a:endParaRPr lang="en-US" sz="2000" dirty="0"/>
          </a:p>
          <a:p>
            <a:r>
              <a:rPr lang="ko-KR" altLang="en-US" sz="2000" dirty="0"/>
              <a:t>부록 </a:t>
            </a:r>
            <a:r>
              <a:rPr lang="en-US" altLang="ko-KR" sz="2000" dirty="0"/>
              <a:t>VI</a:t>
            </a:r>
            <a:r>
              <a:rPr lang="ko-KR" altLang="en-US" sz="2000" dirty="0"/>
              <a:t>의 부속서는 지침서에 제시된 모든 예시를 포함하는 </a:t>
            </a:r>
            <a:r>
              <a:rPr lang="en-US" altLang="ko-KR" sz="2000" dirty="0"/>
              <a:t>XML </a:t>
            </a:r>
            <a:r>
              <a:rPr lang="ko-KR" altLang="en-US" sz="2000" dirty="0"/>
              <a:t>로 작성된 </a:t>
            </a:r>
            <a:r>
              <a:rPr lang="en-US" altLang="ko-KR" sz="2000" dirty="0"/>
              <a:t>ST.26 </a:t>
            </a:r>
            <a:r>
              <a:rPr lang="ko-KR" altLang="en-US" sz="2000" dirty="0"/>
              <a:t>서열 목록입니다</a:t>
            </a:r>
            <a:r>
              <a:rPr lang="en-US" altLang="ko-KR" sz="2000" dirty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0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96" y="1916832"/>
            <a:ext cx="8229600" cy="464095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ko-KR" altLang="en-US" sz="2000" b="1" dirty="0"/>
              <a:t>신규 사항 추가를 회피하는 방법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ko-KR" altLang="ko-KR" sz="2000" dirty="0"/>
              <a:t>ST.26</a:t>
            </a:r>
            <a:r>
              <a:rPr lang="ko-KR" altLang="en-US" sz="2000" dirty="0"/>
              <a:t>에 입력되어야 하는 정보가</a:t>
            </a:r>
            <a:r>
              <a:rPr lang="ko-KR" altLang="ko-KR" sz="2000" dirty="0"/>
              <a:t> ST.25와 다릅니다</a:t>
            </a:r>
            <a:r>
              <a:rPr lang="en-US" altLang="ko-KR" sz="2000" dirty="0"/>
              <a:t>.</a:t>
            </a:r>
            <a:r>
              <a:rPr lang="ko-KR" altLang="ko-KR" sz="2000" dirty="0"/>
              <a:t> – ST.26은 ST.25에서</a:t>
            </a:r>
            <a:r>
              <a:rPr lang="ko-KR" altLang="en-US" sz="2000" dirty="0"/>
              <a:t>는</a:t>
            </a:r>
            <a:r>
              <a:rPr lang="ko-KR" altLang="ko-KR" sz="2000" dirty="0"/>
              <a:t> 요구하</a:t>
            </a:r>
            <a:r>
              <a:rPr lang="ko-KR" altLang="en-US" sz="2000" dirty="0"/>
              <a:t>지 않았던</a:t>
            </a:r>
            <a:r>
              <a:rPr lang="ko-KR" altLang="ko-KR" sz="2000" dirty="0"/>
              <a:t> 정보를 요구합니다.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ko-KR" altLang="en-US" sz="2000" dirty="0"/>
              <a:t>서열</a:t>
            </a:r>
            <a:r>
              <a:rPr lang="ko-KR" altLang="ko-KR" sz="2000" dirty="0"/>
              <a:t> 목록을 ST.25</a:t>
            </a:r>
            <a:r>
              <a:rPr lang="ko-KR" altLang="en-US" sz="2000" dirty="0"/>
              <a:t>에</a:t>
            </a:r>
            <a:r>
              <a:rPr lang="ko-KR" altLang="ko-KR" sz="2000" dirty="0"/>
              <a:t>서 ST.26으로 변환하려면 </a:t>
            </a:r>
            <a:r>
              <a:rPr lang="ko-KR" altLang="ko-KR" sz="2000" b="1" u="sng" dirty="0"/>
              <a:t>항상</a:t>
            </a:r>
            <a:r>
              <a:rPr lang="ko-KR" altLang="ko-KR" sz="2000" b="1" dirty="0"/>
              <a:t> </a:t>
            </a:r>
            <a:r>
              <a:rPr lang="ko-KR" altLang="en-US" sz="2000" b="1" dirty="0"/>
              <a:t>출원인</a:t>
            </a:r>
            <a:r>
              <a:rPr lang="ko-KR" altLang="ko-KR" sz="2000" b="1" dirty="0"/>
              <a:t>의 입력이 필요</a:t>
            </a:r>
            <a:r>
              <a:rPr lang="ko-KR" altLang="ko-KR" sz="2000" dirty="0"/>
              <a:t>합니다.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ko-KR" altLang="en-US" sz="2000" b="1" dirty="0"/>
              <a:t>부록</a:t>
            </a:r>
            <a:r>
              <a:rPr lang="ko-KR" altLang="ko-KR" sz="2000" b="1" dirty="0"/>
              <a:t> VII의 권장사항을 따르는 경우</a:t>
            </a:r>
            <a:r>
              <a:rPr lang="en-US" altLang="ko-KR" sz="2000" b="1" dirty="0"/>
              <a:t> </a:t>
            </a:r>
            <a:r>
              <a:rPr lang="ko-KR" altLang="ko-KR" sz="2000" dirty="0"/>
              <a:t>ST.25</a:t>
            </a:r>
            <a:r>
              <a:rPr lang="ko-KR" altLang="en-US" sz="2000" dirty="0"/>
              <a:t>를 준수하는</a:t>
            </a:r>
            <a:r>
              <a:rPr lang="ko-KR" altLang="ko-KR" sz="2000" dirty="0"/>
              <a:t> </a:t>
            </a:r>
            <a:r>
              <a:rPr lang="ko-KR" altLang="en-US" sz="2000" dirty="0"/>
              <a:t>서열</a:t>
            </a:r>
            <a:r>
              <a:rPr lang="ko-KR" altLang="ko-KR" sz="2000" dirty="0"/>
              <a:t>목록을 ST.26으로 변환</a:t>
            </a:r>
            <a:r>
              <a:rPr lang="ko-KR" altLang="en-US" sz="2000" dirty="0"/>
              <a:t>하더라도 </a:t>
            </a:r>
            <a:r>
              <a:rPr lang="ko-KR" altLang="en-US" sz="2000" b="1" dirty="0"/>
              <a:t>신규 사항이 추가되는 문제가 발생하지 않습니다</a:t>
            </a:r>
            <a:r>
              <a:rPr lang="en-US" altLang="ko-KR" sz="2000" b="1" dirty="0"/>
              <a:t>.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ko-KR" altLang="ko-KR" sz="2000" dirty="0"/>
              <a:t>권장사항 및 </a:t>
            </a:r>
            <a:r>
              <a:rPr lang="ko-KR" altLang="en-US" sz="2000" dirty="0"/>
              <a:t>사례</a:t>
            </a:r>
            <a:r>
              <a:rPr lang="ko-KR" altLang="ko-KR" sz="2000" dirty="0"/>
              <a:t>와 함께 제공되는 20개의 변환 시나리오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812" y="539520"/>
            <a:ext cx="8229600" cy="1143000"/>
          </a:xfrm>
        </p:spPr>
        <p:txBody>
          <a:bodyPr/>
          <a:lstStyle/>
          <a:p>
            <a:r>
              <a:rPr lang="en-US" dirty="0"/>
              <a:t>WIPO ST.26 </a:t>
            </a:r>
            <a:r>
              <a:rPr lang="ko-KR" altLang="en-US" dirty="0"/>
              <a:t>부록 </a:t>
            </a:r>
            <a:r>
              <a:rPr lang="en-US" dirty="0"/>
              <a:t>VII:</a:t>
            </a:r>
            <a:br>
              <a:rPr lang="en-US" dirty="0"/>
            </a:br>
            <a:r>
              <a:rPr lang="en-US" altLang="ko-KR" sz="2400" dirty="0"/>
              <a:t>ST.25</a:t>
            </a:r>
            <a:r>
              <a:rPr lang="ko-KR" altLang="en-US" sz="2400" dirty="0"/>
              <a:t>에서 </a:t>
            </a:r>
            <a:r>
              <a:rPr lang="en-US" altLang="ko-KR" sz="2400" dirty="0"/>
              <a:t>ST.26</a:t>
            </a:r>
            <a:r>
              <a:rPr lang="ko-KR" altLang="en-US" sz="2400" dirty="0"/>
              <a:t>으로 서열목록 변환을 위한 권장사항</a:t>
            </a:r>
            <a:br>
              <a:rPr lang="ko-KR" alt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19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702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ko-KR" altLang="en-US" kern="0" dirty="0"/>
              <a:t>새로운 표준이 필요한 이유</a:t>
            </a:r>
            <a:r>
              <a:rPr lang="en-US" kern="0" dirty="0"/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12776"/>
            <a:ext cx="8229600" cy="468052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ko-KR" altLang="en-US" sz="2000" dirty="0"/>
              <a:t>현재 서열 목록은 </a:t>
            </a:r>
            <a:r>
              <a:rPr lang="en-US" altLang="ko-KR" sz="2000" dirty="0"/>
              <a:t>WIPO </a:t>
            </a:r>
            <a:r>
              <a:rPr lang="ko-KR" altLang="en-US" sz="2000" dirty="0"/>
              <a:t>표준 </a:t>
            </a:r>
            <a:r>
              <a:rPr lang="en-US" altLang="ko-KR" sz="2000" dirty="0"/>
              <a:t>ST.25</a:t>
            </a:r>
            <a:r>
              <a:rPr lang="ko-KR" altLang="en-US" sz="2000" dirty="0"/>
              <a:t>을 준수하는 형태로 제출됩니다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sz="2000" kern="0" dirty="0"/>
          </a:p>
          <a:p>
            <a:pPr marL="0" indent="0">
              <a:spcAft>
                <a:spcPts val="600"/>
              </a:spcAft>
              <a:buNone/>
            </a:pPr>
            <a:r>
              <a:rPr lang="ko-KR" altLang="en-US" sz="2000" kern="0" dirty="0"/>
              <a:t>하지만</a:t>
            </a:r>
            <a:r>
              <a:rPr lang="x-none" sz="2000" kern="0" dirty="0" smtClean="0"/>
              <a:t>…</a:t>
            </a:r>
            <a:endParaRPr lang="en-US" sz="2000" kern="0" dirty="0"/>
          </a:p>
          <a:p>
            <a:pPr>
              <a:spcAft>
                <a:spcPts val="600"/>
              </a:spcAft>
            </a:pPr>
            <a:r>
              <a:rPr lang="en-US" altLang="ko-KR" sz="2000" dirty="0"/>
              <a:t>ST.25 </a:t>
            </a:r>
            <a:r>
              <a:rPr lang="ko-KR" altLang="en-US" sz="2000" dirty="0"/>
              <a:t>포맷은 </a:t>
            </a:r>
            <a:r>
              <a:rPr lang="en-US" altLang="ko-KR" sz="2000" b="1" dirty="0"/>
              <a:t>INSDC</a:t>
            </a:r>
            <a:r>
              <a:rPr lang="ko-KR" altLang="en-US" sz="2000" b="1" dirty="0"/>
              <a:t>의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요구사항을 준수</a:t>
            </a:r>
            <a:r>
              <a:rPr lang="ko-KR" altLang="en-US" sz="2000" dirty="0"/>
              <a:t>하지 않아 공용 데이터베이스에 입력 시 데이터가 손실됩니다</a:t>
            </a:r>
            <a:r>
              <a:rPr lang="en-US" altLang="ko-KR" sz="2000" dirty="0"/>
              <a:t>.</a:t>
            </a:r>
            <a:endParaRPr lang="en-US" sz="2000" kern="0" dirty="0"/>
          </a:p>
          <a:p>
            <a:pPr>
              <a:spcAft>
                <a:spcPts val="600"/>
              </a:spcAft>
            </a:pPr>
            <a:r>
              <a:rPr lang="en-US" altLang="ko-KR" sz="2000" b="1" dirty="0"/>
              <a:t>ST.25</a:t>
            </a:r>
            <a:r>
              <a:rPr lang="ko-KR" altLang="en-US" sz="2000" b="1" dirty="0"/>
              <a:t>의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규칙들은 명확</a:t>
            </a:r>
            <a:r>
              <a:rPr lang="ko-KR" altLang="en-US" sz="2000" dirty="0"/>
              <a:t>하지 않으며 전세계 특허청들은 이 규칙들을 다르게 해석하고 시행합니다</a:t>
            </a:r>
            <a:r>
              <a:rPr lang="en-US" altLang="ko-KR" sz="2000" dirty="0"/>
              <a:t>.</a:t>
            </a:r>
            <a:endParaRPr lang="en-US" sz="2000" kern="0" dirty="0"/>
          </a:p>
          <a:p>
            <a:pPr>
              <a:spcAft>
                <a:spcPts val="600"/>
              </a:spcAft>
            </a:pPr>
            <a:r>
              <a:rPr lang="en-US" altLang="ko-KR" sz="2000" dirty="0"/>
              <a:t>ST.25</a:t>
            </a:r>
            <a:r>
              <a:rPr lang="ko-KR" altLang="en-US" sz="2000" dirty="0"/>
              <a:t>는 오늘날 </a:t>
            </a:r>
            <a:r>
              <a:rPr lang="ko-KR" altLang="en-US" sz="2000" b="1" dirty="0"/>
              <a:t>일반적인 서열 유형</a:t>
            </a:r>
            <a:r>
              <a:rPr lang="en-US" altLang="ko-KR" sz="2000" dirty="0"/>
              <a:t>(</a:t>
            </a:r>
            <a:r>
              <a:rPr lang="ko-KR" altLang="en-US" sz="2000" dirty="0" err="1"/>
              <a:t>핵산염기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유사체</a:t>
            </a:r>
            <a:r>
              <a:rPr lang="en-US" altLang="ko-KR" sz="2000" dirty="0" smtClean="0"/>
              <a:t>,  </a:t>
            </a:r>
            <a:r>
              <a:rPr lang="en-US" altLang="ko-KR" sz="2000" dirty="0"/>
              <a:t>D- </a:t>
            </a:r>
            <a:r>
              <a:rPr lang="ko-KR" altLang="en-US" sz="2000" dirty="0"/>
              <a:t>아미노산</a:t>
            </a:r>
            <a:r>
              <a:rPr lang="en-US" altLang="ko-KR" sz="2000" dirty="0"/>
              <a:t>, </a:t>
            </a:r>
            <a:r>
              <a:rPr lang="ko-KR" altLang="en-US" sz="2000" dirty="0"/>
              <a:t>분기형</a:t>
            </a:r>
            <a:r>
              <a:rPr lang="en-US" altLang="ko-KR" sz="2000" dirty="0"/>
              <a:t>(branched)</a:t>
            </a:r>
            <a:r>
              <a:rPr lang="ko-KR" altLang="en-US" sz="2000" dirty="0"/>
              <a:t> 서열</a:t>
            </a:r>
            <a:r>
              <a:rPr lang="en-US" altLang="ko-KR" sz="2000" dirty="0"/>
              <a:t>)</a:t>
            </a:r>
            <a:r>
              <a:rPr lang="ko-KR" altLang="en-US" sz="2000" dirty="0"/>
              <a:t>을 다루지 않으므로 검색 가능한 데이터베이스에 나오지 않습니다</a:t>
            </a:r>
            <a:r>
              <a:rPr lang="en-US" altLang="ko-KR" sz="2000" dirty="0"/>
              <a:t>.</a:t>
            </a:r>
            <a:endParaRPr lang="en-US" sz="2000" kern="0" dirty="0"/>
          </a:p>
          <a:p>
            <a:pPr>
              <a:spcAft>
                <a:spcPts val="600"/>
              </a:spcAft>
            </a:pPr>
            <a:r>
              <a:rPr lang="ko-KR" altLang="en-US" sz="2000" b="1" dirty="0"/>
              <a:t>데이터가 구조화</a:t>
            </a:r>
            <a:r>
              <a:rPr lang="ko-KR" altLang="en-US" sz="2000" dirty="0"/>
              <a:t>되어 있지 않습니다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r>
              <a:rPr lang="en-US" altLang="ko-KR" sz="2000" dirty="0"/>
              <a:t>– ST.25 </a:t>
            </a:r>
            <a:r>
              <a:rPr lang="ko-KR" altLang="en-US" sz="2000" dirty="0"/>
              <a:t>포맷은 </a:t>
            </a:r>
            <a:r>
              <a:rPr lang="ko-KR" altLang="en-US" sz="2000" b="1" dirty="0"/>
              <a:t>자동 검증 및 데이터 교환</a:t>
            </a:r>
            <a:r>
              <a:rPr lang="ko-KR" altLang="en-US" sz="2000" dirty="0"/>
              <a:t>에 사용하기 어렵습니다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sz="2000" kern="0" dirty="0"/>
          </a:p>
          <a:p>
            <a:pPr marL="0" indent="0">
              <a:buNone/>
            </a:pPr>
            <a:endParaRPr lang="en-US" sz="2000" kern="0" dirty="0"/>
          </a:p>
          <a:p>
            <a:endParaRPr lang="en-US" sz="2000" kern="0" dirty="0"/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FontTx/>
              <a:buNone/>
            </a:pPr>
            <a:r>
              <a:rPr lang="en-US" kern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8532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041"/>
            <a:ext cx="8229600" cy="1143000"/>
          </a:xfrm>
        </p:spPr>
        <p:txBody>
          <a:bodyPr/>
          <a:lstStyle/>
          <a:p>
            <a:r>
              <a:rPr lang="en-US" dirty="0"/>
              <a:t>WIPO Sequence(1)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68565"/>
          </a:xfrm>
        </p:spPr>
        <p:txBody>
          <a:bodyPr/>
          <a:lstStyle/>
          <a:p>
            <a:r>
              <a:rPr lang="en-US" altLang="ko-KR" sz="2000" dirty="0"/>
              <a:t>ST.26</a:t>
            </a:r>
            <a:r>
              <a:rPr lang="ko-KR" altLang="en-US" sz="2000" dirty="0"/>
              <a:t>을</a:t>
            </a:r>
            <a:r>
              <a:rPr lang="en-US" altLang="ko-KR" sz="2000" dirty="0"/>
              <a:t> </a:t>
            </a:r>
            <a:r>
              <a:rPr lang="ko-KR" altLang="en-US" sz="2000" dirty="0"/>
              <a:t>준수하는 서열목록의 작성</a:t>
            </a:r>
            <a:r>
              <a:rPr lang="en-US" altLang="ko-KR" sz="2000" dirty="0"/>
              <a:t>, </a:t>
            </a:r>
            <a:r>
              <a:rPr lang="ko-KR" altLang="en-US" sz="2000" dirty="0"/>
              <a:t>유효성 검증 및 생성을 지원하기 위해 </a:t>
            </a:r>
            <a:r>
              <a:rPr lang="en-US" altLang="ko-KR" sz="2000" dirty="0"/>
              <a:t>WIPO</a:t>
            </a:r>
            <a:r>
              <a:rPr lang="ko-KR" altLang="en-US" sz="2000" dirty="0"/>
              <a:t>에서 개발한 데스크탑 도구 </a:t>
            </a:r>
            <a:br>
              <a:rPr lang="ko-KR" altLang="en-US" sz="2000" dirty="0"/>
            </a:br>
            <a:endParaRPr lang="en-US" sz="2000" dirty="0"/>
          </a:p>
          <a:p>
            <a:r>
              <a:rPr lang="ko-KR" altLang="en-US" sz="2000" dirty="0"/>
              <a:t>회원국들은 국제 출원</a:t>
            </a:r>
            <a:r>
              <a:rPr lang="en-US" altLang="ko-KR" sz="2000" dirty="0"/>
              <a:t> </a:t>
            </a:r>
            <a:r>
              <a:rPr lang="ko-KR" altLang="en-US" sz="2000" dirty="0"/>
              <a:t>및 국내 출원에서 사용할 수 있는</a:t>
            </a:r>
            <a:r>
              <a:rPr lang="en-US" altLang="ko-KR" sz="2000" dirty="0"/>
              <a:t>,</a:t>
            </a:r>
            <a:r>
              <a:rPr lang="ko-KR" altLang="en-US" sz="2000" dirty="0"/>
              <a:t> 모든 특허청 및 출원인을 위한 공통 소프트웨어</a:t>
            </a:r>
            <a:r>
              <a:rPr lang="en-US" altLang="ko-KR" sz="2000" dirty="0"/>
              <a:t> </a:t>
            </a:r>
            <a:r>
              <a:rPr lang="ko-KR" altLang="en-US" sz="2000" dirty="0"/>
              <a:t>개발을 </a:t>
            </a:r>
            <a:r>
              <a:rPr lang="en-US" altLang="ko-KR" sz="2000" dirty="0"/>
              <a:t>WIPO</a:t>
            </a:r>
            <a:r>
              <a:rPr lang="ko-KR" altLang="en-US" sz="2000" dirty="0"/>
              <a:t>에 요청했습니다</a:t>
            </a:r>
            <a:r>
              <a:rPr lang="en-US" altLang="ko-KR" sz="2000" dirty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altLang="ko-KR" sz="2000" dirty="0"/>
              <a:t>WIPO Sequence</a:t>
            </a:r>
            <a:r>
              <a:rPr lang="ko-KR" altLang="en-US" sz="2000" dirty="0"/>
              <a:t>를 사용하면 사용자 친화적인 인터페이스로 </a:t>
            </a:r>
            <a:r>
              <a:rPr lang="en-US" altLang="ko-KR" sz="2000" dirty="0"/>
              <a:t>ST.26 XML </a:t>
            </a:r>
            <a:r>
              <a:rPr lang="ko-KR" altLang="en-US" sz="2000" dirty="0"/>
              <a:t>생성을 쉽게 할 수 있습니다</a:t>
            </a:r>
            <a:r>
              <a:rPr lang="en-US" altLang="ko-KR" sz="2000" dirty="0"/>
              <a:t>. </a:t>
            </a:r>
            <a:r>
              <a:rPr lang="ko-KR" altLang="en-US" sz="2000" dirty="0"/>
              <a:t>사용자가 </a:t>
            </a:r>
            <a:r>
              <a:rPr lang="en-US" altLang="ko-KR" sz="2000" dirty="0"/>
              <a:t>XML </a:t>
            </a:r>
            <a:r>
              <a:rPr lang="ko-KR" altLang="en-US" sz="2000" dirty="0"/>
              <a:t>파일을 직접 편집할 필요가 없습니다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ko-KR" altLang="en-US" sz="2000" dirty="0"/>
              <a:t>최신 버전을 무료로 다운로드 하세요</a:t>
            </a:r>
            <a:r>
              <a:rPr lang="en-US" sz="2000" dirty="0"/>
              <a:t>: </a:t>
            </a:r>
            <a:r>
              <a:rPr lang="en-US" sz="2000" dirty="0" smtClean="0"/>
              <a:t>(Windows, Linux, Mac)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>
                <a:hlinkClick r:id="rId3"/>
              </a:rPr>
              <a:t>https://www.wipo.int/standards/en/sequence/index.html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3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8936" y="238125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Sequence(2)</a:t>
            </a:r>
            <a:br>
              <a:rPr lang="en-US" kern="0" dirty="0"/>
            </a:br>
            <a:endParaRPr lang="en-US" sz="20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8936" y="908720"/>
            <a:ext cx="8229600" cy="5400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40"/>
              </a:spcBef>
            </a:pPr>
            <a:r>
              <a:rPr lang="ko-KR" altLang="en-US" sz="2000" dirty="0"/>
              <a:t>서열 정보를 프로젝트에 저장하고</a:t>
            </a:r>
            <a:r>
              <a:rPr lang="en-US" altLang="ko-KR" sz="2000" dirty="0"/>
              <a:t>,</a:t>
            </a:r>
            <a:r>
              <a:rPr lang="ko-KR" altLang="en-US" sz="2000" dirty="0"/>
              <a:t> 유효성을 검증한 다음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ST.26 </a:t>
            </a:r>
            <a:r>
              <a:rPr lang="ko-KR" altLang="en-US" sz="2000" dirty="0"/>
              <a:t>형식의 서열 목록을 생성할 수 있습니다</a:t>
            </a:r>
            <a:r>
              <a:rPr lang="en-US" altLang="ko-KR" sz="2000" dirty="0"/>
              <a:t>.</a:t>
            </a:r>
            <a:endParaRPr lang="en-US" sz="2000" kern="0" dirty="0"/>
          </a:p>
          <a:p>
            <a:pPr>
              <a:lnSpc>
                <a:spcPct val="150000"/>
              </a:lnSpc>
              <a:spcBef>
                <a:spcPts val="240"/>
              </a:spcBef>
            </a:pPr>
            <a:r>
              <a:rPr lang="en-US" altLang="ko-KR" sz="2000" dirty="0"/>
              <a:t>“</a:t>
            </a:r>
            <a:r>
              <a:rPr lang="ko-KR" altLang="en-US" sz="2000" dirty="0"/>
              <a:t>불러오기</a:t>
            </a:r>
            <a:r>
              <a:rPr lang="en-US" altLang="ko-KR" sz="2000" dirty="0"/>
              <a:t>”</a:t>
            </a:r>
            <a:r>
              <a:rPr lang="ko-KR" altLang="en-US" sz="2000" dirty="0"/>
              <a:t>로 입력 가능한 데이터 </a:t>
            </a:r>
            <a:r>
              <a:rPr lang="en-US" altLang="ko-KR" sz="2000" dirty="0"/>
              <a:t>: ST.26 </a:t>
            </a:r>
            <a:r>
              <a:rPr lang="ko-KR" altLang="en-US" sz="2000" dirty="0"/>
              <a:t>서열목록</a:t>
            </a:r>
            <a:r>
              <a:rPr lang="en-US" altLang="ko-KR" sz="2000" dirty="0"/>
              <a:t>, ST.26 </a:t>
            </a:r>
            <a:r>
              <a:rPr lang="ko-KR" altLang="en-US" sz="2000" dirty="0"/>
              <a:t>프로젝트</a:t>
            </a:r>
            <a:r>
              <a:rPr lang="en-US" altLang="ko-KR" sz="2000" dirty="0"/>
              <a:t>, ST.25 </a:t>
            </a:r>
            <a:r>
              <a:rPr lang="ko-KR" altLang="en-US" sz="2000" dirty="0"/>
              <a:t>서열목록</a:t>
            </a:r>
            <a:r>
              <a:rPr lang="en-US" altLang="ko-KR" sz="2000" dirty="0"/>
              <a:t>, </a:t>
            </a:r>
            <a:r>
              <a:rPr lang="ko-KR" altLang="en-US" sz="2000" dirty="0"/>
              <a:t>다중 서열 파일</a:t>
            </a:r>
            <a:r>
              <a:rPr lang="en-US" altLang="ko-KR" sz="2000" dirty="0"/>
              <a:t>, </a:t>
            </a:r>
            <a:r>
              <a:rPr lang="ko-KR" altLang="en-US" sz="2000" dirty="0"/>
              <a:t>원시 형식 파일 및 </a:t>
            </a:r>
            <a:r>
              <a:rPr lang="en-US" altLang="ko-KR" sz="2000" dirty="0"/>
              <a:t>FASTA </a:t>
            </a:r>
            <a:r>
              <a:rPr lang="ko-KR" altLang="en-US" sz="2000" dirty="0"/>
              <a:t>형식 파일</a:t>
            </a:r>
            <a:endParaRPr lang="en-US" sz="2000" kern="0" dirty="0"/>
          </a:p>
          <a:p>
            <a:pPr>
              <a:lnSpc>
                <a:spcPct val="150000"/>
              </a:lnSpc>
              <a:spcBef>
                <a:spcPts val="240"/>
              </a:spcBef>
            </a:pPr>
            <a:r>
              <a:rPr lang="en-US" altLang="ko-KR" sz="2000" dirty="0"/>
              <a:t>XML </a:t>
            </a:r>
            <a:r>
              <a:rPr lang="ko-KR" altLang="en-US" sz="2000" dirty="0"/>
              <a:t>형식의 서열목록 검증</a:t>
            </a:r>
            <a:endParaRPr lang="en-US" sz="2000" kern="0" dirty="0"/>
          </a:p>
          <a:p>
            <a:pPr>
              <a:lnSpc>
                <a:spcPct val="150000"/>
              </a:lnSpc>
              <a:spcBef>
                <a:spcPts val="240"/>
              </a:spcBef>
            </a:pPr>
            <a:r>
              <a:rPr lang="ko-KR" altLang="en-US" sz="2000" dirty="0"/>
              <a:t>드롭 다운 메뉴에서 관련 특징기호</a:t>
            </a:r>
            <a:r>
              <a:rPr lang="en-US" altLang="ko-KR" sz="2000" dirty="0"/>
              <a:t>, </a:t>
            </a:r>
            <a:r>
              <a:rPr lang="ko-KR" altLang="en-US" sz="2000" dirty="0"/>
              <a:t>한정자 및 생물체 이름을 쉽게 선택할 수 있습니다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sz="2000" kern="0" dirty="0"/>
          </a:p>
          <a:p>
            <a:pPr>
              <a:lnSpc>
                <a:spcPct val="150000"/>
              </a:lnSpc>
              <a:spcBef>
                <a:spcPts val="240"/>
              </a:spcBef>
            </a:pPr>
            <a:r>
              <a:rPr lang="ko-KR" altLang="en-US" sz="2000" dirty="0"/>
              <a:t>출원인 및 발명자 정보는 </a:t>
            </a:r>
            <a:r>
              <a:rPr lang="en-US" altLang="ko-KR" sz="2000" dirty="0"/>
              <a:t>“</a:t>
            </a:r>
            <a:r>
              <a:rPr lang="ko-KR" altLang="en-US" sz="2000" dirty="0"/>
              <a:t>개인 및 기관</a:t>
            </a:r>
            <a:r>
              <a:rPr lang="en-US" altLang="ko-KR" sz="2000" dirty="0"/>
              <a:t>” </a:t>
            </a:r>
            <a:r>
              <a:rPr lang="ko-KR" altLang="en-US" sz="2000" dirty="0"/>
              <a:t>데이터베이스에 저장될 수 있습니다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sz="2000" kern="0" dirty="0"/>
          </a:p>
          <a:p>
            <a:pPr>
              <a:lnSpc>
                <a:spcPct val="150000"/>
              </a:lnSpc>
              <a:spcBef>
                <a:spcPts val="240"/>
              </a:spcBef>
            </a:pPr>
            <a:r>
              <a:rPr lang="ko-KR" altLang="en-US" sz="2000" dirty="0"/>
              <a:t>번역자가 사용하는 </a:t>
            </a:r>
            <a:r>
              <a:rPr lang="en-US" altLang="ko-KR" sz="2000" dirty="0"/>
              <a:t>XLIFF </a:t>
            </a:r>
            <a:r>
              <a:rPr lang="ko-KR" altLang="en-US" sz="2000" dirty="0"/>
              <a:t>파일의 내보내기 및 가져오기를 지원합니다</a:t>
            </a:r>
            <a:r>
              <a:rPr lang="en-US" altLang="ko-KR" sz="2000" dirty="0"/>
              <a:t>.</a:t>
            </a:r>
            <a:endParaRPr lang="en-US" sz="2000" kern="0" dirty="0"/>
          </a:p>
          <a:p>
            <a:pPr>
              <a:spcBef>
                <a:spcPts val="240"/>
              </a:spcBef>
            </a:pPr>
            <a:endParaRPr lang="en-US" sz="2000" kern="0" dirty="0"/>
          </a:p>
          <a:p>
            <a:pPr marL="0" indent="0">
              <a:spcBef>
                <a:spcPts val="240"/>
              </a:spcBef>
              <a:buFontTx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786501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Sequence: </a:t>
            </a:r>
            <a:r>
              <a:rPr lang="ko-KR" altLang="en-US" kern="0" dirty="0"/>
              <a:t>프로젝트 홈페이지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25" t="5033" r="-1"/>
          <a:stretch/>
        </p:blipFill>
        <p:spPr>
          <a:xfrm>
            <a:off x="467544" y="1772816"/>
            <a:ext cx="8273925" cy="40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11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7008931" cy="47397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Sequence: </a:t>
            </a:r>
            <a:r>
              <a:rPr lang="ko-KR" altLang="en-US" kern="0" dirty="0"/>
              <a:t>프로젝트 세부 정보</a:t>
            </a:r>
            <a:r>
              <a:rPr lang="en-US" kern="0" dirty="0"/>
              <a:t/>
            </a:r>
            <a:br>
              <a:rPr lang="en-US" kern="0" dirty="0"/>
            </a:br>
            <a:r>
              <a:rPr lang="ko-KR" altLang="en-US" sz="2000" kern="0" dirty="0"/>
              <a:t>일반 정보 부분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9916923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Sequence: </a:t>
            </a:r>
            <a:r>
              <a:rPr lang="ko-KR" altLang="en-US" kern="0" dirty="0"/>
              <a:t>프로젝트 세부 정보</a:t>
            </a:r>
            <a:r>
              <a:rPr lang="en-US" kern="0" dirty="0"/>
              <a:t/>
            </a:r>
            <a:br>
              <a:rPr lang="en-US" kern="0" dirty="0"/>
            </a:br>
            <a:r>
              <a:rPr lang="en-US" sz="2000" kern="0" dirty="0"/>
              <a:t> </a:t>
            </a:r>
            <a:r>
              <a:rPr lang="ko-KR" altLang="en-US" sz="2000" kern="0" dirty="0"/>
              <a:t>서열 부분</a:t>
            </a:r>
            <a:endParaRPr lang="en-US" sz="20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7957" y="1268760"/>
            <a:ext cx="6128085" cy="47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31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/>
          <a:lstStyle/>
          <a:p>
            <a:pPr algn="ctr"/>
            <a:r>
              <a:rPr lang="ko-KR" altLang="en-US" dirty="0"/>
              <a:t>향후 계획은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standards@wipo.int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94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36773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70C0"/>
                </a:solidFill>
              </a:rPr>
              <a:t>Q&amp;A </a:t>
            </a:r>
            <a:r>
              <a:rPr lang="ko-KR" altLang="en-US" sz="3600" dirty="0">
                <a:solidFill>
                  <a:srgbClr val="0070C0"/>
                </a:solidFill>
              </a:rPr>
              <a:t>세션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82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568"/>
            <a:ext cx="8229600" cy="1143000"/>
          </a:xfrm>
        </p:spPr>
        <p:txBody>
          <a:bodyPr/>
          <a:lstStyle/>
          <a:p>
            <a:r>
              <a:rPr lang="ko-KR" altLang="en-US" dirty="0"/>
              <a:t>용어집</a:t>
            </a:r>
            <a:r>
              <a:rPr lang="en-US" dirty="0"/>
              <a:t>: </a:t>
            </a:r>
            <a:r>
              <a:rPr lang="ko-KR" altLang="en-US" dirty="0"/>
              <a:t>약어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CWS: </a:t>
            </a:r>
            <a:r>
              <a:rPr lang="ko-KR" altLang="ko-KR" dirty="0"/>
              <a:t>WIPO 표준위원회</a:t>
            </a:r>
            <a:r>
              <a:rPr lang="en-US" dirty="0"/>
              <a:t> </a:t>
            </a:r>
          </a:p>
          <a:p>
            <a:r>
              <a:rPr lang="en-US" dirty="0"/>
              <a:t>DDBJ: </a:t>
            </a:r>
            <a:r>
              <a:rPr lang="ko-KR" altLang="en-US" dirty="0"/>
              <a:t>일본 </a:t>
            </a:r>
            <a:r>
              <a:rPr lang="en-US" altLang="ko-KR" dirty="0"/>
              <a:t>DNA </a:t>
            </a:r>
            <a:r>
              <a:rPr lang="ko-KR" altLang="en-US" dirty="0"/>
              <a:t>데이터뱅크 </a:t>
            </a:r>
            <a:endParaRPr lang="en-US" dirty="0"/>
          </a:p>
          <a:p>
            <a:r>
              <a:rPr lang="en-US" dirty="0"/>
              <a:t>EMBL-EBI: </a:t>
            </a:r>
            <a:r>
              <a:rPr lang="ko-KR" altLang="en-US" dirty="0"/>
              <a:t>유럽 생물정보학 연구소 </a:t>
            </a:r>
            <a:endParaRPr lang="en-US" dirty="0"/>
          </a:p>
          <a:p>
            <a:r>
              <a:rPr lang="en-US" dirty="0"/>
              <a:t>EPO: </a:t>
            </a:r>
            <a:r>
              <a:rPr lang="ko-KR" altLang="en-US" dirty="0"/>
              <a:t>유럽 특허청</a:t>
            </a:r>
            <a:endParaRPr lang="en-US" dirty="0"/>
          </a:p>
          <a:p>
            <a:r>
              <a:rPr lang="en-US" dirty="0"/>
              <a:t>INSDC: </a:t>
            </a:r>
            <a:r>
              <a:rPr lang="ko-KR" altLang="en-US" dirty="0"/>
              <a:t>국제 </a:t>
            </a:r>
            <a:r>
              <a:rPr lang="ko-KR" altLang="en-US" dirty="0" err="1"/>
              <a:t>핵산염기</a:t>
            </a:r>
            <a:r>
              <a:rPr lang="ko-KR" altLang="en-US" dirty="0"/>
              <a:t> 서열 데이터베이스 협업 </a:t>
            </a:r>
            <a:endParaRPr lang="en-US" dirty="0"/>
          </a:p>
          <a:p>
            <a:r>
              <a:rPr lang="en-US" dirty="0"/>
              <a:t>IPO: </a:t>
            </a:r>
            <a:r>
              <a:rPr lang="ko-KR" altLang="en-US" dirty="0" err="1"/>
              <a:t>지식재산청</a:t>
            </a:r>
            <a:endParaRPr lang="en-US" dirty="0"/>
          </a:p>
          <a:p>
            <a:r>
              <a:rPr lang="en-US" dirty="0"/>
              <a:t>NCBI:</a:t>
            </a:r>
            <a:r>
              <a:rPr lang="ko-KR" altLang="en-US" dirty="0"/>
              <a:t> 국립 생명공학 정보 센터 </a:t>
            </a:r>
            <a:endParaRPr lang="en-US" dirty="0"/>
          </a:p>
          <a:p>
            <a:r>
              <a:rPr lang="en-US" dirty="0"/>
              <a:t>WIPO: </a:t>
            </a:r>
            <a:r>
              <a:rPr lang="ko-KR" altLang="en-US" dirty="0"/>
              <a:t>세계지식재산기구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 bwMode="auto">
          <a:xfrm>
            <a:off x="1403648" y="404664"/>
            <a:ext cx="1440160" cy="129614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403648" y="1844085"/>
            <a:ext cx="1440160" cy="4425745"/>
          </a:xfrm>
          <a:prstGeom prst="roundRect">
            <a:avLst>
              <a:gd name="adj" fmla="val 5947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88640"/>
            <a:ext cx="5184576" cy="6149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왼쪽 중괄호 3"/>
          <p:cNvSpPr/>
          <p:nvPr/>
        </p:nvSpPr>
        <p:spPr bwMode="auto">
          <a:xfrm>
            <a:off x="2951819" y="4397622"/>
            <a:ext cx="304757" cy="187220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왼쪽 중괄호 5"/>
          <p:cNvSpPr/>
          <p:nvPr/>
        </p:nvSpPr>
        <p:spPr bwMode="auto">
          <a:xfrm>
            <a:off x="3004549" y="2741438"/>
            <a:ext cx="252028" cy="127705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왼쪽 중괄호 6"/>
          <p:cNvSpPr/>
          <p:nvPr/>
        </p:nvSpPr>
        <p:spPr bwMode="auto">
          <a:xfrm>
            <a:off x="3004549" y="2343574"/>
            <a:ext cx="252028" cy="36004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왼쪽 중괄호 7"/>
          <p:cNvSpPr/>
          <p:nvPr/>
        </p:nvSpPr>
        <p:spPr bwMode="auto">
          <a:xfrm>
            <a:off x="3039276" y="1873702"/>
            <a:ext cx="217301" cy="43204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왼쪽 중괄호 8"/>
          <p:cNvSpPr/>
          <p:nvPr/>
        </p:nvSpPr>
        <p:spPr bwMode="auto">
          <a:xfrm>
            <a:off x="3021911" y="227063"/>
            <a:ext cx="252029" cy="151216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9116" y="78026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70C0"/>
                </a:solidFill>
              </a:rPr>
              <a:t>일반정보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086" y="184408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smtClean="0"/>
              <a:t>서열기본정보</a:t>
            </a:r>
            <a:endParaRPr lang="ko-KR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12911" y="237210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err="1" smtClean="0"/>
              <a:t>특징정보</a:t>
            </a:r>
            <a:endParaRPr lang="ko-KR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9117" y="3195299"/>
            <a:ext cx="111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err="1" smtClean="0"/>
              <a:t>논문정보</a:t>
            </a:r>
            <a:endParaRPr lang="ko-KR" alt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70819" y="5131892"/>
            <a:ext cx="65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/>
              <a:t>서열</a:t>
            </a:r>
            <a:endParaRPr lang="ko-KR" alt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799" y="3140968"/>
            <a:ext cx="615553" cy="21974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70C0"/>
                </a:solidFill>
              </a:rPr>
              <a:t>서열 데이터</a:t>
            </a:r>
            <a:endParaRPr lang="en-US" altLang="ko-KR" sz="2800" b="1" dirty="0" smtClean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058" y="7477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WIPO ST.25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043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302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</a:t>
            </a:r>
            <a:r>
              <a:rPr lang="ko-KR" altLang="en-US" kern="0" dirty="0"/>
              <a:t>표준 </a:t>
            </a:r>
            <a:r>
              <a:rPr lang="en-US" kern="0" dirty="0"/>
              <a:t>ST.26</a:t>
            </a:r>
            <a:r>
              <a:rPr lang="ko-KR" altLang="en-US" kern="0" dirty="0"/>
              <a:t>으로</a:t>
            </a:r>
            <a:r>
              <a:rPr lang="en-US" kern="0" dirty="0"/>
              <a:t> </a:t>
            </a:r>
            <a:r>
              <a:rPr lang="ko-KR" altLang="en-US" kern="0" dirty="0"/>
              <a:t>전환</a:t>
            </a:r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3238"/>
            <a:ext cx="8229600" cy="43529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>
                <a:latin typeface="+mn-ea"/>
              </a:rPr>
              <a:t>WIPO </a:t>
            </a:r>
            <a:r>
              <a:rPr lang="ko-KR" altLang="en-US" sz="2000" kern="0" dirty="0" err="1">
                <a:latin typeface="+mn-ea"/>
              </a:rPr>
              <a:t>표준위원회</a:t>
            </a:r>
            <a:r>
              <a:rPr lang="ko-KR" altLang="en-US" sz="2000" kern="0" dirty="0">
                <a:latin typeface="+mn-ea"/>
              </a:rPr>
              <a:t> </a:t>
            </a:r>
            <a:r>
              <a:rPr lang="ko-KR" altLang="en-US" sz="2000" kern="0" dirty="0" smtClean="0">
                <a:latin typeface="+mn-ea"/>
              </a:rPr>
              <a:t>회의에서 </a:t>
            </a:r>
            <a:r>
              <a:rPr lang="ko-KR" altLang="en-US" sz="2000" kern="0" dirty="0">
                <a:latin typeface="+mn-ea"/>
              </a:rPr>
              <a:t>회원국은 </a:t>
            </a:r>
            <a:r>
              <a:rPr lang="en-US" altLang="ko-KR" sz="2000" b="1" kern="0" dirty="0">
                <a:latin typeface="+mn-ea"/>
              </a:rPr>
              <a:t>‘</a:t>
            </a:r>
            <a:r>
              <a:rPr lang="ko-KR" altLang="en-US" sz="2000" b="1" kern="0" dirty="0">
                <a:latin typeface="+mn-ea"/>
              </a:rPr>
              <a:t>빅뱅</a:t>
            </a:r>
            <a:r>
              <a:rPr lang="en-US" altLang="ko-KR" sz="2000" b="1" kern="0" dirty="0">
                <a:latin typeface="+mn-ea"/>
              </a:rPr>
              <a:t>(Big Bang)’</a:t>
            </a:r>
            <a:r>
              <a:rPr lang="ko-KR" altLang="en-US" sz="2000" b="1" kern="0" dirty="0">
                <a:latin typeface="+mn-ea"/>
              </a:rPr>
              <a:t>일</a:t>
            </a:r>
            <a:r>
              <a:rPr lang="ko-KR" altLang="en-US" sz="2000" kern="0" dirty="0">
                <a:latin typeface="+mn-ea"/>
              </a:rPr>
              <a:t>로 불리는 </a:t>
            </a:r>
            <a:r>
              <a:rPr lang="en-US" altLang="ko-KR" sz="2000" b="1" kern="0" dirty="0">
                <a:latin typeface="+mn-ea"/>
              </a:rPr>
              <a:t>2022</a:t>
            </a:r>
            <a:r>
              <a:rPr lang="ko-KR" altLang="en-US" sz="2000" b="1" kern="0" dirty="0">
                <a:latin typeface="+mn-ea"/>
              </a:rPr>
              <a:t>년 </a:t>
            </a:r>
            <a:r>
              <a:rPr lang="en-US" altLang="ko-KR" sz="2000" b="1" kern="0" dirty="0" smtClean="0">
                <a:latin typeface="+mn-ea"/>
              </a:rPr>
              <a:t>7</a:t>
            </a:r>
            <a:r>
              <a:rPr lang="ko-KR" altLang="en-US" sz="2000" b="1" kern="0" dirty="0" smtClean="0">
                <a:latin typeface="+mn-ea"/>
              </a:rPr>
              <a:t>월 </a:t>
            </a:r>
            <a:r>
              <a:rPr lang="en-US" altLang="ko-KR" sz="2000" b="1" kern="0" dirty="0">
                <a:latin typeface="+mn-ea"/>
              </a:rPr>
              <a:t>1</a:t>
            </a:r>
            <a:r>
              <a:rPr lang="ko-KR" altLang="en-US" sz="2000" b="1" kern="0" dirty="0">
                <a:latin typeface="+mn-ea"/>
              </a:rPr>
              <a:t>일</a:t>
            </a:r>
            <a:r>
              <a:rPr lang="ko-KR" altLang="en-US" sz="2000" kern="0" dirty="0">
                <a:latin typeface="+mn-ea"/>
              </a:rPr>
              <a:t>을 전환일로 합의</a:t>
            </a:r>
            <a:endParaRPr lang="en-US" sz="2000" b="1" kern="0" dirty="0"/>
          </a:p>
          <a:p>
            <a:pPr marL="0" indent="0">
              <a:buNone/>
            </a:pPr>
            <a:endParaRPr lang="en-US" sz="2000" b="1" kern="0" dirty="0"/>
          </a:p>
          <a:p>
            <a:r>
              <a:rPr lang="ko-KR" altLang="en-US" sz="2000" dirty="0"/>
              <a:t>모든 특허청은 </a:t>
            </a:r>
            <a:r>
              <a:rPr lang="ko-KR" altLang="en-US" sz="2000" dirty="0" err="1"/>
              <a:t>국제특허출원</a:t>
            </a:r>
            <a:r>
              <a:rPr lang="en-US" altLang="ko-KR" sz="2000" dirty="0"/>
              <a:t>(PCT),</a:t>
            </a:r>
            <a:r>
              <a:rPr lang="ko-KR" altLang="en-US" sz="2000" dirty="0"/>
              <a:t> 국내 출원</a:t>
            </a:r>
            <a:r>
              <a:rPr lang="en-US" altLang="ko-KR" sz="2000" dirty="0"/>
              <a:t>, </a:t>
            </a:r>
            <a:r>
              <a:rPr lang="ko-KR" altLang="en-US" sz="2000" dirty="0"/>
              <a:t>및 지역 출원을 모두 전환일을 기준으로 동시에 전환합니다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endParaRPr lang="en-US" sz="2000" kern="0" dirty="0"/>
          </a:p>
          <a:p>
            <a:r>
              <a:rPr lang="ko-KR" altLang="en-US" sz="2000" dirty="0"/>
              <a:t>국제출원일을 기준으로 </a:t>
            </a:r>
            <a:r>
              <a:rPr lang="en-US" altLang="ko-KR" sz="2000" dirty="0"/>
              <a:t>ST.25 </a:t>
            </a:r>
            <a:r>
              <a:rPr lang="ko-KR" altLang="en-US" sz="2000" dirty="0"/>
              <a:t>또는 </a:t>
            </a:r>
            <a:r>
              <a:rPr lang="en-US" altLang="ko-KR" sz="2000" dirty="0"/>
              <a:t>ST.26 </a:t>
            </a:r>
            <a:r>
              <a:rPr lang="ko-KR" altLang="en-US" sz="2000" dirty="0"/>
              <a:t>의 적용 여부가 결정됩니다</a:t>
            </a:r>
            <a:r>
              <a:rPr lang="en-US" altLang="ko-KR" sz="2000" dirty="0"/>
              <a:t>. (</a:t>
            </a:r>
            <a:r>
              <a:rPr lang="ko-KR" altLang="en-US" sz="2000" dirty="0" err="1"/>
              <a:t>선출원</a:t>
            </a:r>
            <a:r>
              <a:rPr lang="ko-KR" altLang="en-US" sz="2000" dirty="0"/>
              <a:t> 시 </a:t>
            </a:r>
            <a:r>
              <a:rPr lang="en-US" altLang="ko-KR" sz="2000" dirty="0"/>
              <a:t>ST.25 </a:t>
            </a:r>
            <a:r>
              <a:rPr lang="ko-KR" altLang="en-US" sz="2000" dirty="0"/>
              <a:t>서열을</a:t>
            </a:r>
            <a:r>
              <a:rPr lang="en-US" altLang="ko-KR" sz="2000" dirty="0"/>
              <a:t> </a:t>
            </a:r>
            <a:r>
              <a:rPr lang="ko-KR" altLang="en-US" sz="2000" dirty="0"/>
              <a:t>제출했더라도 </a:t>
            </a:r>
            <a:r>
              <a:rPr lang="ko-KR" altLang="en-US" sz="2000" dirty="0" err="1"/>
              <a:t>후출원일이</a:t>
            </a:r>
            <a:r>
              <a:rPr lang="ko-KR" altLang="en-US" sz="2000" dirty="0"/>
              <a:t> </a:t>
            </a:r>
            <a:r>
              <a:rPr lang="en-US" altLang="ko-KR" sz="2000" dirty="0"/>
              <a:t>2022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월</a:t>
            </a:r>
            <a:r>
              <a:rPr lang="en-US" altLang="ko-KR" sz="2000" dirty="0"/>
              <a:t>1</a:t>
            </a:r>
            <a:r>
              <a:rPr lang="ko-KR" altLang="en-US" sz="2000" dirty="0"/>
              <a:t>일 이후인 경우는 </a:t>
            </a:r>
            <a:r>
              <a:rPr lang="en-US" altLang="ko-KR" sz="2000" dirty="0"/>
              <a:t>ST.26 </a:t>
            </a:r>
            <a:r>
              <a:rPr lang="ko-KR" altLang="en-US" sz="2000" dirty="0"/>
              <a:t>서열을</a:t>
            </a:r>
            <a:r>
              <a:rPr lang="en-US" altLang="ko-KR" sz="2000" dirty="0"/>
              <a:t> </a:t>
            </a:r>
            <a:r>
              <a:rPr lang="ko-KR" altLang="en-US" sz="2000" dirty="0"/>
              <a:t>다시 제출해야 함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pPr marL="0" indent="0">
              <a:buNone/>
            </a:pPr>
            <a:endParaRPr lang="en-US" sz="2000" kern="0" dirty="0"/>
          </a:p>
          <a:p>
            <a:r>
              <a:rPr lang="ko-KR" altLang="en-US" sz="2000" u="sng" dirty="0"/>
              <a:t>참고</a:t>
            </a:r>
            <a:r>
              <a:rPr lang="ko-KR" altLang="en-US" sz="2000" dirty="0"/>
              <a:t> </a:t>
            </a:r>
            <a:r>
              <a:rPr lang="en-US" altLang="ko-KR" sz="2000" dirty="0"/>
              <a:t>: ST.25</a:t>
            </a:r>
            <a:r>
              <a:rPr lang="ko-KR" altLang="en-US" sz="2000" dirty="0"/>
              <a:t>는 출원일이 </a:t>
            </a:r>
            <a:r>
              <a:rPr lang="en-US" altLang="ko-KR" sz="2000" dirty="0"/>
              <a:t>2022</a:t>
            </a:r>
            <a:r>
              <a:rPr lang="ko-KR" altLang="en-US" sz="2000" dirty="0"/>
              <a:t>년 </a:t>
            </a:r>
            <a:r>
              <a:rPr lang="en-US" altLang="ko-KR" sz="2000" dirty="0"/>
              <a:t>7</a:t>
            </a:r>
            <a:r>
              <a:rPr lang="ko-KR" altLang="en-US" sz="2000" dirty="0" smtClean="0"/>
              <a:t>월 </a:t>
            </a:r>
            <a:r>
              <a:rPr lang="en-US" altLang="ko-KR" sz="2000" dirty="0"/>
              <a:t>1</a:t>
            </a:r>
            <a:r>
              <a:rPr lang="ko-KR" altLang="en-US" sz="2000" dirty="0"/>
              <a:t>일 이전인 출원에 대해 유효합니다</a:t>
            </a:r>
            <a:r>
              <a:rPr lang="en-US" altLang="ko-KR" sz="2000" dirty="0"/>
              <a:t>.</a:t>
            </a:r>
          </a:p>
          <a:p>
            <a:pPr lvl="1"/>
            <a:endParaRPr lang="en-US" sz="2000" kern="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1702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</a:t>
            </a:r>
            <a:r>
              <a:rPr lang="ko-KR" altLang="en-US" kern="0" dirty="0"/>
              <a:t>의 이점</a:t>
            </a:r>
            <a:r>
              <a:rPr lang="en-US" kern="0" dirty="0"/>
              <a:t>(1)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484784"/>
            <a:ext cx="8229600" cy="44253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ko-KR" altLang="en-US" sz="2000" dirty="0"/>
              <a:t>전세계 특허청에서 공통된 </a:t>
            </a:r>
            <a:r>
              <a:rPr lang="ko-KR" altLang="en-US" sz="2000" b="1" dirty="0"/>
              <a:t>표준 서열 목록 포맷</a:t>
            </a:r>
            <a:r>
              <a:rPr lang="ko-KR" altLang="en-US" sz="2000" dirty="0"/>
              <a:t>을 사용</a:t>
            </a:r>
            <a:r>
              <a:rPr lang="en-US" sz="2000" kern="0" dirty="0"/>
              <a:t>* </a:t>
            </a:r>
          </a:p>
          <a:p>
            <a:pPr>
              <a:spcAft>
                <a:spcPts val="600"/>
              </a:spcAft>
            </a:pPr>
            <a:r>
              <a:rPr lang="ko-KR" altLang="en-US" sz="2000" dirty="0"/>
              <a:t>표준은 서열 규칙 적용에 대한 </a:t>
            </a:r>
            <a:r>
              <a:rPr lang="ko-KR" altLang="en-US" sz="2000" b="1" dirty="0"/>
              <a:t>특허청 간의 합의를 보장</a:t>
            </a:r>
            <a:r>
              <a:rPr lang="ko-KR" altLang="en-US" sz="2000" dirty="0"/>
              <a:t>하는 지침 역할을 수행</a:t>
            </a:r>
            <a:endParaRPr lang="en-US" sz="2000" kern="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ko-KR" altLang="en-US" sz="2000" dirty="0"/>
              <a:t>서열 공개 시 서열 목록에 포함시켜야 하거나</a:t>
            </a:r>
            <a:r>
              <a:rPr lang="en-US" altLang="ko-KR" sz="2000" dirty="0"/>
              <a:t>,</a:t>
            </a:r>
            <a:r>
              <a:rPr lang="ko-KR" altLang="en-US" sz="2000" dirty="0"/>
              <a:t> 허용되는 사항 및 이러한 서열들을 표현하는 방법을 </a:t>
            </a:r>
            <a:r>
              <a:rPr lang="ko-KR" altLang="en-US" sz="2000" b="1" dirty="0"/>
              <a:t>명확화</a:t>
            </a:r>
            <a:endParaRPr lang="en-US" sz="2000" b="1" kern="0" dirty="0"/>
          </a:p>
          <a:p>
            <a:pPr>
              <a:spcAft>
                <a:spcPts val="600"/>
              </a:spcAft>
            </a:pPr>
            <a:r>
              <a:rPr lang="en-US" altLang="ko-KR" sz="2000" b="1" dirty="0"/>
              <a:t>XML</a:t>
            </a:r>
            <a:r>
              <a:rPr lang="ko-KR" altLang="en-US" sz="2000" b="1" dirty="0"/>
              <a:t>화</a:t>
            </a:r>
            <a:r>
              <a:rPr lang="ko-KR" altLang="en-US" sz="2000" dirty="0"/>
              <a:t>된 서열 목록 구조로 인해 제출시 데이터 품질 향상</a:t>
            </a:r>
            <a:endParaRPr lang="en-US" sz="2000" kern="0" dirty="0"/>
          </a:p>
          <a:p>
            <a:pPr>
              <a:spcAft>
                <a:spcPts val="600"/>
              </a:spcAft>
            </a:pPr>
            <a:r>
              <a:rPr lang="ko-KR" altLang="en-US" sz="2000" dirty="0"/>
              <a:t>데이터 </a:t>
            </a:r>
            <a:r>
              <a:rPr lang="ko-KR" altLang="en-US" sz="2000" b="1" dirty="0"/>
              <a:t>검증 자동화 </a:t>
            </a:r>
            <a:r>
              <a:rPr lang="ko-KR" altLang="en-US" sz="2000" dirty="0"/>
              <a:t>및 특허청의 데이터 처리 간소화</a:t>
            </a:r>
            <a:endParaRPr lang="en-US" kern="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508518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/>
              <a:t>* </a:t>
            </a:r>
            <a:r>
              <a:rPr lang="ko-KR" altLang="en-US" sz="1400" dirty="0"/>
              <a:t>특정 특허청의 경우</a:t>
            </a:r>
            <a:r>
              <a:rPr lang="en-US" altLang="ko-KR" sz="1400" dirty="0"/>
              <a:t>,</a:t>
            </a:r>
            <a:r>
              <a:rPr lang="ko-KR" altLang="en-US" sz="1400" dirty="0"/>
              <a:t> 언어 의존적 </a:t>
            </a:r>
            <a:r>
              <a:rPr lang="ko-KR" altLang="en-US" sz="1400" dirty="0" err="1"/>
              <a:t>자유텍스트</a:t>
            </a:r>
            <a:r>
              <a:rPr lang="en-US" altLang="ko-KR" sz="1400" dirty="0"/>
              <a:t>(free text)</a:t>
            </a:r>
            <a:r>
              <a:rPr lang="ko-KR" altLang="en-US" sz="1400" dirty="0"/>
              <a:t> 한정자</a:t>
            </a:r>
            <a:r>
              <a:rPr lang="en-US" altLang="ko-KR" sz="1400" dirty="0"/>
              <a:t>(qualifier)</a:t>
            </a:r>
            <a:r>
              <a:rPr lang="ko-KR" altLang="en-US" sz="1400" dirty="0"/>
              <a:t>를 출원 언어로 번역해야 하는 경우는 예외이며</a:t>
            </a:r>
            <a:r>
              <a:rPr lang="en-US" altLang="ko-KR" sz="1400" dirty="0"/>
              <a:t>,</a:t>
            </a:r>
            <a:r>
              <a:rPr lang="ko-KR" altLang="en-US" sz="1400" dirty="0"/>
              <a:t> 대체 서열 목록이 필요할 수 있습니다</a:t>
            </a:r>
            <a:r>
              <a:rPr lang="en-US" altLang="ko-KR" sz="1400" dirty="0"/>
              <a:t>.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1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6D60C8-7BA5-467F-BCD3-E871B6D034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6317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WIPO ST.26</a:t>
            </a:r>
            <a:r>
              <a:rPr lang="ko-KR" altLang="en-US" kern="0" dirty="0"/>
              <a:t>의</a:t>
            </a:r>
            <a:r>
              <a:rPr lang="en-US" kern="0" dirty="0"/>
              <a:t> </a:t>
            </a:r>
            <a:r>
              <a:rPr lang="ko-KR" altLang="en-US" kern="0" dirty="0"/>
              <a:t>이점</a:t>
            </a:r>
            <a:r>
              <a:rPr lang="en-US" kern="0" dirty="0"/>
              <a:t>(2)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0960" y="1484784"/>
            <a:ext cx="8229600" cy="485740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ko-KR" sz="2000" dirty="0"/>
              <a:t>INSDC </a:t>
            </a:r>
            <a:r>
              <a:rPr lang="ko-KR" altLang="en-US" sz="2000" dirty="0"/>
              <a:t>데이터베이스 공급자</a:t>
            </a:r>
            <a:r>
              <a:rPr lang="en-US" altLang="ko-KR" sz="2000" dirty="0"/>
              <a:t>(DDBJ, EBI,</a:t>
            </a:r>
            <a:r>
              <a:rPr lang="ko-KR" altLang="en-US" sz="2000" dirty="0"/>
              <a:t> </a:t>
            </a:r>
            <a:r>
              <a:rPr lang="en-US" altLang="ko-KR" sz="2000" dirty="0"/>
              <a:t>NCBI)</a:t>
            </a:r>
            <a:r>
              <a:rPr lang="ko-KR" altLang="en-US" sz="2000" dirty="0"/>
              <a:t> 요구사항과의 </a:t>
            </a:r>
            <a:r>
              <a:rPr lang="ko-KR" altLang="en-US" sz="2000" b="1" dirty="0"/>
              <a:t>데이터 호환성 </a:t>
            </a:r>
            <a:r>
              <a:rPr lang="en-US" altLang="ko-KR" sz="2000" dirty="0"/>
              <a:t>- </a:t>
            </a:r>
            <a:r>
              <a:rPr lang="ko-KR" altLang="en-US" sz="2000" b="1" dirty="0"/>
              <a:t>서열 주석</a:t>
            </a:r>
            <a:r>
              <a:rPr lang="en-US" altLang="ko-KR" sz="2000" dirty="0"/>
              <a:t>(</a:t>
            </a:r>
            <a:r>
              <a:rPr lang="ko-KR" altLang="en-US" sz="2000" dirty="0"/>
              <a:t>특징기호</a:t>
            </a:r>
            <a:r>
              <a:rPr lang="en-US" altLang="ko-KR" sz="2000" dirty="0"/>
              <a:t>(feature key)</a:t>
            </a:r>
            <a:r>
              <a:rPr lang="ko-KR" altLang="en-US" sz="2000" dirty="0"/>
              <a:t> 및 한정자</a:t>
            </a:r>
            <a:r>
              <a:rPr lang="en-US" altLang="ko-KR" sz="2000" dirty="0"/>
              <a:t>(qualifier))</a:t>
            </a:r>
            <a:r>
              <a:rPr lang="ko-KR" altLang="en-US" sz="2000" dirty="0"/>
              <a:t>을 공개데이터베이스에서 검색 가능합니다</a:t>
            </a:r>
            <a:r>
              <a:rPr lang="en-US" altLang="ko-KR" sz="2000" dirty="0"/>
              <a:t>.</a:t>
            </a:r>
            <a:endParaRPr lang="en-US" sz="2000" kern="0" dirty="0"/>
          </a:p>
          <a:p>
            <a:pPr marL="0" indent="0">
              <a:buNone/>
            </a:pPr>
            <a:endParaRPr lang="en-US" sz="2000" kern="0" dirty="0"/>
          </a:p>
          <a:p>
            <a:r>
              <a:rPr lang="ko-KR" altLang="ko-KR" sz="2000" dirty="0"/>
              <a:t>표준화</a:t>
            </a:r>
            <a:r>
              <a:rPr lang="en-US" altLang="ko-KR" sz="2000" dirty="0"/>
              <a:t> </a:t>
            </a:r>
            <a:r>
              <a:rPr lang="ko-KR" altLang="en-US" sz="2000" dirty="0"/>
              <a:t>대상</a:t>
            </a:r>
            <a:r>
              <a:rPr lang="en-US" sz="2000" kern="0" dirty="0"/>
              <a:t>: </a:t>
            </a:r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ko-KR" altLang="en-US" sz="2000" kern="0" dirty="0"/>
              <a:t>특징</a:t>
            </a:r>
            <a:r>
              <a:rPr lang="en-US" altLang="ko-KR" sz="2000" kern="0" dirty="0"/>
              <a:t>(feature)</a:t>
            </a:r>
            <a:r>
              <a:rPr lang="ko-KR" altLang="ko-KR" sz="2000" dirty="0"/>
              <a:t> 주석 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ko-KR" altLang="en-US" sz="2000" kern="0" dirty="0"/>
              <a:t>특징</a:t>
            </a:r>
            <a:r>
              <a:rPr lang="en-US" sz="2000" kern="0" dirty="0"/>
              <a:t>(</a:t>
            </a:r>
            <a:r>
              <a:rPr lang="en-US" altLang="ko-KR" sz="2000" kern="0" dirty="0"/>
              <a:t>feature)</a:t>
            </a:r>
            <a:r>
              <a:rPr lang="ko-KR" altLang="ko-KR" sz="2000" dirty="0"/>
              <a:t> 위치</a:t>
            </a:r>
            <a:r>
              <a:rPr lang="en-US" sz="2000" kern="0" dirty="0"/>
              <a:t> </a:t>
            </a:r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ko-KR" altLang="ko-KR" sz="2000" dirty="0"/>
              <a:t>한정자</a:t>
            </a:r>
            <a:r>
              <a:rPr lang="en-US" altLang="ko-KR" sz="2000" dirty="0"/>
              <a:t>(qualifier)</a:t>
            </a:r>
            <a:r>
              <a:rPr lang="ko-KR" altLang="ko-KR" sz="2000" dirty="0"/>
              <a:t> 및 한정자 값 </a:t>
            </a:r>
            <a:endParaRPr lang="en-US" sz="2000" kern="0" dirty="0"/>
          </a:p>
          <a:p>
            <a:pPr marL="0" indent="0">
              <a:buFontTx/>
              <a:buNone/>
            </a:pPr>
            <a:r>
              <a:rPr lang="en-US" sz="2000" kern="0" dirty="0"/>
              <a:t>	– </a:t>
            </a:r>
            <a:r>
              <a:rPr lang="ko-KR" altLang="en-US" sz="2000" dirty="0"/>
              <a:t>서열</a:t>
            </a:r>
            <a:r>
              <a:rPr lang="ko-KR" altLang="ko-KR" sz="2000" dirty="0"/>
              <a:t> 변</a:t>
            </a:r>
            <a:r>
              <a:rPr lang="ko-KR" altLang="en-US" sz="2000" dirty="0"/>
              <a:t>이 표현</a:t>
            </a:r>
            <a:r>
              <a:rPr lang="ko-KR" altLang="ko-KR" sz="2000" dirty="0"/>
              <a:t>형</a:t>
            </a:r>
            <a:r>
              <a:rPr lang="en-US" altLang="ko-KR" sz="2000" dirty="0"/>
              <a:t>(Sequence variant presentation)</a:t>
            </a:r>
            <a:endParaRPr lang="en-US" sz="2000" kern="0" dirty="0"/>
          </a:p>
          <a:p>
            <a:pPr marL="0" indent="0">
              <a:buFontTx/>
              <a:buNone/>
            </a:pPr>
            <a:endParaRPr lang="en-US" sz="2000" kern="0" dirty="0"/>
          </a:p>
          <a:p>
            <a:r>
              <a:rPr lang="ko-KR" altLang="en-US" sz="2000" dirty="0" err="1"/>
              <a:t>핵산염기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유사체</a:t>
            </a:r>
            <a:r>
              <a:rPr lang="en-US" altLang="ko-KR" sz="2000" dirty="0"/>
              <a:t>, </a:t>
            </a:r>
            <a:r>
              <a:rPr lang="en-US" altLang="ko-KR" sz="2000" dirty="0" smtClean="0"/>
              <a:t>D-</a:t>
            </a:r>
            <a:r>
              <a:rPr lang="ko-KR" altLang="en-US" sz="2000" dirty="0" smtClean="0"/>
              <a:t>아미노산</a:t>
            </a:r>
            <a:r>
              <a:rPr lang="en-US" altLang="ko-KR" sz="2000" dirty="0"/>
              <a:t>, </a:t>
            </a:r>
            <a:r>
              <a:rPr lang="ko-KR" altLang="en-US" sz="2000" dirty="0"/>
              <a:t>분기형 서열을 추가할 수 있게 되어 더 많은 서열 데이터를 검색할 수 있습니다</a:t>
            </a:r>
            <a:r>
              <a:rPr lang="en-US" altLang="ko-KR" sz="2000" dirty="0"/>
              <a:t>.</a:t>
            </a:r>
            <a:endParaRPr lang="en-US" sz="2000" kern="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33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5BD8E85BFE8C4D8A964CB9DC70A91C" ma:contentTypeVersion="6" ma:contentTypeDescription="Crear nuevo documento." ma:contentTypeScope="" ma:versionID="2726322c00b7b876d2ac956202fdc0a2">
  <xsd:schema xmlns:xsd="http://www.w3.org/2001/XMLSchema" xmlns:xs="http://www.w3.org/2001/XMLSchema" xmlns:p="http://schemas.microsoft.com/office/2006/metadata/properties" xmlns:ns2="5c20eff7-0b13-4535-a8ea-5b2def1e8376" xmlns:ns3="df6b3ade-e852-4430-acac-a473d4700042" targetNamespace="http://schemas.microsoft.com/office/2006/metadata/properties" ma:root="true" ma:fieldsID="31577db50bd5c4753a4678a665ff7c1d" ns2:_="" ns3:_="">
    <xsd:import namespace="5c20eff7-0b13-4535-a8ea-5b2def1e8376"/>
    <xsd:import namespace="df6b3ade-e852-4430-acac-a473d4700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0eff7-0b13-4535-a8ea-5b2def1e8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3ade-e852-4430-acac-a473d4700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0EB57B-0199-4193-9A1F-36CE8699F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0eff7-0b13-4535-a8ea-5b2def1e8376"/>
    <ds:schemaRef ds:uri="df6b3ade-e852-4430-acac-a473d4700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980C03-9FFE-430C-BA60-9350B0095FFA}">
  <ds:schemaRefs>
    <ds:schemaRef ds:uri="df6b3ade-e852-4430-acac-a473d47000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5c20eff7-0b13-4535-a8ea-5b2def1e837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7C3402-BD16-4E89-9AE2-5718A49A8D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24418</TotalTime>
  <Words>3368</Words>
  <Application>Microsoft Office PowerPoint</Application>
  <PresentationFormat>화면 슬라이드 쇼(4:3)</PresentationFormat>
  <Paragraphs>606</Paragraphs>
  <Slides>57</Slides>
  <Notes>57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64" baseType="lpstr">
      <vt:lpstr>ヒラギノ角ゴ Pro W3</vt:lpstr>
      <vt:lpstr>맑은 고딕</vt:lpstr>
      <vt:lpstr>Arial</vt:lpstr>
      <vt:lpstr>Courier New</vt:lpstr>
      <vt:lpstr>Microsoft Sans Serif</vt:lpstr>
      <vt:lpstr>Wingdings</vt:lpstr>
      <vt:lpstr>template_english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WIPO ST.26: XML document</vt:lpstr>
      <vt:lpstr>PowerPoint 프레젠테이션</vt:lpstr>
      <vt:lpstr>WIPO ST.26: 구성요소(1)</vt:lpstr>
      <vt:lpstr>PowerPoint 프레젠테이션</vt:lpstr>
      <vt:lpstr>PowerPoint 프레젠테이션</vt:lpstr>
      <vt:lpstr>PowerPoint 프레젠테이션</vt:lpstr>
      <vt:lpstr>WIPO ST.26: 일반 정보(1)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WIPO ST.26: 내용</vt:lpstr>
      <vt:lpstr>WIPO ST.26:  본문</vt:lpstr>
      <vt:lpstr>WIPO ST.26 부록 I: 통제 어휘</vt:lpstr>
      <vt:lpstr>PowerPoint 프레젠테이션</vt:lpstr>
      <vt:lpstr>WIPO ST.26 부록 VI:  실례를 포함한 지침서</vt:lpstr>
      <vt:lpstr>WIPO ST.26 부록 VII: ST.25에서 ST.26으로 서열목록 변환을 위한 권장사항 </vt:lpstr>
      <vt:lpstr>WIPO Sequence(1) </vt:lpstr>
      <vt:lpstr>PowerPoint 프레젠테이션</vt:lpstr>
      <vt:lpstr>PowerPoint 프레젠테이션</vt:lpstr>
      <vt:lpstr>PowerPoint 프레젠테이션</vt:lpstr>
      <vt:lpstr>PowerPoint 프레젠테이션</vt:lpstr>
      <vt:lpstr>향후 계획은?  standards@wipo.int  </vt:lpstr>
      <vt:lpstr>PowerPoint 프레젠테이션</vt:lpstr>
      <vt:lpstr>용어집: 약어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Francis</dc:creator>
  <cp:keywords>PUBLIC</cp:keywords>
  <cp:lastModifiedBy>kobic</cp:lastModifiedBy>
  <cp:revision>1108</cp:revision>
  <cp:lastPrinted>2021-09-10T04:23:40Z</cp:lastPrinted>
  <dcterms:created xsi:type="dcterms:W3CDTF">2014-10-14T12:13:13Z</dcterms:created>
  <dcterms:modified xsi:type="dcterms:W3CDTF">2021-09-10T06:15:30Z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0x0101002D5BD8E85BFE8C4D8A964CB9DC70A91C</vt:lpwstr>
  </property>
  <property fmtid="{D5CDD505-2E9C-101B-9397-08002B2CF9AE}" pid="3" name="TitusGUID">
    <vt:lpwstr>76c0d391-b86e-4b6e-9137-f5743e6f718b</vt:lpwstr>
  </property>
  <property fmtid="{D5CDD505-2E9C-101B-9397-08002B2CF9AE}" pid="4" name="Classification">
    <vt:lpwstr>Public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