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8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31" d="100"/>
          <a:sy n="131" d="100"/>
        </p:scale>
        <p:origin x="90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82507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Automatic means the system decides by itself</a:t>
            </a:r>
            <a:r>
              <a:rPr lang="en-US" baseline="0" dirty="0" smtClean="0"/>
              <a:t> the variant and the keywords as well as the translation in all languages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3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Query</a:t>
            </a:r>
            <a:r>
              <a:rPr lang="en-US" baseline="0" dirty="0" smtClean="0"/>
              <a:t> looking for the concepts in titles and abstract in 14 different languages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11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10 patent collections</a:t>
            </a:r>
          </a:p>
          <a:p>
            <a:endParaRPr lang="en-US" dirty="0" smtClean="0"/>
          </a:p>
          <a:p>
            <a:r>
              <a:rPr lang="en-US" dirty="0" smtClean="0"/>
              <a:t>Distribution over the</a:t>
            </a:r>
            <a:r>
              <a:rPr lang="en-US" baseline="0" dirty="0" smtClean="0"/>
              <a:t> last 10 years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export the first 10’000 result to excel to be analyze by your favorite BI tool (if you are logged in)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International Search Report</a:t>
            </a:r>
          </a:p>
          <a:p>
            <a:r>
              <a:rPr lang="en-US" dirty="0" smtClean="0"/>
              <a:t>Written</a:t>
            </a:r>
            <a:r>
              <a:rPr lang="en-US" baseline="0" dirty="0" smtClean="0"/>
              <a:t> Opinion of the International Search Authority</a:t>
            </a:r>
            <a:endParaRPr lang="en-US" dirty="0" smtClean="0"/>
          </a:p>
          <a:p>
            <a:r>
              <a:rPr lang="en-US" dirty="0" smtClean="0"/>
              <a:t>Article 17.2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75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A8C1D6F-6A41-4163-8F58-B98CD7938F76}" type="slidenum">
              <a:rPr lang="en-US" altLang="en-US" sz="1200"/>
              <a:pPr eaLnBrk="1" hangingPunct="1"/>
              <a:t>49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1098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BB19CF-8079-422E-992A-910D4360D8C4}" type="slidenum">
              <a:rPr lang="en-US" altLang="en-US" sz="1200"/>
              <a:pPr eaLnBrk="1" hangingPunct="1"/>
              <a:t>50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14924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5B43FA-0534-4D49-AE2A-76D945E45E74}" type="slidenum">
              <a:rPr lang="en-US" altLang="en-US" sz="1200"/>
              <a:pPr eaLnBrk="1" hangingPunct="1"/>
              <a:t>51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552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CTR: abbreviation for country</a:t>
            </a:r>
          </a:p>
          <a:p>
            <a:r>
              <a:rPr lang="en-US" dirty="0" smtClean="0"/>
              <a:t>In the advanced search start typing</a:t>
            </a:r>
            <a:r>
              <a:rPr lang="en-US" baseline="0" dirty="0" smtClean="0"/>
              <a:t> or go the [help]-&gt;[How to Search] -&gt; [Fields definition]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2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DP: abbreviation for Publication</a:t>
            </a:r>
            <a:r>
              <a:rPr lang="en-US" baseline="0" dirty="0" smtClean="0"/>
              <a:t> Date</a:t>
            </a:r>
            <a:endParaRPr lang="en-US" dirty="0" smtClean="0"/>
          </a:p>
          <a:p>
            <a:r>
              <a:rPr lang="en-US" dirty="0" smtClean="0"/>
              <a:t>In the advanced search start typing</a:t>
            </a:r>
            <a:r>
              <a:rPr lang="en-US" baseline="0" dirty="0" smtClean="0"/>
              <a:t> or go the [help]-&gt;[How to Search] -&gt;[Query syntax]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5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30 technical</a:t>
            </a:r>
            <a:r>
              <a:rPr lang="en-US" baseline="0" dirty="0" smtClean="0"/>
              <a:t> domains that have been derived from the international patent classification </a:t>
            </a:r>
          </a:p>
          <a:p>
            <a:endParaRPr lang="en-US" baseline="0" dirty="0" smtClean="0"/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Gum: 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Medical term is a flesh inside the mouth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Herbology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or gardening: sticky substance that oozes out of some trees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can also mean glue, or chewing substance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6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the slider to display less or more variants</a:t>
            </a:r>
          </a:p>
          <a:p>
            <a:endParaRPr lang="en-US" dirty="0" smtClean="0"/>
          </a:p>
          <a:p>
            <a:r>
              <a:rPr lang="en-US" dirty="0" err="1" smtClean="0"/>
              <a:t>Biomakers</a:t>
            </a:r>
            <a:r>
              <a:rPr lang="en-US" dirty="0" smtClean="0"/>
              <a:t> is a misspelling that was found in the patent corpus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7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system</a:t>
            </a:r>
            <a:r>
              <a:rPr lang="en-US" baseline="0" dirty="0" smtClean="0"/>
              <a:t> shows you the selected terms in 13 different languages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Copy the Japanese translation and copy them in your strategy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6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3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5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sort the result</a:t>
            </a:r>
            <a:r>
              <a:rPr lang="en-US" baseline="0" dirty="0" smtClean="0"/>
              <a:t> by different criteria</a:t>
            </a:r>
          </a:p>
          <a:p>
            <a:endParaRPr lang="en-US" dirty="0" smtClean="0"/>
          </a:p>
          <a:p>
            <a:r>
              <a:rPr lang="en-US" dirty="0" smtClean="0"/>
              <a:t>The latest abstract in the</a:t>
            </a:r>
            <a:r>
              <a:rPr lang="en-US" baseline="0" dirty="0" smtClean="0"/>
              <a:t> </a:t>
            </a:r>
            <a:r>
              <a:rPr lang="en-US" dirty="0" smtClean="0"/>
              <a:t>results</a:t>
            </a:r>
            <a:r>
              <a:rPr lang="en-US" baseline="0" dirty="0" smtClean="0"/>
              <a:t> might not have been translated into English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CC91D2-399F-4A6F-91CC-7341AA97C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59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CEE4AE-5CCC-4B1B-82DD-7500C7B96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9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4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t/1857184387006862083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egister/1932484440876267010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egister/1932484440876267010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7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5867400" cy="769937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PATENTSCOPE for experts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249988" y="525303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Cyber </a:t>
            </a: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world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fr-CH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April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2019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30313" y="5805488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Marketing &amp; Communications Officer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32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strategy: keywords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871662"/>
            <a:ext cx="8772525" cy="3114675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 bwMode="auto">
          <a:xfrm>
            <a:off x="2514600" y="2438400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>
            <a:off x="2971800" y="3124200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3009595" y="3452773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technical domains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228725"/>
            <a:ext cx="8877300" cy="44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" y="1352550"/>
            <a:ext cx="8734425" cy="415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962400" y="3352800"/>
            <a:ext cx="1143000" cy="381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variants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1095375"/>
            <a:ext cx="90868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copy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843087"/>
            <a:ext cx="89154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notepad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4" y="1971674"/>
            <a:ext cx="8541123" cy="38378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4114800" y="3200400"/>
            <a:ext cx="609600" cy="45720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  <a:effectLst>
            <a:outerShdw dist="35921" dir="2700000" algn="ctr" rotWithShape="0">
              <a:srgbClr val="FF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CLIR for car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1419225"/>
            <a:ext cx="6802001" cy="307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9" y="2957512"/>
            <a:ext cx="6193473" cy="23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replace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" y="1447800"/>
            <a:ext cx="8956289" cy="18354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4419600" y="2362200"/>
            <a:ext cx="4191000" cy="228600"/>
          </a:xfrm>
          <a:prstGeom prst="roundRect">
            <a:avLst/>
          </a:prstGeom>
          <a:solidFill>
            <a:srgbClr val="FF0000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strategy: copy query &amp; search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9538" y="1571625"/>
          <a:ext cx="892492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11885400" imgH="4952160" progId="Photoshop.Image.13">
                  <p:embed/>
                </p:oleObj>
              </mc:Choice>
              <mc:Fallback>
                <p:oleObj name="Image" r:id="rId3" imgW="11885400" imgH="495216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8" y="1571625"/>
                        <a:ext cx="8924925" cy="3714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228600" y="3048000"/>
            <a:ext cx="12192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8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copy query &amp; search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26190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results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7286625" cy="53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352800" cy="1249362"/>
          </a:xfrm>
        </p:spPr>
        <p:txBody>
          <a:bodyPr/>
          <a:lstStyle/>
          <a:p>
            <a:r>
              <a:rPr lang="fr-CH" dirty="0" smtClean="0"/>
              <a:t>Case </a:t>
            </a:r>
            <a:r>
              <a:rPr lang="fr-CH" dirty="0" err="1" smtClean="0"/>
              <a:t>study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0" y="1773239"/>
            <a:ext cx="3352800" cy="3789362"/>
          </a:xfrm>
        </p:spPr>
        <p:txBody>
          <a:bodyPr/>
          <a:lstStyle/>
          <a:p>
            <a:r>
              <a:rPr lang="fr-CH" dirty="0" smtClean="0"/>
              <a:t>Electric car</a:t>
            </a:r>
          </a:p>
          <a:p>
            <a:r>
              <a:rPr lang="en-US" dirty="0" smtClean="0"/>
              <a:t>after </a:t>
            </a:r>
            <a:r>
              <a:rPr lang="en-US" dirty="0"/>
              <a:t>2015</a:t>
            </a:r>
          </a:p>
          <a:p>
            <a:r>
              <a:rPr lang="en-US" dirty="0"/>
              <a:t>Chinese national </a:t>
            </a:r>
            <a:r>
              <a:rPr lang="en-US" dirty="0" smtClean="0"/>
              <a:t>collection</a:t>
            </a:r>
          </a:p>
          <a:p>
            <a:r>
              <a:rPr lang="en-US" dirty="0" smtClean="0"/>
              <a:t>0 knowledge of Chinese language</a:t>
            </a:r>
            <a:endParaRPr lang="en-US" dirty="0"/>
          </a:p>
          <a:p>
            <a:endParaRPr lang="fr-CH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99"/>
            <a:ext cx="5181600" cy="69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Search strategy: translation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63917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translation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88296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documents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95400"/>
            <a:ext cx="8763000" cy="48387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4343400" y="1295400"/>
            <a:ext cx="1295400" cy="38100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step </a:t>
            </a:r>
            <a:r>
              <a:rPr lang="en-US" dirty="0" smtClean="0"/>
              <a:t>alternative: all keywords </a:t>
            </a:r>
            <a:endParaRPr lang="en-GB" dirty="0"/>
          </a:p>
        </p:txBody>
      </p:sp>
      <p:sp>
        <p:nvSpPr>
          <p:cNvPr id="5" name="Left Arrow 4"/>
          <p:cNvSpPr/>
          <p:nvPr/>
        </p:nvSpPr>
        <p:spPr bwMode="auto">
          <a:xfrm>
            <a:off x="4572000" y="3356992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>
            <a:off x="5004048" y="3356992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2699792" y="4509120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07679"/>
            <a:ext cx="86772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step alternative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01769"/>
            <a:ext cx="7162800" cy="57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baseline="0" dirty="0" smtClean="0"/>
              <a:t> </a:t>
            </a:r>
            <a:r>
              <a:rPr lang="en-US" baseline="0" dirty="0" smtClean="0"/>
              <a:t>Analysis + download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 bwMode="auto">
          <a:xfrm>
            <a:off x="5652120" y="3140968"/>
            <a:ext cx="504056" cy="36004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8753475" cy="6115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28600" y="2362200"/>
            <a:ext cx="8610600" cy="2819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001000" y="2057400"/>
            <a:ext cx="871728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Search</a:t>
            </a:r>
            <a:r>
              <a:rPr lang="fr-CH" dirty="0" smtClean="0"/>
              <a:t> interfaces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008"/>
            <a:ext cx="5438275" cy="1949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19" y="3352800"/>
            <a:ext cx="736438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6" y="990600"/>
            <a:ext cx="897255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38200" y="2590800"/>
            <a:ext cx="1676400" cy="15240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87534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</a:t>
            </a:r>
            <a:endParaRPr lang="en-GB" dirty="0"/>
          </a:p>
        </p:txBody>
      </p:sp>
      <p:pic>
        <p:nvPicPr>
          <p:cNvPr id="22530" name="Picture 2" descr="free vector Paper Boy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749"/>
            <a:ext cx="4191000" cy="68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</a:t>
            </a:r>
            <a:r>
              <a:rPr lang="en-US" dirty="0" smtClean="0"/>
              <a:t>strategy: notepad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07288" cy="435292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5167393" cy="254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9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New collection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99"/>
            <a:ext cx="9144000" cy="61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Next</a:t>
            </a:r>
            <a:r>
              <a:rPr lang="fr-CH" dirty="0" smtClean="0"/>
              <a:t>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Latvia</a:t>
            </a:r>
            <a:endParaRPr lang="fr-CH" dirty="0" smtClean="0"/>
          </a:p>
          <a:p>
            <a:r>
              <a:rPr lang="fr-CH" dirty="0" err="1"/>
              <a:t>L</a:t>
            </a:r>
            <a:r>
              <a:rPr lang="fr-CH" dirty="0" err="1" smtClean="0"/>
              <a:t>etonia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National/</a:t>
            </a:r>
            <a:r>
              <a:rPr lang="fr-CH" dirty="0" err="1" smtClean="0"/>
              <a:t>regional</a:t>
            </a:r>
            <a:r>
              <a:rPr lang="fr-CH" dirty="0" smtClean="0"/>
              <a:t> collections vs national phase entries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43400" y="4184012"/>
            <a:ext cx="4676358" cy="244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24000"/>
            <a:ext cx="477594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reports</a:t>
            </a:r>
            <a:endParaRPr lang="en-GB" dirty="0"/>
          </a:p>
        </p:txBody>
      </p:sp>
      <p:sp>
        <p:nvSpPr>
          <p:cNvPr id="5" name="Left Arrow 4"/>
          <p:cNvSpPr/>
          <p:nvPr/>
        </p:nvSpPr>
        <p:spPr bwMode="auto">
          <a:xfrm>
            <a:off x="3419872" y="1976155"/>
            <a:ext cx="288032" cy="216024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" y="1219200"/>
            <a:ext cx="8591550" cy="7000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819400" y="1828800"/>
            <a:ext cx="1447800" cy="4572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61912"/>
            <a:ext cx="8972550" cy="6734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28600" y="990600"/>
            <a:ext cx="5257800" cy="4572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7219950" cy="71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" y="533400"/>
            <a:ext cx="884343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Side</a:t>
            </a:r>
            <a:r>
              <a:rPr lang="fr-CH" dirty="0" smtClean="0"/>
              <a:t>-by-</a:t>
            </a:r>
            <a:r>
              <a:rPr lang="fr-CH" dirty="0" err="1" smtClean="0"/>
              <a:t>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8914284" cy="46482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95563" y="661988"/>
          <a:ext cx="3952875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4" imgW="5257080" imgH="7377480" progId="Photoshop.Image.13">
                  <p:embed/>
                </p:oleObj>
              </mc:Choice>
              <mc:Fallback>
                <p:oleObj name="Image" r:id="rId4" imgW="5257080" imgH="7377480" progId="Photoshop.Image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5563" y="661988"/>
                        <a:ext cx="3952875" cy="553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5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oldsuccess.co.uk/wp-content/uploads/2012/12/Quiz-e13548120261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H" sz="2800" dirty="0" smtClean="0">
                <a:solidFill>
                  <a:srgbClr val="0070C0"/>
                </a:solidFill>
              </a:rPr>
              <a:t>Q1: </a:t>
            </a:r>
            <a:r>
              <a:rPr lang="fr-CH" sz="2800" dirty="0" err="1" smtClean="0">
                <a:solidFill>
                  <a:srgbClr val="0070C0"/>
                </a:solidFill>
              </a:rPr>
              <a:t>Using</a:t>
            </a:r>
            <a:r>
              <a:rPr lang="fr-CH" sz="2800" dirty="0" smtClean="0">
                <a:solidFill>
                  <a:srgbClr val="0070C0"/>
                </a:solidFill>
              </a:rPr>
              <a:t> the PATENTSCOPE </a:t>
            </a:r>
            <a:r>
              <a:rPr lang="fr-CH" sz="2800" dirty="0" err="1" smtClean="0">
                <a:solidFill>
                  <a:srgbClr val="0070C0"/>
                </a:solidFill>
              </a:rPr>
              <a:t>account</a:t>
            </a:r>
            <a:r>
              <a:rPr lang="fr-CH" sz="2800" dirty="0" smtClean="0">
                <a:solidFill>
                  <a:srgbClr val="0070C0"/>
                </a:solidFill>
              </a:rPr>
              <a:t>, </a:t>
            </a:r>
            <a:r>
              <a:rPr lang="fr-CH" sz="2800" dirty="0" err="1" smtClean="0">
                <a:solidFill>
                  <a:srgbClr val="0070C0"/>
                </a:solidFill>
              </a:rPr>
              <a:t>can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you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download</a:t>
            </a:r>
            <a:r>
              <a:rPr lang="fr-CH" sz="2800" dirty="0" smtClean="0">
                <a:solidFill>
                  <a:srgbClr val="0070C0"/>
                </a:solidFill>
              </a:rPr>
              <a:t> the </a:t>
            </a:r>
            <a:r>
              <a:rPr lang="fr-CH" sz="2800" dirty="0" err="1" smtClean="0">
                <a:solidFill>
                  <a:srgbClr val="0070C0"/>
                </a:solidFill>
              </a:rPr>
              <a:t>entire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result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list</a:t>
            </a:r>
            <a:r>
              <a:rPr lang="fr-CH" sz="2800" dirty="0" smtClean="0">
                <a:solidFill>
                  <a:srgbClr val="0070C0"/>
                </a:solidFill>
              </a:rPr>
              <a:t>?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2" name="hammer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3" name="Action Button: Custom 12">
            <a:hlinkClick r:id="" action="ppaction://hlinkshowjump?jump=nextslide" highlightClick="1"/>
          </p:cNvPr>
          <p:cNvSpPr/>
          <p:nvPr/>
        </p:nvSpPr>
        <p:spPr>
          <a:xfrm>
            <a:off x="964933" y="2743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B</a:t>
            </a:r>
            <a:endParaRPr lang="es-BO" sz="3600" b="1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828800" y="1992099"/>
            <a:ext cx="4495800" cy="505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No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905000" y="2743200"/>
            <a:ext cx="3581400" cy="68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2800" dirty="0" err="1" smtClean="0">
                <a:solidFill>
                  <a:srgbClr val="0070C0"/>
                </a:solidFill>
              </a:rPr>
              <a:t>Yes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strategy: 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209800"/>
            <a:ext cx="8858250" cy="38671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6019800" y="4191000"/>
            <a:ext cx="12192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458200" y="3124200"/>
            <a:ext cx="3048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543800" y="3429000"/>
            <a:ext cx="12192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 smtClean="0">
                <a:solidFill>
                  <a:srgbClr val="0070C0"/>
                </a:solidFill>
              </a:rPr>
              <a:t>Q1: </a:t>
            </a:r>
            <a:r>
              <a:rPr lang="fr-CH" sz="2800" dirty="0" err="1" smtClean="0">
                <a:solidFill>
                  <a:srgbClr val="0070C0"/>
                </a:solidFill>
              </a:rPr>
              <a:t>Using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>
                <a:solidFill>
                  <a:srgbClr val="0070C0"/>
                </a:solidFill>
              </a:rPr>
              <a:t>the PATENTSCOPE </a:t>
            </a:r>
            <a:r>
              <a:rPr lang="fr-CH" sz="2800" dirty="0" err="1">
                <a:solidFill>
                  <a:srgbClr val="0070C0"/>
                </a:solidFill>
              </a:rPr>
              <a:t>account</a:t>
            </a:r>
            <a:r>
              <a:rPr lang="fr-CH" sz="2800" dirty="0">
                <a:solidFill>
                  <a:srgbClr val="0070C0"/>
                </a:solidFill>
              </a:rPr>
              <a:t>, </a:t>
            </a:r>
            <a:r>
              <a:rPr lang="fr-CH" sz="2800" dirty="0" err="1">
                <a:solidFill>
                  <a:srgbClr val="0070C0"/>
                </a:solidFill>
              </a:rPr>
              <a:t>can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you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download</a:t>
            </a:r>
            <a:r>
              <a:rPr lang="fr-CH" sz="2800" dirty="0">
                <a:solidFill>
                  <a:srgbClr val="0070C0"/>
                </a:solidFill>
              </a:rPr>
              <a:t> the </a:t>
            </a:r>
            <a:r>
              <a:rPr lang="fr-CH" sz="2800" dirty="0" err="1">
                <a:solidFill>
                  <a:srgbClr val="0070C0"/>
                </a:solidFill>
              </a:rPr>
              <a:t>entire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result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list</a:t>
            </a:r>
            <a:r>
              <a:rPr lang="fr-CH" sz="2800" dirty="0" smtClean="0">
                <a:solidFill>
                  <a:srgbClr val="0070C0"/>
                </a:solidFill>
              </a:rPr>
              <a:t>?</a:t>
            </a:r>
            <a:endParaRPr lang="es-BO" sz="28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1992099"/>
            <a:ext cx="4495800" cy="50565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No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hammer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4" name="Action Button: Custom 13">
            <a:hlinkClick r:id="" action="ppaction://noaction" highlightClick="1">
              <a:snd r:embed="rId4" name="hammer.wav"/>
            </a:hlinkClick>
          </p:cNvPr>
          <p:cNvSpPr/>
          <p:nvPr/>
        </p:nvSpPr>
        <p:spPr>
          <a:xfrm>
            <a:off x="1001028" y="2743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B</a:t>
            </a:r>
            <a:endParaRPr lang="es-BO" sz="3600" b="1" dirty="0"/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-2133600"/>
            <a:ext cx="609600" cy="609600"/>
          </a:xfrm>
          <a:prstGeom prst="rect">
            <a:avLst/>
          </a:prstGeom>
        </p:spPr>
      </p:pic>
      <p:sp>
        <p:nvSpPr>
          <p:cNvPr id="15" name="Content Placeholder 4"/>
          <p:cNvSpPr txBox="1">
            <a:spLocks/>
          </p:cNvSpPr>
          <p:nvPr/>
        </p:nvSpPr>
        <p:spPr>
          <a:xfrm>
            <a:off x="1887415" y="2816654"/>
            <a:ext cx="3581400" cy="68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2800" dirty="0" err="1" smtClean="0">
                <a:solidFill>
                  <a:srgbClr val="0070C0"/>
                </a:solidFill>
              </a:rPr>
              <a:t>Yes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511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2800" dirty="0" smtClean="0">
                <a:solidFill>
                  <a:srgbClr val="0070C0"/>
                </a:solidFill>
              </a:rPr>
              <a:t>Q 2: if </a:t>
            </a:r>
            <a:r>
              <a:rPr lang="fr-CH" sz="2800" dirty="0" err="1" smtClean="0">
                <a:solidFill>
                  <a:srgbClr val="0070C0"/>
                </a:solidFill>
              </a:rPr>
              <a:t>you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would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like</a:t>
            </a:r>
            <a:r>
              <a:rPr lang="fr-CH" sz="2800" dirty="0" smtClean="0">
                <a:solidFill>
                  <a:srgbClr val="0070C0"/>
                </a:solidFill>
              </a:rPr>
              <a:t> to </a:t>
            </a:r>
            <a:r>
              <a:rPr lang="fr-CH" sz="2800" dirty="0" err="1" smtClean="0">
                <a:solidFill>
                  <a:srgbClr val="0070C0"/>
                </a:solidFill>
              </a:rPr>
              <a:t>find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synonyms</a:t>
            </a:r>
            <a:r>
              <a:rPr lang="fr-CH" sz="2800" dirty="0" smtClean="0">
                <a:solidFill>
                  <a:srgbClr val="0070C0"/>
                </a:solidFill>
              </a:rPr>
              <a:t> and translation of </a:t>
            </a:r>
            <a:r>
              <a:rPr lang="fr-CH" sz="2800" dirty="0" err="1" smtClean="0">
                <a:solidFill>
                  <a:srgbClr val="0070C0"/>
                </a:solidFill>
              </a:rPr>
              <a:t>your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search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which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tool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should</a:t>
            </a:r>
            <a:r>
              <a:rPr lang="fr-CH" sz="2800" dirty="0" smtClean="0">
                <a:solidFill>
                  <a:srgbClr val="0070C0"/>
                </a:solidFill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</a:rPr>
              <a:t>you</a:t>
            </a:r>
            <a:r>
              <a:rPr lang="fr-CH" sz="2800" dirty="0" smtClean="0">
                <a:solidFill>
                  <a:srgbClr val="0070C0"/>
                </a:solidFill>
              </a:rPr>
              <a:t> use?</a:t>
            </a:r>
            <a:endParaRPr lang="es-BO" sz="28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3638" y="2743200"/>
            <a:ext cx="4569562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WIPO Translate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hammer.wav"/>
            </a:hlinkClick>
          </p:cNvPr>
          <p:cNvSpPr/>
          <p:nvPr/>
        </p:nvSpPr>
        <p:spPr>
          <a:xfrm>
            <a:off x="1022974" y="1811956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4" name="Action Button: Custom 13">
            <a:hlinkClick r:id="" action="ppaction://noaction" highlightClick="1">
              <a:snd r:embed="rId4" name="hammer.wav"/>
            </a:hlinkClick>
          </p:cNvPr>
          <p:cNvSpPr/>
          <p:nvPr/>
        </p:nvSpPr>
        <p:spPr>
          <a:xfrm>
            <a:off x="1001028" y="2743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B</a:t>
            </a:r>
            <a:endParaRPr lang="es-BO" sz="3600" b="1" dirty="0"/>
          </a:p>
        </p:txBody>
      </p:sp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-1524000"/>
            <a:ext cx="609600" cy="609600"/>
          </a:xfrm>
          <a:prstGeom prst="rect">
            <a:avLst/>
          </a:prstGeom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-2133600"/>
            <a:ext cx="609600" cy="609600"/>
          </a:xfrm>
          <a:prstGeom prst="rect">
            <a:avLst/>
          </a:prstGeom>
        </p:spPr>
      </p:pic>
      <p:sp>
        <p:nvSpPr>
          <p:cNvPr id="15" name="Content Placeholder 4"/>
          <p:cNvSpPr txBox="1">
            <a:spLocks/>
          </p:cNvSpPr>
          <p:nvPr/>
        </p:nvSpPr>
        <p:spPr>
          <a:xfrm>
            <a:off x="1981200" y="1811956"/>
            <a:ext cx="6858000" cy="68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CLIR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385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2800" dirty="0" smtClean="0">
                <a:solidFill>
                  <a:srgbClr val="0070C0"/>
                </a:solidFill>
              </a:rPr>
              <a:t>Q 2: </a:t>
            </a:r>
            <a:r>
              <a:rPr lang="fr-CH" sz="2800" dirty="0">
                <a:solidFill>
                  <a:srgbClr val="0070C0"/>
                </a:solidFill>
              </a:rPr>
              <a:t>if </a:t>
            </a:r>
            <a:r>
              <a:rPr lang="fr-CH" sz="2800" dirty="0" err="1">
                <a:solidFill>
                  <a:srgbClr val="0070C0"/>
                </a:solidFill>
              </a:rPr>
              <a:t>you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would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like</a:t>
            </a:r>
            <a:r>
              <a:rPr lang="fr-CH" sz="2800" dirty="0">
                <a:solidFill>
                  <a:srgbClr val="0070C0"/>
                </a:solidFill>
              </a:rPr>
              <a:t> to </a:t>
            </a:r>
            <a:r>
              <a:rPr lang="fr-CH" sz="2800" dirty="0" err="1">
                <a:solidFill>
                  <a:srgbClr val="0070C0"/>
                </a:solidFill>
              </a:rPr>
              <a:t>find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synonyms</a:t>
            </a:r>
            <a:r>
              <a:rPr lang="fr-CH" sz="2800" dirty="0">
                <a:solidFill>
                  <a:srgbClr val="0070C0"/>
                </a:solidFill>
              </a:rPr>
              <a:t> and translation of </a:t>
            </a:r>
            <a:r>
              <a:rPr lang="fr-CH" sz="2800" dirty="0" err="1">
                <a:solidFill>
                  <a:srgbClr val="0070C0"/>
                </a:solidFill>
              </a:rPr>
              <a:t>your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search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which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tool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should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you</a:t>
            </a:r>
            <a:r>
              <a:rPr lang="fr-CH" sz="2800" dirty="0">
                <a:solidFill>
                  <a:srgbClr val="0070C0"/>
                </a:solidFill>
              </a:rPr>
              <a:t> use?</a:t>
            </a:r>
            <a:endParaRPr lang="es-BO" sz="28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0" y="1992099"/>
            <a:ext cx="4495800" cy="505657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BO" sz="2800" dirty="0" smtClean="0">
                <a:solidFill>
                  <a:srgbClr val="0070C0"/>
                </a:solidFill>
              </a:rPr>
              <a:t>CLIR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hammer.wav"/>
            </a:hlinkClick>
          </p:cNvPr>
          <p:cNvSpPr/>
          <p:nvPr/>
        </p:nvSpPr>
        <p:spPr>
          <a:xfrm>
            <a:off x="1022974" y="1811956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4" name="Action Button: Custom 13">
            <a:hlinkClick r:id="" action="ppaction://noaction" highlightClick="1">
              <a:snd r:embed="rId4" name="hammer.wav"/>
            </a:hlinkClick>
          </p:cNvPr>
          <p:cNvSpPr/>
          <p:nvPr/>
        </p:nvSpPr>
        <p:spPr>
          <a:xfrm>
            <a:off x="1001028" y="2743200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B</a:t>
            </a:r>
            <a:endParaRPr lang="es-BO" sz="3600" b="1" dirty="0"/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-2133600"/>
            <a:ext cx="609600" cy="609600"/>
          </a:xfrm>
          <a:prstGeom prst="rect">
            <a:avLst/>
          </a:prstGeom>
        </p:spPr>
      </p:pic>
      <p:sp>
        <p:nvSpPr>
          <p:cNvPr id="15" name="Content Placeholder 4"/>
          <p:cNvSpPr txBox="1">
            <a:spLocks/>
          </p:cNvSpPr>
          <p:nvPr/>
        </p:nvSpPr>
        <p:spPr>
          <a:xfrm>
            <a:off x="1905000" y="2729317"/>
            <a:ext cx="6858000" cy="68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800" dirty="0" err="1" smtClean="0">
                <a:solidFill>
                  <a:srgbClr val="0070C0"/>
                </a:solidFill>
              </a:rPr>
              <a:t>WIPOTranslate</a:t>
            </a:r>
            <a:endParaRPr lang="es-BO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808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>
                <a:solidFill>
                  <a:srgbClr val="0070C0"/>
                </a:solidFill>
              </a:rPr>
              <a:t>Q3: </a:t>
            </a:r>
            <a:r>
              <a:rPr lang="fr-CH" sz="2800" dirty="0" err="1">
                <a:solidFill>
                  <a:srgbClr val="0070C0"/>
                </a:solidFill>
              </a:rPr>
              <a:t>which</a:t>
            </a:r>
            <a:r>
              <a:rPr lang="fr-CH" sz="2800" dirty="0">
                <a:solidFill>
                  <a:srgbClr val="0070C0"/>
                </a:solidFill>
              </a:rPr>
              <a:t> data are </a:t>
            </a:r>
            <a:r>
              <a:rPr lang="fr-CH" sz="2800" dirty="0" err="1">
                <a:solidFill>
                  <a:srgbClr val="0070C0"/>
                </a:solidFill>
              </a:rPr>
              <a:t>you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selecting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here</a:t>
            </a:r>
            <a:r>
              <a:rPr lang="fr-CH" sz="2800" dirty="0">
                <a:solidFill>
                  <a:srgbClr val="0070C0"/>
                </a:solidFill>
              </a:rPr>
              <a:t>?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50028" y="1773535"/>
            <a:ext cx="7065372" cy="679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PCT national phase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28800" y="2691464"/>
            <a:ext cx="6705600" cy="680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National/</a:t>
            </a:r>
            <a:r>
              <a:rPr lang="fr-CH" sz="2800" dirty="0" err="1" smtClean="0">
                <a:solidFill>
                  <a:srgbClr val="0070C0"/>
                </a:solidFill>
              </a:rPr>
              <a:t>regional</a:t>
            </a:r>
            <a:r>
              <a:rPr lang="fr-CH" sz="2800" dirty="0" smtClean="0">
                <a:solidFill>
                  <a:srgbClr val="0070C0"/>
                </a:solidFill>
              </a:rPr>
              <a:t> collections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hlinkshowjump?jump=nextslide" highlightClick="1">
              <a:snd r:embed="rId4" name="applause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2" name="Action Button: Custom 11">
            <a:hlinkClick r:id="" action="ppaction://noaction" highlightClick="1">
              <a:snd r:embed="rId5" name="hammer.wav"/>
            </a:hlinkClick>
          </p:cNvPr>
          <p:cNvSpPr/>
          <p:nvPr/>
        </p:nvSpPr>
        <p:spPr>
          <a:xfrm>
            <a:off x="1003434" y="2691464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/>
              <a:t>B</a:t>
            </a:r>
            <a:endParaRPr lang="es-BO" sz="3600" b="1" dirty="0"/>
          </a:p>
        </p:txBody>
      </p:sp>
      <p:pic>
        <p:nvPicPr>
          <p:cNvPr id="1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1631" y="-10668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7" y="283562"/>
            <a:ext cx="8758237" cy="58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>
                <a:solidFill>
                  <a:srgbClr val="0070C0"/>
                </a:solidFill>
              </a:rPr>
              <a:t>Q3: </a:t>
            </a:r>
            <a:r>
              <a:rPr lang="fr-CH" sz="2800" dirty="0" err="1">
                <a:solidFill>
                  <a:srgbClr val="0070C0"/>
                </a:solidFill>
              </a:rPr>
              <a:t>which</a:t>
            </a:r>
            <a:r>
              <a:rPr lang="fr-CH" sz="2800" dirty="0">
                <a:solidFill>
                  <a:srgbClr val="0070C0"/>
                </a:solidFill>
              </a:rPr>
              <a:t> data are </a:t>
            </a:r>
            <a:r>
              <a:rPr lang="fr-CH" sz="2800" dirty="0" err="1">
                <a:solidFill>
                  <a:srgbClr val="0070C0"/>
                </a:solidFill>
              </a:rPr>
              <a:t>you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selecting</a:t>
            </a:r>
            <a:r>
              <a:rPr lang="fr-CH" sz="2800" dirty="0">
                <a:solidFill>
                  <a:srgbClr val="0070C0"/>
                </a:solidFill>
              </a:rPr>
              <a:t> </a:t>
            </a:r>
            <a:r>
              <a:rPr lang="fr-CH" sz="2800" dirty="0" err="1">
                <a:solidFill>
                  <a:srgbClr val="0070C0"/>
                </a:solidFill>
              </a:rPr>
              <a:t>here</a:t>
            </a:r>
            <a:r>
              <a:rPr lang="fr-CH" sz="2800" dirty="0">
                <a:solidFill>
                  <a:srgbClr val="0070C0"/>
                </a:solidFill>
              </a:rPr>
              <a:t>?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50028" y="1773535"/>
            <a:ext cx="7065372" cy="679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PCT national phase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28800" y="2691464"/>
            <a:ext cx="6705600" cy="68038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2800" dirty="0" smtClean="0">
                <a:solidFill>
                  <a:srgbClr val="0070C0"/>
                </a:solidFill>
              </a:rPr>
              <a:t>National/</a:t>
            </a:r>
            <a:r>
              <a:rPr lang="fr-CH" sz="2800" dirty="0" err="1" smtClean="0">
                <a:solidFill>
                  <a:srgbClr val="0070C0"/>
                </a:solidFill>
              </a:rPr>
              <a:t>regional</a:t>
            </a:r>
            <a:r>
              <a:rPr lang="fr-CH" sz="2800" dirty="0" smtClean="0">
                <a:solidFill>
                  <a:srgbClr val="0070C0"/>
                </a:solidFill>
              </a:rPr>
              <a:t> collections</a:t>
            </a:r>
            <a:endParaRPr lang="es-BO" sz="2800" dirty="0">
              <a:solidFill>
                <a:srgbClr val="0070C0"/>
              </a:solidFill>
            </a:endParaRPr>
          </a:p>
        </p:txBody>
      </p:sp>
      <p:sp>
        <p:nvSpPr>
          <p:cNvPr id="11" name="Action Button: Custom 10">
            <a:hlinkClick r:id="" action="ppaction://hlinkshowjump?jump=nextslide" highlightClick="1">
              <a:snd r:embed="rId2" name="applause.wav"/>
            </a:hlinkClick>
          </p:cNvPr>
          <p:cNvSpPr/>
          <p:nvPr/>
        </p:nvSpPr>
        <p:spPr>
          <a:xfrm>
            <a:off x="1001028" y="1767439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 smtClean="0"/>
              <a:t>A</a:t>
            </a:r>
            <a:endParaRPr lang="es-BO" sz="3600" b="1" dirty="0"/>
          </a:p>
        </p:txBody>
      </p:sp>
      <p:sp>
        <p:nvSpPr>
          <p:cNvPr id="12" name="Action Button: Custom 11">
            <a:hlinkClick r:id="" action="ppaction://noaction" highlightClick="1">
              <a:snd r:embed="rId3" name="hammer.wav"/>
            </a:hlinkClick>
          </p:cNvPr>
          <p:cNvSpPr/>
          <p:nvPr/>
        </p:nvSpPr>
        <p:spPr>
          <a:xfrm>
            <a:off x="1003434" y="2691464"/>
            <a:ext cx="762000" cy="685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600" b="1" dirty="0"/>
              <a:t>B</a:t>
            </a:r>
            <a:endParaRPr lang="es-BO" sz="3600" b="1" dirty="0"/>
          </a:p>
        </p:txBody>
      </p:sp>
    </p:spTree>
    <p:extLst>
      <p:ext uri="{BB962C8B-B14F-4D97-AF65-F5344CB8AC3E}">
        <p14:creationId xmlns:p14="http://schemas.microsoft.com/office/powerpoint/2010/main" val="9681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Next</a:t>
            </a:r>
            <a:r>
              <a:rPr lang="fr-CH" dirty="0" smtClean="0"/>
              <a:t> </a:t>
            </a:r>
            <a:r>
              <a:rPr lang="fr-CH" dirty="0" err="1" smtClean="0"/>
              <a:t>webinar</a:t>
            </a:r>
            <a:r>
              <a:rPr lang="fr-CH" dirty="0"/>
              <a:t>: </a:t>
            </a:r>
            <a:r>
              <a:rPr lang="fr-CH" dirty="0" smtClean="0"/>
              <a:t>May 21 or 23</a:t>
            </a:r>
            <a:r>
              <a:rPr lang="fr-CH" dirty="0" smtClean="0"/>
              <a:t/>
            </a:r>
            <a:br>
              <a:rPr lang="fr-CH" dirty="0" smtClean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72000"/>
          </a:xfrm>
        </p:spPr>
        <p:txBody>
          <a:bodyPr/>
          <a:lstStyle/>
          <a:p>
            <a:endParaRPr lang="fr-CH" sz="3200" b="1" dirty="0" smtClean="0"/>
          </a:p>
          <a:p>
            <a:r>
              <a:rPr lang="fr-CH" sz="3200" dirty="0" smtClean="0"/>
              <a:t>Translation </a:t>
            </a:r>
            <a:r>
              <a:rPr lang="fr-CH" sz="3200" dirty="0" err="1" smtClean="0"/>
              <a:t>tools</a:t>
            </a:r>
            <a:endParaRPr lang="fr-CH" dirty="0" smtClean="0"/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dirty="0" smtClean="0"/>
              <a:t>To </a:t>
            </a:r>
            <a:r>
              <a:rPr lang="fr-CH" dirty="0" err="1" smtClean="0"/>
              <a:t>register</a:t>
            </a:r>
            <a:r>
              <a:rPr lang="fr-CH" dirty="0" smtClean="0"/>
              <a:t>: </a:t>
            </a:r>
            <a:endParaRPr lang="fr-CH" dirty="0" smtClean="0"/>
          </a:p>
          <a:p>
            <a:pPr marL="0" indent="0">
              <a:buNone/>
            </a:pPr>
            <a:r>
              <a:rPr lang="fr-CH" sz="2300" dirty="0">
                <a:hlinkClick r:id="rId2"/>
              </a:rPr>
              <a:t>https://</a:t>
            </a:r>
            <a:r>
              <a:rPr lang="fr-CH" sz="2300" dirty="0" smtClean="0">
                <a:hlinkClick r:id="rId2"/>
              </a:rPr>
              <a:t>attendee.gotowebinar.com/rt/1857184387006862083</a:t>
            </a:r>
            <a:r>
              <a:rPr lang="fr-CH" sz="2300" dirty="0" smtClean="0"/>
              <a:t> </a:t>
            </a:r>
            <a:endParaRPr lang="fr-CH" sz="2300" dirty="0"/>
          </a:p>
          <a:p>
            <a:pPr marL="0" indent="0">
              <a:buNone/>
            </a:pP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15808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Future/</a:t>
            </a:r>
            <a:r>
              <a:rPr lang="fr-CH" dirty="0" err="1"/>
              <a:t>past</a:t>
            </a:r>
            <a:r>
              <a:rPr lang="fr-CH" dirty="0"/>
              <a:t> </a:t>
            </a:r>
            <a:r>
              <a:rPr lang="fr-CH" dirty="0" err="1"/>
              <a:t>webinars</a:t>
            </a:r>
            <a:r>
              <a:rPr lang="fr-CH" dirty="0"/>
              <a:t>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6339576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2133600"/>
            <a:ext cx="4671472" cy="461665"/>
          </a:xfrm>
          <a:prstGeom prst="rect">
            <a:avLst/>
          </a:prstGeom>
          <a:solidFill>
            <a:srgbClr val="C0DDDE"/>
          </a:solidFill>
        </p:spPr>
        <p:txBody>
          <a:bodyPr wrap="none">
            <a:spAutoFit/>
          </a:bodyPr>
          <a:lstStyle/>
          <a:p>
            <a:r>
              <a:rPr lang="fr-CH" u="sng" dirty="0"/>
              <a:t>wipo.int/</a:t>
            </a:r>
            <a:r>
              <a:rPr lang="fr-CH" u="sng" dirty="0" err="1"/>
              <a:t>patentscope</a:t>
            </a:r>
            <a:r>
              <a:rPr lang="fr-CH" u="sng" dirty="0"/>
              <a:t>/en/</a:t>
            </a:r>
            <a:r>
              <a:rPr lang="fr-CH" u="sng" dirty="0" err="1"/>
              <a:t>webinar</a:t>
            </a:r>
            <a:r>
              <a:rPr lang="fr-CH" u="sng" dirty="0"/>
              <a:t>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704924" y="2549226"/>
            <a:ext cx="6305476" cy="1565573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2000" y="5486400"/>
            <a:ext cx="7848601" cy="1371600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Design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How to </a:t>
            </a:r>
            <a:r>
              <a:rPr lang="fr-CH" dirty="0" err="1" smtClean="0"/>
              <a:t>perform</a:t>
            </a:r>
            <a:r>
              <a:rPr lang="fr-CH" dirty="0" smtClean="0"/>
              <a:t> </a:t>
            </a:r>
            <a:r>
              <a:rPr lang="fr-CH" dirty="0" smtClean="0"/>
              <a:t>a </a:t>
            </a:r>
            <a:r>
              <a:rPr lang="fr-CH" dirty="0" err="1" smtClean="0"/>
              <a:t>search</a:t>
            </a:r>
            <a:endParaRPr lang="fr-CH" dirty="0" smtClean="0"/>
          </a:p>
          <a:p>
            <a:pPr marL="0" indent="0">
              <a:buNone/>
            </a:pPr>
            <a:endParaRPr lang="fr-CH" dirty="0" smtClean="0"/>
          </a:p>
          <a:p>
            <a:pPr marL="457200" lvl="1" indent="0">
              <a:buNone/>
            </a:pPr>
            <a:r>
              <a:rPr lang="fr-CH" dirty="0" smtClean="0"/>
              <a:t>May 3 @ 5:30pm </a:t>
            </a:r>
            <a:r>
              <a:rPr lang="fr-CH" dirty="0" smtClean="0"/>
              <a:t>CET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https://attendee.gotowebinar.com/register/1932484440876267010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18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Global Brand </a:t>
            </a:r>
            <a:r>
              <a:rPr lang="fr-CH" dirty="0" err="1" smtClean="0"/>
              <a:t>Database</a:t>
            </a:r>
            <a:r>
              <a:rPr lang="fr-CH" dirty="0" smtClean="0"/>
              <a:t>: </a:t>
            </a:r>
            <a:r>
              <a:rPr lang="fr-CH" dirty="0" err="1" smtClean="0"/>
              <a:t>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Image </a:t>
            </a:r>
            <a:r>
              <a:rPr lang="fr-CH" dirty="0" err="1" smtClean="0"/>
              <a:t>searching</a:t>
            </a:r>
            <a:endParaRPr lang="fr-CH" dirty="0" smtClean="0"/>
          </a:p>
          <a:p>
            <a:pPr marL="0" indent="0">
              <a:buNone/>
            </a:pPr>
            <a:endParaRPr lang="fr-CH" dirty="0"/>
          </a:p>
          <a:p>
            <a:pPr marL="457200" lvl="1" indent="0">
              <a:buNone/>
            </a:pPr>
            <a:r>
              <a:rPr lang="fr-CH" dirty="0" smtClean="0"/>
              <a:t>May 1 </a:t>
            </a:r>
            <a:r>
              <a:rPr lang="fr-CH" dirty="0" smtClean="0"/>
              <a:t>@ 5</a:t>
            </a:r>
            <a:r>
              <a:rPr lang="fr-CH" dirty="0" smtClean="0"/>
              <a:t>:30pm </a:t>
            </a:r>
            <a:r>
              <a:rPr lang="fr-CH" dirty="0" smtClean="0"/>
              <a:t>CET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https://attendee.gotowebinar.com/register/1932484440876267010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54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4832350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5676190" imgH="3390476" progId="">
                  <p:embed/>
                </p:oleObj>
              </mc:Choice>
              <mc:Fallback>
                <p:oleObj r:id="rId4" imgW="5676190" imgH="3390476" progId="">
                  <p:embed/>
                  <p:pic>
                    <p:nvPicPr>
                      <p:cNvPr id="665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32350" cy="288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348038" y="476250"/>
            <a:ext cx="6408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>
                <a:solidFill>
                  <a:srgbClr val="0033CC"/>
                </a:solidFill>
              </a:rPr>
              <a:t>patentscope@wipo.int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7536" y="2971800"/>
          <a:ext cx="91344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6" imgW="12164760" imgH="4799880" progId="Photoshop.Image.13">
                  <p:embed/>
                </p:oleObj>
              </mc:Choice>
              <mc:Fallback>
                <p:oleObj name="Image" r:id="rId6" imgW="12164760" imgH="4799880" progId="Photoshop.Image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536" y="2971800"/>
                        <a:ext cx="9134475" cy="360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3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fields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19200"/>
            <a:ext cx="86487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3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CH" altLang="en-US" sz="4400" b="1" smtClean="0"/>
          </a:p>
          <a:p>
            <a:pPr eaLnBrk="1" hangingPunct="1">
              <a:buFontTx/>
              <a:buNone/>
            </a:pPr>
            <a:r>
              <a:rPr lang="fr-CH" altLang="en-US" sz="4400" b="1" smtClean="0"/>
              <a:t>	</a:t>
            </a:r>
            <a:endParaRPr lang="en-US" altLang="en-US" sz="4400" b="1" smtClean="0"/>
          </a:p>
        </p:txBody>
      </p:sp>
      <p:pic>
        <p:nvPicPr>
          <p:cNvPr id="23554" name="Picture 2" descr="D:\Users\Ammann\AppData\Local\Temp\gxnyoltxcr8-jonathan-simc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896913"/>
            <a:ext cx="9308432" cy="82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:\Users\Ammann\AppData\Local\Temp\pz-th3jzic8-daria-nepriak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685800"/>
            <a:ext cx="9144000" cy="5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852963"/>
            <a:ext cx="9144000" cy="51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1" y="4419600"/>
            <a:ext cx="454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FFCC66"/>
                </a:solidFill>
              </a:rPr>
              <a:t>patentscope@wipo.int</a:t>
            </a:r>
            <a:endParaRPr lang="en-US" sz="32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syntax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209800"/>
            <a:ext cx="8858250" cy="38671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8458200" y="3124200"/>
            <a:ext cx="3048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543800" y="3429000"/>
            <a:ext cx="12192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019800" y="3914775"/>
            <a:ext cx="12192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4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507288" cy="4352925"/>
          </a:xfrm>
        </p:spPr>
        <p:txBody>
          <a:bodyPr/>
          <a:lstStyle/>
          <a:p>
            <a:r>
              <a:rPr lang="en-US" dirty="0"/>
              <a:t>Documents from the </a:t>
            </a:r>
            <a:r>
              <a:rPr lang="en-US" dirty="0" smtClean="0"/>
              <a:t>Chine</a:t>
            </a:r>
            <a:r>
              <a:rPr lang="en-US" dirty="0" smtClean="0"/>
              <a:t>se </a:t>
            </a:r>
            <a:r>
              <a:rPr lang="en-US" dirty="0"/>
              <a:t>National Collection</a:t>
            </a:r>
          </a:p>
          <a:p>
            <a:pPr marL="457200" lvl="1" indent="0">
              <a:buNone/>
            </a:pPr>
            <a:r>
              <a:rPr lang="en-US" b="1" dirty="0"/>
              <a:t>CTR: </a:t>
            </a:r>
            <a:r>
              <a:rPr lang="fr-CH" b="1" dirty="0" smtClean="0"/>
              <a:t>CN</a:t>
            </a:r>
            <a:endParaRPr lang="en-GB" b="1" dirty="0"/>
          </a:p>
          <a:p>
            <a:pPr marL="457200" lvl="1" indent="0">
              <a:buNone/>
            </a:pPr>
            <a:endParaRPr lang="en-US" sz="1600" dirty="0" smtClean="0"/>
          </a:p>
          <a:p>
            <a:r>
              <a:rPr lang="en-US" dirty="0" smtClean="0"/>
              <a:t>Documents published after </a:t>
            </a:r>
            <a:r>
              <a:rPr lang="en-US" dirty="0" smtClean="0"/>
              <a:t>2015</a:t>
            </a:r>
            <a:endParaRPr lang="en-US" dirty="0" smtClean="0"/>
          </a:p>
          <a:p>
            <a:pPr marL="457200" lvl="1" indent="0">
              <a:buNone/>
            </a:pPr>
            <a:r>
              <a:rPr lang="en-US" b="1" dirty="0" smtClean="0"/>
              <a:t>DP: [</a:t>
            </a:r>
            <a:r>
              <a:rPr lang="en-US" b="1" dirty="0" smtClean="0"/>
              <a:t>2015 </a:t>
            </a:r>
            <a:r>
              <a:rPr lang="en-US" b="1" dirty="0" smtClean="0"/>
              <a:t>TO </a:t>
            </a:r>
            <a:r>
              <a:rPr lang="en-US" b="1" dirty="0" smtClean="0"/>
              <a:t>2019]</a:t>
            </a:r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  <a:p>
            <a:r>
              <a:rPr lang="en-US" dirty="0"/>
              <a:t>Documents relating to </a:t>
            </a:r>
            <a:r>
              <a:rPr lang="en-US" dirty="0" smtClean="0"/>
              <a:t>electric car</a:t>
            </a:r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ZH_CL</a:t>
            </a:r>
            <a:r>
              <a:rPr lang="en-US" b="1" dirty="0"/>
              <a:t>:( </a:t>
            </a:r>
            <a:r>
              <a:rPr lang="en-US" b="1" dirty="0" smtClean="0"/>
              <a:t>(</a:t>
            </a:r>
            <a:r>
              <a:rPr lang="en-US" b="1" i="1" dirty="0" smtClean="0"/>
              <a:t>electric</a:t>
            </a:r>
            <a:r>
              <a:rPr lang="en-US" b="1" dirty="0" smtClean="0"/>
              <a:t>) </a:t>
            </a:r>
            <a:r>
              <a:rPr lang="en-US" b="1" dirty="0"/>
              <a:t>NEAR10 (</a:t>
            </a:r>
            <a:r>
              <a:rPr lang="en-US" b="1" i="1" dirty="0" smtClean="0"/>
              <a:t>car</a:t>
            </a:r>
            <a:r>
              <a:rPr lang="en-US" b="1" dirty="0" smtClean="0"/>
              <a:t>))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815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</a:t>
            </a:r>
            <a:r>
              <a:rPr lang="en-US" dirty="0" smtClean="0"/>
              <a:t>strategy: query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3851"/>
            <a:ext cx="7110412" cy="40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strategy: CLIR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900237"/>
            <a:ext cx="8801100" cy="30575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71450" y="3124200"/>
            <a:ext cx="173355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900237"/>
            <a:ext cx="87249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template_english-9</Template>
  <TotalTime>0</TotalTime>
  <Words>569</Words>
  <Application>Microsoft Office PowerPoint</Application>
  <PresentationFormat>On-screen Show (4:3)</PresentationFormat>
  <Paragraphs>151</Paragraphs>
  <Slides>51</Slides>
  <Notes>16</Notes>
  <HiddenSlides>0</HiddenSlides>
  <MMClips>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ヒラギノ角ゴ Pro W3</vt:lpstr>
      <vt:lpstr>Arial</vt:lpstr>
      <vt:lpstr>Arial Black</vt:lpstr>
      <vt:lpstr>template_english</vt:lpstr>
      <vt:lpstr>Adobe Photoshop Image</vt:lpstr>
      <vt:lpstr>Image</vt:lpstr>
      <vt:lpstr>PowerPoint Presentation</vt:lpstr>
      <vt:lpstr>Case study</vt:lpstr>
      <vt:lpstr>Search strategy: notepad</vt:lpstr>
      <vt:lpstr>Search strategy: fields</vt:lpstr>
      <vt:lpstr>Search strategy: fields</vt:lpstr>
      <vt:lpstr>Search strategy: syntax </vt:lpstr>
      <vt:lpstr>Search strategy</vt:lpstr>
      <vt:lpstr>Search strategy: query </vt:lpstr>
      <vt:lpstr>Search strategy: CLIR</vt:lpstr>
      <vt:lpstr>Search strategy: keywords</vt:lpstr>
      <vt:lpstr>Search strategy: technical domains</vt:lpstr>
      <vt:lpstr>Search strategy: variants</vt:lpstr>
      <vt:lpstr>Search strategy: copy</vt:lpstr>
      <vt:lpstr>Search strategy: notepad </vt:lpstr>
      <vt:lpstr>Search strategy: CLIR for car</vt:lpstr>
      <vt:lpstr>Search strategy: replace </vt:lpstr>
      <vt:lpstr>Search strategy: copy query &amp; search</vt:lpstr>
      <vt:lpstr>Search strategy: copy query &amp; search</vt:lpstr>
      <vt:lpstr>Search strategy: results</vt:lpstr>
      <vt:lpstr> Search strategy: translation </vt:lpstr>
      <vt:lpstr>Search strategy: translation</vt:lpstr>
      <vt:lpstr>Search strategy: documents</vt:lpstr>
      <vt:lpstr>1 step alternative: all keywords </vt:lpstr>
      <vt:lpstr>1 step alternative </vt:lpstr>
      <vt:lpstr>Results Analysis + download</vt:lpstr>
      <vt:lpstr>Search interfaces</vt:lpstr>
      <vt:lpstr>PowerPoint Presentation</vt:lpstr>
      <vt:lpstr>PowerPoint Presentation</vt:lpstr>
      <vt:lpstr>News</vt:lpstr>
      <vt:lpstr>New collection</vt:lpstr>
      <vt:lpstr>Next collections</vt:lpstr>
      <vt:lpstr>National/regional collections vs national phase entries</vt:lpstr>
      <vt:lpstr>Search reports</vt:lpstr>
      <vt:lpstr>PowerPoint Presentation</vt:lpstr>
      <vt:lpstr>PowerPoint Presentation</vt:lpstr>
      <vt:lpstr>PowerPoint Presentation</vt:lpstr>
      <vt:lpstr>Side-by-side</vt:lpstr>
      <vt:lpstr>PowerPoint Presentation</vt:lpstr>
      <vt:lpstr>Q1: Using the PATENTSCOPE account, can you download the entire result list?</vt:lpstr>
      <vt:lpstr>Q1: Using the PATENTSCOPE account, can you download the entire result list?</vt:lpstr>
      <vt:lpstr>Q 2: if you would like to find synonyms and translation of your search which tool should you use?</vt:lpstr>
      <vt:lpstr>Q 2: if you would like to find synonyms and translation of your search which tool should you use?</vt:lpstr>
      <vt:lpstr>Q3: which data are you selecting here?</vt:lpstr>
      <vt:lpstr>Q3: which data are you selecting here?</vt:lpstr>
      <vt:lpstr> Next webinar: May 21 or 23 </vt:lpstr>
      <vt:lpstr>Future/past webinars:</vt:lpstr>
      <vt:lpstr>Global Design Database: webinar</vt:lpstr>
      <vt:lpstr>Global Brand Database: webinar</vt:lpstr>
      <vt:lpstr>PowerPoint Presentation</vt:lpstr>
      <vt:lpstr>PowerPoint Presentation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lastModifiedBy>AMMANN Sandrine</cp:lastModifiedBy>
  <cp:revision>1</cp:revision>
  <dcterms:created xsi:type="dcterms:W3CDTF">2019-05-03T14:12:29Z</dcterms:created>
  <dcterms:modified xsi:type="dcterms:W3CDTF">2019-05-03T14:13:20Z</dcterms:modified>
</cp:coreProperties>
</file>