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77262-16CC-4FDC-8B50-ACD440A5CECD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A9E86-708C-4859-8DCD-2C3EF12CFEF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4170B-EAD5-40C5-BB82-AF912DD53AB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0EE4E-1C3A-4791-A927-9F14F5710C0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7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37AECD03-2DC2-4B77-9F29-73E0A6C3134E}" type="slidenum">
              <a:rPr lang="en-US" altLang="en-US" sz="1200">
                <a:ea typeface="MS PGothic" pitchFamily="34" charset="-128"/>
              </a:rPr>
              <a:pPr algn="r"/>
              <a:t>13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 both bar and pie options, the tabs allow you to see the information graphically for the </a:t>
            </a:r>
            <a:r>
              <a:rPr lang="en-US" altLang="en-US" i="1" dirty="0"/>
              <a:t>Offices</a:t>
            </a:r>
            <a:r>
              <a:rPr lang="en-US" altLang="en-US" dirty="0"/>
              <a:t>, </a:t>
            </a:r>
            <a:r>
              <a:rPr lang="en-US" altLang="en-US" i="1" dirty="0"/>
              <a:t>Main IPC</a:t>
            </a:r>
            <a:r>
              <a:rPr lang="en-US" altLang="en-US" dirty="0"/>
              <a:t>, </a:t>
            </a:r>
            <a:r>
              <a:rPr lang="en-US" altLang="en-US" i="1" dirty="0"/>
              <a:t>Main Applicant</a:t>
            </a:r>
            <a:r>
              <a:rPr lang="en-US" altLang="en-US" dirty="0"/>
              <a:t>, </a:t>
            </a:r>
            <a:r>
              <a:rPr lang="en-US" altLang="en-US" i="1" dirty="0"/>
              <a:t>Main Inventor</a:t>
            </a:r>
            <a:r>
              <a:rPr lang="en-US" altLang="en-US" dirty="0"/>
              <a:t> and </a:t>
            </a:r>
            <a:r>
              <a:rPr lang="en-US" altLang="en-US" i="1" dirty="0"/>
              <a:t>Publication Date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The charts can be saved in GIF format for inclusion in documents or reports by right-clicking in a corner of the image and selecting </a:t>
            </a:r>
            <a:r>
              <a:rPr lang="ja-JP" altLang="en-US" dirty="0"/>
              <a:t>“</a:t>
            </a:r>
            <a:r>
              <a:rPr lang="en-US" altLang="ja-JP" dirty="0"/>
              <a:t>Copy image</a:t>
            </a:r>
            <a:r>
              <a:rPr lang="ja-JP" altLang="en-US" dirty="0"/>
              <a:t>”</a:t>
            </a:r>
            <a:r>
              <a:rPr lang="en-US" altLang="ja-JP" dirty="0"/>
              <a:t> or </a:t>
            </a:r>
            <a:r>
              <a:rPr lang="ja-JP" altLang="en-US" dirty="0"/>
              <a:t>“</a:t>
            </a:r>
            <a:r>
              <a:rPr lang="en-US" altLang="ja-JP" dirty="0"/>
              <a:t>Save image</a:t>
            </a:r>
            <a:r>
              <a:rPr lang="ja-JP" altLang="en-US" dirty="0"/>
              <a:t>”</a:t>
            </a:r>
            <a:r>
              <a:rPr lang="en-US" altLang="ja-JP" dirty="0"/>
              <a:t>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22AB9-438A-4A8F-AE37-C7B1B636EA9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Why would users create an account?</a:t>
            </a:r>
          </a:p>
          <a:p>
            <a:r>
              <a:rPr lang="en-US" altLang="en-US"/>
              <a:t>1</a:t>
            </a:r>
          </a:p>
          <a:p>
            <a:r>
              <a:rPr lang="en-US" altLang="en-US"/>
              <a:t>2</a:t>
            </a:r>
          </a:p>
          <a:p>
            <a:r>
              <a:rPr lang="en-US" altLang="en-US"/>
              <a:t>3</a:t>
            </a:r>
          </a:p>
          <a:p>
            <a:endParaRPr lang="en-US" altLang="en-US"/>
          </a:p>
          <a:p>
            <a:r>
              <a:rPr lang="en-US" altLang="en-US"/>
              <a:t>Here at the bottom you see the Did you know question referring to CLIR this leans me to our main focus in 2011 which is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79927-4158-4ED9-A579-0A9B5212F51C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5816F-E269-4033-A46C-3DAFB3B65A36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4AFAE-1086-436C-B451-7D30496B871B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D4755B-28CE-494D-A585-AE35B9B80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681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81778B-5693-4CEE-9CF2-D004C08AE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331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A13655-EDA2-45BB-BD8E-7CA77E5A9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06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967D56-593E-4B17-BF8F-697D720BE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58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atentscope/en/webinar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hyperlink" Target="//upload.wikimedia.org/wikipedia/en/5/5c/Microsoft_Powerpoint_Icon.sv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62.png"/><Relationship Id="rId4" Type="http://schemas.openxmlformats.org/officeDocument/2006/relationships/oleObject" Target="../embeddings/oleObject1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4.png"/><Relationship Id="rId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313240" cy="1333500"/>
          </a:xfrm>
          <a:noFill/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0099"/>
                </a:solidFill>
              </a:rPr>
              <a:t>The </a:t>
            </a:r>
            <a:r>
              <a:rPr lang="en-US" sz="3200" b="1" dirty="0" smtClean="0">
                <a:solidFill>
                  <a:srgbClr val="000099"/>
                </a:solidFill>
              </a:rPr>
              <a:t>results </a:t>
            </a:r>
            <a:r>
              <a:rPr lang="en-US" sz="3200" b="1" dirty="0">
                <a:solidFill>
                  <a:srgbClr val="000099"/>
                </a:solidFill>
              </a:rPr>
              <a:t>list and </a:t>
            </a:r>
            <a:r>
              <a:rPr lang="en-US" sz="3200" b="1" dirty="0" smtClean="0">
                <a:solidFill>
                  <a:srgbClr val="000099"/>
                </a:solidFill>
              </a:rPr>
              <a:t>analysis </a:t>
            </a:r>
            <a:r>
              <a:rPr lang="en-US" sz="3200" b="1" dirty="0">
                <a:solidFill>
                  <a:srgbClr val="000099"/>
                </a:solidFill>
              </a:rPr>
              <a:t>tools in the PATENTSCOPE </a:t>
            </a:r>
            <a:r>
              <a:rPr lang="en-US" sz="3200" b="1" dirty="0" smtClean="0">
                <a:solidFill>
                  <a:srgbClr val="000099"/>
                </a:solidFill>
              </a:rPr>
              <a:t>search</a:t>
            </a:r>
            <a:endParaRPr lang="en-US" sz="2600" dirty="0" smtClean="0">
              <a:solidFill>
                <a:srgbClr val="000099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7" y="5441950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March</a:t>
            </a: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2014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9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Stemming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CH" altLang="en-US"/>
              <a:t>Process that removes common ending from words by English Snowball </a:t>
            </a:r>
            <a:r>
              <a:rPr lang="en-US" altLang="en-US"/>
              <a:t>algorithm</a:t>
            </a:r>
          </a:p>
          <a:p>
            <a:pPr>
              <a:buFontTx/>
              <a:buNone/>
            </a:pPr>
            <a:r>
              <a:rPr lang="fr-CH" altLang="en-US"/>
              <a:t>	 </a:t>
            </a:r>
          </a:p>
          <a:p>
            <a:pPr>
              <a:buFontTx/>
              <a:buNone/>
            </a:pPr>
            <a:r>
              <a:rPr lang="fr-CH" altLang="en-US"/>
              <a:t>	electric¦al = electric</a:t>
            </a:r>
          </a:p>
          <a:p>
            <a:pPr>
              <a:buFontTx/>
              <a:buNone/>
            </a:pPr>
            <a:r>
              <a:rPr lang="fr-CH" altLang="en-US"/>
              <a:t>     electric¦ity = electric</a:t>
            </a:r>
          </a:p>
          <a:p>
            <a:pPr>
              <a:buFontTx/>
              <a:buNone/>
            </a:pPr>
            <a:r>
              <a:rPr lang="fr-CH" altLang="en-US"/>
              <a:t>	 electron¦ics = electron   </a:t>
            </a:r>
          </a:p>
          <a:p>
            <a:pPr>
              <a:buFontTx/>
              <a:buNone/>
            </a:pPr>
            <a:endParaRPr lang="fr-CH" altLang="en-US"/>
          </a:p>
          <a:p>
            <a:pPr>
              <a:buFontTx/>
              <a:buNone/>
            </a:pPr>
            <a:r>
              <a:rPr lang="fr-CH" altLang="en-US"/>
              <a:t>More accurate results than wildcards:</a:t>
            </a:r>
          </a:p>
          <a:p>
            <a:pPr>
              <a:buFontTx/>
              <a:buNone/>
            </a:pPr>
            <a:r>
              <a:rPr lang="fr-CH" altLang="en-US"/>
              <a:t> elect*             electoral, etc.</a:t>
            </a:r>
            <a:endParaRPr lang="en-US" altLang="en-US"/>
          </a:p>
          <a:p>
            <a:pPr>
              <a:buFontTx/>
              <a:buNone/>
            </a:pPr>
            <a:endParaRPr lang="fr-CH" altLang="en-US"/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1547813" y="5516563"/>
            <a:ext cx="647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9151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7247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092280" y="5969149"/>
            <a:ext cx="1800200" cy="700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3491880" y="1207046"/>
            <a:ext cx="432048" cy="637778"/>
          </a:xfrm>
          <a:prstGeom prst="downArrow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828800" y="2209800"/>
            <a:ext cx="685800" cy="381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Display options: table/graph –bar/pie</a:t>
            </a:r>
          </a:p>
        </p:txBody>
      </p:sp>
      <p:pic>
        <p:nvPicPr>
          <p:cNvPr id="1269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2009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8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Display options: table/graph –bar/pie</a:t>
            </a:r>
          </a:p>
        </p:txBody>
      </p:sp>
      <p:pic>
        <p:nvPicPr>
          <p:cNvPr id="1280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817245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0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766763"/>
            <a:ext cx="77343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724128" y="1122686"/>
            <a:ext cx="720080" cy="4968552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5651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91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Options</a:t>
            </a:r>
          </a:p>
        </p:txBody>
      </p:sp>
      <p:graphicFrame>
        <p:nvGraphicFramePr>
          <p:cNvPr id="74758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39736593"/>
              </p:ext>
            </p:extLst>
          </p:nvPr>
        </p:nvGraphicFramePr>
        <p:xfrm>
          <a:off x="5334000" y="1828800"/>
          <a:ext cx="698500" cy="1140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622003" imgH="1015515" progId="">
                  <p:embed/>
                </p:oleObj>
              </mc:Choice>
              <mc:Fallback>
                <p:oleObj r:id="rId3" imgW="622003" imgH="10155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828800"/>
                        <a:ext cx="698500" cy="1140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10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17485631"/>
              </p:ext>
            </p:extLst>
          </p:nvPr>
        </p:nvGraphicFramePr>
        <p:xfrm>
          <a:off x="968584" y="1676400"/>
          <a:ext cx="1546016" cy="1350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1409524" imgH="1231746" progId="">
                  <p:embed/>
                </p:oleObj>
              </mc:Choice>
              <mc:Fallback>
                <p:oleObj r:id="rId5" imgW="1409524" imgH="12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584" y="1676400"/>
                        <a:ext cx="1546016" cy="1350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0533764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6019800" y="1752600"/>
            <a:ext cx="1828800" cy="409575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28663"/>
            <a:ext cx="7715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76200" y="3962400"/>
            <a:ext cx="533400" cy="3810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0" y="4648200"/>
            <a:ext cx="762000" cy="533400"/>
          </a:xfrm>
          <a:prstGeom prst="rightArrow">
            <a:avLst/>
          </a:prstGeom>
          <a:solidFill>
            <a:srgbClr val="0066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76800" y="728663"/>
            <a:ext cx="1676400" cy="414337"/>
          </a:xfrm>
          <a:prstGeom prst="roundRect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814388"/>
            <a:ext cx="78390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5029198"/>
            <a:ext cx="7686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8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Options</a:t>
            </a:r>
          </a:p>
        </p:txBody>
      </p:sp>
      <p:graphicFrame>
        <p:nvGraphicFramePr>
          <p:cNvPr id="74758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45981357"/>
              </p:ext>
            </p:extLst>
          </p:nvPr>
        </p:nvGraphicFramePr>
        <p:xfrm>
          <a:off x="5334000" y="1828800"/>
          <a:ext cx="698500" cy="1140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622003" imgH="1015515" progId="">
                  <p:embed/>
                </p:oleObj>
              </mc:Choice>
              <mc:Fallback>
                <p:oleObj r:id="rId3" imgW="622003" imgH="10155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828800"/>
                        <a:ext cx="698500" cy="1140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49594677"/>
              </p:ext>
            </p:extLst>
          </p:nvPr>
        </p:nvGraphicFramePr>
        <p:xfrm>
          <a:off x="2895600" y="1876271"/>
          <a:ext cx="1617482" cy="145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5" imgW="1371429" imgH="1231746" progId="">
                  <p:embed/>
                </p:oleObj>
              </mc:Choice>
              <mc:Fallback>
                <p:oleObj r:id="rId5" imgW="1371429" imgH="12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76271"/>
                        <a:ext cx="1617482" cy="1452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10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42898376"/>
              </p:ext>
            </p:extLst>
          </p:nvPr>
        </p:nvGraphicFramePr>
        <p:xfrm>
          <a:off x="968584" y="1676400"/>
          <a:ext cx="1546016" cy="1350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7" imgW="1409524" imgH="1231746" progId="">
                  <p:embed/>
                </p:oleObj>
              </mc:Choice>
              <mc:Fallback>
                <p:oleObj r:id="rId7" imgW="1409524" imgH="12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584" y="1676400"/>
                        <a:ext cx="1546016" cy="1350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0533764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6019800" y="1752600"/>
            <a:ext cx="1828800" cy="409575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View: simple</a:t>
            </a:r>
          </a:p>
        </p:txBody>
      </p:sp>
      <p:graphicFrame>
        <p:nvGraphicFramePr>
          <p:cNvPr id="809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11188" y="1341438"/>
          <a:ext cx="8208962" cy="540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10196825" imgH="6717460" progId="">
                  <p:embed/>
                </p:oleObj>
              </mc:Choice>
              <mc:Fallback>
                <p:oleObj r:id="rId3" imgW="10196825" imgH="67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341438"/>
                        <a:ext cx="8208962" cy="540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1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149725"/>
            <a:ext cx="9144000" cy="1225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003399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>
              <a:buFontTx/>
              <a:buNone/>
            </a:pPr>
            <a:r>
              <a:rPr lang="en-US" altLang="en-US" sz="3300" b="1" i="1" dirty="0" smtClean="0">
                <a:solidFill>
                  <a:srgbClr val="003399"/>
                </a:solidFill>
              </a:rPr>
              <a:t>Search </a:t>
            </a:r>
            <a:r>
              <a:rPr lang="en-US" altLang="en-US" sz="3300" b="1" i="1" dirty="0">
                <a:solidFill>
                  <a:srgbClr val="003399"/>
                </a:solidFill>
              </a:rPr>
              <a:t>results </a:t>
            </a:r>
            <a:r>
              <a:rPr lang="en-US" altLang="en-US" sz="3300" b="1" i="1" dirty="0" smtClean="0">
                <a:solidFill>
                  <a:srgbClr val="003399"/>
                </a:solidFill>
              </a:rPr>
              <a:t>list &amp; analysis tools</a:t>
            </a:r>
            <a:endParaRPr lang="en-US" altLang="en-US" sz="3300" dirty="0">
              <a:solidFill>
                <a:srgbClr val="003399"/>
              </a:solidFill>
            </a:endParaRP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1638095" imgH="2349206" progId="">
                  <p:embed/>
                </p:oleObj>
              </mc:Choice>
              <mc:Fallback>
                <p:oleObj r:id="rId5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7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View: simple + image</a:t>
            </a:r>
          </a:p>
        </p:txBody>
      </p:sp>
      <p:graphicFrame>
        <p:nvGraphicFramePr>
          <p:cNvPr id="819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39750" y="1125538"/>
          <a:ext cx="7472363" cy="777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10234921" imgH="10653968" progId="">
                  <p:embed/>
                </p:oleObj>
              </mc:Choice>
              <mc:Fallback>
                <p:oleObj r:id="rId3" imgW="10234921" imgH="106539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25538"/>
                        <a:ext cx="7472363" cy="777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9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View: all + image</a:t>
            </a:r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76375" y="1174750"/>
          <a:ext cx="6335713" cy="568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10222222" imgH="9168254" progId="">
                  <p:embed/>
                </p:oleObj>
              </mc:Choice>
              <mc:Fallback>
                <p:oleObj r:id="rId3" imgW="10222222" imgH="91682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74750"/>
                        <a:ext cx="6335713" cy="568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5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View: image</a:t>
            </a: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19250" y="1074738"/>
          <a:ext cx="6048375" cy="578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10222222" imgH="9777778" progId="">
                  <p:embed/>
                </p:oleObj>
              </mc:Choice>
              <mc:Fallback>
                <p:oleObj r:id="rId3" imgW="10222222" imgH="97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074738"/>
                        <a:ext cx="6048375" cy="578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1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customization options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604963"/>
            <a:ext cx="7666038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Options: query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81188"/>
            <a:ext cx="7675562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Options: result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424862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Options: interface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428038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6" name="Object 4"/>
          <p:cNvGraphicFramePr>
            <a:graphicFrameLocks noGrp="1" noChangeAspect="1"/>
          </p:cNvGraphicFramePr>
          <p:nvPr>
            <p:ph/>
          </p:nvPr>
        </p:nvGraphicFramePr>
        <p:xfrm>
          <a:off x="457200" y="457200"/>
          <a:ext cx="82296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11352381" imgH="7568254" progId="">
                  <p:embed/>
                </p:oleObj>
              </mc:Choice>
              <mc:Fallback>
                <p:oleObj r:id="rId3" imgW="11352381" imgH="75682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82296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05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Options: office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409700"/>
            <a:ext cx="772636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Options: translate</a:t>
            </a: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8208963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Results </a:t>
            </a:r>
            <a:r>
              <a:rPr lang="en-US" dirty="0" smtClean="0"/>
              <a:t>list</a:t>
            </a:r>
          </a:p>
          <a:p>
            <a:pPr eaLnBrk="1" hangingPunct="1"/>
            <a:r>
              <a:rPr lang="en-US" dirty="0" smtClean="0"/>
              <a:t>Analysis </a:t>
            </a:r>
            <a:r>
              <a:rPr lang="en-US" dirty="0" smtClean="0"/>
              <a:t>tools</a:t>
            </a: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9251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975"/>
            <a:ext cx="8229600" cy="3600450"/>
          </a:xfrm>
        </p:spPr>
        <p:txBody>
          <a:bodyPr/>
          <a:lstStyle/>
          <a:p>
            <a:r>
              <a:rPr lang="en-US" altLang="en-US" sz="2800"/>
              <a:t>PATENTSCOPE</a:t>
            </a:r>
            <a:br>
              <a:rPr lang="en-US" altLang="en-US" sz="2800"/>
            </a:br>
            <a:r>
              <a:rPr lang="en-US" altLang="en-US"/>
              <a:t>account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-17463"/>
            <a:ext cx="6372225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836613"/>
          <a:ext cx="9145588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4" imgW="10819048" imgH="5523810" progId="">
                  <p:embed/>
                </p:oleObj>
              </mc:Choice>
              <mc:Fallback>
                <p:oleObj r:id="rId4" imgW="10819048" imgH="5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6613"/>
                        <a:ext cx="9145588" cy="467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0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Signing up</a:t>
            </a:r>
          </a:p>
        </p:txBody>
      </p:sp>
      <p:graphicFrame>
        <p:nvGraphicFramePr>
          <p:cNvPr id="931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819275"/>
          <a:ext cx="9144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3" imgW="10565079" imgH="5460317" progId="">
                  <p:embed/>
                </p:oleObj>
              </mc:Choice>
              <mc:Fallback>
                <p:oleObj r:id="rId3" imgW="10565079" imgH="546031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19275"/>
                        <a:ext cx="91440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Once logged-in</a:t>
            </a:r>
          </a:p>
        </p:txBody>
      </p:sp>
      <p:graphicFrame>
        <p:nvGraphicFramePr>
          <p:cNvPr id="942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0825" y="1628775"/>
          <a:ext cx="8507413" cy="371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3" imgW="10463492" imgH="4571429" progId="">
                  <p:embed/>
                </p:oleObj>
              </mc:Choice>
              <mc:Fallback>
                <p:oleObj r:id="rId3" imgW="10463492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28775"/>
                        <a:ext cx="8507413" cy="371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0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Downloading the results/Saving the query</a:t>
            </a: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6588125" y="2997200"/>
            <a:ext cx="1152525" cy="1511300"/>
          </a:xfrm>
          <a:prstGeom prst="upArrow">
            <a:avLst>
              <a:gd name="adj1" fmla="val 50000"/>
              <a:gd name="adj2" fmla="val 3278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626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331913" y="1254125"/>
          <a:ext cx="6696075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3" imgW="11276190" imgH="9384127" progId="">
                  <p:embed/>
                </p:oleObj>
              </mc:Choice>
              <mc:Fallback>
                <p:oleObj r:id="rId3" imgW="11276190" imgH="93841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254125"/>
                        <a:ext cx="6696075" cy="557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364163" y="2708275"/>
            <a:ext cx="503237" cy="3603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Saving a query</a:t>
            </a:r>
          </a:p>
        </p:txBody>
      </p:sp>
      <p:graphicFrame>
        <p:nvGraphicFramePr>
          <p:cNvPr id="9523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11188" y="1447800"/>
          <a:ext cx="7407275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3" imgW="10234921" imgH="6463492" progId="">
                  <p:embed/>
                </p:oleObj>
              </mc:Choice>
              <mc:Fallback>
                <p:oleObj r:id="rId3" imgW="10234921" imgH="64634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47800"/>
                        <a:ext cx="7407275" cy="467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8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12083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68313" y="260350"/>
          <a:ext cx="8351837" cy="631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r:id="rId3" imgW="16253968" imgH="12292063" progId="">
                  <p:embed/>
                </p:oleObj>
              </mc:Choice>
              <mc:Fallback>
                <p:oleObj r:id="rId3" imgW="16253968" imgH="122920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0350"/>
                        <a:ext cx="8351837" cy="631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395288" y="1412875"/>
            <a:ext cx="1081087" cy="360363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tools</a:t>
            </a:r>
            <a:endParaRPr lang="en-US" dirty="0"/>
          </a:p>
        </p:txBody>
      </p:sp>
      <p:pic>
        <p:nvPicPr>
          <p:cNvPr id="38914" name="Picture 2" descr="http://www.andersivar.se/wp-content/uploads/2013/09/analy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858000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mtClean="0"/>
              <a:t>Statistics in the Browse by week</a:t>
            </a:r>
            <a:endParaRPr lang="en-US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altLang="en-US" smtClean="0"/>
              <a:t>Beta version</a:t>
            </a:r>
          </a:p>
          <a:p>
            <a:r>
              <a:rPr lang="fr-CH" altLang="en-US" smtClean="0"/>
              <a:t>Idea: </a:t>
            </a:r>
          </a:p>
          <a:p>
            <a:pPr lvl="1"/>
            <a:r>
              <a:rPr lang="fr-CH" altLang="en-US" smtClean="0"/>
              <a:t>Show global trends</a:t>
            </a:r>
          </a:p>
          <a:p>
            <a:pPr lvl="2"/>
            <a:r>
              <a:rPr lang="fr-CH" altLang="en-US" smtClean="0"/>
              <a:t>Main/new actors</a:t>
            </a:r>
          </a:p>
          <a:p>
            <a:endParaRPr lang="en-US" altLang="en-US" smtClean="0"/>
          </a:p>
        </p:txBody>
      </p:sp>
      <p:pic>
        <p:nvPicPr>
          <p:cNvPr id="34818" name="Picture 2" descr="social-media-marketing-stat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450587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38"/>
            <a:ext cx="7200900" cy="68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Oval 4"/>
          <p:cNvSpPr>
            <a:spLocks noChangeArrowheads="1"/>
          </p:cNvSpPr>
          <p:nvPr/>
        </p:nvSpPr>
        <p:spPr bwMode="auto">
          <a:xfrm>
            <a:off x="3348038" y="476250"/>
            <a:ext cx="1295400" cy="360363"/>
          </a:xfrm>
          <a:prstGeom prst="ellips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7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field: TPO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TPO:1 and </a:t>
            </a:r>
            <a:r>
              <a:rPr lang="en-US" dirty="0" smtClean="0"/>
              <a:t>OF:WO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ll PCT </a:t>
            </a:r>
            <a:r>
              <a:rPr lang="en-US" dirty="0"/>
              <a:t>applications </a:t>
            </a:r>
            <a:r>
              <a:rPr lang="en-US" dirty="0" smtClean="0"/>
              <a:t>containing </a:t>
            </a:r>
            <a:r>
              <a:rPr lang="en-US" dirty="0"/>
              <a:t>third party </a:t>
            </a:r>
            <a:r>
              <a:rPr lang="en-US" dirty="0" smtClean="0"/>
              <a:t>observations which </a:t>
            </a:r>
            <a:r>
              <a:rPr lang="en-US" dirty="0"/>
              <a:t>can be found as a document in the Document List tab.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mtClean="0"/>
              <a:t>Most active</a:t>
            </a:r>
            <a:endParaRPr lang="en-US" alt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916113"/>
            <a:ext cx="78962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331913" y="2852738"/>
            <a:ext cx="576262" cy="3603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22600"/>
            <a:ext cx="62357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1908175" y="5300663"/>
            <a:ext cx="863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8175" y="5300663"/>
            <a:ext cx="719138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7538" y="2205038"/>
            <a:ext cx="1506537" cy="3603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83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323850" y="1557338"/>
            <a:ext cx="863600" cy="287337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23850" y="2781300"/>
            <a:ext cx="8636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8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mtClean="0"/>
              <a:t>Most active last 5 gazettes</a:t>
            </a:r>
            <a:endParaRPr lang="en-US" alt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66875"/>
            <a:ext cx="7734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4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mtClean="0"/>
              <a:t>Most advanced</a:t>
            </a:r>
            <a:endParaRPr lang="en-US" alt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8771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mtClean="0"/>
              <a:t>Breakouts</a:t>
            </a:r>
            <a:endParaRPr lang="en-US" alt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85925"/>
            <a:ext cx="7696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1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05600" y="273050"/>
            <a:ext cx="1981200" cy="58531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IPC</a:t>
            </a:r>
          </a:p>
          <a:p>
            <a:pPr marL="0" indent="0">
              <a:buNone/>
            </a:pPr>
            <a:r>
              <a:rPr lang="en-US" dirty="0" smtClean="0"/>
              <a:t>Green</a:t>
            </a:r>
          </a:p>
          <a:p>
            <a:pPr marL="0" indent="0">
              <a:buNone/>
            </a:pPr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\\wipogvafs01\redirected$\ammann\Documents\Images\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95" y="6417"/>
            <a:ext cx="6592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9"/>
            <a:ext cx="8784327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7" y="514350"/>
            <a:ext cx="90361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0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052"/>
            <a:ext cx="7696200" cy="737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057400" y="1066800"/>
            <a:ext cx="685800" cy="3048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fr-CH" altLang="en-US" sz="4400" b="1"/>
          </a:p>
          <a:p>
            <a:pPr>
              <a:buFontTx/>
              <a:buNone/>
            </a:pPr>
            <a:r>
              <a:rPr lang="fr-CH" altLang="en-US" sz="4400" b="1"/>
              <a:t>	</a:t>
            </a:r>
            <a:endParaRPr lang="en-US" altLang="en-US" sz="4400" b="1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Slides and recording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97425"/>
            <a:ext cx="8713788" cy="6477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100" b="1">
                <a:latin typeface="Times New Roman" pitchFamily="18" charset="0"/>
                <a:cs typeface="Times New Roman" pitchFamily="18" charset="0"/>
                <a:hlinkClick r:id="rId3"/>
              </a:rPr>
              <a:t>www.wipo.int/patentscope/en/webinar/index.html</a:t>
            </a:r>
            <a:endParaRPr lang="en-US" altLang="en-US" sz="31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File:Microsoft Powerpoint Icon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2655887" cy="26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338455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563938" y="2636838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6000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529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76225"/>
            <a:ext cx="80962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447800" y="3276600"/>
            <a:ext cx="1295400" cy="304800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webinar: CLIR on April 15 &amp; 17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3352800"/>
            <a:ext cx="8229600" cy="4352925"/>
          </a:xfrm>
        </p:spPr>
        <p:txBody>
          <a:bodyPr/>
          <a:lstStyle/>
          <a:p>
            <a:r>
              <a:rPr lang="en-US" dirty="0" smtClean="0"/>
              <a:t>Dates: April 15 and 17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Topic: CLIR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4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7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r:id="rId4" imgW="10679365" imgH="6679365" progId="">
                  <p:embed/>
                </p:oleObj>
              </mc:Choice>
              <mc:Fallback>
                <p:oleObj r:id="rId4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5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49" y="0"/>
            <a:ext cx="5453061" cy="678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3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 </a:t>
            </a:r>
            <a:r>
              <a:rPr lang="en-US" altLang="en-US" dirty="0" smtClean="0"/>
              <a:t>results </a:t>
            </a:r>
            <a:r>
              <a:rPr lang="en-US" altLang="en-US" dirty="0"/>
              <a:t>list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5670550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3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r</a:t>
            </a:r>
            <a:r>
              <a:rPr lang="en-US" dirty="0" smtClean="0"/>
              <a:t>esult </a:t>
            </a:r>
            <a:r>
              <a:rPr lang="en-US" dirty="0" smtClean="0"/>
              <a:t>list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09" y="1180586"/>
            <a:ext cx="6824241" cy="747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30890" y="1268760"/>
            <a:ext cx="6840760" cy="1008112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22724" y="2348880"/>
            <a:ext cx="6857093" cy="432048"/>
          </a:xfrm>
          <a:prstGeom prst="rect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30260" y="2852936"/>
            <a:ext cx="6857093" cy="3888432"/>
          </a:xfrm>
          <a:prstGeom prst="rect">
            <a:avLst/>
          </a:prstGeom>
          <a:noFill/>
          <a:ln w="476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5" y="2003290"/>
            <a:ext cx="8759834" cy="145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7" y="3764480"/>
            <a:ext cx="42576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 bwMode="auto">
          <a:xfrm rot="16200000">
            <a:off x="2910588" y="1664563"/>
            <a:ext cx="638175" cy="35814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429227" y="4338361"/>
            <a:ext cx="655319" cy="24765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32630"/>
            <a:ext cx="131298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5791200" y="3136175"/>
            <a:ext cx="1167433" cy="1290637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6301716" y="3190598"/>
            <a:ext cx="603176" cy="573881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457200" y="2538776"/>
            <a:ext cx="7467600" cy="381000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275045" y="1438752"/>
            <a:ext cx="533400" cy="1129076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6357856" y="1457199"/>
            <a:ext cx="547036" cy="1129509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762000" y="1457633"/>
            <a:ext cx="533400" cy="1129076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2819400" y="1476006"/>
            <a:ext cx="547036" cy="1129509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" y="2362200"/>
            <a:ext cx="4817845" cy="205628"/>
          </a:xfrm>
          <a:prstGeom prst="rect">
            <a:avLst/>
          </a:prstGeom>
          <a:solidFill>
            <a:srgbClr val="00FF0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7" y="3801937"/>
            <a:ext cx="5800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12" grpId="0" animBg="1"/>
    </p:bld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311</Words>
  <Application>Microsoft Office PowerPoint</Application>
  <PresentationFormat>On-screen Show (4:3)</PresentationFormat>
  <Paragraphs>97</Paragraphs>
  <Slides>52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template_english</vt:lpstr>
      <vt:lpstr>PowerPoint Presentation</vt:lpstr>
      <vt:lpstr>PowerPoint Presentation</vt:lpstr>
      <vt:lpstr>Agenda</vt:lpstr>
      <vt:lpstr>New field: TPO</vt:lpstr>
      <vt:lpstr>PowerPoint Presentation</vt:lpstr>
      <vt:lpstr>PowerPoint Presentation</vt:lpstr>
      <vt:lpstr>Search results list</vt:lpstr>
      <vt:lpstr>Search result list</vt:lpstr>
      <vt:lpstr>PowerPoint Presentation</vt:lpstr>
      <vt:lpstr>Stemming</vt:lpstr>
      <vt:lpstr>PowerPoint Presentation</vt:lpstr>
      <vt:lpstr>Display options: table/graph –bar/pie</vt:lpstr>
      <vt:lpstr>Display options: table/graph –bar/pie</vt:lpstr>
      <vt:lpstr>PowerPoint Presentation</vt:lpstr>
      <vt:lpstr>Options</vt:lpstr>
      <vt:lpstr>PowerPoint Presentation</vt:lpstr>
      <vt:lpstr>PowerPoint Presentation</vt:lpstr>
      <vt:lpstr>Options</vt:lpstr>
      <vt:lpstr>View: simple</vt:lpstr>
      <vt:lpstr>View: simple + image</vt:lpstr>
      <vt:lpstr>View: all + image</vt:lpstr>
      <vt:lpstr>View: image</vt:lpstr>
      <vt:lpstr>More customization options</vt:lpstr>
      <vt:lpstr>Options: query</vt:lpstr>
      <vt:lpstr>Options: result</vt:lpstr>
      <vt:lpstr>Options: interface</vt:lpstr>
      <vt:lpstr>PowerPoint Presentation</vt:lpstr>
      <vt:lpstr>Options: office</vt:lpstr>
      <vt:lpstr>Options: translate</vt:lpstr>
      <vt:lpstr>PATENTSCOPE account</vt:lpstr>
      <vt:lpstr>PowerPoint Presentation</vt:lpstr>
      <vt:lpstr>Signing up</vt:lpstr>
      <vt:lpstr>Once logged-in</vt:lpstr>
      <vt:lpstr>Downloading the results/Saving the query</vt:lpstr>
      <vt:lpstr>Saving a query</vt:lpstr>
      <vt:lpstr>PowerPoint Presentation</vt:lpstr>
      <vt:lpstr>Analysis tools</vt:lpstr>
      <vt:lpstr>Statistics in the Browse by week</vt:lpstr>
      <vt:lpstr>PowerPoint Presentation</vt:lpstr>
      <vt:lpstr>Most active</vt:lpstr>
      <vt:lpstr>PowerPoint Presentation</vt:lpstr>
      <vt:lpstr>Most active last 5 gazettes</vt:lpstr>
      <vt:lpstr>Most advanced</vt:lpstr>
      <vt:lpstr>Breakouts</vt:lpstr>
      <vt:lpstr>IPC</vt:lpstr>
      <vt:lpstr>PowerPoint Presentation</vt:lpstr>
      <vt:lpstr>PowerPoint Presentation</vt:lpstr>
      <vt:lpstr>PowerPoint Presentation</vt:lpstr>
      <vt:lpstr>Slides and recording</vt:lpstr>
      <vt:lpstr>Next webinar: CLIR on April 15 &amp; 17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MOSCATELLI Amina</dc:creator>
  <cp:lastModifiedBy>AMMANN Sandrine</cp:lastModifiedBy>
  <cp:revision>9</cp:revision>
  <dcterms:created xsi:type="dcterms:W3CDTF">2010-05-03T08:02:35Z</dcterms:created>
  <dcterms:modified xsi:type="dcterms:W3CDTF">2014-03-20T09:08:56Z</dcterms:modified>
</cp:coreProperties>
</file>