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3" r:id="rId5"/>
  </p:sldMasterIdLst>
  <p:notesMasterIdLst>
    <p:notesMasterId r:id="rId19"/>
  </p:notesMasterIdLst>
  <p:handoutMasterIdLst>
    <p:handoutMasterId r:id="rId20"/>
  </p:handoutMasterIdLst>
  <p:sldIdLst>
    <p:sldId id="261" r:id="rId6"/>
    <p:sldId id="262" r:id="rId7"/>
    <p:sldId id="368" r:id="rId8"/>
    <p:sldId id="371" r:id="rId9"/>
    <p:sldId id="279" r:id="rId10"/>
    <p:sldId id="366" r:id="rId11"/>
    <p:sldId id="367" r:id="rId12"/>
    <p:sldId id="372" r:id="rId13"/>
    <p:sldId id="370" r:id="rId14"/>
    <p:sldId id="373" r:id="rId15"/>
    <p:sldId id="369" r:id="rId16"/>
    <p:sldId id="363" r:id="rId17"/>
    <p:sldId id="278" r:id="rId18"/>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Johnson, Hellen" initials="BH" lastIdx="3" clrIdx="0">
    <p:extLst>
      <p:ext uri="{19B8F6BF-5375-455C-9EA6-DF929625EA0E}">
        <p15:presenceInfo xmlns:p15="http://schemas.microsoft.com/office/powerpoint/2012/main" userId="S-1-5-21-185489447-88882503-980507067-271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F2A900"/>
    <a:srgbClr val="D9D9D6"/>
    <a:srgbClr val="A7A8AA"/>
    <a:srgbClr val="63666A"/>
    <a:srgbClr val="EFDBB2"/>
    <a:srgbClr val="F3D54E"/>
    <a:srgbClr val="A07400"/>
    <a:srgbClr val="C9B1D0"/>
    <a:srgbClr val="AB33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2" autoAdjust="0"/>
    <p:restoredTop sz="94689" autoAdjust="0"/>
  </p:normalViewPr>
  <p:slideViewPr>
    <p:cSldViewPr snapToGrid="0" snapToObjects="1">
      <p:cViewPr varScale="1">
        <p:scale>
          <a:sx n="137" d="100"/>
          <a:sy n="137" d="100"/>
        </p:scale>
        <p:origin x="612" y="108"/>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50A3BB-CAF4-1D4E-B3B2-E95D9B9E66DF}" type="datetimeFigureOut">
              <a:rPr lang="en-US" smtClean="0">
                <a:latin typeface="Segoe UI"/>
              </a:rPr>
              <a:t>1/3/2023</a:t>
            </a:fld>
            <a:endParaRPr lang="en-US" dirty="0">
              <a:latin typeface="Segoe UI"/>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a:defRPr>
            </a:lvl1pPr>
          </a:lstStyle>
          <a:p>
            <a:fld id="{139B48F8-1A14-4941-902A-1D33547A0B6A}" type="datetimeFigureOut">
              <a:rPr lang="en-US" smtClean="0"/>
              <a:pPr/>
              <a:t>1/3/2023</a:t>
            </a:fld>
            <a:endParaRPr 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3679996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10</a:t>
            </a:fld>
            <a:endParaRPr lang="en-US" dirty="0"/>
          </a:p>
        </p:txBody>
      </p:sp>
    </p:spTree>
    <p:extLst>
      <p:ext uri="{BB962C8B-B14F-4D97-AF65-F5344CB8AC3E}">
        <p14:creationId xmlns:p14="http://schemas.microsoft.com/office/powerpoint/2010/main" val="807612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11</a:t>
            </a:fld>
            <a:endParaRPr lang="en-US" dirty="0"/>
          </a:p>
        </p:txBody>
      </p:sp>
    </p:spTree>
    <p:extLst>
      <p:ext uri="{BB962C8B-B14F-4D97-AF65-F5344CB8AC3E}">
        <p14:creationId xmlns:p14="http://schemas.microsoft.com/office/powerpoint/2010/main" val="2169547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13</a:t>
            </a:fld>
            <a:endParaRPr lang="en-US" dirty="0"/>
          </a:p>
        </p:txBody>
      </p:sp>
    </p:spTree>
    <p:extLst>
      <p:ext uri="{BB962C8B-B14F-4D97-AF65-F5344CB8AC3E}">
        <p14:creationId xmlns:p14="http://schemas.microsoft.com/office/powerpoint/2010/main" val="1071923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a:t>
            </a:fld>
            <a:endParaRPr lang="en-US" dirty="0"/>
          </a:p>
        </p:txBody>
      </p:sp>
    </p:spTree>
    <p:extLst>
      <p:ext uri="{BB962C8B-B14F-4D97-AF65-F5344CB8AC3E}">
        <p14:creationId xmlns:p14="http://schemas.microsoft.com/office/powerpoint/2010/main" val="322599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a:t>
            </a:fld>
            <a:endParaRPr lang="en-US" dirty="0"/>
          </a:p>
        </p:txBody>
      </p:sp>
    </p:spTree>
    <p:extLst>
      <p:ext uri="{BB962C8B-B14F-4D97-AF65-F5344CB8AC3E}">
        <p14:creationId xmlns:p14="http://schemas.microsoft.com/office/powerpoint/2010/main" val="3986487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4</a:t>
            </a:fld>
            <a:endParaRPr lang="en-US" dirty="0"/>
          </a:p>
        </p:txBody>
      </p:sp>
    </p:spTree>
    <p:extLst>
      <p:ext uri="{BB962C8B-B14F-4D97-AF65-F5344CB8AC3E}">
        <p14:creationId xmlns:p14="http://schemas.microsoft.com/office/powerpoint/2010/main" val="1475673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5</a:t>
            </a:fld>
            <a:endParaRPr lang="en-US" dirty="0"/>
          </a:p>
        </p:txBody>
      </p:sp>
    </p:spTree>
    <p:extLst>
      <p:ext uri="{BB962C8B-B14F-4D97-AF65-F5344CB8AC3E}">
        <p14:creationId xmlns:p14="http://schemas.microsoft.com/office/powerpoint/2010/main" val="3196494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6</a:t>
            </a:fld>
            <a:endParaRPr lang="en-US" dirty="0"/>
          </a:p>
        </p:txBody>
      </p:sp>
    </p:spTree>
    <p:extLst>
      <p:ext uri="{BB962C8B-B14F-4D97-AF65-F5344CB8AC3E}">
        <p14:creationId xmlns:p14="http://schemas.microsoft.com/office/powerpoint/2010/main" val="390019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7</a:t>
            </a:fld>
            <a:endParaRPr lang="en-US" dirty="0"/>
          </a:p>
        </p:txBody>
      </p:sp>
    </p:spTree>
    <p:extLst>
      <p:ext uri="{BB962C8B-B14F-4D97-AF65-F5344CB8AC3E}">
        <p14:creationId xmlns:p14="http://schemas.microsoft.com/office/powerpoint/2010/main" val="2713306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8</a:t>
            </a:fld>
            <a:endParaRPr lang="en-US" dirty="0"/>
          </a:p>
        </p:txBody>
      </p:sp>
    </p:spTree>
    <p:extLst>
      <p:ext uri="{BB962C8B-B14F-4D97-AF65-F5344CB8AC3E}">
        <p14:creationId xmlns:p14="http://schemas.microsoft.com/office/powerpoint/2010/main" val="1735758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3742431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9" name="Rectangle 8">
            <a:extLst>
              <a:ext uri="{FF2B5EF4-FFF2-40B4-BE49-F238E27FC236}">
                <a16:creationId xmlns:a16="http://schemas.microsoft.com/office/drawing/2014/main" id="{8625F02B-4393-4638-9487-98FC36F3351D}"/>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userDrawn="1"/>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1963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01147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userDrawn="1"/>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userDrawn="1"/>
        </p:nvPicPr>
        <p:blipFill>
          <a:blip r:embed="rId2"/>
          <a:stretch>
            <a:fillRect/>
          </a:stretch>
        </p:blipFill>
        <p:spPr>
          <a:xfrm>
            <a:off x="2561450" y="1867964"/>
            <a:ext cx="4129734" cy="1928346"/>
          </a:xfrm>
          <a:prstGeom prst="rect">
            <a:avLst/>
          </a:prstGeom>
        </p:spPr>
      </p:pic>
    </p:spTree>
    <p:extLst>
      <p:ext uri="{BB962C8B-B14F-4D97-AF65-F5344CB8AC3E}">
        <p14:creationId xmlns:p14="http://schemas.microsoft.com/office/powerpoint/2010/main" val="1928937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with image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userDrawn="1"/>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350583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3378890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w/ contact info and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userDrawn="1"/>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2834231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15478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133627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959404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531CA9-CD88-46D8-B961-5D0D80692AB8}"/>
              </a:ext>
            </a:extLst>
          </p:cNvPr>
          <p:cNvPicPr>
            <a:picLocks noChangeAspect="1"/>
          </p:cNvPicPr>
          <p:nvPr userDrawn="1"/>
        </p:nvPicPr>
        <p:blipFill rotWithShape="1">
          <a:blip r:embed="rId2"/>
          <a:srcRect l="12408" t="11681" r="2939" b="25459"/>
          <a:stretch/>
        </p:blipFill>
        <p:spPr>
          <a:xfrm>
            <a:off x="1" y="-6167"/>
            <a:ext cx="9144000" cy="524734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11" name="Rectangle 8">
            <a:extLst>
              <a:ext uri="{FF2B5EF4-FFF2-40B4-BE49-F238E27FC236}">
                <a16:creationId xmlns:a16="http://schemas.microsoft.com/office/drawing/2014/main" id="{93AA097B-91BE-4997-B48C-79834B5304EA}"/>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Isosceles Triangle 14">
            <a:extLst>
              <a:ext uri="{FF2B5EF4-FFF2-40B4-BE49-F238E27FC236}">
                <a16:creationId xmlns:a16="http://schemas.microsoft.com/office/drawing/2014/main" id="{46030774-377F-4EB6-AADB-7D5DE162977D}"/>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userDrawn="1"/>
        </p:nvPicPr>
        <p:blipFill>
          <a:blip r:embed="rId3"/>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1682424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858377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5930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502596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3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8672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852428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2223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33405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4164349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892130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38202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dirty="0"/>
              <a:t>Click to edit Master title style</a:t>
            </a: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userDrawn="1"/>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0" r:id="rId4"/>
    <p:sldLayoutId id="2147483651" r:id="rId5"/>
    <p:sldLayoutId id="2147483652" r:id="rId6"/>
    <p:sldLayoutId id="2147483653" r:id="rId7"/>
    <p:sldLayoutId id="2147483654" r:id="rId8"/>
    <p:sldLayoutId id="2147483655" r:id="rId9"/>
    <p:sldLayoutId id="2147483687" r:id="rId10"/>
    <p:sldLayoutId id="2147483658" r:id="rId11"/>
    <p:sldLayoutId id="2147483671" r:id="rId12"/>
    <p:sldLayoutId id="2147483659" r:id="rId13"/>
    <p:sldLayoutId id="2147483689" r:id="rId14"/>
    <p:sldLayoutId id="2147483672" r:id="rId15"/>
    <p:sldLayoutId id="2147483690" r:id="rId16"/>
  </p:sldLayoutIdLst>
  <p:hf hdr="0" ftr="0" dt="0"/>
  <p:txStyles>
    <p:titleStyle>
      <a:lvl1pPr algn="l" defTabSz="457200" rtl="0" eaLnBrk="1" latinLnBrk="0" hangingPunct="1">
        <a:spcBef>
          <a:spcPct val="0"/>
        </a:spcBef>
        <a:buNone/>
        <a:defRPr sz="36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28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dirty="0"/>
              <a:t>Click to edit Master title style</a:t>
            </a: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6" name="Isosceles Triangle 14">
            <a:extLst>
              <a:ext uri="{FF2B5EF4-FFF2-40B4-BE49-F238E27FC236}">
                <a16:creationId xmlns:a16="http://schemas.microsoft.com/office/drawing/2014/main" id="{8744B0B0-8A1A-4583-B0F2-6FDA3020753D}"/>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effectLst/>
              <a:latin typeface="Segoe UI"/>
            </a:endParaRPr>
          </a:p>
        </p:txBody>
      </p:sp>
    </p:spTree>
    <p:extLst>
      <p:ext uri="{BB962C8B-B14F-4D97-AF65-F5344CB8AC3E}">
        <p14:creationId xmlns:p14="http://schemas.microsoft.com/office/powerpoint/2010/main" val="79154715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1" r:id="rId3"/>
    <p:sldLayoutId id="2147483682" r:id="rId4"/>
    <p:sldLayoutId id="2147483688" r:id="rId5"/>
    <p:sldLayoutId id="2147483685" r:id="rId6"/>
    <p:sldLayoutId id="2147483686" r:id="rId7"/>
  </p:sldLayoutIdLst>
  <p:hf hdr="0" ftr="0" dt="0"/>
  <p:txStyles>
    <p:titleStyle>
      <a:lvl1pPr algn="l" defTabSz="457200" rtl="0" eaLnBrk="1" latinLnBrk="0" hangingPunct="1">
        <a:spcBef>
          <a:spcPct val="0"/>
        </a:spcBef>
        <a:buNone/>
        <a:defRPr sz="36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28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mossadams.com/articles/2022/08/inflation-reduction-act-of-2022-overview"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4810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ACB9FA-E9E9-4E53-8539-3857F8C83366}"/>
              </a:ext>
            </a:extLst>
          </p:cNvPr>
          <p:cNvSpPr>
            <a:spLocks noGrp="1"/>
          </p:cNvSpPr>
          <p:nvPr>
            <p:ph idx="1"/>
          </p:nvPr>
        </p:nvSpPr>
        <p:spPr>
          <a:xfrm>
            <a:off x="579922" y="972075"/>
            <a:ext cx="8229600" cy="3791122"/>
          </a:xfrm>
        </p:spPr>
        <p:txBody>
          <a:bodyPr>
            <a:normAutofit fontScale="92500"/>
          </a:bodyPr>
          <a:lstStyle/>
          <a:p>
            <a:pPr marL="0" indent="0">
              <a:buNone/>
            </a:pPr>
            <a:r>
              <a:rPr lang="en-US" sz="2000" dirty="0"/>
              <a:t>Applications must contain one or more claims to a product or process that mitigates climate change by reducing greenhouse gasses - these technologies are those within the Cooperative Patent Classification (CPC) subclasses Y02 (TECHNOLOGIES OR APPLICATIONS FOR MITIGATION OR ADAPTATION AGAINST CLIMATE CHANGE) and include: </a:t>
            </a:r>
          </a:p>
          <a:p>
            <a:r>
              <a:rPr lang="en-US" sz="1700" dirty="0"/>
              <a:t>Controlling, reducing, and preventing anthropogenic emissions of greenhouse gasses</a:t>
            </a:r>
          </a:p>
          <a:p>
            <a:r>
              <a:rPr lang="en-US" sz="1700" dirty="0"/>
              <a:t>Capturing, storing, sequestering, and disposing of greenhouse gasses</a:t>
            </a:r>
          </a:p>
          <a:p>
            <a:r>
              <a:rPr lang="en-US" sz="1700" dirty="0"/>
              <a:t>Climate change mitigation in housing, appliances, end-user applications, information and communication, production of goods, transportation, wastewater treatment and management, and electrical power generation and transmission</a:t>
            </a:r>
          </a:p>
          <a:p>
            <a:r>
              <a:rPr lang="en-US" sz="1700" dirty="0"/>
              <a:t>Adapting to the adverse effects of climate change in human, industrial (including agricultural), and economic activities </a:t>
            </a:r>
          </a:p>
        </p:txBody>
      </p:sp>
      <p:sp>
        <p:nvSpPr>
          <p:cNvPr id="2" name="Title 1">
            <a:extLst>
              <a:ext uri="{FF2B5EF4-FFF2-40B4-BE49-F238E27FC236}">
                <a16:creationId xmlns:a16="http://schemas.microsoft.com/office/drawing/2014/main" id="{DE40A1BC-F63E-4CF8-B011-F73775E0A72F}"/>
              </a:ext>
            </a:extLst>
          </p:cNvPr>
          <p:cNvSpPr>
            <a:spLocks noGrp="1"/>
          </p:cNvSpPr>
          <p:nvPr>
            <p:ph type="title"/>
          </p:nvPr>
        </p:nvSpPr>
        <p:spPr/>
        <p:txBody>
          <a:bodyPr/>
          <a:lstStyle/>
          <a:p>
            <a:r>
              <a:rPr lang="en-US" dirty="0"/>
              <a:t>Eligible applications</a:t>
            </a:r>
          </a:p>
        </p:txBody>
      </p:sp>
      <p:sp>
        <p:nvSpPr>
          <p:cNvPr id="4" name="Slide Number Placeholder 3">
            <a:extLst>
              <a:ext uri="{FF2B5EF4-FFF2-40B4-BE49-F238E27FC236}">
                <a16:creationId xmlns:a16="http://schemas.microsoft.com/office/drawing/2014/main" id="{BB7AB28D-8719-4DA8-A55B-EDBBDA01BCE3}"/>
              </a:ext>
            </a:extLst>
          </p:cNvPr>
          <p:cNvSpPr>
            <a:spLocks noGrp="1"/>
          </p:cNvSpPr>
          <p:nvPr>
            <p:ph type="sldNum" sz="quarter" idx="10"/>
          </p:nvPr>
        </p:nvSpPr>
        <p:spPr/>
        <p:txBody>
          <a:bodyPr/>
          <a:lstStyle/>
          <a:p>
            <a:fld id="{1D648693-0942-45E9-83AE-76FC568F9452}" type="slidenum">
              <a:rPr lang="en-US" smtClean="0"/>
              <a:pPr/>
              <a:t>10</a:t>
            </a:fld>
            <a:endParaRPr lang="en-US" dirty="0"/>
          </a:p>
        </p:txBody>
      </p:sp>
      <p:sp>
        <p:nvSpPr>
          <p:cNvPr id="5" name="Rectangle 4">
            <a:extLst>
              <a:ext uri="{FF2B5EF4-FFF2-40B4-BE49-F238E27FC236}">
                <a16:creationId xmlns:a16="http://schemas.microsoft.com/office/drawing/2014/main" id="{0367A0E1-61B3-434A-AB58-444111AC34E3}"/>
              </a:ext>
            </a:extLst>
          </p:cNvPr>
          <p:cNvSpPr/>
          <p:nvPr/>
        </p:nvSpPr>
        <p:spPr>
          <a:xfrm>
            <a:off x="485832" y="4691789"/>
            <a:ext cx="8323690" cy="677108"/>
          </a:xfrm>
          <a:prstGeom prst="rect">
            <a:avLst/>
          </a:prstGeom>
        </p:spPr>
        <p:txBody>
          <a:bodyPr wrap="square">
            <a:spAutoFit/>
          </a:bodyPr>
          <a:lstStyle/>
          <a:p>
            <a:r>
              <a:rPr lang="en-US" sz="1900" dirty="0"/>
              <a:t>The failure to be classified in those subclasses wouldn’t exclude the application per se from the program. </a:t>
            </a:r>
          </a:p>
        </p:txBody>
      </p:sp>
    </p:spTree>
    <p:extLst>
      <p:ext uri="{BB962C8B-B14F-4D97-AF65-F5344CB8AC3E}">
        <p14:creationId xmlns:p14="http://schemas.microsoft.com/office/powerpoint/2010/main" val="550541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4BD9D2-7D9B-4D23-8EB4-C4BD13E72D84}"/>
              </a:ext>
            </a:extLst>
          </p:cNvPr>
          <p:cNvSpPr>
            <a:spLocks noGrp="1"/>
          </p:cNvSpPr>
          <p:nvPr>
            <p:ph idx="1"/>
          </p:nvPr>
        </p:nvSpPr>
        <p:spPr>
          <a:xfrm>
            <a:off x="457200" y="1447584"/>
            <a:ext cx="4401127" cy="3786267"/>
          </a:xfrm>
        </p:spPr>
        <p:txBody>
          <a:bodyPr/>
          <a:lstStyle/>
          <a:p>
            <a:r>
              <a:rPr lang="en-US" b="1" dirty="0">
                <a:solidFill>
                  <a:schemeClr val="tx2"/>
                </a:solidFill>
              </a:rPr>
              <a:t>171</a:t>
            </a:r>
            <a:r>
              <a:rPr lang="en-US" dirty="0"/>
              <a:t> applications received</a:t>
            </a:r>
          </a:p>
          <a:p>
            <a:r>
              <a:rPr lang="en-US" b="1" dirty="0">
                <a:solidFill>
                  <a:schemeClr val="tx2"/>
                </a:solidFill>
              </a:rPr>
              <a:t>97</a:t>
            </a:r>
            <a:r>
              <a:rPr lang="en-US" dirty="0"/>
              <a:t> applications granted special status</a:t>
            </a:r>
          </a:p>
          <a:p>
            <a:r>
              <a:rPr lang="en-US" b="1" dirty="0">
                <a:solidFill>
                  <a:schemeClr val="tx2"/>
                </a:solidFill>
              </a:rPr>
              <a:t>1</a:t>
            </a:r>
            <a:r>
              <a:rPr lang="en-US" dirty="0"/>
              <a:t> application allowed!</a:t>
            </a:r>
          </a:p>
          <a:p>
            <a:pPr marL="0" indent="0">
              <a:buNone/>
            </a:pPr>
            <a:endParaRPr lang="en-US" sz="2000" i="1" dirty="0"/>
          </a:p>
          <a:p>
            <a:pPr marL="0" indent="0">
              <a:buNone/>
            </a:pPr>
            <a:r>
              <a:rPr lang="en-US" sz="2000" i="1" dirty="0"/>
              <a:t>(as of November 30, 2022)</a:t>
            </a:r>
          </a:p>
        </p:txBody>
      </p:sp>
      <p:sp>
        <p:nvSpPr>
          <p:cNvPr id="2" name="Title 1">
            <a:extLst>
              <a:ext uri="{FF2B5EF4-FFF2-40B4-BE49-F238E27FC236}">
                <a16:creationId xmlns:a16="http://schemas.microsoft.com/office/drawing/2014/main" id="{DE40A1BC-F63E-4CF8-B011-F73775E0A72F}"/>
              </a:ext>
            </a:extLst>
          </p:cNvPr>
          <p:cNvSpPr>
            <a:spLocks noGrp="1"/>
          </p:cNvSpPr>
          <p:nvPr>
            <p:ph type="title"/>
          </p:nvPr>
        </p:nvSpPr>
        <p:spPr/>
        <p:txBody>
          <a:bodyPr/>
          <a:lstStyle/>
          <a:p>
            <a:r>
              <a:rPr lang="en-US" dirty="0"/>
              <a:t>Program to date</a:t>
            </a:r>
          </a:p>
        </p:txBody>
      </p:sp>
      <p:sp>
        <p:nvSpPr>
          <p:cNvPr id="4" name="Slide Number Placeholder 3">
            <a:extLst>
              <a:ext uri="{FF2B5EF4-FFF2-40B4-BE49-F238E27FC236}">
                <a16:creationId xmlns:a16="http://schemas.microsoft.com/office/drawing/2014/main" id="{BB7AB28D-8719-4DA8-A55B-EDBBDA01BCE3}"/>
              </a:ext>
            </a:extLst>
          </p:cNvPr>
          <p:cNvSpPr>
            <a:spLocks noGrp="1"/>
          </p:cNvSpPr>
          <p:nvPr>
            <p:ph type="sldNum" sz="quarter" idx="10"/>
          </p:nvPr>
        </p:nvSpPr>
        <p:spPr/>
        <p:txBody>
          <a:bodyPr/>
          <a:lstStyle/>
          <a:p>
            <a:fld id="{1D648693-0942-45E9-83AE-76FC568F9452}" type="slidenum">
              <a:rPr lang="en-US" smtClean="0"/>
              <a:pPr/>
              <a:t>11</a:t>
            </a:fld>
            <a:endParaRPr lang="en-US" dirty="0"/>
          </a:p>
        </p:txBody>
      </p:sp>
      <p:pic>
        <p:nvPicPr>
          <p:cNvPr id="8" name="Picture 7">
            <a:extLst>
              <a:ext uri="{FF2B5EF4-FFF2-40B4-BE49-F238E27FC236}">
                <a16:creationId xmlns:a16="http://schemas.microsoft.com/office/drawing/2014/main" id="{C4B8E428-FA49-452D-834D-5AFF7E0F232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53263" y="704698"/>
            <a:ext cx="3633537" cy="4592790"/>
          </a:xfrm>
          <a:prstGeom prst="rect">
            <a:avLst/>
          </a:prstGeom>
          <a:ln w="6350">
            <a:solidFill>
              <a:schemeClr val="bg1">
                <a:lumMod val="75000"/>
              </a:schemeClr>
            </a:solidFill>
          </a:ln>
          <a:effectLst/>
        </p:spPr>
      </p:pic>
    </p:spTree>
    <p:extLst>
      <p:ext uri="{BB962C8B-B14F-4D97-AF65-F5344CB8AC3E}">
        <p14:creationId xmlns:p14="http://schemas.microsoft.com/office/powerpoint/2010/main" val="3580161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3F0D3D6-47D7-4B5F-8740-77C8C1E2F167}"/>
              </a:ext>
            </a:extLst>
          </p:cNvPr>
          <p:cNvSpPr>
            <a:spLocks noGrp="1"/>
          </p:cNvSpPr>
          <p:nvPr>
            <p:ph idx="1"/>
          </p:nvPr>
        </p:nvSpPr>
        <p:spPr/>
        <p:txBody>
          <a:bodyPr>
            <a:normAutofit fontScale="77500" lnSpcReduction="20000"/>
          </a:bodyPr>
          <a:lstStyle/>
          <a:p>
            <a:pPr>
              <a:lnSpc>
                <a:spcPct val="120000"/>
              </a:lnSpc>
            </a:pPr>
            <a:r>
              <a:rPr lang="en-US" dirty="0"/>
              <a:t>The USPTO intends to launch a </a:t>
            </a:r>
            <a:r>
              <a:rPr lang="en-US" b="1" dirty="0">
                <a:solidFill>
                  <a:schemeClr val="tx2"/>
                </a:solidFill>
              </a:rPr>
              <a:t>Patents for Humanity: Clean energy technologies </a:t>
            </a:r>
            <a:r>
              <a:rPr lang="en-US" dirty="0"/>
              <a:t>awards competition, a green technology–focused version of the USPTO’s highly successful Patents for Humanity awards competition, in 2023.</a:t>
            </a:r>
          </a:p>
          <a:p>
            <a:pPr>
              <a:lnSpc>
                <a:spcPct val="120000"/>
              </a:lnSpc>
            </a:pPr>
            <a:r>
              <a:rPr lang="en-US" dirty="0"/>
              <a:t>Patents for Humanity is the United States Patent and Trademark Office's (USPTO) awards competition recognizing innovators who use game-changing technology to meet global humanitarian challenges.</a:t>
            </a:r>
          </a:p>
        </p:txBody>
      </p:sp>
      <p:sp>
        <p:nvSpPr>
          <p:cNvPr id="2" name="Title 1"/>
          <p:cNvSpPr>
            <a:spLocks noGrp="1"/>
          </p:cNvSpPr>
          <p:nvPr>
            <p:ph type="title"/>
          </p:nvPr>
        </p:nvSpPr>
        <p:spPr/>
        <p:txBody>
          <a:bodyPr>
            <a:noAutofit/>
          </a:bodyPr>
          <a:lstStyle/>
          <a:p>
            <a:r>
              <a:rPr lang="en-US" dirty="0"/>
              <a:t>Patents for Humanity: </a:t>
            </a:r>
            <a:br>
              <a:rPr lang="en-US" dirty="0"/>
            </a:br>
            <a:r>
              <a:rPr lang="en-US" dirty="0"/>
              <a:t>Clean energy technologies</a:t>
            </a:r>
          </a:p>
        </p:txBody>
      </p:sp>
      <p:sp>
        <p:nvSpPr>
          <p:cNvPr id="5" name="Slide Number Placeholder 4"/>
          <p:cNvSpPr>
            <a:spLocks noGrp="1"/>
          </p:cNvSpPr>
          <p:nvPr>
            <p:ph type="sldNum" sz="quarter" idx="10"/>
          </p:nvPr>
        </p:nvSpPr>
        <p:spPr/>
        <p:txBody>
          <a:bodyPr/>
          <a:lstStyle/>
          <a:p>
            <a:fld id="{46490452-22E6-404C-89DF-8A2AA5E06537}" type="slidenum">
              <a:rPr lang="en-US" altLang="en-US" smtClean="0"/>
              <a:pPr/>
              <a:t>12</a:t>
            </a:fld>
            <a:endParaRPr lang="en-US" altLang="en-US" dirty="0"/>
          </a:p>
        </p:txBody>
      </p:sp>
    </p:spTree>
    <p:extLst>
      <p:ext uri="{BB962C8B-B14F-4D97-AF65-F5344CB8AC3E}">
        <p14:creationId xmlns:p14="http://schemas.microsoft.com/office/powerpoint/2010/main" val="951227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774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823058"/>
            <a:ext cx="7086600" cy="1748942"/>
          </a:xfrm>
        </p:spPr>
        <p:txBody>
          <a:bodyPr>
            <a:normAutofit fontScale="70000" lnSpcReduction="20000"/>
          </a:bodyPr>
          <a:lstStyle/>
          <a:p>
            <a:pPr>
              <a:lnSpc>
                <a:spcPct val="120000"/>
              </a:lnSpc>
            </a:pPr>
            <a:r>
              <a:rPr lang="en-US" dirty="0"/>
              <a:t>Rahul Das</a:t>
            </a:r>
          </a:p>
          <a:p>
            <a:pPr>
              <a:lnSpc>
                <a:spcPct val="120000"/>
              </a:lnSpc>
            </a:pPr>
            <a:r>
              <a:rPr lang="en-US" dirty="0"/>
              <a:t>USPTO</a:t>
            </a:r>
          </a:p>
          <a:p>
            <a:pPr>
              <a:lnSpc>
                <a:spcPct val="120000"/>
              </a:lnSpc>
            </a:pPr>
            <a:r>
              <a:rPr lang="en-US" dirty="0"/>
              <a:t>Office of Policy and International Affairs</a:t>
            </a:r>
          </a:p>
          <a:p>
            <a:pPr>
              <a:lnSpc>
                <a:spcPct val="120000"/>
              </a:lnSpc>
            </a:pPr>
            <a:r>
              <a:rPr lang="en-US" dirty="0"/>
              <a:t>December 13, 2022</a:t>
            </a:r>
          </a:p>
        </p:txBody>
      </p:sp>
      <p:sp>
        <p:nvSpPr>
          <p:cNvPr id="2" name="Title 1"/>
          <p:cNvSpPr>
            <a:spLocks noGrp="1"/>
          </p:cNvSpPr>
          <p:nvPr>
            <p:ph type="ctrTitle"/>
          </p:nvPr>
        </p:nvSpPr>
        <p:spPr/>
        <p:txBody>
          <a:bodyPr/>
          <a:lstStyle/>
          <a:p>
            <a:r>
              <a:rPr lang="en-US" dirty="0"/>
              <a:t>USPTO Green Technology Initiatives</a:t>
            </a:r>
          </a:p>
        </p:txBody>
      </p:sp>
    </p:spTree>
    <p:extLst>
      <p:ext uri="{BB962C8B-B14F-4D97-AF65-F5344CB8AC3E}">
        <p14:creationId xmlns:p14="http://schemas.microsoft.com/office/powerpoint/2010/main" val="2288873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A6B568-A6A6-4021-8D7A-49D896DF4782}"/>
              </a:ext>
            </a:extLst>
          </p:cNvPr>
          <p:cNvSpPr>
            <a:spLocks noGrp="1"/>
          </p:cNvSpPr>
          <p:nvPr>
            <p:ph idx="1"/>
          </p:nvPr>
        </p:nvSpPr>
        <p:spPr/>
        <p:txBody>
          <a:bodyPr>
            <a:normAutofit fontScale="70000" lnSpcReduction="20000"/>
          </a:bodyPr>
          <a:lstStyle/>
          <a:p>
            <a:pPr marL="0" indent="0">
              <a:lnSpc>
                <a:spcPct val="120000"/>
              </a:lnSpc>
              <a:buNone/>
            </a:pPr>
            <a:r>
              <a:rPr lang="en-US" sz="3400" dirty="0"/>
              <a:t>The Biden administration has made fighting climate change a top priority.</a:t>
            </a:r>
          </a:p>
          <a:p>
            <a:pPr>
              <a:lnSpc>
                <a:spcPct val="120000"/>
              </a:lnSpc>
            </a:pPr>
            <a:r>
              <a:rPr lang="en-US" dirty="0"/>
              <a:t>The </a:t>
            </a:r>
            <a:r>
              <a:rPr lang="en-US" b="1" dirty="0">
                <a:solidFill>
                  <a:schemeClr val="tx2"/>
                </a:solidFill>
                <a:hlinkClick r:id="rId3">
                  <a:extLst>
                    <a:ext uri="{A12FA001-AC4F-418D-AE19-62706E023703}">
                      <ahyp:hlinkClr xmlns:ahyp="http://schemas.microsoft.com/office/drawing/2018/hyperlinkcolor" val="tx"/>
                    </a:ext>
                  </a:extLst>
                </a:hlinkClick>
              </a:rPr>
              <a:t>Inflation Reduction Act of 2022</a:t>
            </a:r>
            <a:r>
              <a:rPr lang="en-US" dirty="0"/>
              <a:t>, signed by President Joe Biden on August 16, 2022, is the largest ever commitment of federal funds to combat climate change in U.S. history. It includes almost $370 billion in tax incentives aimed at reducing carbon emissions, enhancing energy efficiency, and accelerating the country’s energy transition away from fossil fuels.</a:t>
            </a:r>
          </a:p>
          <a:p>
            <a:pPr>
              <a:lnSpc>
                <a:spcPct val="120000"/>
              </a:lnSpc>
            </a:pPr>
            <a:r>
              <a:rPr lang="en-US" dirty="0"/>
              <a:t>President Biden has also issued numerous </a:t>
            </a:r>
            <a:r>
              <a:rPr lang="en-US" b="1" dirty="0">
                <a:solidFill>
                  <a:schemeClr val="tx2"/>
                </a:solidFill>
              </a:rPr>
              <a:t>executive orders </a:t>
            </a:r>
            <a:r>
              <a:rPr lang="en-US" dirty="0"/>
              <a:t>addressing climate change.</a:t>
            </a:r>
          </a:p>
          <a:p>
            <a:pPr>
              <a:lnSpc>
                <a:spcPct val="120000"/>
              </a:lnSpc>
            </a:pPr>
            <a:endParaRPr lang="en-US" dirty="0"/>
          </a:p>
        </p:txBody>
      </p:sp>
      <p:sp>
        <p:nvSpPr>
          <p:cNvPr id="2" name="Title 1">
            <a:extLst>
              <a:ext uri="{FF2B5EF4-FFF2-40B4-BE49-F238E27FC236}">
                <a16:creationId xmlns:a16="http://schemas.microsoft.com/office/drawing/2014/main" id="{7741BAF6-819B-47FD-8E4D-29E7EF42EC74}"/>
              </a:ext>
            </a:extLst>
          </p:cNvPr>
          <p:cNvSpPr>
            <a:spLocks noGrp="1"/>
          </p:cNvSpPr>
          <p:nvPr>
            <p:ph type="title"/>
          </p:nvPr>
        </p:nvSpPr>
        <p:spPr/>
        <p:txBody>
          <a:bodyPr/>
          <a:lstStyle/>
          <a:p>
            <a:r>
              <a:rPr lang="en-US" dirty="0"/>
              <a:t>Tackling the climate crisis</a:t>
            </a:r>
          </a:p>
        </p:txBody>
      </p:sp>
      <p:sp>
        <p:nvSpPr>
          <p:cNvPr id="4" name="Slide Number Placeholder 3">
            <a:extLst>
              <a:ext uri="{FF2B5EF4-FFF2-40B4-BE49-F238E27FC236}">
                <a16:creationId xmlns:a16="http://schemas.microsoft.com/office/drawing/2014/main" id="{0420C90E-6DFE-4E63-A87C-1033CEF6DA55}"/>
              </a:ext>
            </a:extLst>
          </p:cNvPr>
          <p:cNvSpPr>
            <a:spLocks noGrp="1"/>
          </p:cNvSpPr>
          <p:nvPr>
            <p:ph type="sldNum" sz="quarter" idx="10"/>
          </p:nvPr>
        </p:nvSpPr>
        <p:spPr/>
        <p:txBody>
          <a:bodyPr/>
          <a:lstStyle/>
          <a:p>
            <a:fld id="{1D648693-0942-45E9-83AE-76FC568F9452}" type="slidenum">
              <a:rPr lang="en-US" smtClean="0"/>
              <a:pPr/>
              <a:t>3</a:t>
            </a:fld>
            <a:endParaRPr lang="en-US" dirty="0"/>
          </a:p>
        </p:txBody>
      </p:sp>
    </p:spTree>
    <p:extLst>
      <p:ext uri="{BB962C8B-B14F-4D97-AF65-F5344CB8AC3E}">
        <p14:creationId xmlns:p14="http://schemas.microsoft.com/office/powerpoint/2010/main" val="2013871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A6B568-A6A6-4021-8D7A-49D896DF4782}"/>
              </a:ext>
            </a:extLst>
          </p:cNvPr>
          <p:cNvSpPr>
            <a:spLocks noGrp="1"/>
          </p:cNvSpPr>
          <p:nvPr>
            <p:ph idx="1"/>
          </p:nvPr>
        </p:nvSpPr>
        <p:spPr/>
        <p:txBody>
          <a:bodyPr/>
          <a:lstStyle/>
          <a:p>
            <a:r>
              <a:rPr lang="en-US"/>
              <a:t>In July, 2022, the USPTO officially became a technology partner of WIPO GREEN. </a:t>
            </a:r>
            <a:br>
              <a:rPr lang="en-US"/>
            </a:br>
            <a:endParaRPr lang="en-US" dirty="0"/>
          </a:p>
        </p:txBody>
      </p:sp>
      <p:sp>
        <p:nvSpPr>
          <p:cNvPr id="2" name="Title 1">
            <a:extLst>
              <a:ext uri="{FF2B5EF4-FFF2-40B4-BE49-F238E27FC236}">
                <a16:creationId xmlns:a16="http://schemas.microsoft.com/office/drawing/2014/main" id="{7741BAF6-819B-47FD-8E4D-29E7EF42EC74}"/>
              </a:ext>
            </a:extLst>
          </p:cNvPr>
          <p:cNvSpPr>
            <a:spLocks noGrp="1"/>
          </p:cNvSpPr>
          <p:nvPr>
            <p:ph type="title"/>
          </p:nvPr>
        </p:nvSpPr>
        <p:spPr/>
        <p:txBody>
          <a:bodyPr/>
          <a:lstStyle/>
          <a:p>
            <a:r>
              <a:rPr lang="en-US" dirty="0"/>
              <a:t>USPTO – WIPO Green partnership</a:t>
            </a:r>
          </a:p>
        </p:txBody>
      </p:sp>
      <p:sp>
        <p:nvSpPr>
          <p:cNvPr id="4" name="Slide Number Placeholder 3">
            <a:extLst>
              <a:ext uri="{FF2B5EF4-FFF2-40B4-BE49-F238E27FC236}">
                <a16:creationId xmlns:a16="http://schemas.microsoft.com/office/drawing/2014/main" id="{0420C90E-6DFE-4E63-A87C-1033CEF6DA55}"/>
              </a:ext>
            </a:extLst>
          </p:cNvPr>
          <p:cNvSpPr>
            <a:spLocks noGrp="1"/>
          </p:cNvSpPr>
          <p:nvPr>
            <p:ph type="sldNum" sz="quarter" idx="10"/>
          </p:nvPr>
        </p:nvSpPr>
        <p:spPr/>
        <p:txBody>
          <a:bodyPr/>
          <a:lstStyle/>
          <a:p>
            <a:fld id="{1D648693-0942-45E9-83AE-76FC568F9452}" type="slidenum">
              <a:rPr lang="en-US" smtClean="0"/>
              <a:pPr/>
              <a:t>4</a:t>
            </a:fld>
            <a:endParaRPr lang="en-US" dirty="0"/>
          </a:p>
        </p:txBody>
      </p:sp>
      <p:pic>
        <p:nvPicPr>
          <p:cNvPr id="5" name="Picture 4" descr="Photo of USPTO Director Kathi Vidal">
            <a:extLst>
              <a:ext uri="{FF2B5EF4-FFF2-40B4-BE49-F238E27FC236}">
                <a16:creationId xmlns:a16="http://schemas.microsoft.com/office/drawing/2014/main" id="{EDDB4358-1D42-4119-8F1D-EE4B9136B58B}"/>
              </a:ext>
            </a:extLst>
          </p:cNvPr>
          <p:cNvPicPr>
            <a:picLocks noChangeAspect="1"/>
          </p:cNvPicPr>
          <p:nvPr/>
        </p:nvPicPr>
        <p:blipFill>
          <a:blip r:embed="rId3"/>
          <a:stretch>
            <a:fillRect/>
          </a:stretch>
        </p:blipFill>
        <p:spPr>
          <a:xfrm>
            <a:off x="5599737" y="2638123"/>
            <a:ext cx="3010061" cy="2020452"/>
          </a:xfrm>
          <a:prstGeom prst="rect">
            <a:avLst/>
          </a:prstGeom>
        </p:spPr>
      </p:pic>
      <p:sp>
        <p:nvSpPr>
          <p:cNvPr id="6" name="Rectangle 5">
            <a:extLst>
              <a:ext uri="{FF2B5EF4-FFF2-40B4-BE49-F238E27FC236}">
                <a16:creationId xmlns:a16="http://schemas.microsoft.com/office/drawing/2014/main" id="{C686DA82-746D-497C-BA2F-B53443E069A0}"/>
              </a:ext>
            </a:extLst>
          </p:cNvPr>
          <p:cNvSpPr/>
          <p:nvPr/>
        </p:nvSpPr>
        <p:spPr>
          <a:xfrm>
            <a:off x="926275" y="2638123"/>
            <a:ext cx="4791132" cy="2308324"/>
          </a:xfrm>
          <a:prstGeom prst="rect">
            <a:avLst/>
          </a:prstGeom>
        </p:spPr>
        <p:txBody>
          <a:bodyPr wrap="square">
            <a:spAutoFit/>
          </a:bodyPr>
          <a:lstStyle/>
          <a:p>
            <a:r>
              <a:rPr lang="en-US" dirty="0"/>
              <a:t>“By becoming a WIPO GREEN partner, the USPTO joins the effort to help companies, communities, and individuals from around the world identify innovative green technologies and who is producing and selling them,” said Kathi Vidal, Under Secretary of Commerce for Intellectual Property and Director of the USPTO.“</a:t>
            </a:r>
          </a:p>
        </p:txBody>
      </p:sp>
    </p:spTree>
    <p:extLst>
      <p:ext uri="{BB962C8B-B14F-4D97-AF65-F5344CB8AC3E}">
        <p14:creationId xmlns:p14="http://schemas.microsoft.com/office/powerpoint/2010/main" val="2277231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A6B568-A6A6-4021-8D7A-49D896DF4782}"/>
              </a:ext>
            </a:extLst>
          </p:cNvPr>
          <p:cNvSpPr>
            <a:spLocks noGrp="1"/>
          </p:cNvSpPr>
          <p:nvPr>
            <p:ph idx="1"/>
          </p:nvPr>
        </p:nvSpPr>
        <p:spPr/>
        <p:txBody>
          <a:bodyPr>
            <a:normAutofit fontScale="85000" lnSpcReduction="10000"/>
          </a:bodyPr>
          <a:lstStyle/>
          <a:p>
            <a:pPr>
              <a:lnSpc>
                <a:spcPct val="120000"/>
              </a:lnSpc>
            </a:pPr>
            <a:r>
              <a:rPr lang="en-US" dirty="0"/>
              <a:t>The </a:t>
            </a:r>
            <a:r>
              <a:rPr lang="en-US" b="1" dirty="0">
                <a:solidFill>
                  <a:schemeClr val="tx2"/>
                </a:solidFill>
              </a:rPr>
              <a:t>USPTO Climate Change Mitigation Pilot Program</a:t>
            </a:r>
            <a:r>
              <a:rPr lang="en-US" dirty="0"/>
              <a:t>, launched in June, 2022, accelerates the examination of qualifying applications involving greenhouse gas reduction technologies and grants them special status. </a:t>
            </a:r>
          </a:p>
          <a:p>
            <a:pPr>
              <a:lnSpc>
                <a:spcPct val="120000"/>
              </a:lnSpc>
            </a:pPr>
            <a:r>
              <a:rPr lang="en-US" dirty="0"/>
              <a:t>The program aligns with and supports Executive Order 14008, dated January 27, 2021, and is part of the USPTO’s longstanding efforts to mitigate climate change.</a:t>
            </a:r>
            <a:br>
              <a:rPr lang="en-US" dirty="0"/>
            </a:br>
            <a:endParaRPr lang="en-US" dirty="0"/>
          </a:p>
        </p:txBody>
      </p:sp>
      <p:sp>
        <p:nvSpPr>
          <p:cNvPr id="2" name="Title 1">
            <a:extLst>
              <a:ext uri="{FF2B5EF4-FFF2-40B4-BE49-F238E27FC236}">
                <a16:creationId xmlns:a16="http://schemas.microsoft.com/office/drawing/2014/main" id="{7741BAF6-819B-47FD-8E4D-29E7EF42EC74}"/>
              </a:ext>
            </a:extLst>
          </p:cNvPr>
          <p:cNvSpPr>
            <a:spLocks noGrp="1"/>
          </p:cNvSpPr>
          <p:nvPr>
            <p:ph type="title"/>
          </p:nvPr>
        </p:nvSpPr>
        <p:spPr>
          <a:xfrm>
            <a:off x="457200" y="309579"/>
            <a:ext cx="8229600" cy="1080809"/>
          </a:xfrm>
        </p:spPr>
        <p:txBody>
          <a:bodyPr>
            <a:noAutofit/>
          </a:bodyPr>
          <a:lstStyle/>
          <a:p>
            <a:r>
              <a:rPr lang="en-US" dirty="0"/>
              <a:t>USPTO Climate Change Mitigation </a:t>
            </a:r>
            <a:br>
              <a:rPr lang="en-US" dirty="0"/>
            </a:br>
            <a:r>
              <a:rPr lang="en-US" dirty="0"/>
              <a:t>Pilot Program</a:t>
            </a:r>
          </a:p>
        </p:txBody>
      </p:sp>
      <p:sp>
        <p:nvSpPr>
          <p:cNvPr id="4" name="Slide Number Placeholder 3">
            <a:extLst>
              <a:ext uri="{FF2B5EF4-FFF2-40B4-BE49-F238E27FC236}">
                <a16:creationId xmlns:a16="http://schemas.microsoft.com/office/drawing/2014/main" id="{0420C90E-6DFE-4E63-A87C-1033CEF6DA55}"/>
              </a:ext>
            </a:extLst>
          </p:cNvPr>
          <p:cNvSpPr>
            <a:spLocks noGrp="1"/>
          </p:cNvSpPr>
          <p:nvPr>
            <p:ph type="sldNum" sz="quarter" idx="10"/>
          </p:nvPr>
        </p:nvSpPr>
        <p:spPr/>
        <p:txBody>
          <a:bodyPr/>
          <a:lstStyle/>
          <a:p>
            <a:fld id="{1D648693-0942-45E9-83AE-76FC568F9452}" type="slidenum">
              <a:rPr lang="en-US" smtClean="0"/>
              <a:pPr/>
              <a:t>5</a:t>
            </a:fld>
            <a:endParaRPr lang="en-US" dirty="0"/>
          </a:p>
        </p:txBody>
      </p:sp>
    </p:spTree>
    <p:extLst>
      <p:ext uri="{BB962C8B-B14F-4D97-AF65-F5344CB8AC3E}">
        <p14:creationId xmlns:p14="http://schemas.microsoft.com/office/powerpoint/2010/main" val="629737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A6B568-A6A6-4021-8D7A-49D896DF4782}"/>
              </a:ext>
            </a:extLst>
          </p:cNvPr>
          <p:cNvSpPr>
            <a:spLocks noGrp="1"/>
          </p:cNvSpPr>
          <p:nvPr>
            <p:ph idx="1"/>
          </p:nvPr>
        </p:nvSpPr>
        <p:spPr/>
        <p:txBody>
          <a:bodyPr/>
          <a:lstStyle/>
          <a:p>
            <a:r>
              <a:rPr lang="en-US" dirty="0"/>
              <a:t>The USPTO will accept up to 1,000 qualifying applications until </a:t>
            </a:r>
            <a:r>
              <a:rPr lang="en-US" b="1" dirty="0">
                <a:solidFill>
                  <a:schemeClr val="tx2"/>
                </a:solidFill>
              </a:rPr>
              <a:t>June 5, 2023</a:t>
            </a:r>
            <a:r>
              <a:rPr lang="en-US" dirty="0"/>
              <a:t>, subject to its discretion to terminate sooner. </a:t>
            </a:r>
          </a:p>
        </p:txBody>
      </p:sp>
      <p:sp>
        <p:nvSpPr>
          <p:cNvPr id="2" name="Title 1">
            <a:extLst>
              <a:ext uri="{FF2B5EF4-FFF2-40B4-BE49-F238E27FC236}">
                <a16:creationId xmlns:a16="http://schemas.microsoft.com/office/drawing/2014/main" id="{7741BAF6-819B-47FD-8E4D-29E7EF42EC74}"/>
              </a:ext>
            </a:extLst>
          </p:cNvPr>
          <p:cNvSpPr>
            <a:spLocks noGrp="1"/>
          </p:cNvSpPr>
          <p:nvPr>
            <p:ph type="title"/>
          </p:nvPr>
        </p:nvSpPr>
        <p:spPr/>
        <p:txBody>
          <a:bodyPr>
            <a:noAutofit/>
          </a:bodyPr>
          <a:lstStyle/>
          <a:p>
            <a:r>
              <a:rPr lang="en-US" dirty="0"/>
              <a:t>USPTO Climate Change Mitigation </a:t>
            </a:r>
            <a:br>
              <a:rPr lang="en-US" dirty="0"/>
            </a:br>
            <a:r>
              <a:rPr lang="en-US" dirty="0"/>
              <a:t>Pilot Program</a:t>
            </a:r>
          </a:p>
        </p:txBody>
      </p:sp>
      <p:sp>
        <p:nvSpPr>
          <p:cNvPr id="4" name="Slide Number Placeholder 3">
            <a:extLst>
              <a:ext uri="{FF2B5EF4-FFF2-40B4-BE49-F238E27FC236}">
                <a16:creationId xmlns:a16="http://schemas.microsoft.com/office/drawing/2014/main" id="{0420C90E-6DFE-4E63-A87C-1033CEF6DA55}"/>
              </a:ext>
            </a:extLst>
          </p:cNvPr>
          <p:cNvSpPr>
            <a:spLocks noGrp="1"/>
          </p:cNvSpPr>
          <p:nvPr>
            <p:ph type="sldNum" sz="quarter" idx="10"/>
          </p:nvPr>
        </p:nvSpPr>
        <p:spPr/>
        <p:txBody>
          <a:bodyPr/>
          <a:lstStyle/>
          <a:p>
            <a:fld id="{1D648693-0942-45E9-83AE-76FC568F9452}" type="slidenum">
              <a:rPr lang="en-US" smtClean="0"/>
              <a:pPr/>
              <a:t>6</a:t>
            </a:fld>
            <a:endParaRPr lang="en-US" dirty="0"/>
          </a:p>
        </p:txBody>
      </p:sp>
    </p:spTree>
    <p:extLst>
      <p:ext uri="{BB962C8B-B14F-4D97-AF65-F5344CB8AC3E}">
        <p14:creationId xmlns:p14="http://schemas.microsoft.com/office/powerpoint/2010/main" val="839398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A6B568-A6A6-4021-8D7A-49D896DF4782}"/>
              </a:ext>
            </a:extLst>
          </p:cNvPr>
          <p:cNvSpPr>
            <a:spLocks noGrp="1"/>
          </p:cNvSpPr>
          <p:nvPr>
            <p:ph idx="1"/>
          </p:nvPr>
        </p:nvSpPr>
        <p:spPr/>
        <p:txBody>
          <a:bodyPr>
            <a:normAutofit fontScale="77500" lnSpcReduction="20000"/>
          </a:bodyPr>
          <a:lstStyle/>
          <a:p>
            <a:pPr>
              <a:lnSpc>
                <a:spcPct val="120000"/>
              </a:lnSpc>
            </a:pPr>
            <a:r>
              <a:rPr lang="en-US" dirty="0"/>
              <a:t>A petition to make special (PTMS) is a formal request submitted to the United States Patent and Trademark Office (USPTO) asking that a patent application be examined ahead of the other pending applications in the same technological art. </a:t>
            </a:r>
          </a:p>
          <a:p>
            <a:pPr>
              <a:lnSpc>
                <a:spcPct val="120000"/>
              </a:lnSpc>
            </a:pPr>
            <a:r>
              <a:rPr lang="en-US" dirty="0"/>
              <a:t>Under this expedited review, a patent application that would normally take several years to prosecute can be prosecuted to final disposition (e.g., allowance) </a:t>
            </a:r>
            <a:r>
              <a:rPr lang="en-US" b="1" dirty="0">
                <a:solidFill>
                  <a:schemeClr val="tx2"/>
                </a:solidFill>
              </a:rPr>
              <a:t>in as little as twelve months.</a:t>
            </a:r>
            <a:br>
              <a:rPr lang="en-US" b="1" dirty="0">
                <a:solidFill>
                  <a:schemeClr val="tx2"/>
                </a:solidFill>
              </a:rPr>
            </a:br>
            <a:endParaRPr lang="en-US" b="1" dirty="0">
              <a:solidFill>
                <a:schemeClr val="tx2"/>
              </a:solidFill>
            </a:endParaRPr>
          </a:p>
        </p:txBody>
      </p:sp>
      <p:sp>
        <p:nvSpPr>
          <p:cNvPr id="2" name="Title 1">
            <a:extLst>
              <a:ext uri="{FF2B5EF4-FFF2-40B4-BE49-F238E27FC236}">
                <a16:creationId xmlns:a16="http://schemas.microsoft.com/office/drawing/2014/main" id="{7741BAF6-819B-47FD-8E4D-29E7EF42EC74}"/>
              </a:ext>
            </a:extLst>
          </p:cNvPr>
          <p:cNvSpPr>
            <a:spLocks noGrp="1"/>
          </p:cNvSpPr>
          <p:nvPr>
            <p:ph type="title"/>
          </p:nvPr>
        </p:nvSpPr>
        <p:spPr/>
        <p:txBody>
          <a:bodyPr/>
          <a:lstStyle/>
          <a:p>
            <a:r>
              <a:rPr lang="en-US" dirty="0"/>
              <a:t>Petition to make special</a:t>
            </a:r>
          </a:p>
        </p:txBody>
      </p:sp>
      <p:sp>
        <p:nvSpPr>
          <p:cNvPr id="4" name="Slide Number Placeholder 3">
            <a:extLst>
              <a:ext uri="{FF2B5EF4-FFF2-40B4-BE49-F238E27FC236}">
                <a16:creationId xmlns:a16="http://schemas.microsoft.com/office/drawing/2014/main" id="{0420C90E-6DFE-4E63-A87C-1033CEF6DA55}"/>
              </a:ext>
            </a:extLst>
          </p:cNvPr>
          <p:cNvSpPr>
            <a:spLocks noGrp="1"/>
          </p:cNvSpPr>
          <p:nvPr>
            <p:ph type="sldNum" sz="quarter" idx="10"/>
          </p:nvPr>
        </p:nvSpPr>
        <p:spPr/>
        <p:txBody>
          <a:bodyPr/>
          <a:lstStyle/>
          <a:p>
            <a:fld id="{1D648693-0942-45E9-83AE-76FC568F9452}" type="slidenum">
              <a:rPr lang="en-US" smtClean="0"/>
              <a:pPr/>
              <a:t>7</a:t>
            </a:fld>
            <a:endParaRPr lang="en-US" dirty="0"/>
          </a:p>
        </p:txBody>
      </p:sp>
    </p:spTree>
    <p:extLst>
      <p:ext uri="{BB962C8B-B14F-4D97-AF65-F5344CB8AC3E}">
        <p14:creationId xmlns:p14="http://schemas.microsoft.com/office/powerpoint/2010/main" val="849128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1D56BB3-CCA6-46B6-B191-93A7D8094969}"/>
              </a:ext>
            </a:extLst>
          </p:cNvPr>
          <p:cNvSpPr>
            <a:spLocks noGrp="1"/>
          </p:cNvSpPr>
          <p:nvPr>
            <p:ph idx="1"/>
          </p:nvPr>
        </p:nvSpPr>
        <p:spPr/>
        <p:txBody>
          <a:bodyPr/>
          <a:lstStyle/>
          <a:p>
            <a:r>
              <a:rPr lang="en-US" dirty="0"/>
              <a:t>Qualifying applications accepted into this pilot will be advanced out of turn </a:t>
            </a:r>
            <a:r>
              <a:rPr lang="en-US" b="1" i="1" dirty="0">
                <a:solidFill>
                  <a:schemeClr val="tx2"/>
                </a:solidFill>
              </a:rPr>
              <a:t>until the first office action on the merits</a:t>
            </a:r>
            <a:r>
              <a:rPr lang="en-US" dirty="0"/>
              <a:t>.</a:t>
            </a:r>
          </a:p>
          <a:p>
            <a:r>
              <a:rPr lang="en-US" dirty="0"/>
              <a:t>For qualifying applications, the applicant </a:t>
            </a:r>
            <a:r>
              <a:rPr lang="en-US" b="1" dirty="0">
                <a:solidFill>
                  <a:schemeClr val="tx2"/>
                </a:solidFill>
              </a:rPr>
              <a:t>does not incur the petition to make special fee </a:t>
            </a:r>
            <a:r>
              <a:rPr lang="en-US" dirty="0"/>
              <a:t>and is not required to satisfy the other requirements of the accelerated examination program. </a:t>
            </a:r>
          </a:p>
          <a:p>
            <a:pPr lvl="1"/>
            <a:endParaRPr lang="en-US" dirty="0"/>
          </a:p>
        </p:txBody>
      </p:sp>
      <p:sp>
        <p:nvSpPr>
          <p:cNvPr id="4" name="Title 3">
            <a:extLst>
              <a:ext uri="{FF2B5EF4-FFF2-40B4-BE49-F238E27FC236}">
                <a16:creationId xmlns:a16="http://schemas.microsoft.com/office/drawing/2014/main" id="{F5C9909A-CAA0-4C53-A2E4-153608BF8300}"/>
              </a:ext>
            </a:extLst>
          </p:cNvPr>
          <p:cNvSpPr>
            <a:spLocks noGrp="1"/>
          </p:cNvSpPr>
          <p:nvPr>
            <p:ph type="title"/>
          </p:nvPr>
        </p:nvSpPr>
        <p:spPr/>
        <p:txBody>
          <a:bodyPr/>
          <a:lstStyle/>
          <a:p>
            <a:r>
              <a:rPr lang="en-US" dirty="0"/>
              <a:t>Special status until first action  </a:t>
            </a:r>
          </a:p>
        </p:txBody>
      </p:sp>
      <p:sp>
        <p:nvSpPr>
          <p:cNvPr id="2" name="Slide Number Placeholder 1"/>
          <p:cNvSpPr>
            <a:spLocks noGrp="1"/>
          </p:cNvSpPr>
          <p:nvPr>
            <p:ph type="sldNum" sz="quarter" idx="10"/>
          </p:nvPr>
        </p:nvSpPr>
        <p:spPr/>
        <p:txBody>
          <a:bodyPr/>
          <a:lstStyle/>
          <a:p>
            <a:fld id="{1D648693-0942-45E9-83AE-76FC568F9452}" type="slidenum">
              <a:rPr lang="en-US" smtClean="0"/>
              <a:pPr/>
              <a:t>8</a:t>
            </a:fld>
            <a:endParaRPr lang="en-US" dirty="0"/>
          </a:p>
        </p:txBody>
      </p:sp>
    </p:spTree>
    <p:extLst>
      <p:ext uri="{BB962C8B-B14F-4D97-AF65-F5344CB8AC3E}">
        <p14:creationId xmlns:p14="http://schemas.microsoft.com/office/powerpoint/2010/main" val="701794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ACB9FA-E9E9-4E53-8539-3857F8C83366}"/>
              </a:ext>
            </a:extLst>
          </p:cNvPr>
          <p:cNvSpPr>
            <a:spLocks noGrp="1"/>
          </p:cNvSpPr>
          <p:nvPr>
            <p:ph idx="1"/>
          </p:nvPr>
        </p:nvSpPr>
        <p:spPr>
          <a:xfrm>
            <a:off x="457200" y="1447585"/>
            <a:ext cx="8229600" cy="3224336"/>
          </a:xfrm>
        </p:spPr>
        <p:txBody>
          <a:bodyPr>
            <a:normAutofit fontScale="77500" lnSpcReduction="20000"/>
          </a:bodyPr>
          <a:lstStyle/>
          <a:p>
            <a:pPr marL="0" indent="0">
              <a:lnSpc>
                <a:spcPct val="120000"/>
              </a:lnSpc>
              <a:buNone/>
            </a:pPr>
            <a:r>
              <a:rPr lang="en-US" dirty="0"/>
              <a:t>This pilot program is open to: </a:t>
            </a:r>
          </a:p>
          <a:p>
            <a:pPr>
              <a:lnSpc>
                <a:spcPct val="120000"/>
              </a:lnSpc>
            </a:pPr>
            <a:r>
              <a:rPr lang="en-US" dirty="0"/>
              <a:t>Non-continuing original </a:t>
            </a:r>
            <a:r>
              <a:rPr lang="en-US" b="1" dirty="0">
                <a:solidFill>
                  <a:schemeClr val="tx2"/>
                </a:solidFill>
              </a:rPr>
              <a:t>utility nonprovisional</a:t>
            </a:r>
            <a:r>
              <a:rPr lang="en-US" b="1" dirty="0"/>
              <a:t> </a:t>
            </a:r>
            <a:r>
              <a:rPr lang="en-US" dirty="0"/>
              <a:t>applications; and </a:t>
            </a:r>
          </a:p>
          <a:p>
            <a:pPr>
              <a:lnSpc>
                <a:spcPct val="120000"/>
              </a:lnSpc>
            </a:pPr>
            <a:r>
              <a:rPr lang="en-US" dirty="0"/>
              <a:t>Original utility nonprovisional applications that </a:t>
            </a:r>
            <a:r>
              <a:rPr lang="en-US" b="1" dirty="0">
                <a:solidFill>
                  <a:schemeClr val="tx2"/>
                </a:solidFill>
              </a:rPr>
              <a:t>claim the benefit</a:t>
            </a:r>
            <a:r>
              <a:rPr lang="en-US" dirty="0"/>
              <a:t> of the filing date under 35 U.S.C. 120, 121, 365(c), or 386(c) of </a:t>
            </a:r>
            <a:r>
              <a:rPr lang="en-US" b="1" i="1" dirty="0">
                <a:solidFill>
                  <a:schemeClr val="tx2"/>
                </a:solidFill>
              </a:rPr>
              <a:t>only one </a:t>
            </a:r>
            <a:r>
              <a:rPr lang="en-US" b="1" dirty="0">
                <a:solidFill>
                  <a:schemeClr val="tx2"/>
                </a:solidFill>
              </a:rPr>
              <a:t>prior application</a:t>
            </a:r>
            <a:r>
              <a:rPr lang="en-US" dirty="0"/>
              <a:t> that is either a nonprovisional application or an international application designating the United States. </a:t>
            </a:r>
          </a:p>
          <a:p>
            <a:pPr lvl="1">
              <a:lnSpc>
                <a:spcPct val="120000"/>
              </a:lnSpc>
            </a:pPr>
            <a:endParaRPr lang="en-US" dirty="0"/>
          </a:p>
          <a:p>
            <a:pPr lvl="1">
              <a:lnSpc>
                <a:spcPct val="120000"/>
              </a:lnSpc>
            </a:pPr>
            <a:endParaRPr lang="en-US" dirty="0"/>
          </a:p>
        </p:txBody>
      </p:sp>
      <p:sp>
        <p:nvSpPr>
          <p:cNvPr id="2" name="Title 1">
            <a:extLst>
              <a:ext uri="{FF2B5EF4-FFF2-40B4-BE49-F238E27FC236}">
                <a16:creationId xmlns:a16="http://schemas.microsoft.com/office/drawing/2014/main" id="{DE40A1BC-F63E-4CF8-B011-F73775E0A72F}"/>
              </a:ext>
            </a:extLst>
          </p:cNvPr>
          <p:cNvSpPr>
            <a:spLocks noGrp="1"/>
          </p:cNvSpPr>
          <p:nvPr>
            <p:ph type="title"/>
          </p:nvPr>
        </p:nvSpPr>
        <p:spPr/>
        <p:txBody>
          <a:bodyPr/>
          <a:lstStyle/>
          <a:p>
            <a:r>
              <a:rPr lang="en-US" dirty="0"/>
              <a:t>Eligible applications </a:t>
            </a:r>
          </a:p>
        </p:txBody>
      </p:sp>
      <p:sp>
        <p:nvSpPr>
          <p:cNvPr id="4" name="Slide Number Placeholder 3">
            <a:extLst>
              <a:ext uri="{FF2B5EF4-FFF2-40B4-BE49-F238E27FC236}">
                <a16:creationId xmlns:a16="http://schemas.microsoft.com/office/drawing/2014/main" id="{BB7AB28D-8719-4DA8-A55B-EDBBDA01BCE3}"/>
              </a:ext>
            </a:extLst>
          </p:cNvPr>
          <p:cNvSpPr>
            <a:spLocks noGrp="1"/>
          </p:cNvSpPr>
          <p:nvPr>
            <p:ph type="sldNum" sz="quarter" idx="10"/>
          </p:nvPr>
        </p:nvSpPr>
        <p:spPr/>
        <p:txBody>
          <a:bodyPr/>
          <a:lstStyle/>
          <a:p>
            <a:fld id="{1D648693-0942-45E9-83AE-76FC568F9452}" type="slidenum">
              <a:rPr lang="en-US" smtClean="0"/>
              <a:pPr/>
              <a:t>9</a:t>
            </a:fld>
            <a:endParaRPr lang="en-US" dirty="0"/>
          </a:p>
        </p:txBody>
      </p:sp>
      <p:sp>
        <p:nvSpPr>
          <p:cNvPr id="5" name="TextBox 4">
            <a:extLst>
              <a:ext uri="{FF2B5EF4-FFF2-40B4-BE49-F238E27FC236}">
                <a16:creationId xmlns:a16="http://schemas.microsoft.com/office/drawing/2014/main" id="{82B76B32-C90A-4A59-A3E0-F11E0F79DAC5}"/>
              </a:ext>
            </a:extLst>
          </p:cNvPr>
          <p:cNvSpPr txBox="1"/>
          <p:nvPr/>
        </p:nvSpPr>
        <p:spPr>
          <a:xfrm>
            <a:off x="866898" y="4682667"/>
            <a:ext cx="7928185" cy="928780"/>
          </a:xfrm>
          <a:prstGeom prst="rect">
            <a:avLst/>
          </a:prstGeom>
          <a:noFill/>
        </p:spPr>
        <p:txBody>
          <a:bodyPr wrap="square" rtlCol="0">
            <a:spAutoFit/>
          </a:bodyPr>
          <a:lstStyle/>
          <a:p>
            <a:pPr indent="0">
              <a:spcBef>
                <a:spcPts val="0"/>
              </a:spcBef>
              <a:buNone/>
            </a:pPr>
            <a:r>
              <a:rPr lang="en-US" sz="1400" i="1" dirty="0">
                <a:cs typeface="Segoe UI Light" panose="020B0502040204020203" pitchFamily="34" charset="0"/>
              </a:rPr>
              <a:t>Claiming the benefit of one or more prior provisional applications or claiming a right of foreign priority under to one or more foreign applications will </a:t>
            </a:r>
            <a:r>
              <a:rPr lang="en-US" sz="1400" i="1" u="sng" dirty="0">
                <a:cs typeface="Segoe UI Light" panose="020B0502040204020203" pitchFamily="34" charset="0"/>
              </a:rPr>
              <a:t>not </a:t>
            </a:r>
            <a:r>
              <a:rPr lang="en-US" sz="1400" i="1" dirty="0">
                <a:cs typeface="Segoe UI Light" panose="020B0502040204020203" pitchFamily="34" charset="0"/>
              </a:rPr>
              <a:t>affect eligibility for this pilot program</a:t>
            </a:r>
            <a:r>
              <a:rPr lang="en-US" sz="1400" dirty="0">
                <a:latin typeface="Segoe UI Light" panose="020B0502040204020203" pitchFamily="34" charset="0"/>
                <a:cs typeface="Segoe UI Light" panose="020B0502040204020203" pitchFamily="34" charset="0"/>
              </a:rPr>
              <a:t>.</a:t>
            </a:r>
          </a:p>
          <a:p>
            <a:pPr lvl="1">
              <a:lnSpc>
                <a:spcPct val="110000"/>
              </a:lnSpc>
            </a:pPr>
            <a:endParaRPr lang="en-US" sz="2600" dirty="0"/>
          </a:p>
        </p:txBody>
      </p:sp>
    </p:spTree>
    <p:extLst>
      <p:ext uri="{BB962C8B-B14F-4D97-AF65-F5344CB8AC3E}">
        <p14:creationId xmlns:p14="http://schemas.microsoft.com/office/powerpoint/2010/main" val="2875521634"/>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81E55D4C-D4DE-4589-8633-27D980DF9B49}" vid="{B4B3D584-A102-4244-8B9D-E1A28DB6CA6F}"/>
    </a:ext>
  </a:ext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81E55D4C-D4DE-4589-8633-27D980DF9B49}" vid="{E0235037-989C-4C58-9900-547017BBC05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778DD0-48C2-443B-B7FF-2E1CB2E90A14}">
  <ds:schemaRefs>
    <ds:schemaRef ds:uri="http://schemas.microsoft.com/sharepoint/v3/contenttype/forms"/>
  </ds:schemaRefs>
</ds:datastoreItem>
</file>

<file path=customXml/itemProps2.xml><?xml version="1.0" encoding="utf-8"?>
<ds:datastoreItem xmlns:ds="http://schemas.openxmlformats.org/officeDocument/2006/customXml" ds:itemID="{330CD853-F242-4F9D-86CC-E851FA65C60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D7F0CF1E-531F-46C5-8143-A8735F9490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Brand master navy revised 9-2022 (1)</Template>
  <TotalTime>145</TotalTime>
  <Words>790</Words>
  <Application>Microsoft Office PowerPoint</Application>
  <PresentationFormat>On-screen Show (16:10)</PresentationFormat>
  <Paragraphs>66</Paragraphs>
  <Slides>13</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Courier New</vt:lpstr>
      <vt:lpstr>Segoe UI</vt:lpstr>
      <vt:lpstr>Segoe UI Light</vt:lpstr>
      <vt:lpstr>Segoe UI Semibold</vt:lpstr>
      <vt:lpstr>Wingdings</vt:lpstr>
      <vt:lpstr>Brand master navy</vt:lpstr>
      <vt:lpstr>Brand master navy no logo</vt:lpstr>
      <vt:lpstr>PowerPoint Presentation</vt:lpstr>
      <vt:lpstr>USPTO Green Technology Initiatives</vt:lpstr>
      <vt:lpstr>Tackling the climate crisis</vt:lpstr>
      <vt:lpstr>USPTO – WIPO Green partnership</vt:lpstr>
      <vt:lpstr>USPTO Climate Change Mitigation  Pilot Program</vt:lpstr>
      <vt:lpstr>USPTO Climate Change Mitigation  Pilot Program</vt:lpstr>
      <vt:lpstr>Petition to make special</vt:lpstr>
      <vt:lpstr>Special status until first action  </vt:lpstr>
      <vt:lpstr>Eligible applications </vt:lpstr>
      <vt:lpstr>Eligible applications</vt:lpstr>
      <vt:lpstr>Program to date</vt:lpstr>
      <vt:lpstr>Patents for Humanity:  Clean energy technologies</vt:lpstr>
      <vt:lpstr>PowerPoint Presentation</vt:lpstr>
    </vt:vector>
  </TitlesOfParts>
  <Company>United States Patent and Trademark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Melissa</dc:creator>
  <dc:description>Revised 6-24-19</dc:description>
  <cp:lastModifiedBy>Rahul</cp:lastModifiedBy>
  <cp:revision>19</cp:revision>
  <dcterms:created xsi:type="dcterms:W3CDTF">2022-09-27T22:32:34Z</dcterms:created>
  <dcterms:modified xsi:type="dcterms:W3CDTF">2023-01-04T01:35:36Z</dcterms:modified>
</cp:coreProperties>
</file>