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6" r:id="rId8"/>
    <p:sldId id="267" r:id="rId9"/>
    <p:sldId id="268" r:id="rId10"/>
    <p:sldId id="269" r:id="rId11"/>
    <p:sldId id="328" r:id="rId12"/>
    <p:sldId id="329" r:id="rId13"/>
    <p:sldId id="336" r:id="rId14"/>
    <p:sldId id="337" r:id="rId15"/>
    <p:sldId id="274" r:id="rId16"/>
    <p:sldId id="275" r:id="rId17"/>
    <p:sldId id="276" r:id="rId18"/>
    <p:sldId id="277" r:id="rId19"/>
    <p:sldId id="338" r:id="rId20"/>
    <p:sldId id="279" r:id="rId21"/>
    <p:sldId id="280" r:id="rId22"/>
    <p:sldId id="281" r:id="rId23"/>
    <p:sldId id="282" r:id="rId24"/>
    <p:sldId id="339" r:id="rId25"/>
    <p:sldId id="284" r:id="rId26"/>
    <p:sldId id="330" r:id="rId27"/>
    <p:sldId id="331" r:id="rId28"/>
    <p:sldId id="332" r:id="rId29"/>
    <p:sldId id="333" r:id="rId30"/>
    <p:sldId id="334" r:id="rId31"/>
    <p:sldId id="290" r:id="rId32"/>
    <p:sldId id="291" r:id="rId33"/>
    <p:sldId id="292" r:id="rId34"/>
    <p:sldId id="340" r:id="rId35"/>
    <p:sldId id="294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41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42" r:id="rId63"/>
    <p:sldId id="325" r:id="rId64"/>
    <p:sldId id="324" r:id="rId65"/>
    <p:sldId id="326" r:id="rId66"/>
    <p:sldId id="327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112" d="100"/>
          <a:sy n="112" d="100"/>
        </p:scale>
        <p:origin x="126" y="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29044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03667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37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1901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 case the design has multi models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hauge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new Zealand…), we show the images of every model 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 case the design has one model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france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spain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…), we should the first 5 images of the model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43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65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3720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66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1117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610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71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c" descr="WIPO FOR OFFICIAL USE ONLY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  <a:endParaRPr lang="es-CO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wipo.int/designdb/en/designdb-help.jsp#db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3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3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attendee.gotowebinar.com/register/2811369169201072140" TargetMode="External"/><Relationship Id="rId2" Type="http://schemas.openxmlformats.org/officeDocument/2006/relationships/hyperlink" Target="https://attendee.gotowebinar.com/register/2906774888388206850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8768434103741781507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6172200" cy="1333500"/>
          </a:xfrm>
          <a:noFill/>
        </p:spPr>
        <p:txBody>
          <a:bodyPr/>
          <a:lstStyle/>
          <a:p>
            <a:pPr eaLnBrk="1" hangingPunct="1"/>
            <a:r>
              <a:rPr lang="en-US" sz="3000" b="1" smtClean="0">
                <a:solidFill>
                  <a:srgbClr val="00408C"/>
                </a:solidFill>
                <a:ea typeface="ヒラギノ角ゴ Pro W3" pitchFamily="1" charset="-128"/>
              </a:rPr>
              <a:t>Performing effectives searches </a:t>
            </a:r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in the Global Design Database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096000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Internet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July</a:t>
            </a:r>
            <a:endParaRPr lang="en-US" sz="1300" dirty="0" smtClean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2019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90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Coverage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5943600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2"/>
              </a:rPr>
              <a:t>http://www.wipo.int/designdb/en/designdb-help.jsp#db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4343"/>
            <a:ext cx="9144000" cy="480925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-78074" y="1134343"/>
            <a:ext cx="306674" cy="283295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019800" y="1066800"/>
            <a:ext cx="306674" cy="283295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200400" y="1134342"/>
            <a:ext cx="306674" cy="283295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455389" y="1066800"/>
            <a:ext cx="306674" cy="283295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19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Coverage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892508"/>
            <a:ext cx="8001000" cy="23241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1257300" y="1981200"/>
            <a:ext cx="6858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126281"/>
              </p:ext>
            </p:extLst>
          </p:nvPr>
        </p:nvGraphicFramePr>
        <p:xfrm>
          <a:off x="4572000" y="2743200"/>
          <a:ext cx="1968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Image" r:id="rId4" imgW="1968120" imgH="456840" progId="Photoshop.Image.13">
                  <p:embed/>
                </p:oleObj>
              </mc:Choice>
              <mc:Fallback>
                <p:oleObj name="Image" r:id="rId4" imgW="1968120" imgH="456840" progId="Photoshop.Image.1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0" y="2743200"/>
                        <a:ext cx="19685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5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>
                <a:solidFill>
                  <a:schemeClr val="bg1"/>
                </a:solidFill>
              </a:rPr>
              <a:t>Coverage</a:t>
            </a:r>
            <a:r>
              <a:rPr lang="fr-CH" b="1" dirty="0">
                <a:solidFill>
                  <a:schemeClr val="bg1"/>
                </a:solidFill>
              </a:rPr>
              <a:t>: new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892508"/>
            <a:ext cx="8001000" cy="23241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533400" y="2286000"/>
            <a:ext cx="8382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943600" y="2703720"/>
            <a:ext cx="762000" cy="350838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33400" y="3243003"/>
            <a:ext cx="7620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94242"/>
              </p:ext>
            </p:extLst>
          </p:nvPr>
        </p:nvGraphicFramePr>
        <p:xfrm>
          <a:off x="1219200" y="1993641"/>
          <a:ext cx="1930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Image" r:id="rId4" imgW="1929960" imgH="393480" progId="Photoshop.Image.13">
                  <p:embed/>
                </p:oleObj>
              </mc:Choice>
              <mc:Fallback>
                <p:oleObj name="Image" r:id="rId4" imgW="1929960" imgH="393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1993641"/>
                        <a:ext cx="1930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659727"/>
              </p:ext>
            </p:extLst>
          </p:nvPr>
        </p:nvGraphicFramePr>
        <p:xfrm>
          <a:off x="6172200" y="1993314"/>
          <a:ext cx="2019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Image" r:id="rId6" imgW="2018880" imgH="609480" progId="Photoshop.Image.13">
                  <p:embed/>
                </p:oleObj>
              </mc:Choice>
              <mc:Fallback>
                <p:oleObj name="Image" r:id="rId6" imgW="2018880" imgH="609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72200" y="1993314"/>
                        <a:ext cx="20193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712736"/>
              </p:ext>
            </p:extLst>
          </p:nvPr>
        </p:nvGraphicFramePr>
        <p:xfrm>
          <a:off x="1371600" y="2622602"/>
          <a:ext cx="2032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Image" r:id="rId8" imgW="2031480" imgH="774360" progId="Photoshop.Image.13">
                  <p:embed/>
                </p:oleObj>
              </mc:Choice>
              <mc:Fallback>
                <p:oleObj name="Image" r:id="rId8" imgW="2031480" imgH="7743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71600" y="2622602"/>
                        <a:ext cx="20320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956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9365" cy="381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0" y="1600200"/>
            <a:ext cx="4463935" cy="1015663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609242"/>
            <a:ext cx="4419600" cy="1015663"/>
          </a:xfrm>
          <a:prstGeom prst="rect">
            <a:avLst/>
          </a:prstGeom>
          <a:solidFill>
            <a:srgbClr val="00B05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958" y="2624905"/>
            <a:ext cx="4479010" cy="307777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4682" y="2601263"/>
            <a:ext cx="4479010" cy="331419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156" y="3063240"/>
            <a:ext cx="9106545" cy="1938992"/>
          </a:xfrm>
          <a:prstGeom prst="rect">
            <a:avLst/>
          </a:prstGeom>
          <a:solidFill>
            <a:schemeClr val="accent2">
              <a:lumMod val="60000"/>
              <a:lumOff val="40000"/>
              <a:alpha val="13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994061" y="1129790"/>
            <a:ext cx="1126209" cy="461665"/>
          </a:xfrm>
          <a:prstGeom prst="rect">
            <a:avLst/>
          </a:prstGeom>
          <a:solidFill>
            <a:srgbClr val="00B0F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198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9365" cy="381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0" y="1600200"/>
            <a:ext cx="4495800" cy="1015663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059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Boolean</a:t>
            </a:r>
            <a:r>
              <a:rPr lang="fr-CH" b="1" dirty="0" smtClean="0">
                <a:solidFill>
                  <a:schemeClr val="bg1"/>
                </a:solidFill>
              </a:rPr>
              <a:t>, </a:t>
            </a:r>
            <a:r>
              <a:rPr lang="fr-CH" b="1" dirty="0" err="1" smtClean="0">
                <a:solidFill>
                  <a:schemeClr val="bg1"/>
                </a:solidFill>
              </a:rPr>
              <a:t>proximity</a:t>
            </a:r>
            <a:r>
              <a:rPr lang="fr-CH" b="1" dirty="0" smtClean="0">
                <a:solidFill>
                  <a:schemeClr val="bg1"/>
                </a:solidFill>
              </a:rPr>
              <a:t>, </a:t>
            </a:r>
            <a:r>
              <a:rPr lang="fr-CH" b="1" dirty="0" err="1" smtClean="0">
                <a:solidFill>
                  <a:schemeClr val="bg1"/>
                </a:solidFill>
              </a:rPr>
              <a:t>operators</a:t>
            </a:r>
            <a:r>
              <a:rPr lang="fr-CH" b="1" dirty="0" smtClean="0">
                <a:solidFill>
                  <a:schemeClr val="bg1"/>
                </a:solidFill>
              </a:rPr>
              <a:t>, </a:t>
            </a:r>
            <a:r>
              <a:rPr lang="fr-CH" b="1" dirty="0" err="1" smtClean="0">
                <a:solidFill>
                  <a:schemeClr val="bg1"/>
                </a:solidFill>
              </a:rPr>
              <a:t>fuzzy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281" y="1219200"/>
            <a:ext cx="5017378" cy="1541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" y="2875842"/>
            <a:ext cx="5410499" cy="1658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449" y="4800600"/>
            <a:ext cx="5967296" cy="197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8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Search</a:t>
            </a:r>
            <a:r>
              <a:rPr lang="fr-CH" b="1" dirty="0" smtClean="0">
                <a:solidFill>
                  <a:schemeClr val="bg1"/>
                </a:solidFill>
              </a:rPr>
              <a:t> by </a:t>
            </a:r>
            <a:r>
              <a:rPr lang="fr-CH" b="1" i="1" dirty="0" smtClean="0">
                <a:solidFill>
                  <a:schemeClr val="bg1"/>
                </a:solidFill>
              </a:rPr>
              <a:t>design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10727"/>
            <a:ext cx="7046529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46915"/>
            <a:ext cx="21463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371600" y="226314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449" y="1369990"/>
            <a:ext cx="68691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6705600" y="32385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810638"/>
              </p:ext>
            </p:extLst>
          </p:nvPr>
        </p:nvGraphicFramePr>
        <p:xfrm>
          <a:off x="1981200" y="2713502"/>
          <a:ext cx="23114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Image" r:id="rId6" imgW="2310840" imgH="2234880" progId="Photoshop.Image.13">
                  <p:embed/>
                </p:oleObj>
              </mc:Choice>
              <mc:Fallback>
                <p:oleObj name="Image" r:id="rId6" imgW="2310840" imgH="22348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81200" y="2713502"/>
                        <a:ext cx="2311400" cy="223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730330"/>
              </p:ext>
            </p:extLst>
          </p:nvPr>
        </p:nvGraphicFramePr>
        <p:xfrm>
          <a:off x="1676400" y="3862852"/>
          <a:ext cx="231140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Image" r:id="rId8" imgW="2310840" imgH="2171160" progId="Photoshop.Image.13">
                  <p:embed/>
                </p:oleObj>
              </mc:Choice>
              <mc:Fallback>
                <p:oleObj name="Image" r:id="rId8" imgW="2310840" imgH="21711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76400" y="3862852"/>
                        <a:ext cx="2311400" cy="217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785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>
                <a:solidFill>
                  <a:schemeClr val="bg1"/>
                </a:solidFill>
              </a:rPr>
              <a:t>Indication of production/Description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7981950" cy="2514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0" y="2933700"/>
            <a:ext cx="21336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750"/>
            <a:ext cx="10772775" cy="5429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2057400"/>
            <a:ext cx="1905000" cy="38100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04800" y="5045230"/>
            <a:ext cx="9144000" cy="105077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9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714831"/>
              </p:ext>
            </p:extLst>
          </p:nvPr>
        </p:nvGraphicFramePr>
        <p:xfrm>
          <a:off x="34635" y="990600"/>
          <a:ext cx="9091845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Image" r:id="rId3" imgW="10983960" imgH="5714280" progId="Photoshop.Image.13">
                  <p:embed/>
                </p:oleObj>
              </mc:Choice>
              <mc:Fallback>
                <p:oleObj name="Image" r:id="rId3" imgW="10983960" imgH="57142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635" y="990600"/>
                        <a:ext cx="9091845" cy="472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34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33268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6200" y="2438400"/>
            <a:ext cx="1676400" cy="381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58338"/>
            <a:ext cx="5775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3600" b="1" dirty="0" err="1">
                <a:solidFill>
                  <a:schemeClr val="bg1"/>
                </a:solidFill>
              </a:rPr>
              <a:t>Search</a:t>
            </a:r>
            <a:r>
              <a:rPr lang="fr-CH" sz="3600" b="1" dirty="0">
                <a:solidFill>
                  <a:schemeClr val="bg1"/>
                </a:solidFill>
              </a:rPr>
              <a:t> by Description JA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425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/>
          <p:cNvSpPr>
            <a:spLocks noChangeArrowheads="1"/>
          </p:cNvSpPr>
          <p:nvPr/>
        </p:nvSpPr>
        <p:spPr bwMode="auto">
          <a:xfrm>
            <a:off x="250825" y="1773238"/>
            <a:ext cx="1368425" cy="503237"/>
          </a:xfrm>
          <a:prstGeom prst="rightArrow">
            <a:avLst>
              <a:gd name="adj1" fmla="val 50000"/>
              <a:gd name="adj2" fmla="val 67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1219200" y="2024856"/>
            <a:ext cx="1731962" cy="1277937"/>
          </a:xfrm>
          <a:prstGeom prst="rightArrow">
            <a:avLst>
              <a:gd name="adj1" fmla="val 50000"/>
              <a:gd name="adj2" fmla="val 3388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800" b="1" dirty="0" smtClean="0">
                <a:solidFill>
                  <a:schemeClr val="bg1"/>
                </a:solidFill>
              </a:rPr>
              <a:t>Click the </a:t>
            </a:r>
            <a:r>
              <a:rPr lang="fr-CH" sz="2800" b="1" i="1" dirty="0" err="1" smtClean="0">
                <a:solidFill>
                  <a:schemeClr val="bg1"/>
                </a:solidFill>
              </a:rPr>
              <a:t>Raise</a:t>
            </a:r>
            <a:r>
              <a:rPr lang="fr-CH" sz="2800" b="1" i="1" dirty="0" smtClean="0">
                <a:solidFill>
                  <a:schemeClr val="bg1"/>
                </a:solidFill>
              </a:rPr>
              <a:t> hand</a:t>
            </a:r>
            <a:r>
              <a:rPr lang="fr-CH" sz="2800" b="1" dirty="0" smtClean="0">
                <a:solidFill>
                  <a:schemeClr val="bg1"/>
                </a:solidFill>
              </a:rPr>
              <a:t> </a:t>
            </a:r>
            <a:r>
              <a:rPr lang="fr-CH" sz="2800" b="1" dirty="0" err="1" smtClean="0">
                <a:solidFill>
                  <a:schemeClr val="bg1"/>
                </a:solidFill>
              </a:rPr>
              <a:t>button</a:t>
            </a:r>
            <a:r>
              <a:rPr lang="fr-CH" sz="2800" b="1" dirty="0" smtClean="0">
                <a:solidFill>
                  <a:schemeClr val="bg1"/>
                </a:solidFill>
              </a:rPr>
              <a:t> if </a:t>
            </a:r>
            <a:r>
              <a:rPr lang="fr-CH" sz="2800" b="1" dirty="0" err="1" smtClean="0">
                <a:solidFill>
                  <a:schemeClr val="bg1"/>
                </a:solidFill>
              </a:rPr>
              <a:t>you</a:t>
            </a:r>
            <a:r>
              <a:rPr lang="fr-CH" sz="2800" b="1" dirty="0" smtClean="0">
                <a:solidFill>
                  <a:schemeClr val="bg1"/>
                </a:solidFill>
              </a:rPr>
              <a:t> </a:t>
            </a:r>
            <a:r>
              <a:rPr lang="fr-CH" sz="2800" b="1" dirty="0" err="1" smtClean="0">
                <a:solidFill>
                  <a:schemeClr val="bg1"/>
                </a:solidFill>
              </a:rPr>
              <a:t>hear</a:t>
            </a:r>
            <a:r>
              <a:rPr lang="fr-CH" sz="2800" b="1" dirty="0" smtClean="0">
                <a:solidFill>
                  <a:schemeClr val="bg1"/>
                </a:solidFill>
              </a:rPr>
              <a:t> me </a:t>
            </a:r>
            <a:r>
              <a:rPr lang="fr-CH" sz="2800" b="1" dirty="0" err="1" smtClean="0">
                <a:solidFill>
                  <a:schemeClr val="bg1"/>
                </a:solidFill>
              </a:rPr>
              <a:t>otherwise</a:t>
            </a:r>
            <a:r>
              <a:rPr lang="fr-CH" sz="2800" b="1" dirty="0" smtClean="0">
                <a:solidFill>
                  <a:schemeClr val="bg1"/>
                </a:solidFill>
              </a:rPr>
              <a:t> </a:t>
            </a:r>
            <a:r>
              <a:rPr lang="fr-CH" sz="2800" b="1" dirty="0" err="1" smtClean="0">
                <a:solidFill>
                  <a:schemeClr val="bg1"/>
                </a:solidFill>
              </a:rPr>
              <a:t>send</a:t>
            </a:r>
            <a:r>
              <a:rPr lang="fr-CH" sz="2800" b="1" dirty="0" smtClean="0">
                <a:solidFill>
                  <a:schemeClr val="bg1"/>
                </a:solidFill>
              </a:rPr>
              <a:t> me a message </a:t>
            </a:r>
            <a:r>
              <a:rPr lang="fr-CH" sz="2800" b="1" dirty="0" err="1" smtClean="0">
                <a:solidFill>
                  <a:schemeClr val="bg1"/>
                </a:solidFill>
              </a:rPr>
              <a:t>please</a:t>
            </a:r>
            <a:r>
              <a:rPr lang="fr-CH" sz="2800" b="1" dirty="0" smtClean="0">
                <a:solidFill>
                  <a:schemeClr val="bg1"/>
                </a:solidFill>
              </a:rPr>
              <a:t>!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83972" name="Object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971800" y="1303952"/>
          <a:ext cx="3806825" cy="5180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3" imgW="3834921" imgH="5219048" progId="">
                  <p:embed/>
                </p:oleObj>
              </mc:Choice>
              <mc:Fallback>
                <p:oleObj r:id="rId3" imgW="3834921" imgH="5219048" progId="">
                  <p:embed/>
                  <p:pic>
                    <p:nvPicPr>
                      <p:cNvPr id="83972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303952"/>
                        <a:ext cx="3806825" cy="51809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359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Search</a:t>
            </a:r>
            <a:r>
              <a:rPr lang="fr-CH" b="1" dirty="0" smtClean="0">
                <a:solidFill>
                  <a:schemeClr val="bg1"/>
                </a:solidFill>
              </a:rPr>
              <a:t> by </a:t>
            </a:r>
            <a:r>
              <a:rPr lang="fr-CH" b="1" i="1" dirty="0" err="1" smtClean="0">
                <a:solidFill>
                  <a:schemeClr val="bg1"/>
                </a:solidFill>
              </a:rPr>
              <a:t>name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03725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057400" y="19812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33400" y="2438400"/>
            <a:ext cx="1295400" cy="13716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41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Search</a:t>
            </a:r>
            <a:r>
              <a:rPr lang="fr-CH" b="1" dirty="0" smtClean="0">
                <a:solidFill>
                  <a:schemeClr val="bg1"/>
                </a:solidFill>
              </a:rPr>
              <a:t> by </a:t>
            </a:r>
            <a:r>
              <a:rPr lang="fr-CH" b="1" i="1" dirty="0" err="1" smtClean="0">
                <a:solidFill>
                  <a:schemeClr val="bg1"/>
                </a:solidFill>
              </a:rPr>
              <a:t>numbers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" y="1828800"/>
            <a:ext cx="911673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76200" y="2514600"/>
            <a:ext cx="1295400" cy="13716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797626" y="21336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04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Search</a:t>
            </a:r>
            <a:r>
              <a:rPr lang="fr-CH" b="1" dirty="0" smtClean="0">
                <a:solidFill>
                  <a:schemeClr val="bg1"/>
                </a:solidFill>
              </a:rPr>
              <a:t> by </a:t>
            </a:r>
            <a:r>
              <a:rPr lang="fr-CH" b="1" i="1" dirty="0" smtClean="0">
                <a:solidFill>
                  <a:schemeClr val="bg1"/>
                </a:solidFill>
              </a:rPr>
              <a:t>dates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01362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429000" y="2159668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00" y="2514600"/>
            <a:ext cx="1371600" cy="23622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9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Search</a:t>
            </a:r>
            <a:r>
              <a:rPr lang="fr-CH" b="1" dirty="0" smtClean="0">
                <a:solidFill>
                  <a:schemeClr val="bg1"/>
                </a:solidFill>
              </a:rPr>
              <a:t> by </a:t>
            </a:r>
            <a:r>
              <a:rPr lang="fr-CH" b="1" i="1" dirty="0" smtClean="0">
                <a:solidFill>
                  <a:schemeClr val="bg1"/>
                </a:solidFill>
              </a:rPr>
              <a:t>country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95797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343400" y="20574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" y="2514600"/>
            <a:ext cx="1219200" cy="11811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18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9365" cy="381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572000" y="1609242"/>
            <a:ext cx="4419600" cy="1015663"/>
          </a:xfrm>
          <a:prstGeom prst="rect">
            <a:avLst/>
          </a:prstGeom>
          <a:solidFill>
            <a:srgbClr val="00B05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7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Filter</a:t>
            </a:r>
            <a:r>
              <a:rPr lang="fr-CH" b="1" dirty="0" smtClean="0">
                <a:solidFill>
                  <a:schemeClr val="bg1"/>
                </a:solidFill>
              </a:rPr>
              <a:t> by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" y="1676400"/>
            <a:ext cx="913710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>
                <a:solidFill>
                  <a:schemeClr val="bg1"/>
                </a:solidFill>
              </a:rPr>
              <a:t>Filter</a:t>
            </a:r>
            <a:r>
              <a:rPr lang="fr-CH" b="1" dirty="0">
                <a:solidFill>
                  <a:schemeClr val="bg1"/>
                </a:solidFill>
              </a:rPr>
              <a:t> by </a:t>
            </a:r>
            <a:r>
              <a:rPr lang="fr-CH" b="1" i="1" dirty="0">
                <a:solidFill>
                  <a:schemeClr val="bg1"/>
                </a:solidFill>
              </a:rPr>
              <a:t>Source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2362200"/>
            <a:ext cx="9443803" cy="27432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1143000" y="2438400"/>
            <a:ext cx="762000" cy="457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18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651" y="1295400"/>
            <a:ext cx="9237351" cy="381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4590024" y="2743200"/>
            <a:ext cx="4477776" cy="3048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86000" y="3352800"/>
            <a:ext cx="990600" cy="1752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00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>
                <a:solidFill>
                  <a:schemeClr val="bg1"/>
                </a:solidFill>
              </a:rPr>
              <a:t>Filter</a:t>
            </a:r>
            <a:r>
              <a:rPr lang="fr-CH" b="1" dirty="0">
                <a:solidFill>
                  <a:schemeClr val="bg1"/>
                </a:solidFill>
              </a:rPr>
              <a:t> by </a:t>
            </a:r>
            <a:r>
              <a:rPr lang="fr-CH" b="1" i="1" dirty="0" err="1">
                <a:solidFill>
                  <a:schemeClr val="bg1"/>
                </a:solidFill>
              </a:rPr>
              <a:t>Designation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28800"/>
            <a:ext cx="9179221" cy="2438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1295400" y="1981200"/>
            <a:ext cx="1066800" cy="457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9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>
                <a:solidFill>
                  <a:schemeClr val="bg1"/>
                </a:solidFill>
              </a:rPr>
              <a:t>Filter</a:t>
            </a:r>
            <a:r>
              <a:rPr lang="fr-CH" b="1" dirty="0">
                <a:solidFill>
                  <a:schemeClr val="bg1"/>
                </a:solidFill>
              </a:rPr>
              <a:t> by </a:t>
            </a:r>
            <a:r>
              <a:rPr lang="fr-CH" b="1" i="1" dirty="0">
                <a:solidFill>
                  <a:schemeClr val="bg1"/>
                </a:solidFill>
              </a:rPr>
              <a:t>Locarno Class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208205" cy="2362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2133600" y="2057400"/>
            <a:ext cx="10668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4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Ammann\AppData\Local\Temp\ammyqql0tdi-fredrick-kearney-j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1485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4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>
                <a:solidFill>
                  <a:schemeClr val="bg1"/>
                </a:solidFill>
              </a:rPr>
              <a:t>Filter</a:t>
            </a:r>
            <a:r>
              <a:rPr lang="fr-CH" b="1" dirty="0">
                <a:solidFill>
                  <a:schemeClr val="bg1"/>
                </a:solidFill>
              </a:rPr>
              <a:t> by </a:t>
            </a:r>
            <a:r>
              <a:rPr lang="fr-CH" b="1" i="1" dirty="0">
                <a:solidFill>
                  <a:schemeClr val="bg1"/>
                </a:solidFill>
              </a:rPr>
              <a:t>Registration </a:t>
            </a:r>
            <a:r>
              <a:rPr lang="fr-CH" b="1" i="1" dirty="0" err="1">
                <a:solidFill>
                  <a:schemeClr val="bg1"/>
                </a:solidFill>
              </a:rPr>
              <a:t>Year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0" y="1752600"/>
            <a:ext cx="9231502" cy="2286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3124200" y="1905000"/>
            <a:ext cx="8382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54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>
                <a:solidFill>
                  <a:schemeClr val="bg1"/>
                </a:solidFill>
              </a:rPr>
              <a:t>Options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43025"/>
            <a:ext cx="60674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676400" y="3048000"/>
            <a:ext cx="2438400" cy="228600"/>
          </a:xfrm>
          <a:prstGeom prst="rect">
            <a:avLst/>
          </a:prstGeom>
          <a:solidFill>
            <a:srgbClr val="00B0F0">
              <a:alpha val="4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52673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12065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 bwMode="auto">
          <a:xfrm>
            <a:off x="1905000" y="3429000"/>
            <a:ext cx="457200" cy="1143000"/>
          </a:xfrm>
          <a:prstGeom prst="downArrow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26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38275"/>
            <a:ext cx="895429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52307" y="2286000"/>
            <a:ext cx="228599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 rot="16200000">
            <a:off x="4248552" y="4571999"/>
            <a:ext cx="228599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33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6790" y="2819400"/>
            <a:ext cx="4479010" cy="307777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529380" y="2795255"/>
            <a:ext cx="4479010" cy="331419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9365" cy="381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8958" y="2624905"/>
            <a:ext cx="4479010" cy="307777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670355" y="2624904"/>
            <a:ext cx="4479010" cy="307777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651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9165614" cy="1524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457200" y="3276600"/>
            <a:ext cx="329738" cy="153785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785776" y="3193922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334000" y="3193922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201807" y="3421830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792927" y="3340660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59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79" y="1524000"/>
            <a:ext cx="9144000" cy="391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0372" y="3502490"/>
            <a:ext cx="9106545" cy="1938992"/>
          </a:xfrm>
          <a:prstGeom prst="rect">
            <a:avLst/>
          </a:prstGeom>
          <a:solidFill>
            <a:schemeClr val="accent2">
              <a:lumMod val="60000"/>
              <a:lumOff val="40000"/>
              <a:alpha val="13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Result list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8800"/>
            <a:ext cx="9144000" cy="23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2916" y="2057400"/>
            <a:ext cx="9144000" cy="2286000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832" y="1752600"/>
            <a:ext cx="9131084" cy="3048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 parts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3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Pager bar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1432"/>
            <a:ext cx="9251634" cy="20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67627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52400" y="1701432"/>
            <a:ext cx="685800" cy="20504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01000" y="1714537"/>
            <a:ext cx="1143000" cy="20504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14774" y="1733415"/>
            <a:ext cx="1724025" cy="18617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0" y="1701432"/>
            <a:ext cx="152400" cy="218154"/>
          </a:xfrm>
          <a:prstGeom prst="ellips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 rot="4131092">
            <a:off x="-121605" y="2301964"/>
            <a:ext cx="998114" cy="259901"/>
          </a:xfrm>
          <a:prstGeom prst="rightArrow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85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Display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409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743164" y="1538981"/>
            <a:ext cx="259902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90725"/>
            <a:ext cx="560848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 bwMode="auto">
          <a:xfrm rot="2294315">
            <a:off x="1048610" y="2104425"/>
            <a:ext cx="1039922" cy="259901"/>
          </a:xfrm>
          <a:prstGeom prst="rightArrow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5400000">
            <a:off x="-349314" y="2914820"/>
            <a:ext cx="2444858" cy="259901"/>
          </a:xfrm>
          <a:prstGeom prst="rightArrow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" y="4379395"/>
            <a:ext cx="8229600" cy="194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1028699" y="1524000"/>
            <a:ext cx="223427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86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Grid view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3972"/>
            <a:ext cx="9070421" cy="403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713" y="1943100"/>
            <a:ext cx="596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17145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56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476250"/>
            <a:ext cx="5441950" cy="5865813"/>
          </a:xfrm>
        </p:spPr>
      </p:pic>
      <p:sp>
        <p:nvSpPr>
          <p:cNvPr id="84995" name="AutoShape 3"/>
          <p:cNvSpPr>
            <a:spLocks noChangeArrowheads="1"/>
          </p:cNvSpPr>
          <p:nvPr/>
        </p:nvSpPr>
        <p:spPr bwMode="auto">
          <a:xfrm>
            <a:off x="250825" y="1773238"/>
            <a:ext cx="1368425" cy="503237"/>
          </a:xfrm>
          <a:prstGeom prst="rightArrow">
            <a:avLst>
              <a:gd name="adj1" fmla="val 50000"/>
              <a:gd name="adj2" fmla="val 67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2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List view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89483"/>
            <a:ext cx="8763961" cy="14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61" y="1905000"/>
            <a:ext cx="31908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47529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 bwMode="auto">
          <a:xfrm rot="5400000">
            <a:off x="5159152" y="2618415"/>
            <a:ext cx="914398" cy="259901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37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Columns customized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23392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4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8800"/>
            <a:ext cx="9144000" cy="23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2916" y="2057400"/>
            <a:ext cx="9144000" cy="2286000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 parts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2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295399"/>
            <a:ext cx="9067801" cy="302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8" y="1219200"/>
            <a:ext cx="903867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10858500" cy="27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95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3400"/>
            <a:ext cx="8945322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976" y="3581400"/>
            <a:ext cx="9090299" cy="280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18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Back button/link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" y="1631962"/>
            <a:ext cx="9144000" cy="89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3247" y="1600200"/>
            <a:ext cx="433953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8733294" y="1828800"/>
            <a:ext cx="433953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59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Options: checkbox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362075"/>
            <a:ext cx="71913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914400" y="2133600"/>
            <a:ext cx="381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14400" y="2209800"/>
            <a:ext cx="381000" cy="2590800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6" y="381000"/>
            <a:ext cx="909232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55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73999" cy="304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7802399" y="1143000"/>
            <a:ext cx="13716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 rot="1975548">
            <a:off x="7015220" y="1918493"/>
            <a:ext cx="369201" cy="237779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2476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0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Save a record set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5052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2633663"/>
            <a:ext cx="32099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48200"/>
            <a:ext cx="3171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93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Questions/concerns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505075"/>
            <a:ext cx="8229600" cy="43529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5400" b="1" dirty="0" smtClean="0">
                <a:solidFill>
                  <a:schemeClr val="bg1"/>
                </a:solidFill>
              </a:rPr>
              <a:t>gbd@wipo.int</a:t>
            </a:r>
            <a:endParaRPr lang="en-US" alt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zh-CN" b="1" dirty="0" smtClean="0">
                <a:solidFill>
                  <a:schemeClr val="bg1"/>
                </a:solidFill>
              </a:rPr>
              <a:t>R</a:t>
            </a:r>
            <a:r>
              <a:rPr lang="en-US" b="1" dirty="0" err="1" smtClean="0">
                <a:solidFill>
                  <a:schemeClr val="bg1"/>
                </a:solidFill>
              </a:rPr>
              <a:t>ecord</a:t>
            </a:r>
            <a:r>
              <a:rPr lang="en-US" b="1" dirty="0" smtClean="0">
                <a:solidFill>
                  <a:schemeClr val="bg1"/>
                </a:solidFill>
              </a:rPr>
              <a:t> sets/current designs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4099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1016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03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My account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414463"/>
            <a:ext cx="77819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324600" y="1414463"/>
            <a:ext cx="990600" cy="414337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3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Download reports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" y="1371600"/>
            <a:ext cx="91188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7086600" y="4724400"/>
            <a:ext cx="2034146" cy="304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2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890274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5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77" y="457200"/>
            <a:ext cx="9123271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10000"/>
            <a:ext cx="2819400" cy="1748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810000"/>
            <a:ext cx="3273683" cy="174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5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err="1" smtClean="0">
                <a:solidFill>
                  <a:schemeClr val="bg1"/>
                </a:solidFill>
              </a:rPr>
              <a:t>Individual</a:t>
            </a:r>
            <a:r>
              <a:rPr lang="fr-CH" b="1" dirty="0" smtClean="0">
                <a:solidFill>
                  <a:schemeClr val="bg1"/>
                </a:solidFill>
              </a:rPr>
              <a:t> record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295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52400" y="1752600"/>
            <a:ext cx="1066800" cy="3048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200" y="1295400"/>
            <a:ext cx="6096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86200" y="1596834"/>
            <a:ext cx="1092403" cy="271272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1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9365" cy="381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994061" y="1129790"/>
            <a:ext cx="1126209" cy="461665"/>
          </a:xfrm>
          <a:prstGeom prst="rect">
            <a:avLst/>
          </a:prstGeom>
          <a:solidFill>
            <a:srgbClr val="00B0F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6346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4343400" cy="70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33" y="2025182"/>
            <a:ext cx="1879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79" y="2072105"/>
            <a:ext cx="19177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73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>
                <a:solidFill>
                  <a:schemeClr val="bg1"/>
                </a:solidFill>
              </a:rPr>
              <a:t>Help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3565"/>
            <a:ext cx="8610600" cy="564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8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Plans for the future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Add more collections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2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352925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Interface:</a:t>
            </a:r>
          </a:p>
          <a:p>
            <a:pPr lvl="1"/>
            <a:r>
              <a:rPr lang="fr-CH" sz="3200" b="1" dirty="0" err="1" smtClean="0">
                <a:solidFill>
                  <a:schemeClr val="bg1"/>
                </a:solidFill>
              </a:rPr>
              <a:t>Coverage</a:t>
            </a:r>
            <a:endParaRPr lang="en-US" sz="3200" b="1" dirty="0">
              <a:solidFill>
                <a:schemeClr val="bg1"/>
              </a:solidFill>
            </a:endParaRPr>
          </a:p>
          <a:p>
            <a:pPr lvl="1"/>
            <a:r>
              <a:rPr lang="fr-CH" sz="3200" b="1" dirty="0" err="1" smtClean="0">
                <a:solidFill>
                  <a:schemeClr val="bg1"/>
                </a:solidFill>
              </a:rPr>
              <a:t>Search</a:t>
            </a:r>
            <a:r>
              <a:rPr lang="fr-CH" sz="3200" b="1" dirty="0" smtClean="0">
                <a:solidFill>
                  <a:schemeClr val="bg1"/>
                </a:solidFill>
              </a:rPr>
              <a:t> </a:t>
            </a:r>
            <a:r>
              <a:rPr lang="fr-CH" sz="3200" b="1" dirty="0" err="1" smtClean="0">
                <a:solidFill>
                  <a:schemeClr val="bg1"/>
                </a:solidFill>
              </a:rPr>
              <a:t>features</a:t>
            </a:r>
            <a:endParaRPr lang="fr-CH" sz="3200" b="1" dirty="0" smtClean="0">
              <a:solidFill>
                <a:schemeClr val="bg1"/>
              </a:solidFill>
            </a:endParaRPr>
          </a:p>
          <a:p>
            <a:pPr lvl="1"/>
            <a:r>
              <a:rPr lang="fr-CH" sz="3200" b="1" dirty="0" err="1" smtClean="0">
                <a:solidFill>
                  <a:schemeClr val="bg1"/>
                </a:solidFill>
              </a:rPr>
              <a:t>Filter</a:t>
            </a:r>
            <a:r>
              <a:rPr lang="fr-CH" sz="3200" b="1" dirty="0" smtClean="0">
                <a:solidFill>
                  <a:schemeClr val="bg1"/>
                </a:solidFill>
              </a:rPr>
              <a:t> </a:t>
            </a:r>
            <a:r>
              <a:rPr lang="fr-CH" sz="3200" b="1" dirty="0" err="1" smtClean="0">
                <a:solidFill>
                  <a:schemeClr val="bg1"/>
                </a:solidFill>
              </a:rPr>
              <a:t>features</a:t>
            </a:r>
            <a:endParaRPr lang="fr-CH" sz="3200" b="1" dirty="0" smtClean="0">
              <a:solidFill>
                <a:schemeClr val="bg1"/>
              </a:solidFill>
            </a:endParaRPr>
          </a:p>
          <a:p>
            <a:pPr lvl="1"/>
            <a:r>
              <a:rPr lang="fr-CH" sz="3200" b="1" dirty="0" err="1" smtClean="0">
                <a:solidFill>
                  <a:schemeClr val="bg1"/>
                </a:solidFill>
              </a:rPr>
              <a:t>Results</a:t>
            </a:r>
            <a:endParaRPr lang="fr-CH" sz="3200" b="1" dirty="0" smtClean="0">
              <a:solidFill>
                <a:schemeClr val="bg1"/>
              </a:solidFill>
            </a:endParaRPr>
          </a:p>
          <a:p>
            <a:pPr lvl="1"/>
            <a:r>
              <a:rPr lang="fr-CH" sz="3200" b="1" dirty="0" smtClean="0">
                <a:solidFill>
                  <a:schemeClr val="bg1"/>
                </a:solidFill>
              </a:rPr>
              <a:t>Menus</a:t>
            </a:r>
          </a:p>
          <a:p>
            <a:r>
              <a:rPr lang="fr-CH" sz="3200" b="1" dirty="0" err="1" smtClean="0">
                <a:solidFill>
                  <a:schemeClr val="bg1"/>
                </a:solidFill>
              </a:rPr>
              <a:t>Webinars</a:t>
            </a:r>
            <a:endParaRPr lang="fr-CH" sz="3200" b="1" dirty="0" smtClean="0">
              <a:solidFill>
                <a:schemeClr val="bg1"/>
              </a:solidFill>
            </a:endParaRPr>
          </a:p>
          <a:p>
            <a:r>
              <a:rPr lang="fr-CH" sz="3200" b="1" dirty="0" smtClean="0">
                <a:solidFill>
                  <a:schemeClr val="bg1"/>
                </a:solidFill>
              </a:rPr>
              <a:t>Q&amp;A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664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81" y="-16790"/>
            <a:ext cx="9162081" cy="624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73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0"/>
            <a:ext cx="769398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781800" y="6400800"/>
            <a:ext cx="9906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7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471487"/>
            <a:ext cx="686752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5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>
                <a:solidFill>
                  <a:schemeClr val="bg1"/>
                </a:solidFill>
              </a:rPr>
              <a:t>Global Brand </a:t>
            </a:r>
            <a:r>
              <a:rPr lang="fr-CH" b="1" dirty="0" err="1" smtClean="0">
                <a:solidFill>
                  <a:schemeClr val="bg1"/>
                </a:solidFill>
              </a:rPr>
              <a:t>Database</a:t>
            </a:r>
            <a:r>
              <a:rPr lang="fr-CH" b="1" dirty="0" smtClean="0">
                <a:solidFill>
                  <a:schemeClr val="bg1"/>
                </a:solidFill>
              </a:rPr>
              <a:t>: </a:t>
            </a:r>
            <a:r>
              <a:rPr lang="fr-CH" b="1" dirty="0" err="1" smtClean="0">
                <a:solidFill>
                  <a:schemeClr val="bg1"/>
                </a:solidFill>
              </a:rPr>
              <a:t>webinar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3200" b="1" dirty="0" smtClean="0">
                <a:solidFill>
                  <a:schemeClr val="bg1"/>
                </a:solidFill>
              </a:rPr>
              <a:t>How to </a:t>
            </a:r>
            <a:r>
              <a:rPr lang="fr-CH" sz="3200" b="1" dirty="0" err="1" smtClean="0">
                <a:solidFill>
                  <a:schemeClr val="bg1"/>
                </a:solidFill>
              </a:rPr>
              <a:t>read</a:t>
            </a:r>
            <a:r>
              <a:rPr lang="fr-CH" sz="3200" b="1" dirty="0" smtClean="0">
                <a:solidFill>
                  <a:schemeClr val="bg1"/>
                </a:solidFill>
              </a:rPr>
              <a:t>, </a:t>
            </a:r>
            <a:r>
              <a:rPr lang="fr-CH" sz="3200" b="1" dirty="0" err="1" smtClean="0">
                <a:solidFill>
                  <a:schemeClr val="bg1"/>
                </a:solidFill>
              </a:rPr>
              <a:t>save</a:t>
            </a:r>
            <a:r>
              <a:rPr lang="fr-CH" sz="3200" b="1" dirty="0" smtClean="0">
                <a:solidFill>
                  <a:schemeClr val="bg1"/>
                </a:solidFill>
              </a:rPr>
              <a:t> &amp; </a:t>
            </a:r>
            <a:r>
              <a:rPr lang="fr-CH" sz="3200" b="1" dirty="0" err="1" smtClean="0">
                <a:solidFill>
                  <a:schemeClr val="bg1"/>
                </a:solidFill>
              </a:rPr>
              <a:t>share</a:t>
            </a:r>
            <a:r>
              <a:rPr lang="fr-CH" sz="3200" b="1" dirty="0" smtClean="0">
                <a:solidFill>
                  <a:schemeClr val="bg1"/>
                </a:solidFill>
              </a:rPr>
              <a:t> </a:t>
            </a:r>
            <a:r>
              <a:rPr lang="fr-CH" sz="3200" b="1" dirty="0" err="1" smtClean="0">
                <a:solidFill>
                  <a:schemeClr val="bg1"/>
                </a:solidFill>
              </a:rPr>
              <a:t>your</a:t>
            </a:r>
            <a:r>
              <a:rPr lang="fr-CH" sz="3200" b="1" dirty="0" smtClean="0">
                <a:solidFill>
                  <a:schemeClr val="bg1"/>
                </a:solidFill>
              </a:rPr>
              <a:t> </a:t>
            </a:r>
            <a:r>
              <a:rPr lang="fr-CH" sz="3200" b="1" dirty="0" err="1" smtClean="0">
                <a:solidFill>
                  <a:schemeClr val="bg1"/>
                </a:solidFill>
              </a:rPr>
              <a:t>results</a:t>
            </a:r>
            <a:r>
              <a:rPr lang="fr-CH" sz="3200" b="1" dirty="0" smtClean="0">
                <a:solidFill>
                  <a:schemeClr val="bg1"/>
                </a:solidFill>
              </a:rPr>
              <a:t> </a:t>
            </a:r>
            <a:endParaRPr lang="fr-CH" sz="3200" b="1" dirty="0">
              <a:solidFill>
                <a:schemeClr val="bg1"/>
              </a:solidFill>
            </a:endParaRPr>
          </a:p>
          <a:p>
            <a:endParaRPr lang="fr-CH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CH" sz="3200" b="1" dirty="0" smtClean="0">
                <a:solidFill>
                  <a:schemeClr val="bg1"/>
                </a:solidFill>
              </a:rPr>
              <a:t>August 13 at </a:t>
            </a:r>
            <a:r>
              <a:rPr lang="fr-CH" sz="3200" b="1" dirty="0" smtClean="0">
                <a:solidFill>
                  <a:schemeClr val="bg1"/>
                </a:solidFill>
              </a:rPr>
              <a:t>5:30 PM CET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attendee.gotowebinar.com/register/2906774888388206850</a:t>
            </a:r>
            <a:endParaRPr lang="en-US" dirty="0" smtClean="0"/>
          </a:p>
          <a:p>
            <a:pPr marL="0" indent="0">
              <a:buNone/>
            </a:pPr>
            <a:r>
              <a:rPr lang="fr-CH" sz="3200" b="1" dirty="0" smtClean="0">
                <a:solidFill>
                  <a:schemeClr val="bg1"/>
                </a:solidFill>
              </a:rPr>
              <a:t>August 15 </a:t>
            </a:r>
            <a:r>
              <a:rPr lang="fr-CH" sz="3200" b="1" dirty="0">
                <a:solidFill>
                  <a:schemeClr val="bg1"/>
                </a:solidFill>
              </a:rPr>
              <a:t>at </a:t>
            </a:r>
            <a:r>
              <a:rPr lang="fr-CH" sz="3200" b="1" dirty="0" smtClean="0">
                <a:solidFill>
                  <a:schemeClr val="bg1"/>
                </a:solidFill>
              </a:rPr>
              <a:t>12:00 </a:t>
            </a:r>
            <a:r>
              <a:rPr lang="fr-CH" sz="3200" b="1" dirty="0">
                <a:solidFill>
                  <a:schemeClr val="bg1"/>
                </a:solidFill>
              </a:rPr>
              <a:t>PM </a:t>
            </a:r>
            <a:r>
              <a:rPr lang="fr-CH" sz="3200" b="1" dirty="0" smtClean="0">
                <a:solidFill>
                  <a:schemeClr val="bg1"/>
                </a:solidFill>
              </a:rPr>
              <a:t>AEST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https://attendee.gotowebinar.com/register/2811369169201072140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110356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b="1" dirty="0" smtClean="0">
                <a:solidFill>
                  <a:schemeClr val="bg1"/>
                </a:solidFill>
              </a:rPr>
              <a:t>PATENTSCOPE </a:t>
            </a:r>
            <a:r>
              <a:rPr lang="fr-CH" b="1" dirty="0" err="1" smtClean="0">
                <a:solidFill>
                  <a:schemeClr val="bg1"/>
                </a:solidFill>
              </a:rPr>
              <a:t>webinar</a:t>
            </a:r>
            <a:r>
              <a:rPr lang="fr-CH" dirty="0" smtClean="0"/>
              <a:t/>
            </a:r>
            <a:br>
              <a:rPr lang="fr-CH" dirty="0" smtClean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72000"/>
          </a:xfrm>
        </p:spPr>
        <p:txBody>
          <a:bodyPr/>
          <a:lstStyle/>
          <a:p>
            <a:endParaRPr lang="fr-CH" sz="3200" b="1" dirty="0" smtClean="0"/>
          </a:p>
          <a:p>
            <a:r>
              <a:rPr lang="fr-CH" sz="3200" b="1" dirty="0" err="1" smtClean="0">
                <a:solidFill>
                  <a:schemeClr val="bg1"/>
                </a:solidFill>
              </a:rPr>
              <a:t>Find</a:t>
            </a:r>
            <a:r>
              <a:rPr lang="fr-CH" sz="3200" b="1" dirty="0" smtClean="0">
                <a:solidFill>
                  <a:schemeClr val="bg1"/>
                </a:solidFill>
              </a:rPr>
              <a:t> documents </a:t>
            </a:r>
            <a:r>
              <a:rPr lang="fr-CH" sz="3200" b="1" dirty="0" err="1" smtClean="0">
                <a:solidFill>
                  <a:schemeClr val="bg1"/>
                </a:solidFill>
              </a:rPr>
              <a:t>published</a:t>
            </a:r>
            <a:r>
              <a:rPr lang="fr-CH" sz="3200" b="1" dirty="0" smtClean="0">
                <a:solidFill>
                  <a:schemeClr val="bg1"/>
                </a:solidFill>
              </a:rPr>
              <a:t> in </a:t>
            </a:r>
            <a:r>
              <a:rPr lang="fr-CH" sz="3200" b="1" dirty="0" err="1" smtClean="0">
                <a:solidFill>
                  <a:schemeClr val="bg1"/>
                </a:solidFill>
              </a:rPr>
              <a:t>languages</a:t>
            </a:r>
            <a:r>
              <a:rPr lang="fr-CH" sz="3200" b="1" dirty="0" smtClean="0">
                <a:solidFill>
                  <a:schemeClr val="bg1"/>
                </a:solidFill>
              </a:rPr>
              <a:t> </a:t>
            </a:r>
            <a:r>
              <a:rPr lang="fr-CH" sz="3200" b="1" dirty="0" err="1" smtClean="0">
                <a:solidFill>
                  <a:schemeClr val="bg1"/>
                </a:solidFill>
              </a:rPr>
              <a:t>you</a:t>
            </a:r>
            <a:r>
              <a:rPr lang="fr-CH" sz="3200" b="1" dirty="0" smtClean="0">
                <a:solidFill>
                  <a:schemeClr val="bg1"/>
                </a:solidFill>
              </a:rPr>
              <a:t> </a:t>
            </a:r>
            <a:r>
              <a:rPr lang="fr-CH" sz="3200" b="1" dirty="0" err="1" smtClean="0">
                <a:solidFill>
                  <a:schemeClr val="bg1"/>
                </a:solidFill>
              </a:rPr>
              <a:t>don’t</a:t>
            </a:r>
            <a:r>
              <a:rPr lang="fr-CH" sz="3200" b="1" dirty="0" smtClean="0">
                <a:solidFill>
                  <a:schemeClr val="bg1"/>
                </a:solidFill>
              </a:rPr>
              <a:t> know</a:t>
            </a:r>
            <a:r>
              <a:rPr lang="fr-CH" sz="3200" b="1" dirty="0" smtClean="0">
                <a:solidFill>
                  <a:schemeClr val="bg1"/>
                </a:solidFill>
              </a:rPr>
              <a:t> </a:t>
            </a:r>
            <a:endParaRPr lang="fr-CH" sz="3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H" sz="3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CH" sz="3200" b="1" dirty="0" smtClean="0">
                <a:solidFill>
                  <a:schemeClr val="bg1"/>
                </a:solidFill>
              </a:rPr>
              <a:t>August 20 or 22 at 5.30PM or 8:30 AM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300" dirty="0">
                <a:hlinkClick r:id="rId2"/>
              </a:rPr>
              <a:t>https://</a:t>
            </a:r>
            <a:r>
              <a:rPr lang="en-US" sz="2300" dirty="0" smtClean="0">
                <a:hlinkClick r:id="rId2"/>
              </a:rPr>
              <a:t>attendee.gotowebinar.com/rt/8768434103741781507</a:t>
            </a:r>
            <a:endParaRPr lang="fr-CH" sz="2300" dirty="0" smtClean="0"/>
          </a:p>
        </p:txBody>
      </p:sp>
    </p:spTree>
    <p:extLst>
      <p:ext uri="{BB962C8B-B14F-4D97-AF65-F5344CB8AC3E}">
        <p14:creationId xmlns:p14="http://schemas.microsoft.com/office/powerpoint/2010/main" val="14722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pic>
        <p:nvPicPr>
          <p:cNvPr id="6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191000"/>
            <a:ext cx="3558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 smtClean="0">
                <a:solidFill>
                  <a:srgbClr val="FFCC66"/>
                </a:solidFill>
              </a:rPr>
              <a:t>gbd@wipo.int</a:t>
            </a:r>
            <a:endParaRPr lang="en-US" sz="40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1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Global Design </a:t>
            </a:r>
            <a:r>
              <a:rPr lang="en-US" b="1" dirty="0">
                <a:solidFill>
                  <a:schemeClr val="bg1"/>
                </a:solidFill>
              </a:rPr>
              <a:t>D</a:t>
            </a:r>
            <a:r>
              <a:rPr lang="en-US" b="1" dirty="0" smtClean="0">
                <a:solidFill>
                  <a:schemeClr val="bg1"/>
                </a:solidFill>
              </a:rPr>
              <a:t>atabase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95" y="1676400"/>
            <a:ext cx="915572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Combining many search </a:t>
            </a:r>
            <a:r>
              <a:rPr lang="en-US" b="1" dirty="0" err="1" smtClean="0">
                <a:solidFill>
                  <a:schemeClr val="bg1"/>
                </a:solidFill>
              </a:rPr>
              <a:t>criterias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Design Apple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2 Locarno classifications: 20 &amp; 25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2 registration years: 2017 &amp; 2016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No need to build complex queries</a:t>
            </a:r>
          </a:p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Multiply 4"/>
          <p:cNvSpPr/>
          <p:nvPr/>
        </p:nvSpPr>
        <p:spPr bwMode="auto">
          <a:xfrm>
            <a:off x="4800600" y="4114800"/>
            <a:ext cx="1752600" cy="76200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30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 steps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8915399" cy="149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0" y="1676400"/>
            <a:ext cx="4419600" cy="18288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2286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1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533899" y="1694765"/>
            <a:ext cx="4419600" cy="18288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2267634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399" y="51054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 Design </a:t>
            </a:r>
            <a:r>
              <a:rPr lang="en-US" dirty="0">
                <a:solidFill>
                  <a:schemeClr val="bg1"/>
                </a:solidFill>
              </a:rPr>
              <a:t>Apple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- 2 </a:t>
            </a:r>
            <a:r>
              <a:rPr lang="en-US" dirty="0">
                <a:solidFill>
                  <a:schemeClr val="bg1"/>
                </a:solidFill>
              </a:rPr>
              <a:t>Locarno classifications: 20 &amp; </a:t>
            </a:r>
            <a:r>
              <a:rPr lang="en-US" dirty="0" smtClean="0">
                <a:solidFill>
                  <a:schemeClr val="bg1"/>
                </a:solidFill>
              </a:rPr>
              <a:t>25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-2 </a:t>
            </a:r>
            <a:r>
              <a:rPr lang="en-US" dirty="0">
                <a:solidFill>
                  <a:schemeClr val="bg1"/>
                </a:solidFill>
              </a:rPr>
              <a:t>registration years: 2017 &amp; 2016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" y="1524000"/>
            <a:ext cx="9048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70" y="1494698"/>
            <a:ext cx="9144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0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template_english-7</Template>
  <TotalTime>5648</TotalTime>
  <Words>311</Words>
  <Application>Microsoft Office PowerPoint</Application>
  <PresentationFormat>On-screen Show (4:3)</PresentationFormat>
  <Paragraphs>107</Paragraphs>
  <Slides>66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ヒラギノ角ゴ Pro W3</vt:lpstr>
      <vt:lpstr>Arial</vt:lpstr>
      <vt:lpstr>Arial Black</vt:lpstr>
      <vt:lpstr>Microsoft Sans Serif</vt:lpstr>
      <vt:lpstr>template_english</vt:lpstr>
      <vt:lpstr>Image</vt:lpstr>
      <vt:lpstr>Adobe Photoshop Image</vt:lpstr>
      <vt:lpstr>PowerPoint Presentation</vt:lpstr>
      <vt:lpstr>Click the Raise hand button if you hear me otherwise send me a message please!</vt:lpstr>
      <vt:lpstr>PowerPoint Presentation</vt:lpstr>
      <vt:lpstr>PowerPoint Presentation</vt:lpstr>
      <vt:lpstr>Questions/concerns</vt:lpstr>
      <vt:lpstr>Agenda</vt:lpstr>
      <vt:lpstr>The Global Design Database</vt:lpstr>
      <vt:lpstr>Combining many search criterias</vt:lpstr>
      <vt:lpstr>2 steps</vt:lpstr>
      <vt:lpstr>Coverage</vt:lpstr>
      <vt:lpstr>Coverage</vt:lpstr>
      <vt:lpstr>Coverage: new</vt:lpstr>
      <vt:lpstr>PowerPoint Presentation</vt:lpstr>
      <vt:lpstr>PowerPoint Presentation</vt:lpstr>
      <vt:lpstr>Boolean, proximity, operators, fuzzy</vt:lpstr>
      <vt:lpstr>Search by design</vt:lpstr>
      <vt:lpstr>Indication of production/Description</vt:lpstr>
      <vt:lpstr>PowerPoint Presentation</vt:lpstr>
      <vt:lpstr>PowerPoint Presentation</vt:lpstr>
      <vt:lpstr>Search by name</vt:lpstr>
      <vt:lpstr>Search by numbers</vt:lpstr>
      <vt:lpstr>Search by dates</vt:lpstr>
      <vt:lpstr>Search by country</vt:lpstr>
      <vt:lpstr>PowerPoint Presentation</vt:lpstr>
      <vt:lpstr>Filter by</vt:lpstr>
      <vt:lpstr>Filter by Source</vt:lpstr>
      <vt:lpstr>PowerPoint Presentation</vt:lpstr>
      <vt:lpstr>Filter by Designation</vt:lpstr>
      <vt:lpstr>Filter by Locarno Class</vt:lpstr>
      <vt:lpstr>Filter by Registration Year</vt:lpstr>
      <vt:lpstr>Options</vt:lpstr>
      <vt:lpstr>PowerPoint Presentation</vt:lpstr>
      <vt:lpstr>PowerPoint Presentation</vt:lpstr>
      <vt:lpstr>PowerPoint Presentation</vt:lpstr>
      <vt:lpstr>Result list</vt:lpstr>
      <vt:lpstr>2 parts</vt:lpstr>
      <vt:lpstr>Pager bar</vt:lpstr>
      <vt:lpstr>Display</vt:lpstr>
      <vt:lpstr>Grid view</vt:lpstr>
      <vt:lpstr>List view</vt:lpstr>
      <vt:lpstr>Columns customized</vt:lpstr>
      <vt:lpstr>2 parts</vt:lpstr>
      <vt:lpstr>PowerPoint Presentation</vt:lpstr>
      <vt:lpstr>PowerPoint Presentation</vt:lpstr>
      <vt:lpstr>Back button/link</vt:lpstr>
      <vt:lpstr>Options: checkbox</vt:lpstr>
      <vt:lpstr>PowerPoint Presentation</vt:lpstr>
      <vt:lpstr>PowerPoint Presentation</vt:lpstr>
      <vt:lpstr>Save a record set</vt:lpstr>
      <vt:lpstr>Record sets/current designs</vt:lpstr>
      <vt:lpstr>My account</vt:lpstr>
      <vt:lpstr>Download reports</vt:lpstr>
      <vt:lpstr>PowerPoint Presentation</vt:lpstr>
      <vt:lpstr>PowerPoint Presentation</vt:lpstr>
      <vt:lpstr>Individual record</vt:lpstr>
      <vt:lpstr>PowerPoint Presentation</vt:lpstr>
      <vt:lpstr>PowerPoint Presentation</vt:lpstr>
      <vt:lpstr>Help</vt:lpstr>
      <vt:lpstr>Plans for the future</vt:lpstr>
      <vt:lpstr>Webinars</vt:lpstr>
      <vt:lpstr>PowerPoint Presentation</vt:lpstr>
      <vt:lpstr>PowerPoint Presentation</vt:lpstr>
      <vt:lpstr>Global Brand Database: webinar</vt:lpstr>
      <vt:lpstr> PATENTSCOPE webinar 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keywords>FOR OFFICIAL USE ONLY</cp:keywords>
  <cp:lastModifiedBy>AMMANN Sandrine</cp:lastModifiedBy>
  <cp:revision>25</cp:revision>
  <dcterms:created xsi:type="dcterms:W3CDTF">2019-02-26T10:43:47Z</dcterms:created>
  <dcterms:modified xsi:type="dcterms:W3CDTF">2019-08-01T14:40:49Z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5a94ef10-75d2-4b8a-9d05-d9f34d1abdef</vt:lpwstr>
  </property>
  <property fmtid="{D5CDD505-2E9C-101B-9397-08002B2CF9AE}" pid="3" name="Classification">
    <vt:lpwstr>FOUO</vt:lpwstr>
  </property>
  <property fmtid="{D5CDD505-2E9C-101B-9397-08002B2CF9AE}" pid="4" name="VisualMarkings">
    <vt:lpwstr>Footer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</Properties>
</file>