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8" r:id="rId2"/>
    <p:sldId id="277" r:id="rId3"/>
    <p:sldId id="278" r:id="rId4"/>
    <p:sldId id="279" r:id="rId5"/>
    <p:sldId id="280" r:id="rId6"/>
    <p:sldId id="281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92" r:id="rId15"/>
    <p:sldId id="285" r:id="rId16"/>
    <p:sldId id="298" r:id="rId17"/>
    <p:sldId id="301" r:id="rId18"/>
    <p:sldId id="287" r:id="rId19"/>
    <p:sldId id="288" r:id="rId20"/>
    <p:sldId id="290" r:id="rId21"/>
    <p:sldId id="291" r:id="rId22"/>
    <p:sldId id="302" r:id="rId23"/>
    <p:sldId id="299" r:id="rId24"/>
    <p:sldId id="300" r:id="rId25"/>
    <p:sldId id="266" r:id="rId26"/>
    <p:sldId id="267" r:id="rId27"/>
    <p:sldId id="268" r:id="rId28"/>
    <p:sldId id="269" r:id="rId29"/>
    <p:sldId id="270" r:id="rId30"/>
    <p:sldId id="271" r:id="rId31"/>
    <p:sldId id="293" r:id="rId32"/>
    <p:sldId id="274" r:id="rId33"/>
    <p:sldId id="294" r:id="rId34"/>
    <p:sldId id="295" r:id="rId35"/>
    <p:sldId id="296" r:id="rId36"/>
    <p:sldId id="297" r:id="rId37"/>
    <p:sldId id="275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7857" autoAdjust="0"/>
  </p:normalViewPr>
  <p:slideViewPr>
    <p:cSldViewPr>
      <p:cViewPr varScale="1">
        <p:scale>
          <a:sx n="102" d="100"/>
          <a:sy n="102" d="100"/>
        </p:scale>
        <p:origin x="12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598610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87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32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13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7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4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11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81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73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7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Once cropped, just use the use this image button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CAE2F4C-DBAA-46E5-A972-FDC5830A1A3D}" type="slidenum">
              <a:rPr lang="en-US" sz="1200" smtClean="0"/>
              <a:pPr eaLnBrk="1" hangingPunct="1"/>
              <a:t>2</a:t>
            </a:fld>
            <a:endParaRPr lang="en-US" sz="1200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0219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Now you see that with</a:t>
            </a:r>
            <a:r>
              <a:rPr lang="en-US" baseline="0" noProof="0" dirty="0" smtClean="0"/>
              <a:t> this new image the most relevant classification changed: from geometrical figures and solids to human beings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40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94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63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88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If</a:t>
            </a:r>
            <a:r>
              <a:rPr lang="en-US" baseline="0" noProof="0" dirty="0" smtClean="0"/>
              <a:t> you have any questions and/or feedback, please contact us at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0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B21617C-881D-40B4-B05E-F44D74587E84}" type="slidenum">
              <a:rPr lang="en-US" sz="1200" smtClean="0"/>
              <a:pPr eaLnBrk="1" hangingPunct="1"/>
              <a:t>4</a:t>
            </a:fld>
            <a:endParaRPr lang="en-US" sz="1200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9161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CA3735B-A827-48EA-B316-D33960D8D4C7}" type="slidenum">
              <a:rPr lang="en-US" sz="1200" smtClean="0"/>
              <a:pPr eaLnBrk="1" hangingPunct="1"/>
              <a:t>5</a:t>
            </a:fld>
            <a:endParaRPr lang="en-US" sz="1200" dirty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2279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29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6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59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92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CC91D2-399F-4A6F-91CC-7341AA97CD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49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r" descr="  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  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ienna_classificator@wipo.i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vienna_classificator@wipo.in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3.wipo.int/bnd-api/vienna-classification-assistan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83063"/>
            <a:ext cx="4937125" cy="1333500"/>
          </a:xfrm>
          <a:noFill/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Vienna Classification Assistant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444886" y="5258478"/>
            <a:ext cx="21478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40000"/>
              </a:lnSpc>
            </a:pPr>
            <a:r>
              <a:rPr lang="en-US" sz="1300" dirty="0" err="1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Cyberworld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12 August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2020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14400" y="3810000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30313" y="5805488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Sandrine Ammann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Marketing &amp; Communications Officer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9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71432" cy="449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276600" y="1447800"/>
            <a:ext cx="5867400" cy="41910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1421296"/>
            <a:ext cx="1066800" cy="7123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512364" y="1401418"/>
            <a:ext cx="3488635" cy="73218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53000" y="4800600"/>
            <a:ext cx="1066800" cy="7123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934199" y="2113722"/>
            <a:ext cx="1066800" cy="7123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934199" y="4191000"/>
            <a:ext cx="1066800" cy="7123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104632" y="4883426"/>
            <a:ext cx="1066800" cy="7123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419600" y="1447800"/>
            <a:ext cx="1219200" cy="762000"/>
          </a:xfrm>
          <a:prstGeom prst="ellipse">
            <a:avLst/>
          </a:prstGeom>
          <a:noFill/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8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206662" cy="4419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8305800" y="1447800"/>
            <a:ext cx="824662" cy="6096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352800" y="1905000"/>
            <a:ext cx="16002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5313" y="-990600"/>
            <a:ext cx="10334625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52" y="1066800"/>
            <a:ext cx="9006270" cy="4467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-6626" y="3581400"/>
            <a:ext cx="3207026" cy="1371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352800" y="1295400"/>
            <a:ext cx="533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6" y="1038225"/>
            <a:ext cx="917143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684"/>
            <a:ext cx="9144000" cy="50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067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733800" y="1447800"/>
            <a:ext cx="6096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8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8100" y="990600"/>
            <a:ext cx="9182100" cy="4038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429000" y="2057400"/>
            <a:ext cx="16002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969984"/>
              </p:ext>
            </p:extLst>
          </p:nvPr>
        </p:nvGraphicFramePr>
        <p:xfrm>
          <a:off x="3352800" y="2774950"/>
          <a:ext cx="24384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4" imgW="2437920" imgH="1307880" progId="Photoshop.Image.13">
                  <p:embed/>
                </p:oleObj>
              </mc:Choice>
              <mc:Fallback>
                <p:oleObj name="Image" r:id="rId4" imgW="2437920" imgH="1307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2800" y="2774950"/>
                        <a:ext cx="2438400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143000"/>
            <a:ext cx="280416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2"/>
            <a:ext cx="91440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4046" y="1295400"/>
            <a:ext cx="9109953" cy="3429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00400" y="4191000"/>
            <a:ext cx="13716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34" y="990600"/>
            <a:ext cx="6609553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250825" y="1773238"/>
            <a:ext cx="1368425" cy="503237"/>
          </a:xfrm>
          <a:prstGeom prst="rightArrow">
            <a:avLst>
              <a:gd name="adj1" fmla="val 50000"/>
              <a:gd name="adj2" fmla="val 679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1194335" y="2438400"/>
            <a:ext cx="1731962" cy="1277937"/>
          </a:xfrm>
          <a:prstGeom prst="rightArrow">
            <a:avLst>
              <a:gd name="adj1" fmla="val 50000"/>
              <a:gd name="adj2" fmla="val 338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this button if you can hear my voice and see my screen</a:t>
            </a:r>
            <a:endParaRPr lang="en-US" dirty="0"/>
          </a:p>
        </p:txBody>
      </p:sp>
      <p:graphicFrame>
        <p:nvGraphicFramePr>
          <p:cNvPr id="4100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973388" y="1773238"/>
          <a:ext cx="3732212" cy="507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4" imgW="3834921" imgH="5219048" progId="">
                  <p:embed/>
                </p:oleObj>
              </mc:Choice>
              <mc:Fallback>
                <p:oleObj r:id="rId4" imgW="3834921" imgH="5219048" progId="">
                  <p:embed/>
                  <p:pic>
                    <p:nvPicPr>
                      <p:cNvPr id="410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3388" y="1773238"/>
                        <a:ext cx="3732212" cy="5079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4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644">
            <a:off x="-277488" y="356909"/>
            <a:ext cx="9144000" cy="55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52400" y="1143000"/>
            <a:ext cx="8991600" cy="3429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054485" y="2057400"/>
            <a:ext cx="1524000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519135"/>
            <a:ext cx="9144000" cy="38294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124200" y="2405164"/>
            <a:ext cx="1600200" cy="685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3976991"/>
            <a:ext cx="3200400" cy="1371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solidFill>
                  <a:schemeClr val="tx1"/>
                </a:solidFill>
              </a:rPr>
              <a:t>Quick-</a:t>
            </a:r>
            <a:r>
              <a:rPr lang="fr-CH" dirty="0" err="1" smtClean="0">
                <a:solidFill>
                  <a:schemeClr val="tx1"/>
                </a:solidFill>
              </a:rPr>
              <a:t>add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7639"/>
            <a:ext cx="9113884" cy="41449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-6626" y="3581400"/>
            <a:ext cx="3435626" cy="685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solidFill>
                  <a:srgbClr val="002060"/>
                </a:solidFill>
              </a:rPr>
              <a:t>Export/copy</a:t>
            </a:r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400"/>
            <a:ext cx="8458200" cy="36249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57200" y="4267200"/>
            <a:ext cx="8001000" cy="685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solidFill>
                  <a:schemeClr val="tx1"/>
                </a:solidFill>
              </a:rPr>
              <a:t>Image </a:t>
            </a:r>
            <a:r>
              <a:rPr lang="fr-CH" dirty="0" err="1" smtClean="0">
                <a:solidFill>
                  <a:schemeClr val="tx1"/>
                </a:solidFill>
              </a:rPr>
              <a:t>editing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15944" cy="435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371600" y="2590800"/>
            <a:ext cx="6096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98449" y="4800600"/>
            <a:ext cx="1447800" cy="8477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1590675"/>
            <a:ext cx="87153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77270"/>
            <a:ext cx="4891682" cy="202501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429000" y="1089778"/>
            <a:ext cx="457200" cy="3810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133600" y="342900"/>
            <a:ext cx="457200" cy="3810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246657"/>
            <a:ext cx="4891682" cy="2136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807" y="4572000"/>
            <a:ext cx="4914875" cy="21775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531165" y="2296954"/>
            <a:ext cx="457200" cy="3810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29000" y="2956144"/>
            <a:ext cx="457200" cy="3810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19600" y="897501"/>
            <a:ext cx="533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893365" y="3146644"/>
            <a:ext cx="533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57800" y="5168790"/>
            <a:ext cx="685800" cy="24140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218357"/>
            <a:ext cx="4891682" cy="213644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2531165" y="2268654"/>
            <a:ext cx="457200" cy="3810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429000" y="2927844"/>
            <a:ext cx="457200" cy="3810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893365" y="3118344"/>
            <a:ext cx="533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94969"/>
            <a:ext cx="4891682" cy="202501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2133600" y="360599"/>
            <a:ext cx="457200" cy="3810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467100" y="1138964"/>
            <a:ext cx="457200" cy="38100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23113" y="935419"/>
            <a:ext cx="533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9238"/>
            <a:ext cx="9144000" cy="3535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315200" y="3581400"/>
            <a:ext cx="12954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0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39" y="914400"/>
            <a:ext cx="9133549" cy="4343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191000" y="838200"/>
            <a:ext cx="1447800" cy="8477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Ammann\AppData\Local\Temp\ammyqql0tdi-fredrick-kearney-j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14857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71432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>
                <a:solidFill>
                  <a:schemeClr val="tx1"/>
                </a:solidFill>
              </a:rPr>
              <a:t>Languages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620000" y="1066800"/>
            <a:ext cx="609600" cy="350838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0" y="1523655"/>
            <a:ext cx="15621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1077" y="598376"/>
            <a:ext cx="8686800" cy="4114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05838" y="297068"/>
            <a:ext cx="457200" cy="533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987" y="857664"/>
            <a:ext cx="5895975" cy="1409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276600" y="1752600"/>
            <a:ext cx="2590800" cy="3818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6" y="4705350"/>
            <a:ext cx="5648325" cy="2152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376371" y="5029200"/>
            <a:ext cx="1318846" cy="1143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solidFill>
                  <a:schemeClr val="bg1"/>
                </a:solidFill>
              </a:rPr>
              <a:t>Options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1295400"/>
            <a:ext cx="9156868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673548" y="1150938"/>
            <a:ext cx="457200" cy="533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593" y="1704338"/>
            <a:ext cx="5895975" cy="1409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565727" y="1820070"/>
            <a:ext cx="4081670" cy="3818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-130945" y="1295400"/>
            <a:ext cx="310274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199" y="1101726"/>
            <a:ext cx="3341077" cy="5222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7584" y="3405554"/>
            <a:ext cx="4859215" cy="33000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solidFill>
                  <a:schemeClr val="bg1"/>
                </a:solidFill>
              </a:rPr>
              <a:t>Options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1295400"/>
            <a:ext cx="9156868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673548" y="1150938"/>
            <a:ext cx="457200" cy="533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893" y="1733550"/>
            <a:ext cx="5895975" cy="140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387" y="2300288"/>
            <a:ext cx="781050" cy="6191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608008" y="2224087"/>
            <a:ext cx="3783392" cy="3383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-130945" y="1295400"/>
            <a:ext cx="310274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199" y="1101726"/>
            <a:ext cx="3341077" cy="5222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4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429000" y="0"/>
            <a:ext cx="5715000" cy="533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5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429000" y="0"/>
            <a:ext cx="5715000" cy="533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1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400" y="600712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CO" u="sng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hlinkClick r:id="rId4"/>
              </a:rPr>
              <a:t>vienna_classificator@wipo.int</a:t>
            </a:r>
            <a:endParaRPr lang="es-CO" sz="3600" dirty="0">
              <a:solidFill>
                <a:schemeClr val="bg1"/>
              </a:solidFill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s-CO" sz="36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997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476250"/>
            <a:ext cx="5441950" cy="5865813"/>
          </a:xfrm>
        </p:spPr>
      </p:pic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250825" y="1773238"/>
            <a:ext cx="1368425" cy="503237"/>
          </a:xfrm>
          <a:prstGeom prst="rightArrow">
            <a:avLst>
              <a:gd name="adj1" fmla="val 50000"/>
              <a:gd name="adj2" fmla="val 679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9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Questions/concerns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505075"/>
            <a:ext cx="8229600" cy="4352925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u="sng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hlinkClick r:id="rId3"/>
              </a:rPr>
              <a:t>vienna_classificator@wipo.int</a:t>
            </a:r>
            <a:endParaRPr lang="es-CO" sz="4400" dirty="0">
              <a:solidFill>
                <a:schemeClr val="bg1"/>
              </a:solidFill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67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" y="1905000"/>
            <a:ext cx="9159263" cy="3200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fr-CH" dirty="0" smtClean="0">
                <a:solidFill>
                  <a:schemeClr val="tx1"/>
                </a:solidFill>
              </a:rPr>
              <a:t>Vienna Classification </a:t>
            </a:r>
            <a:r>
              <a:rPr lang="fr-CH" dirty="0" smtClean="0">
                <a:solidFill>
                  <a:schemeClr val="tx1"/>
                </a:solidFill>
              </a:rPr>
              <a:t>Assistant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374121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https://www3.wipo.int/bnd-api/vienna-classification-assistant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276600" y="3200400"/>
            <a:ext cx="2590800" cy="19050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3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>
                <a:solidFill>
                  <a:schemeClr val="tx1"/>
                </a:solidFill>
              </a:rPr>
              <a:t>Example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37" y="2243137"/>
            <a:ext cx="22193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template_english-5</Template>
  <TotalTime>5715</TotalTime>
  <Words>113</Words>
  <Application>Microsoft Office PowerPoint</Application>
  <PresentationFormat>On-screen Show (4:3)</PresentationFormat>
  <Paragraphs>47</Paragraphs>
  <Slides>37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DengXian</vt:lpstr>
      <vt:lpstr>ヒラギノ角ゴ Pro W3</vt:lpstr>
      <vt:lpstr>Arial</vt:lpstr>
      <vt:lpstr>Arial Black</vt:lpstr>
      <vt:lpstr>Microsoft Sans Serif</vt:lpstr>
      <vt:lpstr>Times New Roman</vt:lpstr>
      <vt:lpstr>template_english</vt:lpstr>
      <vt:lpstr>Image</vt:lpstr>
      <vt:lpstr>PowerPoint Presentation</vt:lpstr>
      <vt:lpstr>Click this button if you can hear my voice and see my screen</vt:lpstr>
      <vt:lpstr>PowerPoint Presentation</vt:lpstr>
      <vt:lpstr>PowerPoint Presentation</vt:lpstr>
      <vt:lpstr>Questions/concerns</vt:lpstr>
      <vt:lpstr>PowerPoint Presentation</vt:lpstr>
      <vt:lpstr>PowerPoint Presentation</vt:lpstr>
      <vt:lpstr>Vienna Classification Assistant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Quick-add</vt:lpstr>
      <vt:lpstr>Export/copy</vt:lpstr>
      <vt:lpstr>Image editing</vt:lpstr>
      <vt:lpstr>PowerPoint Presentation</vt:lpstr>
      <vt:lpstr>PowerPoint Presentation</vt:lpstr>
      <vt:lpstr>PowerPoint Presentation</vt:lpstr>
      <vt:lpstr>PowerPoint Presentation</vt:lpstr>
      <vt:lpstr>Languages</vt:lpstr>
      <vt:lpstr>PowerPoint Presentation</vt:lpstr>
      <vt:lpstr>Options</vt:lpstr>
      <vt:lpstr>PowerPoint Presentation</vt:lpstr>
      <vt:lpstr>Options</vt:lpstr>
      <vt:lpstr>PowerPoint Presentation</vt:lpstr>
      <vt:lpstr>PowerPoint Presentation</vt:lpstr>
      <vt:lpstr>PowerPoint Presentation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AMMANN Sandrine</dc:creator>
  <cp:keywords>FOR OFFICIAL USE ONLY</cp:keywords>
  <cp:lastModifiedBy>AMMANN Sandrine</cp:lastModifiedBy>
  <cp:revision>31</cp:revision>
  <dcterms:created xsi:type="dcterms:W3CDTF">2020-08-05T08:50:13Z</dcterms:created>
  <dcterms:modified xsi:type="dcterms:W3CDTF">2020-08-13T12:48:16Z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5516fa22-808c-416a-9344-7021efae73cd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None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</Properties>
</file>