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69" r:id="rId14"/>
    <p:sldId id="270" r:id="rId15"/>
    <p:sldId id="271" r:id="rId16"/>
    <p:sldId id="274" r:id="rId17"/>
    <p:sldId id="272" r:id="rId18"/>
    <p:sldId id="275" r:id="rId19"/>
    <p:sldId id="280" r:id="rId20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dor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58" autoAdjust="0"/>
    <p:restoredTop sz="94660" autoAdjust="0"/>
  </p:normalViewPr>
  <p:slideViewPr>
    <p:cSldViewPr>
      <p:cViewPr>
        <p:scale>
          <a:sx n="50" d="100"/>
          <a:sy n="50" d="100"/>
        </p:scale>
        <p:origin x="-1866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IU\Documents\Propiedad%20Intelectual\IP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rotX val="80"/>
      <c:rAngAx val="1"/>
    </c:view3D>
    <c:plotArea>
      <c:layout>
        <c:manualLayout>
          <c:layoutTarget val="inner"/>
          <c:xMode val="edge"/>
          <c:yMode val="edge"/>
          <c:x val="7.3238090947497464E-4"/>
          <c:y val="9.471303627994053E-3"/>
          <c:w val="0.99926761909052508"/>
          <c:h val="0.97691947713930072"/>
        </c:manualLayout>
      </c:layout>
      <c:bar3DChart>
        <c:barDir val="col"/>
        <c:grouping val="clustered"/>
        <c:ser>
          <c:idx val="0"/>
          <c:order val="0"/>
          <c:dPt>
            <c:idx val="10"/>
            <c:spPr>
              <a:solidFill>
                <a:srgbClr val="C00000"/>
              </a:solidFill>
            </c:spPr>
          </c:dPt>
          <c:cat>
            <c:strRef>
              <c:f>Sheet1!$F$59:$F$80</c:f>
              <c:strCache>
                <c:ptCount val="22"/>
                <c:pt idx="0">
                  <c:v>Chile</c:v>
                </c:pt>
                <c:pt idx="1">
                  <c:v>Puerto Rico</c:v>
                </c:pt>
                <c:pt idx="2">
                  <c:v>Costa Rica</c:v>
                </c:pt>
                <c:pt idx="3">
                  <c:v>Uruguay</c:v>
                </c:pt>
                <c:pt idx="4">
                  <c:v>Panamá</c:v>
                </c:pt>
                <c:pt idx="5">
                  <c:v>Jamaica</c:v>
                </c:pt>
                <c:pt idx="6">
                  <c:v>Trinidad y Tobago</c:v>
                </c:pt>
                <c:pt idx="7">
                  <c:v>Brasil</c:v>
                </c:pt>
                <c:pt idx="8">
                  <c:v>Colombia</c:v>
                </c:pt>
                <c:pt idx="9">
                  <c:v>El Salvador</c:v>
                </c:pt>
                <c:pt idx="10">
                  <c:v>México</c:v>
                </c:pt>
                <c:pt idx="11">
                  <c:v>Honduras</c:v>
                </c:pt>
                <c:pt idx="12">
                  <c:v>República Dominicana</c:v>
                </c:pt>
                <c:pt idx="13">
                  <c:v>Argentina</c:v>
                </c:pt>
                <c:pt idx="14">
                  <c:v>Perú</c:v>
                </c:pt>
                <c:pt idx="15">
                  <c:v>Guatemala</c:v>
                </c:pt>
                <c:pt idx="16">
                  <c:v>Ecuador</c:v>
                </c:pt>
                <c:pt idx="17">
                  <c:v>Guyana</c:v>
                </c:pt>
                <c:pt idx="18">
                  <c:v>Nicaragua</c:v>
                </c:pt>
                <c:pt idx="19">
                  <c:v>Paraguay</c:v>
                </c:pt>
                <c:pt idx="20">
                  <c:v>Bolivia</c:v>
                </c:pt>
                <c:pt idx="21">
                  <c:v>Venezuela</c:v>
                </c:pt>
              </c:strCache>
            </c:strRef>
          </c:cat>
          <c:val>
            <c:numRef>
              <c:f>Sheet1!$G$59:$G$80</c:f>
              <c:numCache>
                <c:formatCode>General</c:formatCode>
                <c:ptCount val="22"/>
                <c:pt idx="0">
                  <c:v>6.4</c:v>
                </c:pt>
                <c:pt idx="1">
                  <c:v>6.3</c:v>
                </c:pt>
                <c:pt idx="2">
                  <c:v>5.7</c:v>
                </c:pt>
                <c:pt idx="3">
                  <c:v>5.7</c:v>
                </c:pt>
                <c:pt idx="4">
                  <c:v>5.4</c:v>
                </c:pt>
                <c:pt idx="5">
                  <c:v>5.3</c:v>
                </c:pt>
                <c:pt idx="6">
                  <c:v>5.2</c:v>
                </c:pt>
                <c:pt idx="7">
                  <c:v>5.0999999999999996</c:v>
                </c:pt>
                <c:pt idx="8">
                  <c:v>5</c:v>
                </c:pt>
                <c:pt idx="9">
                  <c:v>4.8</c:v>
                </c:pt>
                <c:pt idx="10">
                  <c:v>4.7</c:v>
                </c:pt>
                <c:pt idx="11">
                  <c:v>4.5999999999999996</c:v>
                </c:pt>
                <c:pt idx="12">
                  <c:v>4.4000000000000004</c:v>
                </c:pt>
                <c:pt idx="13">
                  <c:v>4.4000000000000004</c:v>
                </c:pt>
                <c:pt idx="14">
                  <c:v>4.3</c:v>
                </c:pt>
                <c:pt idx="15">
                  <c:v>4.3</c:v>
                </c:pt>
                <c:pt idx="16">
                  <c:v>3.9</c:v>
                </c:pt>
                <c:pt idx="17">
                  <c:v>3.9</c:v>
                </c:pt>
                <c:pt idx="18">
                  <c:v>3.6</c:v>
                </c:pt>
                <c:pt idx="19">
                  <c:v>3.5</c:v>
                </c:pt>
                <c:pt idx="20">
                  <c:v>3.4</c:v>
                </c:pt>
                <c:pt idx="21">
                  <c:v>3.2</c:v>
                </c:pt>
              </c:numCache>
            </c:numRef>
          </c:val>
        </c:ser>
        <c:dLbls>
          <c:showVal val="1"/>
        </c:dLbls>
        <c:shape val="box"/>
        <c:axId val="96133120"/>
        <c:axId val="96285824"/>
        <c:axId val="0"/>
      </c:bar3DChart>
      <c:catAx>
        <c:axId val="96133120"/>
        <c:scaling>
          <c:orientation val="minMax"/>
        </c:scaling>
        <c:axPos val="b"/>
        <c:majorTickMark val="none"/>
        <c:tickLblPos val="nextTo"/>
        <c:spPr>
          <a:ln>
            <a:solidFill>
              <a:schemeClr val="tx1"/>
            </a:solidFill>
          </a:ln>
        </c:spPr>
        <c:txPr>
          <a:bodyPr rot="-3600000"/>
          <a:lstStyle/>
          <a:p>
            <a:pPr>
              <a:defRPr/>
            </a:pPr>
            <a:endParaRPr lang="es-MX"/>
          </a:p>
        </c:txPr>
        <c:crossAx val="96285824"/>
        <c:crosses val="autoZero"/>
        <c:auto val="1"/>
        <c:lblAlgn val="ctr"/>
        <c:lblOffset val="100"/>
      </c:catAx>
      <c:valAx>
        <c:axId val="96285824"/>
        <c:scaling>
          <c:orientation val="minMax"/>
        </c:scaling>
        <c:axPos val="l"/>
        <c:numFmt formatCode="General" sourceLinked="1"/>
        <c:tickLblPos val="nextTo"/>
        <c:crossAx val="96133120"/>
        <c:crosses val="autoZero"/>
        <c:crossBetween val="between"/>
      </c:valAx>
    </c:plotArea>
    <c:plotVisOnly val="1"/>
    <c:dispBlanksAs val="gap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txPr>
    <a:bodyPr/>
    <a:lstStyle/>
    <a:p>
      <a:pPr>
        <a:defRPr sz="1100">
          <a:latin typeface="Century Gothic" pitchFamily="34" charset="0"/>
        </a:defRPr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93227-82D6-470D-B27F-91EC83164772}" type="datetimeFigureOut">
              <a:rPr lang="en-US" smtClean="0"/>
              <a:pPr/>
              <a:t>7/2/2011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649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2CD28-24EB-4800-9931-D296521B22E0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3889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792088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251520" y="2132856"/>
            <a:ext cx="8640960" cy="417646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52172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568" y="371703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0E0F-BF57-40A1-8950-0C88930A0EE5}" type="datetimeFigureOut">
              <a:rPr lang="es-MX" smtClean="0"/>
              <a:pPr/>
              <a:t>02/07/2011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0EC4-9D88-4E03-98AD-E2811F6B2EF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-ciu.net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PROPIEDAD INTELECTUAL Y  COMPETENCIA EN MÉXICO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b="1" dirty="0" smtClean="0"/>
              <a:t>Rodrigo Roque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 Director General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Instituto Mexicano de la Propiedad Industrial</a:t>
            </a:r>
            <a:r>
              <a:rPr lang="es-ES" b="1" dirty="0" smtClean="0"/>
              <a:t> (IMPI)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 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Rio de Janeiro, Brasil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5 de julio de 2011</a:t>
            </a:r>
            <a:endParaRPr lang="es-MX" dirty="0"/>
          </a:p>
        </p:txBody>
      </p:sp>
      <p:pic>
        <p:nvPicPr>
          <p:cNvPr id="102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72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764704"/>
            <a:ext cx="781236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/>
              <a:t>INSTITUTO MEXICANO DE LA PROPIEDAD INDUSTRIAL </a:t>
            </a:r>
            <a:endParaRPr lang="en-US" sz="2400" b="1" i="1" smtClean="0">
              <a:latin typeface="+mj-lt"/>
              <a:cs typeface="Arial" pitchFamily="34" charset="0"/>
            </a:endParaRPr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arcador de texto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640960" cy="3600400"/>
          </a:xfrm>
        </p:spPr>
        <p:txBody>
          <a:bodyPr>
            <a:normAutofit/>
          </a:bodyPr>
          <a:lstStyle/>
          <a:p>
            <a:pPr algn="just"/>
            <a:r>
              <a:rPr lang="es-MX" sz="2400" dirty="0" smtClean="0"/>
              <a:t>Como resultado de la visión y </a:t>
            </a:r>
            <a:r>
              <a:rPr lang="es-MX" sz="2400" dirty="0" smtClean="0"/>
              <a:t>obligaciones internacionales </a:t>
            </a:r>
            <a:r>
              <a:rPr lang="es-MX" sz="2400" dirty="0" smtClean="0"/>
              <a:t>del </a:t>
            </a:r>
            <a:r>
              <a:rPr lang="es-MX" sz="2400" dirty="0" smtClean="0"/>
              <a:t>Estado Mexicano, </a:t>
            </a:r>
            <a:r>
              <a:rPr lang="es-MX" sz="2400" dirty="0" smtClean="0"/>
              <a:t>a finales de </a:t>
            </a:r>
            <a:r>
              <a:rPr lang="es-MX" sz="2400" dirty="0" smtClean="0"/>
              <a:t>1993 </a:t>
            </a:r>
            <a:r>
              <a:rPr lang="es-MX" sz="2400" dirty="0" smtClean="0"/>
              <a:t>se creó el Instituto Mexicano de la Propiedad Industrial. 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El IMPI es una entidad pública descentralizada de la Administración </a:t>
            </a:r>
            <a:r>
              <a:rPr lang="es-MX" sz="2400" dirty="0" smtClean="0"/>
              <a:t>Pública Federal</a:t>
            </a:r>
            <a:r>
              <a:rPr lang="es-MX" sz="2400" dirty="0" smtClean="0"/>
              <a:t>, con personalidad jurídica y recursos propios, encargado de la administración del sistema de propiedad industrial y de la prevención de actos que constituyan competencia desleal relacionados con propiedad intelectual.</a:t>
            </a:r>
            <a:endParaRPr lang="es-MX" sz="2400" dirty="0"/>
          </a:p>
        </p:txBody>
      </p:sp>
      <p:pic>
        <p:nvPicPr>
          <p:cNvPr id="8" name="Picture 7" descr="EdifPer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5157192"/>
            <a:ext cx="1307843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11560" y="1628800"/>
            <a:ext cx="7632848" cy="4752528"/>
          </a:xfrm>
        </p:spPr>
        <p:txBody>
          <a:bodyPr>
            <a:noAutofit/>
          </a:bodyPr>
          <a:lstStyle/>
          <a:p>
            <a:pPr marL="0" indent="0" fontAlgn="t">
              <a:buNone/>
            </a:pPr>
            <a:r>
              <a:rPr lang="es-ES" sz="2800" dirty="0" smtClean="0">
                <a:ea typeface="Calibri" pitchFamily="34" charset="0"/>
                <a:cs typeface="TrebuchetMS"/>
              </a:rPr>
              <a:t>Asegurar el balance entre políticas de competencia y la protección de los derechos de propiedad </a:t>
            </a:r>
            <a:r>
              <a:rPr lang="es-ES" sz="2800" dirty="0" smtClean="0">
                <a:ea typeface="Calibri" pitchFamily="34" charset="0"/>
                <a:cs typeface="TrebuchetMS"/>
              </a:rPr>
              <a:t>industrial (Artículos </a:t>
            </a:r>
            <a:r>
              <a:rPr lang="es-ES" sz="2800" dirty="0" smtClean="0">
                <a:ea typeface="Calibri" pitchFamily="34" charset="0"/>
                <a:cs typeface="TrebuchetMS"/>
              </a:rPr>
              <a:t>2 </a:t>
            </a:r>
            <a:r>
              <a:rPr lang="es-ES" sz="2800" dirty="0" smtClean="0">
                <a:ea typeface="Calibri" pitchFamily="34" charset="0"/>
                <a:cs typeface="TrebuchetMS"/>
              </a:rPr>
              <a:t>y </a:t>
            </a:r>
            <a:r>
              <a:rPr lang="es-ES" sz="2800" dirty="0" smtClean="0"/>
              <a:t>213 </a:t>
            </a:r>
            <a:r>
              <a:rPr lang="es-ES" sz="2800" dirty="0" smtClean="0"/>
              <a:t>de dicha ley) </a:t>
            </a:r>
          </a:p>
          <a:p>
            <a:pPr marL="0" indent="0" fontAlgn="t">
              <a:buNone/>
            </a:pPr>
            <a:endParaRPr lang="es-ES" sz="2800" dirty="0" smtClean="0"/>
          </a:p>
          <a:p>
            <a:pPr marL="0" indent="0" fontAlgn="t">
              <a:buNone/>
            </a:pPr>
            <a:r>
              <a:rPr lang="es-ES" sz="2800" dirty="0" smtClean="0"/>
              <a:t>Establece </a:t>
            </a:r>
            <a:r>
              <a:rPr lang="es-ES" sz="2800" dirty="0" smtClean="0"/>
              <a:t>sanciones en </a:t>
            </a:r>
            <a:r>
              <a:rPr lang="es-ES" sz="2800" dirty="0" smtClean="0"/>
              <a:t>materia civil sobre: </a:t>
            </a:r>
          </a:p>
          <a:p>
            <a:pPr marL="457200" indent="0" fontAlgn="t"/>
            <a:r>
              <a:rPr lang="es-ES" sz="2500" dirty="0" smtClean="0"/>
              <a:t>Actos de competencia desleal relacionados con propiedad </a:t>
            </a:r>
            <a:r>
              <a:rPr lang="es-ES" sz="2500" dirty="0" smtClean="0"/>
              <a:t>intelectual.</a:t>
            </a:r>
            <a:endParaRPr lang="es-ES" sz="2500" dirty="0" smtClean="0"/>
          </a:p>
          <a:p>
            <a:pPr marL="457200" indent="0" fontAlgn="t"/>
            <a:r>
              <a:rPr lang="es-ES" sz="2500" dirty="0" smtClean="0"/>
              <a:t>Desvirtuar productos/servicios de propiedad intelectual registrada.</a:t>
            </a:r>
          </a:p>
          <a:p>
            <a:pPr>
              <a:buNone/>
            </a:pPr>
            <a:endParaRPr lang="es-ES" sz="16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764704"/>
            <a:ext cx="67322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/>
              <a:t>	LEY DE PROPIEDAD INDUSTRIAL  (MÉXICO)</a:t>
            </a:r>
            <a:endParaRPr lang="en-US" sz="2400" b="1" i="1" smtClean="0">
              <a:latin typeface="+mj-lt"/>
              <a:cs typeface="Arial" pitchFamily="34" charset="0"/>
            </a:endParaRPr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827584" y="1412776"/>
            <a:ext cx="7632848" cy="4824536"/>
          </a:xfrm>
        </p:spPr>
        <p:txBody>
          <a:bodyPr>
            <a:noAutofit/>
          </a:bodyPr>
          <a:lstStyle/>
          <a:p>
            <a:pPr marL="0" indent="0" algn="just" fontAlgn="t">
              <a:buNone/>
            </a:pPr>
            <a:r>
              <a:rPr lang="es-MX" sz="2600" dirty="0" smtClean="0"/>
              <a:t>El artículo 214 establece </a:t>
            </a:r>
            <a:r>
              <a:rPr lang="es-MX" sz="2600" dirty="0" smtClean="0"/>
              <a:t>las siguientes </a:t>
            </a:r>
            <a:r>
              <a:rPr lang="es-MX" sz="2600" dirty="0" smtClean="0"/>
              <a:t>infracciones administrativas:</a:t>
            </a:r>
          </a:p>
          <a:p>
            <a:pPr marL="0" indent="0" algn="just" fontAlgn="t">
              <a:buNone/>
            </a:pPr>
            <a:endParaRPr lang="es-MX" sz="2600" dirty="0" smtClean="0"/>
          </a:p>
          <a:p>
            <a:pPr marL="627063" algn="just"/>
            <a:r>
              <a:rPr lang="es-MX" sz="2400" dirty="0" smtClean="0"/>
              <a:t>Multa hasta por 20,000 días de salario mínimo general vigente en el Distrito Federal; </a:t>
            </a:r>
          </a:p>
          <a:p>
            <a:pPr marL="627063" algn="just"/>
            <a:r>
              <a:rPr lang="es-MX" sz="2400" dirty="0" smtClean="0"/>
              <a:t>Multa adicional hasta por el importe de 500 días de salario mínimo general vigente en el Distrito Federal, por cada día que persista la infracción;</a:t>
            </a:r>
          </a:p>
          <a:p>
            <a:pPr marL="627063" algn="just"/>
            <a:r>
              <a:rPr lang="es-MX" sz="2400" dirty="0" smtClean="0"/>
              <a:t>Clausura temporal hasta por 90 días;</a:t>
            </a:r>
          </a:p>
          <a:p>
            <a:pPr marL="627063" algn="just"/>
            <a:r>
              <a:rPr lang="es-MX" sz="2400" dirty="0" smtClean="0"/>
              <a:t>Clausura definitiva;</a:t>
            </a:r>
          </a:p>
          <a:p>
            <a:pPr marL="627063" algn="just"/>
            <a:r>
              <a:rPr lang="es-MX" sz="2400" dirty="0" smtClean="0"/>
              <a:t>Arresto administrativo hasta por 36 horas.</a:t>
            </a:r>
          </a:p>
          <a:p>
            <a:pPr marL="627063" algn="just">
              <a:buNone/>
            </a:pPr>
            <a:endParaRPr lang="en-US" sz="2800" dirty="0" smtClean="0"/>
          </a:p>
          <a:p>
            <a:pPr marL="627063" algn="just"/>
            <a:endParaRPr lang="es-ES" sz="28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764704"/>
            <a:ext cx="67322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	</a:t>
            </a:r>
            <a:r>
              <a:rPr lang="en-US" sz="2400" b="1" dirty="0" smtClean="0"/>
              <a:t>LEY DE PROPIEDAD INDUSTRIAL</a:t>
            </a:r>
            <a:r>
              <a:rPr lang="en-US" sz="2400" b="1" dirty="0" smtClean="0"/>
              <a:t> </a:t>
            </a:r>
            <a:r>
              <a:rPr lang="en-US" sz="2400" b="1" dirty="0" smtClean="0"/>
              <a:t>(MEXICO)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179512" y="1484784"/>
            <a:ext cx="8712968" cy="5112568"/>
          </a:xfrm>
        </p:spPr>
        <p:txBody>
          <a:bodyPr>
            <a:noAutofit/>
          </a:bodyPr>
          <a:lstStyle/>
          <a:p>
            <a:pPr marL="6350" indent="17463" algn="just" fontAlgn="t">
              <a:spcBef>
                <a:spcPts val="0"/>
              </a:spcBef>
              <a:buNone/>
            </a:pPr>
            <a:r>
              <a:rPr lang="es-MX" sz="2600" dirty="0" smtClean="0"/>
              <a:t>El estudio "La propiedad intelectual, motor del crecimiento y el desarrollo",  publicado </a:t>
            </a:r>
            <a:r>
              <a:rPr lang="es-MX" sz="2600" dirty="0" err="1" smtClean="0"/>
              <a:t>The</a:t>
            </a:r>
            <a:r>
              <a:rPr lang="es-MX" sz="2600" dirty="0" smtClean="0"/>
              <a:t> </a:t>
            </a:r>
            <a:r>
              <a:rPr lang="es-MX" sz="2600" dirty="0" err="1" smtClean="0"/>
              <a:t>Competitive</a:t>
            </a:r>
            <a:r>
              <a:rPr lang="es-MX" sz="2600" dirty="0" smtClean="0"/>
              <a:t> </a:t>
            </a:r>
            <a:r>
              <a:rPr lang="es-MX" sz="2600" dirty="0" err="1" smtClean="0"/>
              <a:t>Intelligence</a:t>
            </a:r>
            <a:r>
              <a:rPr lang="es-MX" sz="2600" dirty="0" smtClean="0"/>
              <a:t> </a:t>
            </a:r>
            <a:r>
              <a:rPr lang="es-MX" sz="2600" dirty="0" err="1" smtClean="0"/>
              <a:t>Unit</a:t>
            </a:r>
            <a:r>
              <a:rPr lang="es-MX" sz="2600" dirty="0" smtClean="0"/>
              <a:t> (CIU), </a:t>
            </a:r>
            <a:r>
              <a:rPr lang="es-MX" sz="2600" dirty="0" smtClean="0"/>
              <a:t>establece que la </a:t>
            </a:r>
            <a:r>
              <a:rPr lang="es-MX" sz="2600" dirty="0" smtClean="0"/>
              <a:t>posición de México en el escenario internacional en materia de PI </a:t>
            </a:r>
            <a:r>
              <a:rPr lang="es-MX" sz="2600" dirty="0" smtClean="0"/>
              <a:t>es,</a:t>
            </a:r>
            <a:endParaRPr lang="es-MX" sz="2600" dirty="0" smtClean="0"/>
          </a:p>
          <a:p>
            <a:pPr marL="631825" algn="just" fontAlgn="t">
              <a:spcBef>
                <a:spcPts val="0"/>
              </a:spcBef>
              <a:buNone/>
            </a:pPr>
            <a:endParaRPr lang="es-MX" sz="2000" dirty="0" smtClean="0"/>
          </a:p>
          <a:p>
            <a:pPr marL="631825" algn="just" fontAlgn="t">
              <a:spcBef>
                <a:spcPts val="0"/>
              </a:spcBef>
            </a:pPr>
            <a:r>
              <a:rPr lang="es-MX" sz="2400" dirty="0" smtClean="0"/>
              <a:t>l</a:t>
            </a:r>
            <a:r>
              <a:rPr lang="es-MX" sz="2400" dirty="0" smtClean="0"/>
              <a:t>os </a:t>
            </a:r>
            <a:r>
              <a:rPr lang="es-MX" sz="2400" dirty="0" smtClean="0"/>
              <a:t>DPI representan solo el 0.03% del PIB en 2009; mientras para EUA es casi diez veces superior: 0.245%.</a:t>
            </a:r>
          </a:p>
          <a:p>
            <a:pPr marL="631825" algn="just" fontAlgn="t">
              <a:spcBef>
                <a:spcPts val="0"/>
              </a:spcBef>
            </a:pPr>
            <a:endParaRPr lang="es-MX" sz="2400" dirty="0" smtClean="0"/>
          </a:p>
          <a:p>
            <a:pPr marL="631825" algn="just" fontAlgn="t">
              <a:spcBef>
                <a:spcPts val="0"/>
              </a:spcBef>
            </a:pPr>
            <a:r>
              <a:rPr lang="es-MX" sz="2400" dirty="0" smtClean="0"/>
              <a:t>el </a:t>
            </a:r>
            <a:r>
              <a:rPr lang="es-MX" sz="2400" dirty="0" smtClean="0"/>
              <a:t>valor de la propiedad industrial en EUA es 143 veces mayor  que el de los derechos de PI en México</a:t>
            </a:r>
          </a:p>
          <a:p>
            <a:pPr marL="0" lvl="0" indent="0" fontAlgn="t">
              <a:buNone/>
            </a:pPr>
            <a:endParaRPr lang="en-US" sz="2800" dirty="0" smtClean="0">
              <a:ea typeface="Calibri" pitchFamily="34" charset="0"/>
              <a:cs typeface="TrebuchetM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332656"/>
            <a:ext cx="6300192" cy="861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500" b="1" smtClean="0"/>
              <a:t>ELEMENTOS CLAVE EN LA PROTECCIÓN </a:t>
            </a:r>
          </a:p>
          <a:p>
            <a:r>
              <a:rPr lang="es-MX" sz="2500" b="1" smtClean="0"/>
              <a:t>DE LA PI Y LA COMPETENCIA </a:t>
            </a:r>
            <a:endParaRPr lang="en-US" sz="2500" b="1" i="1" smtClean="0">
              <a:latin typeface="+mj-lt"/>
              <a:cs typeface="Arial" pitchFamily="34" charset="0"/>
            </a:endParaRPr>
          </a:p>
        </p:txBody>
      </p:sp>
      <p:pic>
        <p:nvPicPr>
          <p:cNvPr id="5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395536" y="1412776"/>
          <a:ext cx="820891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546369" y="1574884"/>
            <a:ext cx="20512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Perspectiva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Latinoamericana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7504" y="5547428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>
              <a:spcBef>
                <a:spcPct val="0"/>
              </a:spcBef>
              <a:spcAft>
                <a:spcPct val="0"/>
              </a:spcAft>
            </a:pP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Medidas de protección sobre derecho</a:t>
            </a:r>
            <a:r>
              <a:rPr kumimoji="0" lang="es-ES" sz="1600" b="0" i="0" u="none" strike="noStrike" cap="none" normalizeH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 de autor, marcas, patentes , etc.</a:t>
            </a:r>
            <a:r>
              <a:rPr lang="es-ES" sz="1600" smtClean="0">
                <a:solidFill>
                  <a:srgbClr val="000000"/>
                </a:solidFill>
                <a:ea typeface="Times New Roman" pitchFamily="18" charset="0"/>
              </a:rPr>
              <a:t> Con apoyo en el índice </a:t>
            </a:r>
            <a:r>
              <a:rPr lang="es-MX" sz="1600" smtClean="0">
                <a:solidFill>
                  <a:srgbClr val="000000"/>
                </a:solidFill>
                <a:ea typeface="Times New Roman" pitchFamily="18" charset="0"/>
              </a:rPr>
              <a:t>Internacional de los Derechos de Propiedad, elaborado por la </a:t>
            </a:r>
            <a:r>
              <a:rPr lang="es-MX" sz="1600" smtClean="0"/>
              <a:t>Alianza de Derechos de Propiedad</a:t>
            </a:r>
            <a:r>
              <a:rPr lang="es-MX" sz="1600" smtClean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kumimoji="0" lang="es-ES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. </a:t>
            </a:r>
            <a:r>
              <a:rPr lang="es-ES" sz="1600" smtClean="0"/>
              <a:t> </a:t>
            </a:r>
            <a:r>
              <a:rPr lang="es-ES" sz="1600" smtClean="0">
                <a:solidFill>
                  <a:srgbClr val="000000"/>
                </a:solidFill>
                <a:ea typeface="Times New Roman" pitchFamily="18" charset="0"/>
              </a:rPr>
              <a:t>Comparación de años 2007 a 2010 de los países Latinoamericanos. </a:t>
            </a:r>
            <a:endParaRPr lang="es-ES" sz="1600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4936232"/>
            <a:ext cx="5904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err="1" smtClean="0">
                <a:latin typeface="Candara" pitchFamily="34" charset="0"/>
                <a:ea typeface="Calibri" pitchFamily="34" charset="0"/>
              </a:rPr>
              <a:t>Fuente</a:t>
            </a: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: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</a:t>
            </a:r>
            <a:r>
              <a:rPr kumimoji="0" lang="en-US" sz="1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Elaborada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</a:t>
            </a:r>
            <a:r>
              <a:rPr kumimoji="0" lang="en-US" sz="1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por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 la </a:t>
            </a:r>
            <a:r>
              <a:rPr kumimoji="0" lang="en-US" sz="1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Unidad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de </a:t>
            </a:r>
            <a:r>
              <a:rPr kumimoji="0" lang="en-US" sz="1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Competencia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e </a:t>
            </a:r>
            <a:r>
              <a:rPr kumimoji="0" lang="en-US" sz="1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Inteligencia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</a:t>
            </a:r>
            <a:r>
              <a:rPr kumimoji="0" lang="en-US" sz="1000" b="0" i="0" u="none" strike="noStrike" cap="none" normalizeH="0" baseline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sobre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PI,</a:t>
            </a:r>
            <a:r>
              <a:rPr kumimoji="0" lang="en-US" sz="1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</a:t>
            </a:r>
            <a:r>
              <a:rPr kumimoji="0" lang="en-US" sz="1000" b="0" i="0" u="none" strike="noStrike" cap="none" normalizeH="0" err="1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información</a:t>
            </a:r>
            <a:r>
              <a:rPr kumimoji="0" lang="en-US" sz="10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Calibri" pitchFamily="34" charset="0"/>
              </a:rPr>
              <a:t>2007, 2008, 2009, 2010.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343379" y="4653136"/>
            <a:ext cx="1800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mtClean="0">
                <a:hlinkClick r:id="rId3"/>
              </a:rPr>
              <a:t>www.the-ciu.net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0" y="764704"/>
            <a:ext cx="73083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smtClean="0"/>
              <a:t>INDICE DE PROTECTION DE LA PI, EN AMÉRICA LATINA </a:t>
            </a:r>
          </a:p>
        </p:txBody>
      </p:sp>
      <p:pic>
        <p:nvPicPr>
          <p:cNvPr id="8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902852"/>
            <a:ext cx="58326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ea typeface="Calibri" pitchFamily="34" charset="0"/>
                <a:cs typeface="TrebuchetMS"/>
              </a:rPr>
              <a:t>La legislación sobre propiedad </a:t>
            </a:r>
            <a:r>
              <a:rPr lang="es-MX" sz="2000" dirty="0" smtClean="0">
                <a:ea typeface="Calibri" pitchFamily="34" charset="0"/>
                <a:cs typeface="TrebuchetMS"/>
              </a:rPr>
              <a:t>industrial</a:t>
            </a:r>
            <a:r>
              <a:rPr lang="es-MX" sz="2000" dirty="0" smtClean="0">
                <a:ea typeface="Calibri" pitchFamily="34" charset="0"/>
                <a:cs typeface="TrebuchetMS"/>
              </a:rPr>
              <a:t> en México genera una importante ventaja competitiva para los usuarios e incentiva el desarrollo de nuevas </a:t>
            </a:r>
            <a:r>
              <a:rPr lang="es-MX" sz="2000" dirty="0" smtClean="0">
                <a:ea typeface="Calibri" pitchFamily="34" charset="0"/>
                <a:cs typeface="TrebuchetMS"/>
              </a:rPr>
              <a:t>tecnologías.</a:t>
            </a:r>
            <a:r>
              <a:rPr lang="es-MX" sz="2000" dirty="0" smtClean="0">
                <a:ea typeface="Calibri" pitchFamily="34" charset="0"/>
                <a:cs typeface="TrebuchetMS"/>
              </a:rPr>
              <a:t> En casos en que se conceden derechos de propiedad </a:t>
            </a:r>
            <a:r>
              <a:rPr lang="es-MX" sz="2000" dirty="0" smtClean="0">
                <a:ea typeface="Calibri" pitchFamily="34" charset="0"/>
                <a:cs typeface="TrebuchetMS"/>
              </a:rPr>
              <a:t>industrial, </a:t>
            </a:r>
            <a:r>
              <a:rPr lang="es-MX" sz="2000" dirty="0" smtClean="0">
                <a:ea typeface="Calibri" pitchFamily="34" charset="0"/>
                <a:cs typeface="TrebuchetMS"/>
              </a:rPr>
              <a:t>ciertas medidas pueden ser adoptadas por las entidades gubernamentales para mitigar el monopolio de las tecnologías y promover la competencia.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95536" y="4919008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 smtClean="0"/>
              <a:t>La coordinación a nivel nacional </a:t>
            </a:r>
            <a:r>
              <a:rPr lang="es-ES" sz="2000" dirty="0" smtClean="0"/>
              <a:t>es esencial para crear y mantener un entorno competitivo, promoviendo un equilibrio con la observancia de los derechos de PI.</a:t>
            </a:r>
            <a:endParaRPr lang="en-US" sz="2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764704"/>
            <a:ext cx="73083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	PROTECCIÓN DE LA PI Y </a:t>
            </a:r>
            <a:r>
              <a:rPr lang="es-MX" sz="2400" b="1" dirty="0" smtClean="0"/>
              <a:t>COMPETENCIA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pic>
        <p:nvPicPr>
          <p:cNvPr id="5122" name="Picture 2" descr="http://3.bp.blogspot.com/_ih30IlWWVu0/S_Ly_sYYIPI/AAAAAAAAABs/iG8Kh1YNwFo/s1600/innovacion_equipo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1772816"/>
            <a:ext cx="2857500" cy="2857500"/>
          </a:xfrm>
          <a:prstGeom prst="rect">
            <a:avLst/>
          </a:prstGeom>
          <a:noFill/>
        </p:spPr>
      </p:pic>
      <p:pic>
        <p:nvPicPr>
          <p:cNvPr id="7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611560" y="1772816"/>
            <a:ext cx="7344816" cy="4176464"/>
          </a:xfrm>
        </p:spPr>
        <p:txBody>
          <a:bodyPr/>
          <a:lstStyle/>
          <a:p>
            <a:pPr marL="0" lvl="1" indent="22225" algn="just">
              <a:buNone/>
            </a:pPr>
            <a:r>
              <a:rPr lang="es-MX" sz="2200" dirty="0" smtClean="0">
                <a:ea typeface="Calibri" pitchFamily="34" charset="0"/>
                <a:cs typeface="Tahoma" pitchFamily="34" charset="0"/>
              </a:rPr>
              <a:t>En enero de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2010, el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IMPI y la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Procuraduría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Federal del Consumidor (</a:t>
            </a:r>
            <a:r>
              <a:rPr lang="es-MX" sz="2200" dirty="0" err="1" smtClean="0">
                <a:ea typeface="Calibri" pitchFamily="34" charset="0"/>
                <a:cs typeface="Tahoma" pitchFamily="34" charset="0"/>
              </a:rPr>
              <a:t>Profeco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) firmaron un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Acuerdo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con el objetivo de colaborar y desarrollar acciones conjuntas para combatir el desarrollo de prácticas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desleales en el mercado,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que induzcan al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consumidor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al error o 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al engaño</a:t>
            </a:r>
            <a:r>
              <a:rPr lang="es-MX" sz="2200" dirty="0" smtClean="0">
                <a:ea typeface="Calibri" pitchFamily="34" charset="0"/>
                <a:cs typeface="Tahoma" pitchFamily="34" charset="0"/>
              </a:rPr>
              <a:t>. </a:t>
            </a:r>
          </a:p>
          <a:p>
            <a:pPr marL="0" lvl="1" indent="22225" algn="just">
              <a:buNone/>
            </a:pPr>
            <a:endParaRPr lang="es-MX" sz="2200" dirty="0" smtClean="0">
              <a:ea typeface="Calibri" pitchFamily="34" charset="0"/>
              <a:cs typeface="Tahoma" pitchFamily="34" charset="0"/>
            </a:endParaRPr>
          </a:p>
          <a:p>
            <a:pPr marL="0" lvl="1" indent="22225" algn="just">
              <a:buNone/>
            </a:pPr>
            <a:endParaRPr lang="en-US" sz="2200" dirty="0" smtClean="0">
              <a:ea typeface="Calibri" pitchFamily="34" charset="0"/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http://t1.gstatic.com/images?q=tbn:ANd9GcShLdToFaneGn2S9ka6ucW44gm0OoXrdRPNVCfH3dNwEAGFve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717032"/>
            <a:ext cx="3086100" cy="1485900"/>
          </a:xfrm>
          <a:prstGeom prst="rect">
            <a:avLst/>
          </a:prstGeom>
          <a:noFill/>
        </p:spPr>
      </p:pic>
      <p:pic>
        <p:nvPicPr>
          <p:cNvPr id="1028" name="Picture 4" descr="http://www.portaltransparencia.gob.mx/pdf/imagenes/102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3620679" cy="1008112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980728"/>
            <a:ext cx="7524328" cy="4001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000" b="1" smtClean="0"/>
              <a:t>EJEMPLO DE COOPERACIÓN ENTRE ENTIDADES GUBERNAMENTALES</a:t>
            </a:r>
            <a:endParaRPr lang="en-US" sz="2000" b="1" i="1" smtClean="0">
              <a:latin typeface="+mj-lt"/>
              <a:cs typeface="Arial" pitchFamily="34" charset="0"/>
            </a:endParaRPr>
          </a:p>
        </p:txBody>
      </p:sp>
      <p:pic>
        <p:nvPicPr>
          <p:cNvPr id="7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83568" y="1308960"/>
            <a:ext cx="7668344" cy="3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100" dirty="0" smtClean="0">
                <a:ea typeface="Calibri" pitchFamily="34" charset="0"/>
                <a:cs typeface="Tahoma" pitchFamily="34" charset="0"/>
              </a:rPr>
              <a:t>Crear oportunidades y fortalecer la relación entre la PI y la ley de competencia </a:t>
            </a:r>
            <a:r>
              <a:rPr lang="es-MX" sz="2100" dirty="0" smtClean="0">
                <a:ea typeface="Calibri" pitchFamily="34" charset="0"/>
                <a:cs typeface="Tahoma" pitchFamily="34" charset="0"/>
              </a:rPr>
              <a:t>.</a:t>
            </a:r>
            <a:endParaRPr lang="es-MX" sz="2100" dirty="0" smtClean="0">
              <a:ea typeface="Calibri" pitchFamily="34" charset="0"/>
              <a:cs typeface="Tahoma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100" dirty="0" smtClean="0">
                <a:ea typeface="Calibri" pitchFamily="34" charset="0"/>
                <a:cs typeface="Tahoma" pitchFamily="34" charset="0"/>
              </a:rPr>
              <a:t>Mejorar la coordinación entre los organismos reguladores para garantizar el éxito de los </a:t>
            </a:r>
            <a:r>
              <a:rPr lang="es-MX" sz="2100" dirty="0" smtClean="0">
                <a:ea typeface="Calibri" pitchFamily="34" charset="0"/>
                <a:cs typeface="Tahoma" pitchFamily="34" charset="0"/>
              </a:rPr>
              <a:t>esfuerzos conjuntos. </a:t>
            </a:r>
            <a:endParaRPr lang="es-MX" sz="2100" dirty="0" smtClean="0">
              <a:ea typeface="Calibri" pitchFamily="34" charset="0"/>
              <a:cs typeface="Tahoma" pitchFamily="34" charset="0"/>
            </a:endParaRP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100" dirty="0" smtClean="0">
                <a:ea typeface="Calibri" pitchFamily="34" charset="0"/>
                <a:cs typeface="Tahoma" pitchFamily="34" charset="0"/>
              </a:rPr>
              <a:t>Establecer un mejor intercambio de información entre los organismos reguladores.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100" dirty="0" smtClean="0">
                <a:ea typeface="Calibri" pitchFamily="34" charset="0"/>
                <a:cs typeface="Tahoma" pitchFamily="34" charset="0"/>
              </a:rPr>
              <a:t>Fomentar la asignación de recursos y desarrollar programas especializados de </a:t>
            </a:r>
            <a:r>
              <a:rPr lang="es-MX" sz="2100" dirty="0" smtClean="0">
                <a:ea typeface="Calibri" pitchFamily="34" charset="0"/>
                <a:cs typeface="Tahoma" pitchFamily="34" charset="0"/>
              </a:rPr>
              <a:t>capacitación.</a:t>
            </a:r>
            <a:endParaRPr lang="es-MX" sz="2100" dirty="0" smtClean="0">
              <a:ea typeface="Calibri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0" y="764704"/>
            <a:ext cx="73083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smtClean="0"/>
              <a:t>	MEDIDAS PROPUESTAS</a:t>
            </a:r>
            <a:endParaRPr lang="en-US" sz="2400" b="1" i="1" smtClean="0">
              <a:latin typeface="+mj-lt"/>
              <a:cs typeface="Arial" pitchFamily="34" charset="0"/>
            </a:endParaRPr>
          </a:p>
        </p:txBody>
      </p:sp>
      <p:pic>
        <p:nvPicPr>
          <p:cNvPr id="6" name="Picture 4" descr="http://www.asedigitales.com/images/engra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339200"/>
            <a:ext cx="1765514" cy="1518800"/>
          </a:xfrm>
          <a:prstGeom prst="rect">
            <a:avLst/>
          </a:prstGeom>
          <a:noFill/>
        </p:spPr>
      </p:pic>
      <p:pic>
        <p:nvPicPr>
          <p:cNvPr id="7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764704"/>
            <a:ext cx="730830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smtClean="0"/>
              <a:t>	MEDIDAS PROPUESTAS</a:t>
            </a:r>
            <a:endParaRPr lang="en-US" sz="2400" b="1" i="1" smtClean="0"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99592" y="155679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400" dirty="0" smtClean="0">
                <a:ea typeface="Calibri" pitchFamily="34" charset="0"/>
                <a:cs typeface="Tahoma" pitchFamily="34" charset="0"/>
              </a:rPr>
              <a:t>Identificar prioridades de los gobiernos e instituciones para fortalecer los esfuerzos en el establecimiento </a:t>
            </a:r>
            <a:r>
              <a:rPr lang="es-MX" sz="2400" dirty="0" smtClean="0">
                <a:ea typeface="Calibri" pitchFamily="34" charset="0"/>
                <a:cs typeface="Tahoma" pitchFamily="34" charset="0"/>
              </a:rPr>
              <a:t>y/o </a:t>
            </a:r>
            <a:r>
              <a:rPr lang="es-MX" sz="2400" dirty="0" smtClean="0">
                <a:ea typeface="Calibri" pitchFamily="34" charset="0"/>
                <a:cs typeface="Tahoma" pitchFamily="34" charset="0"/>
              </a:rPr>
              <a:t>mejora de las leyes de PI y competencia.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400" dirty="0" smtClean="0">
              <a:ea typeface="Calibri" pitchFamily="34" charset="0"/>
              <a:cs typeface="Tahoma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400" dirty="0" smtClean="0">
                <a:ea typeface="Calibri" pitchFamily="34" charset="0"/>
                <a:cs typeface="Tahoma" pitchFamily="34" charset="0"/>
              </a:rPr>
              <a:t>Establecer recomendaciones para la puesta en marcha de acciones y lograr avances a través de la creación de políticas para prevenir y corregir abusos en la obtención y observancia de los DPI.</a:t>
            </a:r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ES" sz="2200" b="1" dirty="0" smtClean="0"/>
          </a:p>
          <a:p>
            <a:pPr algn="ctr">
              <a:buNone/>
            </a:pPr>
            <a:r>
              <a:rPr lang="es-ES" sz="2200" b="1" dirty="0" smtClean="0"/>
              <a:t>Rodrigo Roque</a:t>
            </a:r>
          </a:p>
          <a:p>
            <a:pPr algn="ctr">
              <a:buNone/>
            </a:pPr>
            <a:r>
              <a:rPr lang="es-ES" sz="2200" b="1" dirty="0" smtClean="0"/>
              <a:t>Director </a:t>
            </a:r>
            <a:r>
              <a:rPr lang="es-ES" sz="2200" b="1" dirty="0" smtClean="0"/>
              <a:t>General </a:t>
            </a:r>
            <a:endParaRPr lang="es-ES" sz="2200" dirty="0" smtClean="0"/>
          </a:p>
          <a:p>
            <a:pPr algn="ctr">
              <a:buNone/>
            </a:pPr>
            <a:r>
              <a:rPr lang="es-ES" sz="2200" b="1" dirty="0" smtClean="0"/>
              <a:t>Instituto </a:t>
            </a:r>
            <a:r>
              <a:rPr lang="es-ES" sz="2200" b="1" dirty="0" smtClean="0"/>
              <a:t>Mexicano de la Propiedad Industrial</a:t>
            </a:r>
          </a:p>
          <a:p>
            <a:pPr algn="ctr">
              <a:buNone/>
            </a:pPr>
            <a:r>
              <a:rPr lang="es-ES" sz="2200" b="1" dirty="0" smtClean="0"/>
              <a:t>rroque@impi.gob.mx</a:t>
            </a:r>
            <a:endParaRPr lang="es-MX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isco-pymes.com/wp-content/uploads/2011/04/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05772"/>
            <a:ext cx="2376264" cy="1782198"/>
          </a:xfrm>
          <a:prstGeom prst="rect">
            <a:avLst/>
          </a:prstGeom>
          <a:noFill/>
        </p:spPr>
      </p:pic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51520" y="1772816"/>
            <a:ext cx="8640960" cy="302433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En una economía basada en el </a:t>
            </a:r>
            <a:r>
              <a:rPr lang="es-ES" dirty="0" smtClean="0"/>
              <a:t>conocimiento y la innovación, </a:t>
            </a:r>
            <a:r>
              <a:rPr lang="es-ES" dirty="0" smtClean="0"/>
              <a:t>una comprensión clara y transparente de la PI es indispensable para adoptar políticas en todas las áreas de desarrollo.</a:t>
            </a:r>
          </a:p>
          <a:p>
            <a:pPr algn="just"/>
            <a:endParaRPr lang="en-US" dirty="0" smtClean="0"/>
          </a:p>
          <a:p>
            <a:pPr algn="just"/>
            <a:r>
              <a:rPr lang="es-ES" dirty="0" smtClean="0"/>
              <a:t>El intercambio de experiencias en las áreas de la política y las medidas reglamentarias son necesarias para crear o mejorar la relación entre la PI y la competencia. </a:t>
            </a:r>
            <a:endParaRPr lang="en-US" dirty="0" smtClean="0"/>
          </a:p>
          <a:p>
            <a:pPr>
              <a:buNone/>
            </a:pPr>
            <a:endParaRPr lang="es-ES" b="1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908720"/>
            <a:ext cx="62281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	INTRODUCCIÓN 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6572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395536" y="1340768"/>
            <a:ext cx="8352928" cy="280831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El desarrollo de una visión multidimensional de la relación entre la PI y la competencia es una condición necesaria para el crecimiento económico.</a:t>
            </a:r>
            <a:endParaRPr lang="en-US" sz="2400" b="1" dirty="0" smtClean="0"/>
          </a:p>
          <a:p>
            <a:pPr>
              <a:buNone/>
            </a:pPr>
            <a:endParaRPr lang="es-ES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611560" y="2763828"/>
            <a:ext cx="8208912" cy="2808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720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    Juega un papel crucial en la formulación de políticas públicas.</a:t>
            </a:r>
          </a:p>
          <a:p>
            <a:pPr marL="63720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    Se trata de una herramienta para el crecimiento sostenible de los países en   	desarrollo y los </a:t>
            </a:r>
            <a:r>
              <a:rPr lang="es-ES" dirty="0" smtClean="0"/>
              <a:t>Países Menos Desarrollados (PMD).</a:t>
            </a:r>
            <a:endParaRPr lang="es-ES" dirty="0" smtClean="0"/>
          </a:p>
          <a:p>
            <a:pPr marL="637200" lvl="1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    Constituye un elemento clave de la infraestructura pública necesaria para el   	crecimiento socioeconómico, el desarrollo de las capacidades tecnológicas y 	la creación de oportunidades comerciales a través del fortalecimiento de la 	competitividad</a:t>
            </a:r>
            <a:r>
              <a:rPr lang="en-US" dirty="0" smtClean="0"/>
              <a:t>.</a:t>
            </a:r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5" name="4 Rectángulo"/>
          <p:cNvSpPr/>
          <p:nvPr/>
        </p:nvSpPr>
        <p:spPr>
          <a:xfrm>
            <a:off x="971600" y="5661248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b="1" u="sng" dirty="0" smtClean="0"/>
              <a:t>Promueve el crecimiento económico y </a:t>
            </a:r>
          </a:p>
          <a:p>
            <a:pPr algn="ctr"/>
            <a:r>
              <a:rPr lang="es-ES" sz="2600" b="1" u="sng" dirty="0" smtClean="0"/>
              <a:t>el desarrollo del mercado</a:t>
            </a:r>
            <a:r>
              <a:rPr lang="en-US" sz="2600" b="1" u="sng" dirty="0" smtClean="0"/>
              <a:t>.  </a:t>
            </a:r>
            <a:endParaRPr lang="es-ES" sz="2600" b="1" u="sng" dirty="0" smtClean="0"/>
          </a:p>
        </p:txBody>
      </p:sp>
      <p:sp>
        <p:nvSpPr>
          <p:cNvPr id="6" name="5 Flecha abajo"/>
          <p:cNvSpPr/>
          <p:nvPr/>
        </p:nvSpPr>
        <p:spPr>
          <a:xfrm>
            <a:off x="4283968" y="5143512"/>
            <a:ext cx="573784" cy="5903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548680"/>
            <a:ext cx="62281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	PI Y COMPETENCIA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pic>
        <p:nvPicPr>
          <p:cNvPr id="8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72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3428992" y="2334276"/>
            <a:ext cx="2761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EL SISTEMA DE PI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764704"/>
            <a:ext cx="62281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	 PI Y COMPETENCIA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9552" y="3140968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800" dirty="0" smtClean="0"/>
              <a:t>La adecuada y efectiva observancia de la PI en equilibrio con la promoción de la competencia sirve como plataforma para la atracción de una mayor inversión, comercio justo entre los competidores, certeza jurídica a las empresas y beneficio al consumidor final.</a:t>
            </a:r>
            <a:endParaRPr lang="en-US" sz="2800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539552" y="184482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sz="2600" dirty="0" smtClean="0"/>
              <a:t> Las </a:t>
            </a:r>
            <a:r>
              <a:rPr lang="es-ES" sz="2800" dirty="0" smtClean="0"/>
              <a:t>políticas de Competencia y propiedad intelectual (PI) son interdependientes.</a:t>
            </a:r>
            <a:endParaRPr lang="en-US" sz="2600" dirty="0" smtClean="0"/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71501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640960" cy="4608512"/>
          </a:xfrm>
        </p:spPr>
        <p:txBody>
          <a:bodyPr>
            <a:noAutofit/>
          </a:bodyPr>
          <a:lstStyle/>
          <a:p>
            <a:pPr algn="ctr" fontAlgn="t">
              <a:buNone/>
            </a:pPr>
            <a:endParaRPr lang="en-US" dirty="0" smtClean="0"/>
          </a:p>
          <a:p>
            <a:pPr fontAlgn="t">
              <a:buNone/>
            </a:pPr>
            <a:endParaRPr lang="en-US" dirty="0" smtClean="0"/>
          </a:p>
          <a:p>
            <a:pPr fontAlgn="t">
              <a:buNone/>
            </a:pPr>
            <a:endParaRPr lang="en-U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4860032" y="2996952"/>
            <a:ext cx="4032448" cy="10801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Fomentar la concientización pública de las prácticas de </a:t>
            </a:r>
            <a:r>
              <a:rPr lang="es-ES" dirty="0" smtClean="0"/>
              <a:t>competencia</a:t>
            </a:r>
            <a:r>
              <a:rPr lang="es-ES" dirty="0" smtClean="0"/>
              <a:t>, especialmente entre los titulares de propiedad intelectual.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60032" y="1700808"/>
            <a:ext cx="4032448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Promover una mayor consideración de las cuestiones gubernamentales de competencia por las autoridades de PI.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95536" y="1608600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/>
              <a:t>Los organismos de competencia, a pesar de que no están involucrados en el proceso de concesión de PI, pueden tomar medidas para:</a:t>
            </a:r>
            <a:endParaRPr lang="en-US" sz="2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764704"/>
            <a:ext cx="7929586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	ORGANISMOS DE COMPETENCIA &amp; PROTECIÓN DE PI 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860032" y="4437112"/>
            <a:ext cx="4032448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Intervenir para evitar las prácticas anticompetitivas de los titulares de propiedad intelectual.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72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t2.gstatic.com/images?q=tbn:ANd9GcR0Ro12cUNjWPPQxuO4e9zjcsd7m4eBinLmWVm6mWhacl6ccli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4149080"/>
            <a:ext cx="2466975" cy="184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Flecha izquierda, derecha y arriba"/>
          <p:cNvSpPr/>
          <p:nvPr/>
        </p:nvSpPr>
        <p:spPr>
          <a:xfrm rot="5400000">
            <a:off x="215516" y="2312876"/>
            <a:ext cx="4320480" cy="324036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211960" y="2924944"/>
            <a:ext cx="4518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400" dirty="0" smtClean="0"/>
              <a:t>Los países desarrollados tienen una mayor interacción de la competencia y las medidas de propiedad intelectual, debido al tamaño, naturaleza y  complejidad de sus economías.</a:t>
            </a:r>
            <a:r>
              <a:rPr lang="en-US" sz="2400" dirty="0" smtClean="0">
                <a:ea typeface="Calibri" pitchFamily="34" charset="0"/>
                <a:cs typeface="TrebuchetMS"/>
              </a:rPr>
              <a:t> </a:t>
            </a:r>
            <a:endParaRPr lang="en-US" sz="24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0" y="764704"/>
            <a:ext cx="802838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MX" sz="2400" b="1" dirty="0" smtClean="0"/>
              <a:t>      PAÍSES DESARROLLADOS (VS PMA</a:t>
            </a:r>
            <a:r>
              <a:rPr lang="es-MX" sz="2400" b="1" dirty="0" smtClean="0"/>
              <a:t>)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187624" y="357301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PI &amp; COMPETENCIA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PAÍSES </a:t>
            </a:r>
            <a:r>
              <a:rPr lang="en-US" sz="1600" dirty="0" smtClean="0">
                <a:solidFill>
                  <a:schemeClr val="bg1"/>
                </a:solidFill>
              </a:rPr>
              <a:t>DESARROLLADOS-PMD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6572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764704"/>
            <a:ext cx="673224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	CONTEXTO DE PAÍSES DESARROLLADOS  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pic>
        <p:nvPicPr>
          <p:cNvPr id="8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87806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51520" y="2852936"/>
            <a:ext cx="28083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600" dirty="0" smtClean="0">
                <a:ea typeface="Calibri" pitchFamily="34" charset="0"/>
                <a:cs typeface="TrebuchetMS"/>
              </a:rPr>
              <a:t>Esta interacción ha generado las recomendaciones siguientes:</a:t>
            </a:r>
            <a:endParaRPr lang="es-MX" sz="2600" dirty="0" smtClean="0"/>
          </a:p>
        </p:txBody>
      </p:sp>
      <p:sp>
        <p:nvSpPr>
          <p:cNvPr id="11" name="10 Rectángulo"/>
          <p:cNvSpPr/>
          <p:nvPr/>
        </p:nvSpPr>
        <p:spPr>
          <a:xfrm>
            <a:off x="3131840" y="1412776"/>
            <a:ext cx="5760640" cy="79208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dirty="0" smtClean="0">
                <a:solidFill>
                  <a:schemeClr val="bg1"/>
                </a:solidFill>
              </a:rPr>
              <a:t>Mayor flexibilidad de las entidades de propiedad intelectual para tratar temas sobre medidas de competencia.</a:t>
            </a:r>
            <a:endParaRPr lang="es-MX" sz="1900" dirty="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40" y="3212976"/>
            <a:ext cx="5760640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dirty="0" smtClean="0">
                <a:solidFill>
                  <a:schemeClr val="bg1"/>
                </a:solidFill>
              </a:rPr>
              <a:t>Mayor asignación </a:t>
            </a:r>
            <a:r>
              <a:rPr lang="es-MX" sz="1900" dirty="0" smtClean="0">
                <a:solidFill>
                  <a:schemeClr val="bg1"/>
                </a:solidFill>
              </a:rPr>
              <a:t>de los recursos de las agencias de PI debido a las funciones </a:t>
            </a:r>
            <a:r>
              <a:rPr lang="es-MX" sz="1900" dirty="0" smtClean="0">
                <a:solidFill>
                  <a:schemeClr val="bg1"/>
                </a:solidFill>
              </a:rPr>
              <a:t>para promover la</a:t>
            </a:r>
            <a:r>
              <a:rPr lang="es-MX" sz="1900" dirty="0" smtClean="0">
                <a:solidFill>
                  <a:schemeClr val="bg1"/>
                </a:solidFill>
              </a:rPr>
              <a:t> </a:t>
            </a:r>
            <a:r>
              <a:rPr lang="es-MX" sz="1900" dirty="0" smtClean="0">
                <a:solidFill>
                  <a:schemeClr val="bg1"/>
                </a:solidFill>
              </a:rPr>
              <a:t>competencia.</a:t>
            </a:r>
            <a:endParaRPr lang="es-MX" sz="19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131840" y="5733256"/>
            <a:ext cx="5760640" cy="8640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dirty="0" smtClean="0">
                <a:solidFill>
                  <a:schemeClr val="bg1"/>
                </a:solidFill>
              </a:rPr>
              <a:t>Las agencias de competencia podrán </a:t>
            </a:r>
            <a:r>
              <a:rPr lang="es-MX" sz="1900" dirty="0" smtClean="0">
                <a:solidFill>
                  <a:schemeClr val="bg1"/>
                </a:solidFill>
              </a:rPr>
              <a:t>requerirle </a:t>
            </a:r>
            <a:r>
              <a:rPr lang="es-MX" sz="1900" dirty="0" smtClean="0">
                <a:solidFill>
                  <a:schemeClr val="bg1"/>
                </a:solidFill>
              </a:rPr>
              <a:t>a las </a:t>
            </a:r>
            <a:r>
              <a:rPr lang="es-MX" sz="1900" dirty="0" smtClean="0">
                <a:solidFill>
                  <a:schemeClr val="bg1"/>
                </a:solidFill>
              </a:rPr>
              <a:t>instituciones </a:t>
            </a:r>
            <a:r>
              <a:rPr lang="es-MX" sz="1900" dirty="0" smtClean="0">
                <a:solidFill>
                  <a:schemeClr val="bg1"/>
                </a:solidFill>
              </a:rPr>
              <a:t>de propiedad intelectual información sobre otorgamientos </a:t>
            </a:r>
            <a:r>
              <a:rPr lang="es-MX" sz="1900" dirty="0" smtClean="0">
                <a:solidFill>
                  <a:schemeClr val="bg1"/>
                </a:solidFill>
              </a:rPr>
              <a:t>cuestionables.   </a:t>
            </a:r>
            <a:endParaRPr lang="es-MX" sz="1900" dirty="0">
              <a:solidFill>
                <a:schemeClr val="bg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131840" y="4941168"/>
            <a:ext cx="5760640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dirty="0" smtClean="0">
                <a:solidFill>
                  <a:schemeClr val="bg1"/>
                </a:solidFill>
              </a:rPr>
              <a:t>Aumento en la comunicación entre las agencias de competencia y los institutos de propiedad intelectual. </a:t>
            </a:r>
            <a:endParaRPr lang="es-MX" sz="19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131840" y="2348880"/>
            <a:ext cx="5760640" cy="72008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dirty="0" smtClean="0">
                <a:solidFill>
                  <a:schemeClr val="bg1"/>
                </a:solidFill>
              </a:rPr>
              <a:t>Han </a:t>
            </a:r>
            <a:r>
              <a:rPr lang="es-MX" sz="1900" dirty="0" smtClean="0">
                <a:solidFill>
                  <a:schemeClr val="bg1"/>
                </a:solidFill>
              </a:rPr>
              <a:t>optado </a:t>
            </a:r>
            <a:r>
              <a:rPr lang="es-MX" sz="1900" dirty="0" smtClean="0">
                <a:solidFill>
                  <a:schemeClr val="bg1"/>
                </a:solidFill>
              </a:rPr>
              <a:t>por </a:t>
            </a:r>
            <a:r>
              <a:rPr lang="es-MX" sz="1900" dirty="0" smtClean="0">
                <a:solidFill>
                  <a:schemeClr val="bg1"/>
                </a:solidFill>
              </a:rPr>
              <a:t>la revisión posterior a patentes otorgadas así como a la oposición de patentes.</a:t>
            </a:r>
            <a:endParaRPr lang="es-MX" sz="1900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131840" y="4077072"/>
            <a:ext cx="5760640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900" dirty="0" smtClean="0">
                <a:solidFill>
                  <a:schemeClr val="bg1"/>
                </a:solidFill>
              </a:rPr>
              <a:t>Promulgación de legislación </a:t>
            </a:r>
            <a:r>
              <a:rPr lang="es-MX" sz="1900" dirty="0" smtClean="0">
                <a:solidFill>
                  <a:schemeClr val="bg1"/>
                </a:solidFill>
              </a:rPr>
              <a:t>para la </a:t>
            </a:r>
            <a:r>
              <a:rPr lang="es-MX" sz="1900" dirty="0" smtClean="0">
                <a:solidFill>
                  <a:schemeClr val="bg1"/>
                </a:solidFill>
              </a:rPr>
              <a:t>publicación de solicitudes de patente</a:t>
            </a:r>
            <a:endParaRPr lang="es-MX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0" y="764704"/>
            <a:ext cx="694826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      CONTEXTO DE PAÍSES EN DESAROLLO &amp; </a:t>
            </a:r>
            <a:r>
              <a:rPr lang="en-US" sz="2400" b="1" dirty="0" smtClean="0"/>
              <a:t>PMD</a:t>
            </a:r>
            <a:endParaRPr lang="en-US" sz="2400" b="1" i="1" dirty="0" smtClean="0">
              <a:latin typeface="+mj-lt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2636912"/>
            <a:ext cx="29523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000" smtClean="0">
                <a:ea typeface="Calibri" pitchFamily="34" charset="0"/>
                <a:cs typeface="TrebuchetMS"/>
              </a:rPr>
              <a:t>En contraste, debido al pequeño tamaño del comercio en países en desarrollo y menos desarrollados, y/o debido a la reciente promulgación de políticas del libre mercado en varias naciones:</a:t>
            </a:r>
            <a:endParaRPr lang="es-MX" sz="2000" smtClean="0"/>
          </a:p>
        </p:txBody>
      </p:sp>
      <p:sp>
        <p:nvSpPr>
          <p:cNvPr id="11" name="10 Rectángulo"/>
          <p:cNvSpPr/>
          <p:nvPr/>
        </p:nvSpPr>
        <p:spPr>
          <a:xfrm>
            <a:off x="3419872" y="1772816"/>
            <a:ext cx="532859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smtClean="0">
                <a:solidFill>
                  <a:schemeClr val="bg1"/>
                </a:solidFill>
              </a:rPr>
              <a:t>Bajo nivel de presentación de solicitudes de patente; particularmente solicitantes nacionales..   </a:t>
            </a:r>
            <a:endParaRPr lang="es-MX" sz="2000">
              <a:solidFill>
                <a:schemeClr val="bg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419872" y="3284984"/>
            <a:ext cx="532859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Mayor incidencia de monopolios locales.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19872" y="5661248"/>
            <a:ext cx="532859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Baja interacción entre agencias de competencia e instituciones de Propiedad Intelectual. 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3419872" y="4869160"/>
            <a:ext cx="532859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Mayor incidencia de </a:t>
            </a:r>
            <a:r>
              <a:rPr lang="es-MX" sz="2000" dirty="0" smtClean="0">
                <a:solidFill>
                  <a:schemeClr val="bg1"/>
                </a:solidFill>
              </a:rPr>
              <a:t>prácticas </a:t>
            </a:r>
            <a:r>
              <a:rPr lang="es-MX" sz="2000" dirty="0" smtClean="0">
                <a:solidFill>
                  <a:schemeClr val="bg1"/>
                </a:solidFill>
              </a:rPr>
              <a:t>monopólicas.</a:t>
            </a:r>
            <a:endParaRPr lang="es-MX" sz="2000" dirty="0">
              <a:solidFill>
                <a:schemeClr val="bg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419872" y="2564904"/>
            <a:ext cx="5328592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Baja innovación, poca transferencia de tecnología.</a:t>
            </a:r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419872" y="4077072"/>
            <a:ext cx="5328592" cy="64807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 smtClean="0">
                <a:solidFill>
                  <a:schemeClr val="bg1"/>
                </a:solidFill>
              </a:rPr>
              <a:t>Bajo nivel </a:t>
            </a:r>
            <a:r>
              <a:rPr lang="es-MX" sz="2000" dirty="0" smtClean="0">
                <a:solidFill>
                  <a:schemeClr val="bg1"/>
                </a:solidFill>
              </a:rPr>
              <a:t>de constitución de  </a:t>
            </a:r>
            <a:r>
              <a:rPr lang="es-MX" sz="2000" dirty="0" smtClean="0">
                <a:solidFill>
                  <a:schemeClr val="bg1"/>
                </a:solidFill>
              </a:rPr>
              <a:t>pequeñas y medianas empresas.  </a:t>
            </a:r>
            <a:endParaRPr lang="es-MX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539552" y="1988840"/>
            <a:ext cx="8136904" cy="3744416"/>
          </a:xfrm>
        </p:spPr>
        <p:txBody>
          <a:bodyPr>
            <a:noAutofit/>
          </a:bodyPr>
          <a:lstStyle/>
          <a:p>
            <a:pPr marL="0" indent="0" algn="just" fontAlgn="t"/>
            <a:r>
              <a:rPr lang="es-MX" sz="2600" smtClean="0">
                <a:ea typeface="Calibri" pitchFamily="34" charset="0"/>
                <a:cs typeface="TrebuchetMS"/>
              </a:rPr>
              <a:t> La influencia de las negociaciones del Acuerdo sobre los ADPIC se vio reflejada en la ley de propiedad industrial con respecto a la consideración de temas de competencia.</a:t>
            </a:r>
          </a:p>
          <a:p>
            <a:pPr marL="0" indent="0" algn="just" fontAlgn="t">
              <a:buNone/>
            </a:pPr>
            <a:endParaRPr lang="es-MX" sz="2600" smtClean="0">
              <a:ea typeface="Calibri" pitchFamily="34" charset="0"/>
              <a:cs typeface="TrebuchetMS"/>
            </a:endParaRPr>
          </a:p>
          <a:p>
            <a:pPr marL="0" indent="0" algn="just" fontAlgn="t"/>
            <a:r>
              <a:rPr lang="es-MX" sz="2600" smtClean="0">
                <a:ea typeface="Calibri" pitchFamily="34" charset="0"/>
                <a:cs typeface="TrebuchetMS"/>
              </a:rPr>
              <a:t> Uno de los principales objetivos de la Ley de Promoción y Protección de Propiedad Industrial, de 1991, fue prevenir actos de competencia desleal en asuntos de propiedad intelectual, así como el establecimiento de sanciones y penas en contra de dichos actos.</a:t>
            </a:r>
          </a:p>
          <a:p>
            <a:pPr marL="0" lvl="0" indent="0" fontAlgn="t">
              <a:buNone/>
            </a:pPr>
            <a:endParaRPr lang="en-US" sz="2800" smtClean="0">
              <a:ea typeface="Calibri" pitchFamily="34" charset="0"/>
              <a:cs typeface="TrebuchetMS"/>
            </a:endParaRPr>
          </a:p>
          <a:p>
            <a:pPr marL="0" lvl="0" indent="0" fontAlgn="t">
              <a:buNone/>
            </a:pPr>
            <a:endParaRPr lang="en-US" sz="2800" smtClean="0">
              <a:ea typeface="Calibri" pitchFamily="34" charset="0"/>
              <a:cs typeface="TrebuchetMS"/>
            </a:endParaRPr>
          </a:p>
          <a:p>
            <a:pPr algn="just" fontAlgn="t">
              <a:buNone/>
            </a:pPr>
            <a:endParaRPr lang="en-US" sz="280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764704"/>
            <a:ext cx="788436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/>
              <a:t>ANTECEDENTE DE LA LEY DE PROPIEDAD INDUSTRIAL (MÉXICO)</a:t>
            </a:r>
            <a:endParaRPr lang="en-US" sz="2400" b="1" i="1" smtClean="0">
              <a:latin typeface="+mj-lt"/>
              <a:cs typeface="Arial" pitchFamily="34" charset="0"/>
            </a:endParaRPr>
          </a:p>
        </p:txBody>
      </p:sp>
      <p:pic>
        <p:nvPicPr>
          <p:cNvPr id="6" name="Imagen 4" descr="http://www.atletismoenmexico.com/wp-content/uploads/2009/06/BANDERA-MEXI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733256"/>
            <a:ext cx="1403465" cy="97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Plantilla2011</Template>
  <TotalTime>705</TotalTime>
  <Words>889</Words>
  <Application>Microsoft Office PowerPoint</Application>
  <PresentationFormat>Presentación en pantalla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Plantilla2011</vt:lpstr>
      <vt:lpstr>PROPIEDAD INTELECTUAL Y  COMPETENCIA EN MÉXICO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IRMA HERRERA</dc:creator>
  <cp:lastModifiedBy>Rodrigo</cp:lastModifiedBy>
  <cp:revision>146</cp:revision>
  <dcterms:created xsi:type="dcterms:W3CDTF">2011-01-27T18:06:45Z</dcterms:created>
  <dcterms:modified xsi:type="dcterms:W3CDTF">2011-07-02T16:42:07Z</dcterms:modified>
</cp:coreProperties>
</file>