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45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3B724-90F7-4870-B901-6464D54E268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20C7B0E-508E-401F-B291-D59B2BC3FC80}">
      <dgm:prSet phldrT="[Texte]" custT="1"/>
      <dgm:spPr/>
      <dgm:t>
        <a:bodyPr/>
        <a:lstStyle/>
        <a:p>
          <a:r>
            <a:rPr lang="en-US" sz="2000" dirty="0" smtClean="0"/>
            <a:t>Applicant</a:t>
          </a:r>
          <a:endParaRPr lang="en-US" sz="2000" dirty="0"/>
        </a:p>
      </dgm:t>
    </dgm:pt>
    <dgm:pt modelId="{731C050D-9D8D-427A-9EA0-3E857013E558}" type="parTrans" cxnId="{AD8C57D9-6403-439C-BFAA-9A80E52438B8}">
      <dgm:prSet/>
      <dgm:spPr/>
      <dgm:t>
        <a:bodyPr/>
        <a:lstStyle/>
        <a:p>
          <a:endParaRPr lang="en-US"/>
        </a:p>
      </dgm:t>
    </dgm:pt>
    <dgm:pt modelId="{BB7890F4-A7CE-44BD-999A-2EF98E80D1D5}" type="sibTrans" cxnId="{AD8C57D9-6403-439C-BFAA-9A80E52438B8}">
      <dgm:prSet/>
      <dgm:spPr/>
      <dgm:t>
        <a:bodyPr/>
        <a:lstStyle/>
        <a:p>
          <a:endParaRPr lang="en-US"/>
        </a:p>
      </dgm:t>
    </dgm:pt>
    <dgm:pt modelId="{BF8A3F8B-9F0F-46F7-B9E7-9F3FC68A1F30}">
      <dgm:prSet phldrT="[Texte]" custT="1"/>
      <dgm:spPr/>
      <dgm:t>
        <a:bodyPr/>
        <a:lstStyle/>
        <a:p>
          <a:r>
            <a:rPr lang="en-US" sz="2000" dirty="0" smtClean="0"/>
            <a:t>Establishment</a:t>
          </a:r>
        </a:p>
        <a:p>
          <a:r>
            <a:rPr lang="en-US" sz="2000" dirty="0" smtClean="0"/>
            <a:t>Domicile</a:t>
          </a:r>
        </a:p>
        <a:p>
          <a:r>
            <a:rPr lang="en-US" sz="2000" dirty="0" smtClean="0"/>
            <a:t>Nationality</a:t>
          </a:r>
          <a:endParaRPr lang="en-US" sz="2000" dirty="0"/>
        </a:p>
      </dgm:t>
    </dgm:pt>
    <dgm:pt modelId="{3EA973B2-662D-40C9-B5B6-EA4908D3B5A2}" type="parTrans" cxnId="{271B5F75-571A-45D0-AFBB-CD24067A40FE}">
      <dgm:prSet/>
      <dgm:spPr/>
      <dgm:t>
        <a:bodyPr/>
        <a:lstStyle/>
        <a:p>
          <a:endParaRPr lang="en-US"/>
        </a:p>
      </dgm:t>
    </dgm:pt>
    <dgm:pt modelId="{68BAACE5-CA18-448F-AB3A-8D8CA7CB918A}" type="sibTrans" cxnId="{271B5F75-571A-45D0-AFBB-CD24067A40FE}">
      <dgm:prSet/>
      <dgm:spPr/>
      <dgm:t>
        <a:bodyPr/>
        <a:lstStyle/>
        <a:p>
          <a:endParaRPr lang="en-US"/>
        </a:p>
      </dgm:t>
    </dgm:pt>
    <dgm:pt modelId="{F616D27C-A0E8-4BC2-9757-56806DB584B2}">
      <dgm:prSet phldrT="[Texte]" custT="1"/>
      <dgm:spPr/>
      <dgm:t>
        <a:bodyPr/>
        <a:lstStyle/>
        <a:p>
          <a:r>
            <a:rPr lang="en-US" sz="2000" dirty="0" smtClean="0"/>
            <a:t>Basic Registration</a:t>
          </a:r>
        </a:p>
        <a:p>
          <a:r>
            <a:rPr lang="en-US" sz="2000" dirty="0" smtClean="0"/>
            <a:t>Basic Application</a:t>
          </a:r>
          <a:endParaRPr lang="en-US" sz="2000" dirty="0"/>
        </a:p>
      </dgm:t>
    </dgm:pt>
    <dgm:pt modelId="{BC79C723-049D-4296-A8D9-27991EA4B805}" type="parTrans" cxnId="{C5217CCD-E622-49DD-AEC2-788298B95163}">
      <dgm:prSet/>
      <dgm:spPr/>
      <dgm:t>
        <a:bodyPr/>
        <a:lstStyle/>
        <a:p>
          <a:endParaRPr lang="en-US"/>
        </a:p>
      </dgm:t>
    </dgm:pt>
    <dgm:pt modelId="{9F81ADFF-3486-4E42-8454-594AB1D6993B}" type="sibTrans" cxnId="{C5217CCD-E622-49DD-AEC2-788298B95163}">
      <dgm:prSet/>
      <dgm:spPr/>
      <dgm:t>
        <a:bodyPr/>
        <a:lstStyle/>
        <a:p>
          <a:endParaRPr lang="en-US"/>
        </a:p>
      </dgm:t>
    </dgm:pt>
    <dgm:pt modelId="{776AAD1C-8B30-41F5-A687-3C055FA1D17D}" type="pres">
      <dgm:prSet presAssocID="{4AD3B724-90F7-4870-B901-6464D54E2682}" presName="compositeShape" presStyleCnt="0">
        <dgm:presLayoutVars>
          <dgm:dir/>
          <dgm:resizeHandles/>
        </dgm:presLayoutVars>
      </dgm:prSet>
      <dgm:spPr/>
    </dgm:pt>
    <dgm:pt modelId="{F51A9785-4F4B-4C5F-BD6A-29369910EA03}" type="pres">
      <dgm:prSet presAssocID="{4AD3B724-90F7-4870-B901-6464D54E2682}" presName="pyramid" presStyleLbl="node1" presStyleIdx="0" presStyleCnt="1"/>
      <dgm:spPr/>
    </dgm:pt>
    <dgm:pt modelId="{0567FE08-734F-418B-9FE6-11CFD8B5E706}" type="pres">
      <dgm:prSet presAssocID="{4AD3B724-90F7-4870-B901-6464D54E2682}" presName="theList" presStyleCnt="0"/>
      <dgm:spPr/>
    </dgm:pt>
    <dgm:pt modelId="{9368A10D-05FF-4B68-A637-7D046E0490A0}" type="pres">
      <dgm:prSet presAssocID="{320C7B0E-508E-401F-B291-D59B2BC3FC8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CE6D5-5695-41D4-813E-E3FAFA7C3D71}" type="pres">
      <dgm:prSet presAssocID="{320C7B0E-508E-401F-B291-D59B2BC3FC80}" presName="aSpace" presStyleCnt="0"/>
      <dgm:spPr/>
    </dgm:pt>
    <dgm:pt modelId="{F5B47381-51EF-4005-881A-152D60911BD8}" type="pres">
      <dgm:prSet presAssocID="{BF8A3F8B-9F0F-46F7-B9E7-9F3FC68A1F3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06F59-77B7-47DF-9DC6-D707C6FCF323}" type="pres">
      <dgm:prSet presAssocID="{BF8A3F8B-9F0F-46F7-B9E7-9F3FC68A1F30}" presName="aSpace" presStyleCnt="0"/>
      <dgm:spPr/>
    </dgm:pt>
    <dgm:pt modelId="{840984D3-5880-46BE-B264-9223717C455C}" type="pres">
      <dgm:prSet presAssocID="{F616D27C-A0E8-4BC2-9757-56806DB584B2}" presName="aNode" presStyleLbl="fgAcc1" presStyleIdx="2" presStyleCnt="3" custLinFactNeighborX="-1983" custLinFactNeighborY="25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C0F06-DB43-400F-8C78-D8360A5A9478}" type="pres">
      <dgm:prSet presAssocID="{F616D27C-A0E8-4BC2-9757-56806DB584B2}" presName="aSpace" presStyleCnt="0"/>
      <dgm:spPr/>
    </dgm:pt>
  </dgm:ptLst>
  <dgm:cxnLst>
    <dgm:cxn modelId="{C5217CCD-E622-49DD-AEC2-788298B95163}" srcId="{4AD3B724-90F7-4870-B901-6464D54E2682}" destId="{F616D27C-A0E8-4BC2-9757-56806DB584B2}" srcOrd="2" destOrd="0" parTransId="{BC79C723-049D-4296-A8D9-27991EA4B805}" sibTransId="{9F81ADFF-3486-4E42-8454-594AB1D6993B}"/>
    <dgm:cxn modelId="{AD8C57D9-6403-439C-BFAA-9A80E52438B8}" srcId="{4AD3B724-90F7-4870-B901-6464D54E2682}" destId="{320C7B0E-508E-401F-B291-D59B2BC3FC80}" srcOrd="0" destOrd="0" parTransId="{731C050D-9D8D-427A-9EA0-3E857013E558}" sibTransId="{BB7890F4-A7CE-44BD-999A-2EF98E80D1D5}"/>
    <dgm:cxn modelId="{7F864D52-EB18-4CAE-B4BF-B0A98346DE0F}" type="presOf" srcId="{4AD3B724-90F7-4870-B901-6464D54E2682}" destId="{776AAD1C-8B30-41F5-A687-3C055FA1D17D}" srcOrd="0" destOrd="0" presId="urn:microsoft.com/office/officeart/2005/8/layout/pyramid2"/>
    <dgm:cxn modelId="{957BD9B6-F7AF-40DD-BC89-2AC96B474636}" type="presOf" srcId="{F616D27C-A0E8-4BC2-9757-56806DB584B2}" destId="{840984D3-5880-46BE-B264-9223717C455C}" srcOrd="0" destOrd="0" presId="urn:microsoft.com/office/officeart/2005/8/layout/pyramid2"/>
    <dgm:cxn modelId="{1CA0076B-6A8D-4730-96A0-73A68FAE3A84}" type="presOf" srcId="{320C7B0E-508E-401F-B291-D59B2BC3FC80}" destId="{9368A10D-05FF-4B68-A637-7D046E0490A0}" srcOrd="0" destOrd="0" presId="urn:microsoft.com/office/officeart/2005/8/layout/pyramid2"/>
    <dgm:cxn modelId="{271B5F75-571A-45D0-AFBB-CD24067A40FE}" srcId="{4AD3B724-90F7-4870-B901-6464D54E2682}" destId="{BF8A3F8B-9F0F-46F7-B9E7-9F3FC68A1F30}" srcOrd="1" destOrd="0" parTransId="{3EA973B2-662D-40C9-B5B6-EA4908D3B5A2}" sibTransId="{68BAACE5-CA18-448F-AB3A-8D8CA7CB918A}"/>
    <dgm:cxn modelId="{2A6902FE-BE79-4C7D-B137-8B51C5FD0273}" type="presOf" srcId="{BF8A3F8B-9F0F-46F7-B9E7-9F3FC68A1F30}" destId="{F5B47381-51EF-4005-881A-152D60911BD8}" srcOrd="0" destOrd="0" presId="urn:microsoft.com/office/officeart/2005/8/layout/pyramid2"/>
    <dgm:cxn modelId="{E122C636-2025-478D-8FF6-4CC504CDB219}" type="presParOf" srcId="{776AAD1C-8B30-41F5-A687-3C055FA1D17D}" destId="{F51A9785-4F4B-4C5F-BD6A-29369910EA03}" srcOrd="0" destOrd="0" presId="urn:microsoft.com/office/officeart/2005/8/layout/pyramid2"/>
    <dgm:cxn modelId="{F8A2D385-597B-41F4-AB02-C2940D0D7ADD}" type="presParOf" srcId="{776AAD1C-8B30-41F5-A687-3C055FA1D17D}" destId="{0567FE08-734F-418B-9FE6-11CFD8B5E706}" srcOrd="1" destOrd="0" presId="urn:microsoft.com/office/officeart/2005/8/layout/pyramid2"/>
    <dgm:cxn modelId="{14856F86-9581-49CD-A8A9-A10C07B15A2D}" type="presParOf" srcId="{0567FE08-734F-418B-9FE6-11CFD8B5E706}" destId="{9368A10D-05FF-4B68-A637-7D046E0490A0}" srcOrd="0" destOrd="0" presId="urn:microsoft.com/office/officeart/2005/8/layout/pyramid2"/>
    <dgm:cxn modelId="{7CC8A1F7-EC64-40EE-93C1-6BCC4768714A}" type="presParOf" srcId="{0567FE08-734F-418B-9FE6-11CFD8B5E706}" destId="{26ECE6D5-5695-41D4-813E-E3FAFA7C3D71}" srcOrd="1" destOrd="0" presId="urn:microsoft.com/office/officeart/2005/8/layout/pyramid2"/>
    <dgm:cxn modelId="{A0A2F93B-5348-4C31-B608-16B31004776C}" type="presParOf" srcId="{0567FE08-734F-418B-9FE6-11CFD8B5E706}" destId="{F5B47381-51EF-4005-881A-152D60911BD8}" srcOrd="2" destOrd="0" presId="urn:microsoft.com/office/officeart/2005/8/layout/pyramid2"/>
    <dgm:cxn modelId="{E7982330-96BE-4D01-908B-6A03224C9B2A}" type="presParOf" srcId="{0567FE08-734F-418B-9FE6-11CFD8B5E706}" destId="{71306F59-77B7-47DF-9DC6-D707C6FCF323}" srcOrd="3" destOrd="0" presId="urn:microsoft.com/office/officeart/2005/8/layout/pyramid2"/>
    <dgm:cxn modelId="{5B98B930-EDF8-45EF-B966-82FD061A0D32}" type="presParOf" srcId="{0567FE08-734F-418B-9FE6-11CFD8B5E706}" destId="{840984D3-5880-46BE-B264-9223717C455C}" srcOrd="4" destOrd="0" presId="urn:microsoft.com/office/officeart/2005/8/layout/pyramid2"/>
    <dgm:cxn modelId="{5BCB38F9-A1BC-4C5E-A5FC-596F31FF6C67}" type="presParOf" srcId="{0567FE08-734F-418B-9FE6-11CFD8B5E706}" destId="{371C0F06-DB43-400F-8C78-D8360A5A947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A9785-4F4B-4C5F-BD6A-29369910EA03}">
      <dsp:nvSpPr>
        <dsp:cNvPr id="0" name=""/>
        <dsp:cNvSpPr/>
      </dsp:nvSpPr>
      <dsp:spPr>
        <a:xfrm>
          <a:off x="665589" y="0"/>
          <a:ext cx="4778379" cy="477837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A10D-05FF-4B68-A637-7D046E0490A0}">
      <dsp:nvSpPr>
        <dsp:cNvPr id="0" name=""/>
        <dsp:cNvSpPr/>
      </dsp:nvSpPr>
      <dsp:spPr>
        <a:xfrm>
          <a:off x="3054779" y="480404"/>
          <a:ext cx="3105946" cy="1131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Applicant</a:t>
          </a:r>
          <a:endParaRPr lang="en-US" sz="2000" kern="1200" dirty="0"/>
        </a:p>
      </dsp:txBody>
      <dsp:txXfrm>
        <a:off x="3109996" y="535621"/>
        <a:ext cx="2995512" cy="1020697"/>
      </dsp:txXfrm>
    </dsp:sp>
    <dsp:sp modelId="{F5B47381-51EF-4005-881A-152D60911BD8}">
      <dsp:nvSpPr>
        <dsp:cNvPr id="0" name=""/>
        <dsp:cNvSpPr/>
      </dsp:nvSpPr>
      <dsp:spPr>
        <a:xfrm>
          <a:off x="3054779" y="1752927"/>
          <a:ext cx="3105946" cy="1131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Establishment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Domicile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Nationality</a:t>
          </a:r>
          <a:endParaRPr lang="en-US" sz="2000" kern="1200" dirty="0"/>
        </a:p>
      </dsp:txBody>
      <dsp:txXfrm>
        <a:off x="3109996" y="1808144"/>
        <a:ext cx="2995512" cy="1020697"/>
      </dsp:txXfrm>
    </dsp:sp>
    <dsp:sp modelId="{840984D3-5880-46BE-B264-9223717C455C}">
      <dsp:nvSpPr>
        <dsp:cNvPr id="0" name=""/>
        <dsp:cNvSpPr/>
      </dsp:nvSpPr>
      <dsp:spPr>
        <a:xfrm>
          <a:off x="2993188" y="3061153"/>
          <a:ext cx="3105946" cy="1131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Basic Registration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Basic Application</a:t>
          </a:r>
          <a:endParaRPr lang="en-US" sz="2000" kern="1200" dirty="0"/>
        </a:p>
      </dsp:txBody>
      <dsp:txXfrm>
        <a:off x="3048405" y="3116370"/>
        <a:ext cx="2995512" cy="1020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9E7F3-CAF4-440D-AB59-B14D10D7703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E5F4-9203-4065-9CBA-28CDC0FF0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1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BF33-7527-452F-8BFF-642A11CA017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E5D1C-32DE-418D-BCA2-11449834F47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08336-689B-40EA-85D4-A0A437B1E50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D5B7A-1CB6-4F20-A6CE-B75B018C4E9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97600-B562-4291-9D42-A8210A863DB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87AF5-8D69-4833-8616-0EC18754C07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7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7993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/>
          <a:lstStyle/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79940" name="Slide Number Placeholder 3"/>
          <p:cNvSpPr txBox="1">
            <a:spLocks noGrp="1"/>
          </p:cNvSpPr>
          <p:nvPr/>
        </p:nvSpPr>
        <p:spPr bwMode="auto">
          <a:xfrm>
            <a:off x="3883643" y="8684826"/>
            <a:ext cx="2972724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algn="l" defTabSz="9080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 algn="l" defTabSz="9080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 algn="l" defTabSz="9080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7013" algn="l" defTabSz="9080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7013" algn="l" defTabSz="9080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7013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7013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7013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7013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3B5816F-9072-40ED-8FE3-0DC4B15E548D}" type="slidenum">
              <a:rPr lang="en-US" altLang="en-US" sz="1200">
                <a:latin typeface="Calibri" pitchFamily="34" charset="0"/>
              </a:rPr>
              <a:pPr algn="r"/>
              <a:t>18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198A4-FB4E-4630-A8F7-14A22C8586E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E0F1D-6F11-416D-916B-F1BFCCEB301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7FAD2-1686-4238-AE23-866C79C7FC7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A8ECA-8D3D-42F6-80EF-79353C3AD33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B43CA-E53B-4D2F-8223-B3C4C460EAE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CD6AB-CBC7-458A-9C6B-037DA224D16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C9258-87DB-4B19-9A41-514BCCDE87A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683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68355" name="Plassholder for notater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 lIns="91429" tIns="45715" rIns="91429" bIns="45715"/>
          <a:lstStyle/>
          <a:p>
            <a:endParaRPr lang="nb-NO" altLang="en-US" sz="1000"/>
          </a:p>
        </p:txBody>
      </p:sp>
      <p:sp>
        <p:nvSpPr>
          <p:cNvPr id="868356" name="Plassholder for lysbildenummer 3"/>
          <p:cNvSpPr txBox="1">
            <a:spLocks noGrp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algn="l" defTabSz="9096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096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096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096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096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CEEEBDA7-CCD3-44C1-89D7-64A38E7C4FF5}" type="slidenum">
              <a:rPr lang="en-US" altLang="en-US" sz="1200">
                <a:ea typeface="ヒラギノ角ゴ Pro W3" pitchFamily="1" charset="-128"/>
              </a:rPr>
              <a:pPr algn="r" eaLnBrk="0" hangingPunct="0"/>
              <a:t>26</a:t>
            </a:fld>
            <a:endParaRPr lang="en-US" altLang="en-US" sz="1200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769F5-115A-4C96-8501-05E041CCF25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51266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43BD9E8-6FDE-41CD-841E-976F0C3044A3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651267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en-US" sz="1200"/>
          </a:p>
        </p:txBody>
      </p:sp>
      <p:sp>
        <p:nvSpPr>
          <p:cNvPr id="651268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E159B77-11C0-4536-A43D-C1F3BCC1E6CD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6512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51270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637" y="4341682"/>
            <a:ext cx="5486727" cy="4116481"/>
          </a:xfrm>
        </p:spPr>
        <p:txBody>
          <a:bodyPr lIns="92446" tIns="46223" rIns="92446" bIns="46223"/>
          <a:lstStyle/>
          <a:p>
            <a:endParaRPr lang="fr-CH" altLang="en-US"/>
          </a:p>
        </p:txBody>
      </p:sp>
      <p:sp>
        <p:nvSpPr>
          <p:cNvPr id="651271" name="Espace réservé du numéro de diapositive 3"/>
          <p:cNvSpPr txBox="1">
            <a:spLocks noGrp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algn="l" defTabSz="923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3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3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3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3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6D28CFB-70C0-4CC3-BD28-1831C0C7E73B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651272" name="Espace réservé du pied de page 5"/>
          <p:cNvSpPr txBox="1">
            <a:spLocks noGrp="1"/>
          </p:cNvSpPr>
          <p:nvPr/>
        </p:nvSpPr>
        <p:spPr bwMode="auto">
          <a:xfrm>
            <a:off x="0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altLang="en-US" sz="1200"/>
              <a:t>en vertu de l'article 9sexies du Protocole de Madrid</a:t>
            </a:r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6B318-EC99-4123-9892-97D5D987EC1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2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21923" name="Notes Placeholder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1924" name="Slide Number Placeholder 3"/>
          <p:cNvSpPr txBox="1">
            <a:spLocks noGrp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0676593-995D-4817-9C8F-28EB7B595193}" type="slidenum">
              <a:rPr lang="en-US" altLang="en-US" sz="1200"/>
              <a:pPr algn="r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E12B0-3471-4C98-B162-0FE6E0F1CE7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7F87B-719A-4616-9EFD-C8EBE950BB6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6275A-5D1E-4F1A-9A9A-EBD3058296E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A14CC-4377-4A76-B4F8-2DFA4516568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30114" name="Rectangle 7"/>
          <p:cNvSpPr txBox="1">
            <a:spLocks noGrp="1" noChangeArrowheads="1"/>
          </p:cNvSpPr>
          <p:nvPr/>
        </p:nvSpPr>
        <p:spPr bwMode="auto">
          <a:xfrm>
            <a:off x="3883643" y="8684826"/>
            <a:ext cx="2972724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42DE841-3E46-4E0E-8A89-6F6EC3F6A074}" type="slidenum">
              <a:rPr lang="en-US" altLang="en-US" sz="1200"/>
              <a:pPr algn="r"/>
              <a:t>34</a:t>
            </a:fld>
            <a:endParaRPr lang="en-US" altLang="en-US" sz="1200"/>
          </a:p>
        </p:txBody>
      </p:sp>
      <p:sp>
        <p:nvSpPr>
          <p:cNvPr id="73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3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819EA-4B16-4DA5-AB2F-7A97C23DE34F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68322" name="Rectangle 6"/>
          <p:cNvSpPr txBox="1">
            <a:spLocks noGrp="1" noChangeArrowheads="1"/>
          </p:cNvSpPr>
          <p:nvPr/>
        </p:nvSpPr>
        <p:spPr bwMode="auto">
          <a:xfrm>
            <a:off x="0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en-US" sz="1200"/>
          </a:p>
        </p:txBody>
      </p:sp>
      <p:sp>
        <p:nvSpPr>
          <p:cNvPr id="56832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8324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fr-CH" altLang="en-US"/>
          </a:p>
        </p:txBody>
      </p:sp>
      <p:sp>
        <p:nvSpPr>
          <p:cNvPr id="568325" name="Espace réservé du numéro de diapositive 3"/>
          <p:cNvSpPr txBox="1">
            <a:spLocks noGrp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F60D961-F973-4A07-88E0-396BA03A76A0}" type="slidenum">
              <a:rPr lang="en-US" altLang="en-US" sz="1200"/>
              <a:pPr algn="r"/>
              <a:t>36</a:t>
            </a:fld>
            <a:endParaRPr lang="en-US" altLang="en-US" sz="1200"/>
          </a:p>
        </p:txBody>
      </p:sp>
      <p:sp>
        <p:nvSpPr>
          <p:cNvPr id="568326" name="Espace réservé du pied de page 4"/>
          <p:cNvSpPr txBox="1">
            <a:spLocks noGrp="1"/>
          </p:cNvSpPr>
          <p:nvPr/>
        </p:nvSpPr>
        <p:spPr bwMode="auto">
          <a:xfrm>
            <a:off x="0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altLang="en-US" sz="1200"/>
              <a:t>en vertu de l'article 9sexies du Protocole de Madrid</a:t>
            </a:r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1A87B-1066-46EA-973D-1383CD89BB34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77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7539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fr-CH" altLang="en-US"/>
          </a:p>
        </p:txBody>
      </p:sp>
      <p:sp>
        <p:nvSpPr>
          <p:cNvPr id="577540" name="Espace réservé du pied de page 3"/>
          <p:cNvSpPr txBox="1">
            <a:spLocks noGrp="1"/>
          </p:cNvSpPr>
          <p:nvPr/>
        </p:nvSpPr>
        <p:spPr bwMode="auto">
          <a:xfrm>
            <a:off x="0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en-US" sz="1200"/>
          </a:p>
        </p:txBody>
      </p:sp>
      <p:sp>
        <p:nvSpPr>
          <p:cNvPr id="577541" name="Espace réservé du numéro de diapositive 4"/>
          <p:cNvSpPr txBox="1">
            <a:spLocks noGrp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B23F244-E508-4034-B08A-07DB2B0C1DAF}" type="slidenum">
              <a:rPr lang="en-US" altLang="en-US" sz="1200"/>
              <a:pPr algn="r"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31CAE-1A60-454B-B05E-7327BFD1666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34210" name="Rectangle 7"/>
          <p:cNvSpPr txBox="1">
            <a:spLocks noGrp="1" noChangeArrowheads="1"/>
          </p:cNvSpPr>
          <p:nvPr/>
        </p:nvSpPr>
        <p:spPr bwMode="auto">
          <a:xfrm>
            <a:off x="3883643" y="8684826"/>
            <a:ext cx="2972724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97B7097-7309-4D5C-9ED8-D4B4D1436485}" type="slidenum">
              <a:rPr lang="en-US" altLang="en-US" sz="1200"/>
              <a:pPr algn="r"/>
              <a:t>38</a:t>
            </a:fld>
            <a:endParaRPr lang="en-US" altLang="en-US" sz="1200"/>
          </a:p>
        </p:txBody>
      </p:sp>
      <p:sp>
        <p:nvSpPr>
          <p:cNvPr id="73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3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038E7-D072-4ACA-9C2C-9F1870BE7C4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92B10-D6FD-4167-A7D8-DF0845F01EFD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736258" name="Rectangle 7"/>
          <p:cNvSpPr txBox="1">
            <a:spLocks noGrp="1" noChangeArrowheads="1"/>
          </p:cNvSpPr>
          <p:nvPr/>
        </p:nvSpPr>
        <p:spPr bwMode="auto">
          <a:xfrm>
            <a:off x="3883643" y="8684826"/>
            <a:ext cx="2972724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92FB898-F931-4FA0-B46C-36488040921B}" type="slidenum">
              <a:rPr lang="en-US" altLang="en-US" sz="1200"/>
              <a:pPr algn="r"/>
              <a:t>39</a:t>
            </a:fld>
            <a:endParaRPr lang="en-US" altLang="en-US" sz="1200"/>
          </a:p>
        </p:txBody>
      </p:sp>
      <p:sp>
        <p:nvSpPr>
          <p:cNvPr id="73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3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614C1-2947-4C81-91D1-454174D5DD8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83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68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fr-CH" altLang="en-US"/>
          </a:p>
        </p:txBody>
      </p:sp>
      <p:sp>
        <p:nvSpPr>
          <p:cNvPr id="583684" name="Espace réservé du pied de page 3"/>
          <p:cNvSpPr txBox="1">
            <a:spLocks noGrp="1"/>
          </p:cNvSpPr>
          <p:nvPr/>
        </p:nvSpPr>
        <p:spPr bwMode="auto">
          <a:xfrm>
            <a:off x="0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en-US" sz="1200"/>
          </a:p>
        </p:txBody>
      </p:sp>
      <p:sp>
        <p:nvSpPr>
          <p:cNvPr id="583685" name="Espace réservé du numéro de diapositive 4"/>
          <p:cNvSpPr txBox="1">
            <a:spLocks noGrp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783C6A6-A468-4B30-A6C5-1F7A65A1EB09}" type="slidenum">
              <a:rPr lang="en-US" altLang="en-US" sz="1200"/>
              <a:pPr algn="r"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59A7C-F1E7-463A-B9EA-D4818B0CD72D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85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573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fr-CH" altLang="en-US"/>
          </a:p>
        </p:txBody>
      </p:sp>
      <p:sp>
        <p:nvSpPr>
          <p:cNvPr id="585732" name="Espace réservé du pied de page 3"/>
          <p:cNvSpPr txBox="1">
            <a:spLocks noGrp="1"/>
          </p:cNvSpPr>
          <p:nvPr/>
        </p:nvSpPr>
        <p:spPr bwMode="auto">
          <a:xfrm>
            <a:off x="0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en-US" sz="1200"/>
          </a:p>
        </p:txBody>
      </p:sp>
      <p:sp>
        <p:nvSpPr>
          <p:cNvPr id="585733" name="Espace réservé du numéro de diapositive 4"/>
          <p:cNvSpPr txBox="1">
            <a:spLocks noGrp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426EF5E-D553-4F64-88DB-56EB02F1F428}" type="slidenum">
              <a:rPr lang="en-US" altLang="en-US" sz="1200"/>
              <a:pPr algn="r"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B9E29-CD44-45E8-9552-55A53FE1CEB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87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7779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fr-CH" altLang="en-US"/>
          </a:p>
        </p:txBody>
      </p:sp>
      <p:sp>
        <p:nvSpPr>
          <p:cNvPr id="587780" name="Espace réservé du pied de page 3"/>
          <p:cNvSpPr txBox="1">
            <a:spLocks noGrp="1"/>
          </p:cNvSpPr>
          <p:nvPr/>
        </p:nvSpPr>
        <p:spPr bwMode="auto">
          <a:xfrm>
            <a:off x="0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en-US" sz="1200"/>
          </a:p>
        </p:txBody>
      </p:sp>
      <p:sp>
        <p:nvSpPr>
          <p:cNvPr id="587781" name="Espace réservé du numéro de diapositive 4"/>
          <p:cNvSpPr txBox="1">
            <a:spLocks noGrp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B1F537B-9589-4190-A4E2-950DF098B735}" type="slidenum">
              <a:rPr lang="en-US" altLang="en-US" sz="1200"/>
              <a:pPr algn="r"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AF8C7-CD9A-47C1-A4F3-8934139F822C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40002" name="Rectangle 7"/>
          <p:cNvSpPr txBox="1">
            <a:spLocks noGrp="1" noChangeArrowheads="1"/>
          </p:cNvSpPr>
          <p:nvPr/>
        </p:nvSpPr>
        <p:spPr bwMode="auto">
          <a:xfrm>
            <a:off x="3886908" y="8684826"/>
            <a:ext cx="296945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30188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979AE2C4-B710-4676-A369-4514CB7E5827}" type="slidenum">
              <a:rPr lang="en-US" altLang="en-US" sz="1200">
                <a:latin typeface="Times New Roman" pitchFamily="18" charset="0"/>
              </a:rPr>
              <a:pPr algn="r" eaLnBrk="0" hangingPunct="0"/>
              <a:t>44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640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4" rIns="91430" bIns="45714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AD2B0-20A4-4551-8E56-ED8D34C5C9A4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DC77E-7956-4722-BF47-7EFE32FF5344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47170" name="Rectangle 7"/>
          <p:cNvSpPr txBox="1">
            <a:spLocks noGrp="1" noChangeArrowheads="1"/>
          </p:cNvSpPr>
          <p:nvPr/>
        </p:nvSpPr>
        <p:spPr bwMode="auto">
          <a:xfrm>
            <a:off x="3886908" y="8684826"/>
            <a:ext cx="296945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30188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F671C1A6-FAD6-41F1-B12F-275319E019E2}" type="slidenum">
              <a:rPr lang="en-US" altLang="en-US" sz="1200">
                <a:latin typeface="Times New Roman" pitchFamily="18" charset="0"/>
              </a:rPr>
              <a:pPr algn="r" eaLnBrk="0" hangingPunct="0"/>
              <a:t>46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64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4" rIns="91430" bIns="45714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2D4B8-FFE9-4B80-8713-DE1A15ABCE6A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FB6EB-B198-4A68-B3C2-18BD8C55CA5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755714" name="Rectangle 7"/>
          <p:cNvSpPr txBox="1">
            <a:spLocks noGrp="1" noChangeArrowheads="1"/>
          </p:cNvSpPr>
          <p:nvPr/>
        </p:nvSpPr>
        <p:spPr bwMode="auto">
          <a:xfrm>
            <a:off x="3886908" y="8684826"/>
            <a:ext cx="296945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30188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4A5FBA2D-0568-4299-9922-200C99D1A02F}" type="slidenum">
              <a:rPr lang="en-US" altLang="en-US" sz="1200">
                <a:latin typeface="Times New Roman" pitchFamily="18" charset="0"/>
              </a:rPr>
              <a:pPr algn="r" eaLnBrk="0" hangingPunct="0"/>
              <a:t>48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75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4" rIns="91430" bIns="45714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6C29C-E782-4C25-8B1B-CBD2C02752B5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901A8-2F83-4627-9A37-A24AB6D85AE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6F29B-CFFA-4AF5-8E3A-201D30F9B2D7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35906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63ABFA9-EEA0-4C52-9A8C-42FDCF682261}" type="slidenum">
              <a:rPr lang="en-US" altLang="en-US" sz="1200"/>
              <a:pPr algn="r"/>
              <a:t>50</a:t>
            </a:fld>
            <a:endParaRPr lang="en-US" altLang="en-US" sz="1200"/>
          </a:p>
        </p:txBody>
      </p:sp>
      <p:sp>
        <p:nvSpPr>
          <p:cNvPr id="63590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5908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fr-CH" altLang="en-US"/>
          </a:p>
        </p:txBody>
      </p:sp>
      <p:sp>
        <p:nvSpPr>
          <p:cNvPr id="635909" name="Espace réservé du pied de page 3"/>
          <p:cNvSpPr txBox="1">
            <a:spLocks noGrp="1"/>
          </p:cNvSpPr>
          <p:nvPr/>
        </p:nvSpPr>
        <p:spPr bwMode="auto">
          <a:xfrm>
            <a:off x="0" y="8683364"/>
            <a:ext cx="2971092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en-US" sz="1200"/>
          </a:p>
        </p:txBody>
      </p:sp>
      <p:sp>
        <p:nvSpPr>
          <p:cNvPr id="635910" name="Espace réservé du numéro de diapositive 4"/>
          <p:cNvSpPr txBox="1">
            <a:spLocks noGrp="1"/>
          </p:cNvSpPr>
          <p:nvPr/>
        </p:nvSpPr>
        <p:spPr bwMode="auto">
          <a:xfrm>
            <a:off x="3885275" y="8683364"/>
            <a:ext cx="2971092" cy="4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F8F2535-33B7-4C04-A2C8-87A131972B16}" type="slidenum">
              <a:rPr lang="en-US" altLang="en-US" sz="1200"/>
              <a:pPr algn="r"/>
              <a:t>50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E3778-FF1C-49CA-8D35-9ABEEF1F517B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08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8259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fr-CH" altLang="en-US"/>
          </a:p>
        </p:txBody>
      </p:sp>
      <p:sp>
        <p:nvSpPr>
          <p:cNvPr id="608260" name="Espace réservé du numéro de diapositive 3"/>
          <p:cNvSpPr txBox="1">
            <a:spLocks noGrp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720FF3F-7A8A-4C4A-9368-39CCD642AE91}" type="slidenum">
              <a:rPr lang="en-US" altLang="en-US" sz="1200"/>
              <a:pPr algn="r"/>
              <a:t>51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11482-DE2C-44CF-BDD7-45728AEB3C8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ct val="75000"/>
              </a:spcBef>
            </a:pPr>
            <a:r>
              <a:rPr lang="en-US" altLang="ja-JP"/>
              <a:t>Speaker footnote: (s</a:t>
            </a:r>
            <a:r>
              <a:rPr lang="en-US" altLang="ja-JP" i="1"/>
              <a:t>ome</a:t>
            </a:r>
            <a:r>
              <a:rPr lang="en-US" altLang="ja-JP"/>
              <a:t> designations governed by the Agreement and </a:t>
            </a:r>
            <a:r>
              <a:rPr lang="en-US" altLang="ja-JP" i="1"/>
              <a:t>some</a:t>
            </a:r>
            <a:r>
              <a:rPr lang="en-US" altLang="ja-JP"/>
              <a:t> by the Protocol)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0F4EA-B5DE-4988-861F-1FAD0599DEB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BB2E6-EF2E-4049-9FCB-6524CD52D26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2E4D6-FF2D-4948-94F3-94E53421F5A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FF0FA-02F2-4540-A880-352533769E7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4F42-DA2B-48C5-ACC4-DB3B2BF12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0AC4-5551-4645-9161-FD75C76FD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F458FE-E1BB-483D-910C-FAA605DB1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3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DD816-A0C8-4B2A-BE74-3014127F8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7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32D8-A49A-453E-A584-23E377085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4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D485-F77C-4D03-8B9E-786BE3A17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2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0BF6-5224-459F-B253-8CED1D4CB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0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CBC7-B963-43C6-A587-48E35CE59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BA8F9-F121-4737-82E7-FEEC8F0BE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2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50F7-5A35-4B9F-992D-6B1D4FA17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4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DC15B-701F-4BF9-BC9F-46A892D84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C5251724-FD79-4A6B-BEDB-5667A767F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madrid/en/fees/calculator.j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madrid/en/form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19200" y="3668712"/>
            <a:ext cx="6477000" cy="1512888"/>
          </a:xfrm>
          <a:noFill/>
        </p:spPr>
        <p:txBody>
          <a:bodyPr/>
          <a:lstStyle/>
          <a:p>
            <a:pPr eaLnBrk="1" hangingPunct="1"/>
            <a:r>
              <a:rPr lang="en-US" altLang="en-US" sz="3000" b="1" dirty="0" smtClean="0">
                <a:latin typeface="+mn-lt"/>
              </a:rPr>
              <a:t>Overview of the Madrid System </a:t>
            </a:r>
            <a:br>
              <a:rPr lang="en-US" altLang="en-US" sz="3000" b="1" dirty="0" smtClean="0">
                <a:latin typeface="+mn-lt"/>
              </a:rPr>
            </a:br>
            <a:r>
              <a:rPr lang="en-US" altLang="en-US" sz="2600" dirty="0" smtClean="0">
                <a:latin typeface="+mn-lt"/>
              </a:rPr>
              <a:t>Legal Perspective </a:t>
            </a:r>
            <a:br>
              <a:rPr lang="en-US" altLang="en-US" sz="2600" dirty="0" smtClean="0">
                <a:latin typeface="+mn-lt"/>
              </a:rPr>
            </a:br>
            <a:r>
              <a:rPr lang="en-US" altLang="en-US" sz="2600" dirty="0" smtClean="0">
                <a:latin typeface="+mn-lt"/>
              </a:rPr>
              <a:t>Basic Level</a:t>
            </a:r>
            <a:br>
              <a:rPr lang="en-US" altLang="en-US" sz="2600" dirty="0" smtClean="0">
                <a:latin typeface="+mn-lt"/>
              </a:rPr>
            </a:br>
            <a:r>
              <a:rPr lang="en-US" altLang="en-US" sz="2600" dirty="0" smtClean="0">
                <a:latin typeface="+mn-lt"/>
              </a:rPr>
              <a:t/>
            </a:r>
            <a:br>
              <a:rPr lang="en-US" altLang="en-US" sz="2600" dirty="0" smtClean="0">
                <a:latin typeface="+mn-lt"/>
              </a:rPr>
            </a:br>
            <a:endParaRPr lang="en-US" altLang="en-US" sz="2600" dirty="0" smtClean="0">
              <a:latin typeface="+mn-lt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243638" y="5095875"/>
            <a:ext cx="1296987" cy="792163"/>
          </a:xfrm>
          <a:noFill/>
        </p:spPr>
        <p:txBody>
          <a:bodyPr/>
          <a:lstStyle/>
          <a:p>
            <a:r>
              <a:rPr lang="en-US" altLang="en-US" sz="1300" dirty="0">
                <a:solidFill>
                  <a:srgbClr val="990033"/>
                </a:solidFill>
                <a:latin typeface="Arial Black" pitchFamily="34" charset="0"/>
              </a:rPr>
              <a:t>Place</a:t>
            </a:r>
            <a:br>
              <a:rPr lang="en-US" altLang="en-US" sz="1300" dirty="0">
                <a:solidFill>
                  <a:srgbClr val="990033"/>
                </a:solidFill>
                <a:latin typeface="Arial Black" pitchFamily="34" charset="0"/>
              </a:rPr>
            </a:br>
            <a:r>
              <a:rPr lang="en-US" altLang="en-US" sz="1300" dirty="0">
                <a:solidFill>
                  <a:srgbClr val="990033"/>
                </a:solidFill>
                <a:latin typeface="Arial Black" pitchFamily="34" charset="0"/>
              </a:rPr>
              <a:t>Day Month</a:t>
            </a:r>
            <a:br>
              <a:rPr lang="en-US" altLang="en-US" sz="1300" dirty="0">
                <a:solidFill>
                  <a:srgbClr val="990033"/>
                </a:solidFill>
                <a:latin typeface="Arial Black" pitchFamily="34" charset="0"/>
              </a:rPr>
            </a:br>
            <a:r>
              <a:rPr lang="en-US" altLang="en-US" sz="1300" dirty="0">
                <a:solidFill>
                  <a:srgbClr val="990033"/>
                </a:solidFill>
                <a:latin typeface="Arial Black" pitchFamily="34" charset="0"/>
              </a:rPr>
              <a:t>Year</a:t>
            </a:r>
          </a:p>
        </p:txBody>
      </p:sp>
      <p:pic>
        <p:nvPicPr>
          <p:cNvPr id="3076" name="Picture 10" descr="Puce-3_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1230313" y="5486400"/>
            <a:ext cx="3168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1800" dirty="0" smtClean="0">
                <a:solidFill>
                  <a:srgbClr val="70899B"/>
                </a:solidFill>
              </a:rPr>
              <a:t>Legal Division </a:t>
            </a:r>
            <a:r>
              <a:rPr lang="en-US" altLang="en-US" sz="1800" dirty="0">
                <a:solidFill>
                  <a:srgbClr val="70899B"/>
                </a:solidFill>
              </a:rPr>
              <a:t/>
            </a:r>
            <a:br>
              <a:rPr lang="en-US" altLang="en-US" sz="1800" dirty="0">
                <a:solidFill>
                  <a:srgbClr val="70899B"/>
                </a:solidFill>
              </a:rPr>
            </a:br>
            <a:r>
              <a:rPr lang="en-US" altLang="en-US" sz="1800" dirty="0" smtClean="0">
                <a:solidFill>
                  <a:srgbClr val="70899B"/>
                </a:solidFill>
              </a:rPr>
              <a:t>Madrid Registry</a:t>
            </a:r>
            <a:br>
              <a:rPr lang="en-US" altLang="en-US" sz="1800" dirty="0" smtClean="0">
                <a:solidFill>
                  <a:srgbClr val="70899B"/>
                </a:solidFill>
              </a:rPr>
            </a:br>
            <a:r>
              <a:rPr lang="en-US" altLang="en-US" sz="1800" dirty="0" smtClean="0">
                <a:solidFill>
                  <a:srgbClr val="70899B"/>
                </a:solidFill>
              </a:rPr>
              <a:t>Brands and Designs Sector</a:t>
            </a:r>
            <a:endParaRPr lang="en-US" altLang="en-US" sz="1800" dirty="0">
              <a:solidFill>
                <a:srgbClr val="7089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8683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Mandatory Contents (1)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24862" cy="46085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CH" altLang="en-US" sz="2200" dirty="0">
                <a:latin typeface="+mn-lt"/>
              </a:rPr>
              <a:t>The international application </a:t>
            </a:r>
            <a:r>
              <a:rPr lang="fr-CH" altLang="en-US" sz="2200" u="sng" dirty="0" err="1">
                <a:latin typeface="+mn-lt"/>
              </a:rPr>
              <a:t>shall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contain</a:t>
            </a:r>
            <a:r>
              <a:rPr lang="fr-CH" altLang="en-US" sz="2200" dirty="0">
                <a:latin typeface="+mn-lt"/>
              </a:rPr>
              <a:t> or </a:t>
            </a:r>
            <a:r>
              <a:rPr lang="fr-CH" altLang="en-US" sz="2200" dirty="0" err="1" smtClean="0">
                <a:latin typeface="+mn-lt"/>
              </a:rPr>
              <a:t>indicate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Name and address of the </a:t>
            </a:r>
            <a:r>
              <a:rPr lang="en-US" altLang="en-US" sz="2200" dirty="0" smtClean="0">
                <a:latin typeface="+mn-lt"/>
              </a:rPr>
              <a:t>applicant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Name and address of the representative, if </a:t>
            </a:r>
            <a:r>
              <a:rPr lang="en-US" altLang="en-US" sz="2200" dirty="0" smtClean="0">
                <a:latin typeface="+mn-lt"/>
              </a:rPr>
              <a:t>appointed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Entitlement of the </a:t>
            </a:r>
            <a:r>
              <a:rPr lang="en-US" altLang="en-US" sz="2200" dirty="0" smtClean="0">
                <a:latin typeface="+mn-lt"/>
              </a:rPr>
              <a:t>applicant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Any claim of priority, if </a:t>
            </a:r>
            <a:r>
              <a:rPr lang="en-US" altLang="en-US" sz="2200" dirty="0" smtClean="0">
                <a:latin typeface="+mn-lt"/>
              </a:rPr>
              <a:t>applicable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Reproduction of the </a:t>
            </a:r>
            <a:r>
              <a:rPr lang="en-US" altLang="en-US" sz="2200" dirty="0" smtClean="0">
                <a:latin typeface="+mn-lt"/>
              </a:rPr>
              <a:t>mark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Indications of the mark (color claim, kind of mark, etc</a:t>
            </a:r>
            <a:r>
              <a:rPr lang="en-US" altLang="en-US" sz="2200" dirty="0" smtClean="0">
                <a:latin typeface="+mn-lt"/>
              </a:rPr>
              <a:t>.)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Description of the mark, if </a:t>
            </a:r>
            <a:r>
              <a:rPr lang="en-US" altLang="en-US" sz="2200" dirty="0" smtClean="0">
                <a:latin typeface="+mn-lt"/>
              </a:rPr>
              <a:t>required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n-US" altLang="en-US" sz="2200" dirty="0">
              <a:latin typeface="+mn-lt"/>
            </a:endParaRPr>
          </a:p>
          <a:p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27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Mandatory Contents </a:t>
            </a:r>
            <a:r>
              <a:rPr lang="fr-CH" altLang="en-US" sz="3400" dirty="0">
                <a:latin typeface="+mn-lt"/>
              </a:rPr>
              <a:t>(2)</a:t>
            </a:r>
            <a:endParaRPr lang="en-US" altLang="en-US" sz="3400" dirty="0">
              <a:latin typeface="+mn-lt"/>
            </a:endParaRP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7"/>
            <a:ext cx="8839200" cy="3776663"/>
          </a:xfrm>
        </p:spPr>
        <p:txBody>
          <a:bodyPr/>
          <a:lstStyle/>
          <a:p>
            <a:pPr lvl="1">
              <a:spcBef>
                <a:spcPct val="50000"/>
              </a:spcBef>
            </a:pPr>
            <a:r>
              <a:rPr lang="en-US" altLang="en-US" sz="2200" dirty="0" smtClean="0">
                <a:latin typeface="+mn-lt"/>
              </a:rPr>
              <a:t>Transliteration </a:t>
            </a:r>
            <a:r>
              <a:rPr lang="en-US" altLang="en-US" sz="2200" dirty="0">
                <a:latin typeface="+mn-lt"/>
              </a:rPr>
              <a:t>of the mark, if </a:t>
            </a:r>
            <a:r>
              <a:rPr lang="en-US" altLang="en-US" sz="2200" dirty="0" smtClean="0">
                <a:latin typeface="+mn-lt"/>
              </a:rPr>
              <a:t>applicable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List of goods and services (Nice Classification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Special requirements requested by some designated Contracting </a:t>
            </a:r>
            <a:r>
              <a:rPr lang="en-US" altLang="en-US" sz="2200" dirty="0" smtClean="0">
                <a:latin typeface="+mn-lt"/>
              </a:rPr>
              <a:t>Parties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The amount of fees being paid and the method of </a:t>
            </a:r>
            <a:r>
              <a:rPr lang="en-US" altLang="en-US" sz="2200" dirty="0" smtClean="0">
                <a:latin typeface="+mn-lt"/>
              </a:rPr>
              <a:t>payment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7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Optional Contents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0812"/>
            <a:ext cx="8229600" cy="406558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The international application </a:t>
            </a:r>
            <a:r>
              <a:rPr lang="en-US" altLang="en-US" sz="2200" u="sng" dirty="0">
                <a:latin typeface="+mn-lt"/>
              </a:rPr>
              <a:t>may</a:t>
            </a:r>
            <a:r>
              <a:rPr lang="en-US" altLang="en-US" sz="2200" dirty="0">
                <a:latin typeface="+mn-lt"/>
              </a:rPr>
              <a:t> also </a:t>
            </a:r>
            <a:r>
              <a:rPr lang="en-US" altLang="en-US" sz="2200" dirty="0" smtClean="0">
                <a:latin typeface="+mn-lt"/>
              </a:rPr>
              <a:t>contain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Nationality of the applicant / nature of the legal </a:t>
            </a:r>
            <a:r>
              <a:rPr lang="en-US" altLang="en-US" sz="2200" dirty="0" smtClean="0">
                <a:latin typeface="+mn-lt"/>
              </a:rPr>
              <a:t>entity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Translation of the mark, if </a:t>
            </a:r>
            <a:r>
              <a:rPr lang="en-US" altLang="en-US" sz="2200" dirty="0" smtClean="0">
                <a:latin typeface="+mn-lt"/>
              </a:rPr>
              <a:t>possible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An indication by words of the principal parts of the mark which are in color, where color is </a:t>
            </a:r>
            <a:r>
              <a:rPr lang="en-US" altLang="en-US" sz="2200" dirty="0" smtClean="0">
                <a:latin typeface="+mn-lt"/>
              </a:rPr>
              <a:t>claim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lang="en-US" altLang="en-US" sz="2200" dirty="0" smtClean="0">
                <a:latin typeface="+mn-lt"/>
              </a:rPr>
              <a:t>Disclaimer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229600" cy="9445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Certification by the Office of </a:t>
            </a:r>
            <a:r>
              <a:rPr lang="en-US" altLang="en-US" sz="3400" dirty="0" smtClean="0">
                <a:latin typeface="+mn-lt"/>
              </a:rPr>
              <a:t>Origin</a:t>
            </a:r>
            <a:r>
              <a:rPr lang="en-US" altLang="en-US" sz="3400" dirty="0">
                <a:latin typeface="+mn-lt"/>
              </a:rPr>
              <a:t>	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229600" cy="3776663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z="2200" dirty="0">
                <a:latin typeface="+mn-lt"/>
              </a:rPr>
              <a:t>The international application shall contain a declaration by the Office of origin </a:t>
            </a:r>
            <a:r>
              <a:rPr lang="en-US" altLang="en-US" sz="2200" dirty="0" smtClean="0">
                <a:latin typeface="+mn-lt"/>
              </a:rPr>
              <a:t>certifying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The date of receipt of the international </a:t>
            </a:r>
            <a:r>
              <a:rPr lang="en-US" altLang="en-US" sz="2200" dirty="0" smtClean="0">
                <a:latin typeface="+mn-lt"/>
              </a:rPr>
              <a:t>application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25000"/>
              </a:spcBef>
            </a:pPr>
            <a:r>
              <a:rPr lang="fr-CH" altLang="en-US" sz="2200" dirty="0">
                <a:latin typeface="+mn-lt"/>
              </a:rPr>
              <a:t>That t</a:t>
            </a:r>
            <a:r>
              <a:rPr lang="en-US" altLang="en-US" sz="2200" dirty="0">
                <a:latin typeface="+mn-lt"/>
              </a:rPr>
              <a:t>he applicant is the same as the applicant/holder of the basic </a:t>
            </a:r>
            <a:r>
              <a:rPr lang="en-US" altLang="en-US" sz="2200" dirty="0" smtClean="0">
                <a:latin typeface="+mn-lt"/>
              </a:rPr>
              <a:t>mark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25000"/>
              </a:spcBef>
            </a:pPr>
            <a:r>
              <a:rPr lang="fr-CH" altLang="en-US" sz="2200" dirty="0">
                <a:latin typeface="+mn-lt"/>
              </a:rPr>
              <a:t>That t</a:t>
            </a:r>
            <a:r>
              <a:rPr lang="en-US" altLang="en-US" sz="2200" dirty="0">
                <a:latin typeface="+mn-lt"/>
              </a:rPr>
              <a:t>he mark is the same as the basic mark</a:t>
            </a:r>
            <a:r>
              <a:rPr lang="en-US" altLang="en-US" sz="2200" dirty="0" smtClean="0">
                <a:latin typeface="+mn-lt"/>
              </a:rPr>
              <a:t>;  </a:t>
            </a:r>
            <a:r>
              <a:rPr lang="en-US" altLang="en-US" sz="2200" dirty="0">
                <a:latin typeface="+mn-lt"/>
              </a:rPr>
              <a:t>and</a:t>
            </a:r>
          </a:p>
          <a:p>
            <a:pPr lvl="1">
              <a:spcBef>
                <a:spcPct val="25000"/>
              </a:spcBef>
            </a:pPr>
            <a:r>
              <a:rPr lang="en-US" altLang="en-US" sz="2200" dirty="0">
                <a:latin typeface="+mn-lt"/>
              </a:rPr>
              <a:t>That the goods and services are covered by the list of goods and services in the basic </a:t>
            </a:r>
            <a:r>
              <a:rPr lang="en-US" altLang="en-US" sz="2200" dirty="0" smtClean="0">
                <a:latin typeface="+mn-lt"/>
              </a:rPr>
              <a:t>mark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868362"/>
          </a:xfrm>
        </p:spPr>
        <p:txBody>
          <a:bodyPr/>
          <a:lstStyle/>
          <a:p>
            <a:r>
              <a:rPr lang="en-US" altLang="en-US" sz="3400" dirty="0" smtClean="0">
                <a:latin typeface="+mn-lt"/>
              </a:rPr>
              <a:t>Special Requirements for Certain Designated Contracting Parties</a:t>
            </a:r>
            <a:endParaRPr lang="en-US" altLang="en-US" sz="3400" dirty="0">
              <a:latin typeface="+mn-lt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295400"/>
            <a:ext cx="8736012" cy="46085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 smtClean="0">
                <a:latin typeface="+mn-lt"/>
              </a:rPr>
              <a:t>European Union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 smtClean="0">
                <a:latin typeface="+mn-lt"/>
              </a:rPr>
              <a:t>Indication of a second working language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 smtClean="0">
                <a:latin typeface="+mn-lt"/>
              </a:rPr>
              <a:t>Possibility of claiming seniority (MM17)</a:t>
            </a:r>
          </a:p>
          <a:p>
            <a:pPr marL="457200" lvl="1" indent="0">
              <a:lnSpc>
                <a:spcPct val="90000"/>
              </a:lnSpc>
              <a:spcBef>
                <a:spcPct val="40000"/>
              </a:spcBef>
              <a:buNone/>
            </a:pPr>
            <a:endParaRPr lang="en-US" altLang="en-US" sz="22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 smtClean="0">
                <a:latin typeface="+mn-lt"/>
              </a:rPr>
              <a:t>United States of America</a:t>
            </a:r>
          </a:p>
          <a:p>
            <a:pPr marL="742950" lvl="2" indent="-342900"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/>
              <a:t>Declaration of intention to use the mark (MM18) </a:t>
            </a:r>
            <a:endParaRPr lang="en-US" altLang="en-US" sz="2200" dirty="0" smtClean="0"/>
          </a:p>
          <a:p>
            <a:pPr marL="400050" lvl="2" indent="0">
              <a:lnSpc>
                <a:spcPct val="90000"/>
              </a:lnSpc>
              <a:spcBef>
                <a:spcPct val="40000"/>
              </a:spcBef>
              <a:buNone/>
            </a:pPr>
            <a:endParaRPr lang="en-US" altLang="en-US" sz="2200" dirty="0"/>
          </a:p>
          <a:p>
            <a:pPr marL="342900" lvl="1" indent="-342900"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 smtClean="0"/>
              <a:t>India</a:t>
            </a:r>
            <a:r>
              <a:rPr lang="en-US" altLang="en-US" sz="2200" dirty="0"/>
              <a:t>, Ireland, New Zealand, Singapore, and the United </a:t>
            </a:r>
            <a:r>
              <a:rPr lang="en-US" altLang="en-US" sz="2200" dirty="0" smtClean="0"/>
              <a:t>Kingdom</a:t>
            </a:r>
          </a:p>
          <a:p>
            <a:pPr marL="742950" lvl="2" indent="-342900"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/>
              <a:t>The designation is a declaration of intention to use </a:t>
            </a:r>
            <a:endParaRPr lang="en-US" altLang="en-US" sz="2200" dirty="0" smtClean="0"/>
          </a:p>
          <a:p>
            <a:pPr marL="400050" lvl="2" indent="0">
              <a:lnSpc>
                <a:spcPct val="90000"/>
              </a:lnSpc>
              <a:spcBef>
                <a:spcPct val="40000"/>
              </a:spcBef>
              <a:buNone/>
            </a:pPr>
            <a:endParaRPr lang="en-US" altLang="en-US" sz="2200" dirty="0"/>
          </a:p>
          <a:p>
            <a:pPr marL="342900" lvl="1" indent="-342900">
              <a:lnSpc>
                <a:spcPct val="90000"/>
              </a:lnSpc>
              <a:spcBef>
                <a:spcPct val="40000"/>
              </a:spcBef>
            </a:pPr>
            <a:r>
              <a:rPr lang="fr-CH" altLang="en-US" sz="2200" dirty="0" smtClean="0"/>
              <a:t>Cuba</a:t>
            </a:r>
            <a:r>
              <a:rPr lang="fr-CH" altLang="en-US" sz="2200" dirty="0"/>
              <a:t>, Ghana and </a:t>
            </a:r>
            <a:r>
              <a:rPr lang="fr-CH" altLang="en-US" sz="2200" dirty="0" err="1"/>
              <a:t>Japan</a:t>
            </a:r>
            <a:r>
              <a:rPr lang="fr-CH" altLang="en-US" sz="2200" dirty="0"/>
              <a:t>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fr-CH" altLang="en-US" sz="2200" dirty="0" err="1" smtClean="0">
                <a:latin typeface="+mn-lt"/>
              </a:rPr>
              <a:t>Individual</a:t>
            </a:r>
            <a:r>
              <a:rPr lang="fr-CH" altLang="en-US" sz="2200" dirty="0" smtClean="0">
                <a:latin typeface="+mn-lt"/>
              </a:rPr>
              <a:t> </a:t>
            </a:r>
            <a:r>
              <a:rPr lang="fr-CH" altLang="en-US" sz="2200" dirty="0" err="1" smtClean="0">
                <a:latin typeface="+mn-lt"/>
              </a:rPr>
              <a:t>fees</a:t>
            </a:r>
            <a:r>
              <a:rPr lang="fr-CH" altLang="en-US" sz="2200" dirty="0" smtClean="0">
                <a:latin typeface="+mn-lt"/>
              </a:rPr>
              <a:t> payable in 2 parts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None/>
            </a:pP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6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9445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International Application: </a:t>
            </a:r>
            <a:r>
              <a:rPr lang="en-US" altLang="en-US" sz="3400" dirty="0" smtClean="0">
                <a:latin typeface="+mn-lt"/>
              </a:rPr>
              <a:t> Fees</a:t>
            </a:r>
            <a:endParaRPr lang="en-US" altLang="en-US" sz="3400" dirty="0">
              <a:latin typeface="+mn-lt"/>
            </a:endParaRP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6563" y="1371600"/>
            <a:ext cx="8478837" cy="4608512"/>
          </a:xfrm>
          <a:noFill/>
          <a:ln/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2200" dirty="0">
                <a:latin typeface="+mn-lt"/>
              </a:rPr>
              <a:t>Basic fee (653 or 903</a:t>
            </a:r>
            <a:r>
              <a:rPr lang="en-US" altLang="en-US" sz="2200" dirty="0">
                <a:solidFill>
                  <a:srgbClr val="FF00FF"/>
                </a:solidFill>
                <a:latin typeface="+mn-lt"/>
              </a:rPr>
              <a:t> </a:t>
            </a:r>
            <a:r>
              <a:rPr lang="en-US" altLang="en-US" sz="2200" dirty="0">
                <a:latin typeface="+mn-lt"/>
              </a:rPr>
              <a:t>CHF) </a:t>
            </a:r>
            <a:r>
              <a:rPr lang="en-US" altLang="en-US" sz="2200" b="1" dirty="0">
                <a:latin typeface="+mn-lt"/>
              </a:rPr>
              <a:t>plus</a:t>
            </a:r>
          </a:p>
          <a:p>
            <a:pPr>
              <a:spcBef>
                <a:spcPct val="30000"/>
              </a:spcBef>
            </a:pPr>
            <a:r>
              <a:rPr lang="en-US" altLang="en-US" sz="2200" dirty="0"/>
              <a:t>S</a:t>
            </a:r>
            <a:r>
              <a:rPr lang="en-US" altLang="en-US" sz="2200" dirty="0" smtClean="0">
                <a:latin typeface="+mn-lt"/>
              </a:rPr>
              <a:t>tandard </a:t>
            </a:r>
            <a:r>
              <a:rPr lang="en-US" altLang="en-US" sz="2200" dirty="0">
                <a:latin typeface="+mn-lt"/>
              </a:rPr>
              <a:t>fee </a:t>
            </a:r>
            <a:r>
              <a:rPr lang="en-US" altLang="en-US" sz="2200" dirty="0" smtClean="0">
                <a:latin typeface="+mn-lt"/>
              </a:rPr>
              <a:t>regime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30000"/>
              </a:spcBef>
            </a:pPr>
            <a:r>
              <a:rPr lang="en-US" altLang="en-US" sz="2200" dirty="0">
                <a:latin typeface="+mn-lt"/>
              </a:rPr>
              <a:t>Complementary fee(s) per </a:t>
            </a:r>
            <a:r>
              <a:rPr lang="en-US" altLang="en-US" sz="2200" dirty="0"/>
              <a:t>d</a:t>
            </a:r>
            <a:r>
              <a:rPr lang="en-US" altLang="en-US" sz="2200" dirty="0" smtClean="0">
                <a:latin typeface="+mn-lt"/>
              </a:rPr>
              <a:t>esignated Contracting Party  </a:t>
            </a:r>
            <a:r>
              <a:rPr lang="en-US" altLang="en-US" sz="2200" dirty="0">
                <a:latin typeface="+mn-lt"/>
              </a:rPr>
              <a:t>(100 CHF), and</a:t>
            </a:r>
          </a:p>
          <a:p>
            <a:pPr lvl="1">
              <a:spcBef>
                <a:spcPct val="30000"/>
              </a:spcBef>
            </a:pPr>
            <a:r>
              <a:rPr lang="en-US" altLang="en-US" sz="2200" dirty="0">
                <a:latin typeface="+mn-lt"/>
              </a:rPr>
              <a:t>Supplementary fee(s) per class of goods and services beyond 3 (100 CHF); </a:t>
            </a:r>
            <a:r>
              <a:rPr lang="en-US" altLang="en-US" sz="2200" dirty="0" smtClean="0">
                <a:latin typeface="+mn-lt"/>
              </a:rPr>
              <a:t> </a:t>
            </a:r>
            <a:r>
              <a:rPr lang="en-US" altLang="en-US" sz="2200" b="1" dirty="0" smtClean="0">
                <a:latin typeface="+mn-lt"/>
              </a:rPr>
              <a:t>or</a:t>
            </a:r>
            <a:endParaRPr lang="en-US" altLang="en-US" sz="2200" b="1" dirty="0">
              <a:latin typeface="+mn-lt"/>
            </a:endParaRPr>
          </a:p>
          <a:p>
            <a:pPr>
              <a:spcBef>
                <a:spcPct val="30000"/>
              </a:spcBef>
            </a:pPr>
            <a:r>
              <a:rPr lang="en-US" altLang="en-US" sz="2200" dirty="0">
                <a:latin typeface="+mn-lt"/>
              </a:rPr>
              <a:t>Individual fee(s), if the </a:t>
            </a:r>
            <a:r>
              <a:rPr lang="en-US" altLang="en-US" sz="2200" dirty="0" smtClean="0">
                <a:latin typeface="+mn-lt"/>
              </a:rPr>
              <a:t>designated Contracting Parties </a:t>
            </a:r>
            <a:r>
              <a:rPr lang="en-US" altLang="en-US" sz="2200" dirty="0">
                <a:latin typeface="+mn-lt"/>
              </a:rPr>
              <a:t>have made such </a:t>
            </a:r>
            <a:r>
              <a:rPr lang="en-US" altLang="en-US" sz="2200" dirty="0" smtClean="0">
                <a:latin typeface="+mn-lt"/>
              </a:rPr>
              <a:t>declaration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30000"/>
              </a:spcBef>
            </a:pPr>
            <a:r>
              <a:rPr lang="fr-CH" altLang="en-US" sz="2200" dirty="0">
                <a:latin typeface="+mn-lt"/>
              </a:rPr>
              <a:t>Cuba, Ghana and </a:t>
            </a:r>
            <a:r>
              <a:rPr lang="fr-CH" altLang="en-US" sz="2200" dirty="0" err="1">
                <a:latin typeface="+mn-lt"/>
              </a:rPr>
              <a:t>Japan</a:t>
            </a:r>
            <a:r>
              <a:rPr lang="fr-CH" altLang="en-US" sz="2200" dirty="0" smtClean="0">
                <a:latin typeface="+mn-lt"/>
              </a:rPr>
              <a:t>:  </a:t>
            </a:r>
            <a:r>
              <a:rPr lang="fr-CH" altLang="en-US" sz="2200" dirty="0" err="1" smtClean="0">
                <a:latin typeface="+mn-lt"/>
              </a:rPr>
              <a:t>individual</a:t>
            </a:r>
            <a:r>
              <a:rPr lang="fr-CH" altLang="en-US" sz="2200" dirty="0" smtClean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fees</a:t>
            </a:r>
            <a:r>
              <a:rPr lang="fr-CH" altLang="en-US" sz="2200" dirty="0">
                <a:latin typeface="+mn-lt"/>
              </a:rPr>
              <a:t> payable in 2 </a:t>
            </a:r>
            <a:r>
              <a:rPr lang="fr-CH" altLang="en-US" sz="2200" dirty="0" smtClean="0">
                <a:latin typeface="+mn-lt"/>
              </a:rPr>
              <a:t>parts</a:t>
            </a:r>
            <a:endParaRPr lang="fr-CH" altLang="en-US" sz="2200" dirty="0">
              <a:latin typeface="+mn-lt"/>
            </a:endParaRPr>
          </a:p>
          <a:p>
            <a:pPr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Fee calculator available at: </a:t>
            </a:r>
            <a:r>
              <a:rPr lang="en-US" altLang="en-US" sz="2200" dirty="0" smtClean="0">
                <a:latin typeface="+mn-lt"/>
              </a:rPr>
              <a:t> </a:t>
            </a:r>
            <a:r>
              <a:rPr lang="en-US" altLang="en-US" sz="2200" dirty="0" smtClean="0">
                <a:latin typeface="+mn-lt"/>
                <a:hlinkClick r:id="rId3"/>
              </a:rPr>
              <a:t>www.wipo.int/madrid/en/fees/calculator.jsp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9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229600" cy="9445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 International Application</a:t>
            </a:r>
            <a:r>
              <a:rPr lang="en-US" altLang="en-US" sz="3400" dirty="0" smtClean="0">
                <a:latin typeface="+mn-lt"/>
              </a:rPr>
              <a:t>:  </a:t>
            </a:r>
            <a:r>
              <a:rPr lang="en-US" altLang="en-US" sz="3400" dirty="0">
                <a:latin typeface="+mn-lt"/>
              </a:rPr>
              <a:t>Presentation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524000"/>
            <a:ext cx="8351837" cy="4392613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altLang="en-US" sz="2200" dirty="0">
                <a:latin typeface="+mn-lt"/>
              </a:rPr>
              <a:t>The international application must be presented to 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r>
              <a:rPr lang="en-US" altLang="en-US" sz="2200" dirty="0">
                <a:latin typeface="+mn-lt"/>
              </a:rPr>
              <a:t>by the Office of origin </a:t>
            </a:r>
            <a:r>
              <a:rPr lang="en-US" altLang="en-US" sz="2200" dirty="0" smtClean="0">
                <a:latin typeface="+mn-lt"/>
              </a:rPr>
              <a:t>through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80000"/>
              </a:spcBef>
            </a:pPr>
            <a:r>
              <a:rPr lang="en-US" altLang="en-US" sz="2200" dirty="0">
                <a:latin typeface="+mn-lt"/>
              </a:rPr>
              <a:t>Electronic </a:t>
            </a:r>
            <a:r>
              <a:rPr lang="en-US" altLang="en-US" sz="2200" dirty="0" smtClean="0">
                <a:latin typeface="+mn-lt"/>
              </a:rPr>
              <a:t>transmission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80000"/>
              </a:spcBef>
            </a:pPr>
            <a:r>
              <a:rPr lang="en-US" altLang="en-US" sz="2200" dirty="0">
                <a:latin typeface="+mn-lt"/>
              </a:rPr>
              <a:t>Postal </a:t>
            </a:r>
            <a:r>
              <a:rPr lang="en-US" altLang="en-US" sz="2200" dirty="0" smtClean="0">
                <a:latin typeface="+mn-lt"/>
              </a:rPr>
              <a:t>delivery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80000"/>
              </a:spcBef>
            </a:pPr>
            <a:r>
              <a:rPr lang="en-US" altLang="en-US" sz="2200" dirty="0">
                <a:latin typeface="+mn-lt"/>
              </a:rPr>
              <a:t>Fax </a:t>
            </a:r>
            <a:r>
              <a:rPr lang="en-US" altLang="en-US" sz="2200" dirty="0" smtClean="0">
                <a:latin typeface="+mn-lt"/>
              </a:rPr>
              <a:t>transmission</a:t>
            </a:r>
            <a:endParaRPr lang="en-US" altLang="en-US" sz="2200" dirty="0">
              <a:latin typeface="+mn-lt"/>
            </a:endParaRPr>
          </a:p>
          <a:p>
            <a:pPr lvl="2">
              <a:spcBef>
                <a:spcPct val="80000"/>
              </a:spcBef>
            </a:pPr>
            <a:r>
              <a:rPr lang="en-US" altLang="en-US" sz="2200" dirty="0">
                <a:latin typeface="+mn-lt"/>
              </a:rPr>
              <a:t> Where the application is communicated by fax, the original of the reproduction of the mark must follow by mail within a given time </a:t>
            </a:r>
            <a:r>
              <a:rPr lang="en-US" altLang="en-US" sz="2200" dirty="0" smtClean="0">
                <a:latin typeface="+mn-lt"/>
              </a:rPr>
              <a:t>limit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36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792162"/>
          </a:xfrm>
        </p:spPr>
        <p:txBody>
          <a:bodyPr/>
          <a:lstStyle/>
          <a:p>
            <a:r>
              <a:rPr lang="en-US" altLang="ja-JP" sz="3400" dirty="0">
                <a:latin typeface="+mn-lt"/>
                <a:ea typeface="MS PGothic" pitchFamily="34" charset="-128"/>
              </a:rPr>
              <a:t>Role of the Office of </a:t>
            </a:r>
            <a:r>
              <a:rPr lang="en-US" altLang="ja-JP" sz="3400" dirty="0" smtClean="0">
                <a:latin typeface="+mn-lt"/>
                <a:ea typeface="MS PGothic" pitchFamily="34" charset="-128"/>
              </a:rPr>
              <a:t>Origin</a:t>
            </a:r>
            <a:endParaRPr lang="en-US" altLang="ja-JP" sz="3400" dirty="0">
              <a:latin typeface="+mn-lt"/>
              <a:ea typeface="MS PGothic" pitchFamily="34" charset="-128"/>
            </a:endParaRPr>
          </a:p>
        </p:txBody>
      </p:sp>
      <p:sp>
        <p:nvSpPr>
          <p:cNvPr id="661507" name="Rectangle 3"/>
          <p:cNvSpPr>
            <a:spLocks noChangeAspect="1" noChangeArrowheads="1"/>
          </p:cNvSpPr>
          <p:nvPr/>
        </p:nvSpPr>
        <p:spPr bwMode="auto">
          <a:xfrm>
            <a:off x="533400" y="2098675"/>
            <a:ext cx="1512887" cy="7191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AU" altLang="ja-JP" sz="1200">
                <a:ea typeface="MS PGothic" pitchFamily="34" charset="-128"/>
              </a:rPr>
              <a:t>APPLICATION</a:t>
            </a:r>
          </a:p>
          <a:p>
            <a:r>
              <a:rPr lang="en-AU" altLang="ja-JP" sz="1200">
                <a:ea typeface="MS PGothic" pitchFamily="34" charset="-128"/>
              </a:rPr>
              <a:t>RECEPTION</a:t>
            </a:r>
          </a:p>
        </p:txBody>
      </p:sp>
      <p:sp>
        <p:nvSpPr>
          <p:cNvPr id="661508" name="Rectangle 4"/>
          <p:cNvSpPr>
            <a:spLocks noChangeAspect="1" noChangeArrowheads="1"/>
          </p:cNvSpPr>
          <p:nvPr/>
        </p:nvSpPr>
        <p:spPr bwMode="auto">
          <a:xfrm>
            <a:off x="2549525" y="2098675"/>
            <a:ext cx="1512887" cy="7191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AU" altLang="ja-JP" sz="1200">
                <a:ea typeface="MS PGothic" pitchFamily="34" charset="-128"/>
              </a:rPr>
              <a:t>FORMALITIES</a:t>
            </a:r>
          </a:p>
          <a:p>
            <a:r>
              <a:rPr lang="en-AU" altLang="ja-JP" sz="1200">
                <a:ea typeface="MS PGothic" pitchFamily="34" charset="-128"/>
              </a:rPr>
              <a:t>EXAMINATION</a:t>
            </a:r>
          </a:p>
        </p:txBody>
      </p:sp>
      <p:cxnSp>
        <p:nvCxnSpPr>
          <p:cNvPr id="661509" name="AutoShape 5"/>
          <p:cNvCxnSpPr>
            <a:cxnSpLocks noChangeShapeType="1"/>
            <a:stCxn id="661507" idx="3"/>
            <a:endCxn id="661508" idx="1"/>
          </p:cNvCxnSpPr>
          <p:nvPr/>
        </p:nvCxnSpPr>
        <p:spPr bwMode="auto">
          <a:xfrm>
            <a:off x="2055812" y="2459037"/>
            <a:ext cx="4841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1510" name="Rectangle 6"/>
          <p:cNvSpPr>
            <a:spLocks noChangeAspect="1" noChangeArrowheads="1"/>
          </p:cNvSpPr>
          <p:nvPr/>
        </p:nvSpPr>
        <p:spPr bwMode="auto">
          <a:xfrm>
            <a:off x="4700587" y="2098675"/>
            <a:ext cx="1512888" cy="719137"/>
          </a:xfrm>
          <a:prstGeom prst="rect">
            <a:avLst/>
          </a:prstGeom>
          <a:noFill/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AU" altLang="ja-JP" sz="1200">
                <a:solidFill>
                  <a:schemeClr val="bg2"/>
                </a:solidFill>
                <a:ea typeface="MS PGothic" pitchFamily="34" charset="-128"/>
              </a:rPr>
              <a:t>IRREGULARITY</a:t>
            </a:r>
          </a:p>
        </p:txBody>
      </p:sp>
      <p:sp>
        <p:nvSpPr>
          <p:cNvPr id="661511" name="Rectangle 7"/>
          <p:cNvSpPr>
            <a:spLocks noChangeAspect="1" noChangeArrowheads="1"/>
          </p:cNvSpPr>
          <p:nvPr/>
        </p:nvSpPr>
        <p:spPr bwMode="auto">
          <a:xfrm>
            <a:off x="6861175" y="2098675"/>
            <a:ext cx="1512887" cy="7191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AU" altLang="ja-JP" sz="1200">
                <a:ea typeface="MS PGothic" pitchFamily="34" charset="-128"/>
              </a:rPr>
              <a:t>CERTIFICATION</a:t>
            </a:r>
          </a:p>
        </p:txBody>
      </p:sp>
      <p:cxnSp>
        <p:nvCxnSpPr>
          <p:cNvPr id="661512" name="AutoShape 8"/>
          <p:cNvCxnSpPr>
            <a:cxnSpLocks noChangeShapeType="1"/>
            <a:stCxn id="661508" idx="3"/>
          </p:cNvCxnSpPr>
          <p:nvPr/>
        </p:nvCxnSpPr>
        <p:spPr bwMode="auto">
          <a:xfrm>
            <a:off x="4071937" y="2459037"/>
            <a:ext cx="6286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1513" name="AutoShape 9"/>
          <p:cNvCxnSpPr>
            <a:cxnSpLocks noChangeShapeType="1"/>
            <a:stCxn id="661510" idx="3"/>
            <a:endCxn id="661511" idx="1"/>
          </p:cNvCxnSpPr>
          <p:nvPr/>
        </p:nvCxnSpPr>
        <p:spPr bwMode="auto">
          <a:xfrm>
            <a:off x="6223000" y="2459037"/>
            <a:ext cx="6286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1514" name="Text Box 10"/>
          <p:cNvSpPr txBox="1">
            <a:spLocks noChangeArrowheads="1"/>
          </p:cNvSpPr>
          <p:nvPr/>
        </p:nvSpPr>
        <p:spPr bwMode="auto">
          <a:xfrm>
            <a:off x="533400" y="1524000"/>
            <a:ext cx="2049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AU" altLang="ja-JP" sz="1600" b="1">
                <a:ea typeface="MS PGothic" pitchFamily="34" charset="-128"/>
              </a:rPr>
              <a:t>OFFICE OF ORIGIN</a:t>
            </a:r>
          </a:p>
        </p:txBody>
      </p:sp>
      <p:cxnSp>
        <p:nvCxnSpPr>
          <p:cNvPr id="661515" name="AutoShape 11"/>
          <p:cNvCxnSpPr>
            <a:cxnSpLocks noChangeShapeType="1"/>
            <a:endCxn id="661508" idx="2"/>
          </p:cNvCxnSpPr>
          <p:nvPr/>
        </p:nvCxnSpPr>
        <p:spPr bwMode="auto">
          <a:xfrm rot="5400000">
            <a:off x="4386262" y="1747837"/>
            <a:ext cx="1588" cy="2160588"/>
          </a:xfrm>
          <a:prstGeom prst="bentConnector3">
            <a:avLst>
              <a:gd name="adj1" fmla="val 137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151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84188" y="3276600"/>
            <a:ext cx="8431212" cy="30956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200" dirty="0">
                <a:latin typeface="+mn-lt"/>
              </a:rPr>
              <a:t>Providing advice to </a:t>
            </a:r>
            <a:r>
              <a:rPr lang="en-US" altLang="en-US" sz="2200" dirty="0" smtClean="0">
                <a:latin typeface="+mn-lt"/>
              </a:rPr>
              <a:t>applicants</a:t>
            </a:r>
            <a:endParaRPr lang="en-US" altLang="en-US" sz="22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en-US" sz="2200" dirty="0">
                <a:latin typeface="+mn-lt"/>
              </a:rPr>
              <a:t>Certification of the international </a:t>
            </a:r>
            <a:r>
              <a:rPr lang="en-US" altLang="en-US" sz="2200" dirty="0" smtClean="0">
                <a:latin typeface="+mn-lt"/>
              </a:rPr>
              <a:t>application</a:t>
            </a:r>
            <a:endParaRPr lang="en-US" altLang="en-US" sz="22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en-US" sz="2200" dirty="0">
                <a:latin typeface="+mn-lt"/>
              </a:rPr>
              <a:t>Reply to or remedy </a:t>
            </a:r>
            <a:r>
              <a:rPr lang="en-US" altLang="en-US" sz="2200" dirty="0" smtClean="0">
                <a:latin typeface="+mn-lt"/>
              </a:rPr>
              <a:t>irregularities</a:t>
            </a:r>
            <a:endParaRPr lang="en-US" altLang="en-US" sz="22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en-US" sz="2200" dirty="0">
                <a:latin typeface="+mn-lt"/>
              </a:rPr>
              <a:t>Keeping track of basic mark in a 5 year </a:t>
            </a:r>
            <a:r>
              <a:rPr lang="en-US" altLang="en-US" sz="2200" dirty="0" smtClean="0">
                <a:latin typeface="+mn-lt"/>
              </a:rPr>
              <a:t>period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en-US" altLang="en-US" sz="2200" dirty="0">
                <a:latin typeface="+mn-lt"/>
              </a:rPr>
              <a:t>Notifications of ceasing of </a:t>
            </a:r>
            <a:r>
              <a:rPr lang="en-US" altLang="en-US" sz="2200" dirty="0" smtClean="0">
                <a:latin typeface="+mn-lt"/>
              </a:rPr>
              <a:t>effect </a:t>
            </a:r>
          </a:p>
          <a:p>
            <a:pPr lvl="1">
              <a:lnSpc>
                <a:spcPct val="120000"/>
              </a:lnSpc>
            </a:pPr>
            <a:r>
              <a:rPr lang="en-US" altLang="en-US" sz="2200" dirty="0" smtClean="0">
                <a:latin typeface="+mn-lt"/>
              </a:rPr>
              <a:t>Forwarding </a:t>
            </a:r>
            <a:r>
              <a:rPr lang="en-US" altLang="en-US" sz="2200" dirty="0">
                <a:latin typeface="+mn-lt"/>
              </a:rPr>
              <a:t>official forms on behalf of the </a:t>
            </a:r>
            <a:r>
              <a:rPr lang="en-US" altLang="en-US" sz="2200" dirty="0" smtClean="0">
                <a:latin typeface="+mn-lt"/>
              </a:rPr>
              <a:t>holder</a:t>
            </a:r>
            <a:endParaRPr lang="en-US" altLang="ja-JP" sz="2200" dirty="0"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643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AutoShape 37"/>
          <p:cNvSpPr>
            <a:spLocks noChangeArrowheads="1"/>
          </p:cNvSpPr>
          <p:nvPr/>
        </p:nvSpPr>
        <p:spPr bwMode="auto">
          <a:xfrm>
            <a:off x="666750" y="3952875"/>
            <a:ext cx="184150" cy="398463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678915" name="Picture 38" descr="MC90043260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973388"/>
            <a:ext cx="50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916" name="Picture 39" descr="MC90030126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2973388"/>
            <a:ext cx="7937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917" name="Picture 40" descr="MC90035502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3044825"/>
            <a:ext cx="7858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918" name="Picture 41" descr="MC90032280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00200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8919" name="Line 42"/>
          <p:cNvSpPr>
            <a:spLocks noChangeShapeType="1"/>
          </p:cNvSpPr>
          <p:nvPr/>
        </p:nvSpPr>
        <p:spPr bwMode="auto">
          <a:xfrm>
            <a:off x="1027113" y="36210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8920" name="Line 43"/>
          <p:cNvSpPr>
            <a:spLocks noChangeShapeType="1"/>
          </p:cNvSpPr>
          <p:nvPr/>
        </p:nvSpPr>
        <p:spPr bwMode="auto">
          <a:xfrm>
            <a:off x="2682875" y="3549650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8921" name="Line 44"/>
          <p:cNvSpPr>
            <a:spLocks noChangeShapeType="1"/>
          </p:cNvSpPr>
          <p:nvPr/>
        </p:nvSpPr>
        <p:spPr bwMode="auto">
          <a:xfrm flipV="1">
            <a:off x="6443663" y="2420938"/>
            <a:ext cx="1441450" cy="984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8922" name="Line 45"/>
          <p:cNvSpPr>
            <a:spLocks noChangeShapeType="1"/>
          </p:cNvSpPr>
          <p:nvPr/>
        </p:nvSpPr>
        <p:spPr bwMode="auto">
          <a:xfrm>
            <a:off x="6427788" y="3405188"/>
            <a:ext cx="1457325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8923" name="Text Box 46"/>
          <p:cNvSpPr txBox="1">
            <a:spLocks noChangeArrowheads="1"/>
          </p:cNvSpPr>
          <p:nvPr/>
        </p:nvSpPr>
        <p:spPr bwMode="auto">
          <a:xfrm>
            <a:off x="0" y="4219575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>
                <a:ea typeface="MS PGothic" pitchFamily="34" charset="-128"/>
              </a:rPr>
              <a:t>Applicant</a:t>
            </a:r>
          </a:p>
        </p:txBody>
      </p:sp>
      <p:sp>
        <p:nvSpPr>
          <p:cNvPr id="678924" name="Text Box 47"/>
          <p:cNvSpPr txBox="1">
            <a:spLocks noChangeArrowheads="1"/>
          </p:cNvSpPr>
          <p:nvPr/>
        </p:nvSpPr>
        <p:spPr bwMode="auto">
          <a:xfrm>
            <a:off x="1331913" y="3933825"/>
            <a:ext cx="1679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>
                <a:ea typeface="MS PGothic" pitchFamily="34" charset="-128"/>
              </a:rPr>
              <a:t>Office of origin </a:t>
            </a:r>
            <a:r>
              <a:rPr lang="fr-CH" altLang="ja-JP" sz="1600">
                <a:ea typeface="MS PGothic" pitchFamily="34" charset="-128"/>
              </a:rPr>
              <a:t>Certification</a:t>
            </a:r>
            <a:endParaRPr lang="en-US" altLang="ja-JP" sz="1600">
              <a:ea typeface="MS PGothic" pitchFamily="34" charset="-128"/>
            </a:endParaRPr>
          </a:p>
        </p:txBody>
      </p:sp>
      <p:sp>
        <p:nvSpPr>
          <p:cNvPr id="678925" name="Text Box 48"/>
          <p:cNvSpPr txBox="1">
            <a:spLocks noChangeArrowheads="1"/>
          </p:cNvSpPr>
          <p:nvPr/>
        </p:nvSpPr>
        <p:spPr bwMode="auto">
          <a:xfrm>
            <a:off x="7770812" y="2293203"/>
            <a:ext cx="1296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dirty="0" smtClean="0">
                <a:ea typeface="MS PGothic" pitchFamily="34" charset="-128"/>
              </a:rPr>
              <a:t>Designated </a:t>
            </a:r>
            <a:r>
              <a:rPr lang="en-US" altLang="ja-JP" sz="1600" dirty="0" err="1" smtClean="0">
                <a:ea typeface="MS PGothic" pitchFamily="34" charset="-128"/>
              </a:rPr>
              <a:t>ContractingParty</a:t>
            </a:r>
            <a:endParaRPr lang="en-US" altLang="ja-JP" sz="1600" dirty="0">
              <a:ea typeface="MS PGothic" pitchFamily="34" charset="-128"/>
            </a:endParaRPr>
          </a:p>
        </p:txBody>
      </p:sp>
      <p:sp>
        <p:nvSpPr>
          <p:cNvPr id="678926" name="Text Box 49"/>
          <p:cNvSpPr txBox="1">
            <a:spLocks noChangeArrowheads="1"/>
          </p:cNvSpPr>
          <p:nvPr/>
        </p:nvSpPr>
        <p:spPr bwMode="auto">
          <a:xfrm>
            <a:off x="3733800" y="3933825"/>
            <a:ext cx="1414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 Formalities </a:t>
            </a:r>
            <a:r>
              <a:rPr lang="fr-CH" altLang="ja-JP" sz="1600" dirty="0" err="1" smtClean="0">
                <a:ea typeface="MS PGothic" pitchFamily="34" charset="-128"/>
              </a:rPr>
              <a:t>InternationalBureau</a:t>
            </a:r>
            <a:endParaRPr lang="en-US" altLang="ja-JP" sz="1600" dirty="0">
              <a:ea typeface="MS PGothic" pitchFamily="34" charset="-128"/>
            </a:endParaRPr>
          </a:p>
        </p:txBody>
      </p:sp>
      <p:pic>
        <p:nvPicPr>
          <p:cNvPr id="678927" name="Picture 50" descr="MC90037104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9733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8928" name="Line 51"/>
          <p:cNvSpPr>
            <a:spLocks noChangeShapeType="1"/>
          </p:cNvSpPr>
          <p:nvPr/>
        </p:nvSpPr>
        <p:spPr bwMode="auto">
          <a:xfrm>
            <a:off x="2192338" y="5421313"/>
            <a:ext cx="0" cy="144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78929" name="Picture 52" descr="MC900078625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170238"/>
            <a:ext cx="4318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930" name="Picture 63" descr="j02991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260725"/>
            <a:ext cx="790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8931" name="Text Box 64"/>
          <p:cNvSpPr txBox="1">
            <a:spLocks noChangeArrowheads="1"/>
          </p:cNvSpPr>
          <p:nvPr/>
        </p:nvSpPr>
        <p:spPr bwMode="auto">
          <a:xfrm>
            <a:off x="5219700" y="3790950"/>
            <a:ext cx="1441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>
                <a:ea typeface="MS PGothic" pitchFamily="34" charset="-128"/>
              </a:rPr>
              <a:t>InternationalRegister</a:t>
            </a:r>
          </a:p>
        </p:txBody>
      </p:sp>
      <p:sp>
        <p:nvSpPr>
          <p:cNvPr id="678932" name="Text Box 65"/>
          <p:cNvSpPr txBox="1">
            <a:spLocks noChangeArrowheads="1"/>
          </p:cNvSpPr>
          <p:nvPr/>
        </p:nvSpPr>
        <p:spPr bwMode="auto">
          <a:xfrm>
            <a:off x="7667625" y="4083050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altLang="ja-JP" sz="1600" dirty="0">
                <a:ea typeface="MS PGothic" pitchFamily="34" charset="-128"/>
              </a:rPr>
              <a:t>Gazette</a:t>
            </a:r>
            <a:endParaRPr lang="en-US" altLang="ja-JP" sz="1600" dirty="0">
              <a:ea typeface="MS PGothic" pitchFamily="34" charset="-128"/>
            </a:endParaRPr>
          </a:p>
        </p:txBody>
      </p:sp>
      <p:sp>
        <p:nvSpPr>
          <p:cNvPr id="678933" name="Line 66"/>
          <p:cNvSpPr>
            <a:spLocks noChangeShapeType="1"/>
          </p:cNvSpPr>
          <p:nvPr/>
        </p:nvSpPr>
        <p:spPr bwMode="auto">
          <a:xfrm>
            <a:off x="4843463" y="35496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8934" name="Line 67"/>
          <p:cNvSpPr>
            <a:spLocks noChangeShapeType="1"/>
          </p:cNvSpPr>
          <p:nvPr/>
        </p:nvSpPr>
        <p:spPr bwMode="auto">
          <a:xfrm>
            <a:off x="6427788" y="3405188"/>
            <a:ext cx="1239837" cy="131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8935" name="Ribbon2Sharp"/>
          <p:cNvSpPr>
            <a:spLocks noEditPoints="1" noChangeArrowheads="1"/>
          </p:cNvSpPr>
          <p:nvPr/>
        </p:nvSpPr>
        <p:spPr bwMode="auto">
          <a:xfrm>
            <a:off x="7812088" y="4797425"/>
            <a:ext cx="931862" cy="469900"/>
          </a:xfrm>
          <a:custGeom>
            <a:avLst/>
            <a:gdLst>
              <a:gd name="T0" fmla="*/ 20101083 w 21600"/>
              <a:gd name="T1" fmla="*/ 1135831 h 21600"/>
              <a:gd name="T2" fmla="*/ 5025282 w 21600"/>
              <a:gd name="T3" fmla="*/ 3975419 h 21600"/>
              <a:gd name="T4" fmla="*/ 20101083 w 21600"/>
              <a:gd name="T5" fmla="*/ 9086669 h 21600"/>
              <a:gd name="T6" fmla="*/ 35176885 w 21600"/>
              <a:gd name="T7" fmla="*/ 62470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400 h 21600"/>
              <a:gd name="T14" fmla="*/ 16200 w 21600"/>
              <a:gd name="T15" fmla="*/ 19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78936" name="Text Box 69"/>
          <p:cNvSpPr txBox="1">
            <a:spLocks noChangeArrowheads="1"/>
          </p:cNvSpPr>
          <p:nvPr/>
        </p:nvSpPr>
        <p:spPr bwMode="auto">
          <a:xfrm>
            <a:off x="7596188" y="5300663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>
                <a:ea typeface="MS PGothic" pitchFamily="34" charset="-128"/>
              </a:rPr>
              <a:t>Certificate</a:t>
            </a:r>
          </a:p>
        </p:txBody>
      </p:sp>
      <p:sp>
        <p:nvSpPr>
          <p:cNvPr id="678937" name="Line 70"/>
          <p:cNvSpPr>
            <a:spLocks noChangeShapeType="1"/>
          </p:cNvSpPr>
          <p:nvPr/>
        </p:nvSpPr>
        <p:spPr bwMode="auto">
          <a:xfrm>
            <a:off x="379413" y="5129213"/>
            <a:ext cx="721677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8938" name="Line 71"/>
          <p:cNvSpPr>
            <a:spLocks noChangeShapeType="1"/>
          </p:cNvSpPr>
          <p:nvPr/>
        </p:nvSpPr>
        <p:spPr bwMode="auto">
          <a:xfrm flipH="1" flipV="1">
            <a:off x="366713" y="4629150"/>
            <a:ext cx="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8939" name="Text Box 73"/>
          <p:cNvSpPr txBox="1">
            <a:spLocks noChangeArrowheads="1"/>
          </p:cNvSpPr>
          <p:nvPr/>
        </p:nvSpPr>
        <p:spPr bwMode="auto">
          <a:xfrm>
            <a:off x="179388" y="2058988"/>
            <a:ext cx="19446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altLang="ja-JP" sz="1600">
                <a:ea typeface="MS PGothic" pitchFamily="34" charset="-128"/>
              </a:rPr>
              <a:t>National/Regional Application or Registration</a:t>
            </a:r>
            <a:endParaRPr lang="en-US" altLang="ja-JP" sz="1600">
              <a:ea typeface="MS PGothic" pitchFamily="34" charset="-128"/>
            </a:endParaRPr>
          </a:p>
        </p:txBody>
      </p:sp>
      <p:sp>
        <p:nvSpPr>
          <p:cNvPr id="678940" name="Text Box 74"/>
          <p:cNvSpPr txBox="1">
            <a:spLocks noChangeArrowheads="1"/>
          </p:cNvSpPr>
          <p:nvPr/>
        </p:nvSpPr>
        <p:spPr bwMode="auto">
          <a:xfrm>
            <a:off x="2592388" y="2274888"/>
            <a:ext cx="14398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altLang="ja-JP" sz="1600">
                <a:ea typeface="MS PGothic" pitchFamily="34" charset="-128"/>
              </a:rPr>
              <a:t>International Application</a:t>
            </a:r>
            <a:endParaRPr lang="en-US" altLang="ja-JP" sz="1600">
              <a:ea typeface="MS PGothic" pitchFamily="34" charset="-128"/>
            </a:endParaRPr>
          </a:p>
        </p:txBody>
      </p:sp>
      <p:sp>
        <p:nvSpPr>
          <p:cNvPr id="678941" name="Text Box 76"/>
          <p:cNvSpPr txBox="1">
            <a:spLocks noChangeArrowheads="1"/>
          </p:cNvSpPr>
          <p:nvPr/>
        </p:nvSpPr>
        <p:spPr bwMode="auto">
          <a:xfrm rot="-45292365">
            <a:off x="6372225" y="25654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altLang="ja-JP" sz="1600">
                <a:ea typeface="MS PGothic" pitchFamily="34" charset="-128"/>
              </a:rPr>
              <a:t>Notification</a:t>
            </a:r>
            <a:endParaRPr lang="en-US" altLang="ja-JP" sz="1600">
              <a:ea typeface="MS PGothic" pitchFamily="34" charset="-128"/>
            </a:endParaRPr>
          </a:p>
        </p:txBody>
      </p:sp>
      <p:sp>
        <p:nvSpPr>
          <p:cNvPr id="678942" name="Rectangle 30"/>
          <p:cNvSpPr>
            <a:spLocks noChangeArrowheads="1"/>
          </p:cNvSpPr>
          <p:nvPr/>
        </p:nvSpPr>
        <p:spPr bwMode="auto">
          <a:xfrm>
            <a:off x="304800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1pPr>
            <a:lvl2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dirty="0"/>
              <a:t>International Application</a:t>
            </a:r>
            <a:r>
              <a:rPr lang="en-US" altLang="en-US" sz="3400" dirty="0" smtClean="0"/>
              <a:t>:  </a:t>
            </a:r>
            <a:r>
              <a:rPr lang="en-US" altLang="en-US" sz="3400" dirty="0"/>
              <a:t>Procedure</a:t>
            </a:r>
          </a:p>
        </p:txBody>
      </p:sp>
      <p:pic>
        <p:nvPicPr>
          <p:cNvPr id="678943" name="Picture 31" descr="Picture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3070225"/>
            <a:ext cx="6778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8944" name="Text Box 64"/>
          <p:cNvSpPr txBox="1">
            <a:spLocks noChangeArrowheads="1"/>
          </p:cNvSpPr>
          <p:nvPr/>
        </p:nvSpPr>
        <p:spPr bwMode="auto">
          <a:xfrm>
            <a:off x="6659563" y="3429000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altLang="ja-JP" sz="1600">
                <a:ea typeface="MS PGothic" pitchFamily="34" charset="-128"/>
              </a:rPr>
              <a:t>Publication</a:t>
            </a:r>
            <a:endParaRPr lang="en-US" altLang="ja-JP" sz="16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408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3684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Examination of the International Application in the International </a:t>
            </a:r>
            <a:r>
              <a:rPr lang="en-US" altLang="en-US" sz="3400" dirty="0" smtClean="0">
                <a:latin typeface="+mn-lt"/>
              </a:rPr>
              <a:t>Bureau</a:t>
            </a:r>
            <a:endParaRPr lang="en-US" altLang="en-US" sz="3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1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z="3400" dirty="0"/>
              <a:t>Table</a:t>
            </a:r>
            <a:r>
              <a:rPr lang="en-US" altLang="en-US" sz="3400" dirty="0">
                <a:latin typeface="+mn-lt"/>
              </a:rPr>
              <a:t> of Contents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1219200"/>
            <a:ext cx="8326437" cy="51117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International Application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Examination of the International Application in the International Bureau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Date of the International Registration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Effects of the International Registration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Examination in the Office of the Designated Contracting Party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Communications from the Designated Contracting Party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Provisional Refusal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Irregular Provisional Refusal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Interim Status of a Mark in a Designated Contracting Party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Final Disposition on Status of the Mark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Invalidation</a:t>
            </a:r>
          </a:p>
        </p:txBody>
      </p:sp>
    </p:spTree>
    <p:extLst>
      <p:ext uri="{BB962C8B-B14F-4D97-AF65-F5344CB8AC3E}">
        <p14:creationId xmlns:p14="http://schemas.microsoft.com/office/powerpoint/2010/main" val="24171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944562"/>
          </a:xfrm>
        </p:spPr>
        <p:txBody>
          <a:bodyPr/>
          <a:lstStyle/>
          <a:p>
            <a:r>
              <a:rPr lang="en-US" altLang="ja-JP" sz="3400" dirty="0">
                <a:latin typeface="+mn-lt"/>
                <a:ea typeface="MS PGothic" pitchFamily="34" charset="-128"/>
              </a:rPr>
              <a:t>Role of the </a:t>
            </a:r>
            <a:r>
              <a:rPr lang="en-US" altLang="ja-JP" sz="3400" dirty="0" smtClean="0">
                <a:latin typeface="+mn-lt"/>
                <a:ea typeface="MS PGothic" pitchFamily="34" charset="-128"/>
              </a:rPr>
              <a:t>International Bureau</a:t>
            </a:r>
            <a:endParaRPr lang="en-US" altLang="en-US" sz="3400" dirty="0">
              <a:latin typeface="+mn-lt"/>
              <a:ea typeface="MS PGothic" pitchFamily="34" charset="-128"/>
            </a:endParaRP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47800"/>
            <a:ext cx="8496300" cy="43529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200" dirty="0">
                <a:latin typeface="+mn-lt"/>
                <a:ea typeface="MS PGothic" pitchFamily="34" charset="-128"/>
              </a:rPr>
              <a:t>The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International Bureau 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examines the formalities such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as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+mn-lt"/>
                <a:ea typeface="MS PGothic" pitchFamily="34" charset="-128"/>
              </a:rPr>
              <a:t>Information in the international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application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+mn-lt"/>
                <a:ea typeface="MS PGothic" pitchFamily="34" charset="-128"/>
              </a:rPr>
              <a:t>Classification of goods and services (Nice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)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+mn-lt"/>
                <a:ea typeface="MS PGothic" pitchFamily="34" charset="-128"/>
              </a:rPr>
              <a:t>Classification of figurative elements (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Vienna)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ja-JP" sz="2200" dirty="0" smtClean="0">
                <a:latin typeface="+mn-lt"/>
                <a:ea typeface="MS PGothic" pitchFamily="34" charset="-128"/>
              </a:rPr>
              <a:t>Fees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ja-JP" sz="2200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+mn-lt"/>
                <a:ea typeface="MS PGothic" pitchFamily="34" charset="-128"/>
              </a:rPr>
              <a:t>The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International Bureau will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+mn-lt"/>
                <a:ea typeface="MS PGothic" pitchFamily="34" charset="-128"/>
              </a:rPr>
              <a:t>Register the mark in the International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Register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+mn-lt"/>
                <a:ea typeface="MS PGothic" pitchFamily="34" charset="-128"/>
              </a:rPr>
              <a:t>Notify the Offices of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designated Contracting Parties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, inform the Office of origin and send a certificate to the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holder/representative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+mn-lt"/>
                <a:ea typeface="MS PGothic" pitchFamily="34" charset="-128"/>
              </a:rPr>
              <a:t>Publish the mark in the WIPO Gazette of International Marks (e-Gazette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)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ja-JP" sz="2200" dirty="0"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93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itr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3 Categories of Irregularities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4497387"/>
          </a:xfrm>
        </p:spPr>
        <p:txBody>
          <a:bodyPr/>
          <a:lstStyle/>
          <a:p>
            <a:pPr lvl="1">
              <a:buFontTx/>
              <a:buNone/>
            </a:pP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Classification of goods and services (Rule 12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b="1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Goods and services not properly </a:t>
            </a:r>
            <a:r>
              <a:rPr lang="en-US" altLang="en-US" sz="2200" dirty="0" smtClean="0">
                <a:latin typeface="+mn-lt"/>
              </a:rPr>
              <a:t>classified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Office of origin to </a:t>
            </a:r>
            <a:r>
              <a:rPr lang="en-US" altLang="en-US" sz="2200" dirty="0" smtClean="0">
                <a:latin typeface="+mn-lt"/>
              </a:rPr>
              <a:t>remedy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Indication of goods and services (Rule </a:t>
            </a:r>
            <a:r>
              <a:rPr lang="en-US" altLang="en-US" sz="2200" dirty="0" smtClean="0">
                <a:latin typeface="+mn-lt"/>
              </a:rPr>
              <a:t>13)</a:t>
            </a:r>
          </a:p>
          <a:p>
            <a:pPr lvl="1"/>
            <a:r>
              <a:rPr lang="en-US" altLang="en-US" sz="2200" dirty="0" smtClean="0">
                <a:latin typeface="+mn-lt"/>
              </a:rPr>
              <a:t>Too </a:t>
            </a:r>
            <a:r>
              <a:rPr lang="en-US" altLang="en-US" sz="2200" dirty="0">
                <a:latin typeface="+mn-lt"/>
              </a:rPr>
              <a:t>vague, linguistically incorrect, or </a:t>
            </a:r>
            <a:r>
              <a:rPr lang="en-US" altLang="en-US" sz="2200" dirty="0" smtClean="0">
                <a:latin typeface="+mn-lt"/>
              </a:rPr>
              <a:t>incomprehensible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Office of origin to </a:t>
            </a:r>
            <a:r>
              <a:rPr lang="en-US" altLang="en-US" sz="2200" dirty="0" smtClean="0">
                <a:latin typeface="+mn-lt"/>
              </a:rPr>
              <a:t>remedy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Miscellaneous (Rule 11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Entitlement, basic registration/application number, priority, MM18, fees, etc. </a:t>
            </a:r>
          </a:p>
          <a:p>
            <a:pPr lvl="1"/>
            <a:r>
              <a:rPr lang="en-US" altLang="en-US" sz="2200" dirty="0">
                <a:latin typeface="+mn-lt"/>
              </a:rPr>
              <a:t>Office or origin, applicant or both to </a:t>
            </a:r>
            <a:r>
              <a:rPr lang="en-US" altLang="en-US" sz="2200" dirty="0" smtClean="0">
                <a:latin typeface="+mn-lt"/>
              </a:rPr>
              <a:t>remedy</a:t>
            </a:r>
            <a:endParaRPr lang="en-US" altLang="en-US" sz="2200" dirty="0">
              <a:latin typeface="+mn-lt"/>
            </a:endParaRPr>
          </a:p>
          <a:p>
            <a:pPr lvl="1">
              <a:buFontTx/>
              <a:buNone/>
            </a:pP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1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itr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Irregularity Rule 12: </a:t>
            </a:r>
            <a:r>
              <a:rPr lang="en-US" altLang="en-US" sz="3400" dirty="0" smtClean="0">
                <a:latin typeface="+mn-lt"/>
              </a:rPr>
              <a:t> Procedure</a:t>
            </a:r>
            <a:endParaRPr lang="en-US" altLang="en-US" sz="3400" dirty="0">
              <a:latin typeface="+mn-lt"/>
            </a:endParaRPr>
          </a:p>
        </p:txBody>
      </p:sp>
      <p:sp>
        <p:nvSpPr>
          <p:cNvPr id="714755" name="Espace réservé du contenu 2"/>
          <p:cNvSpPr>
            <a:spLocks noGrp="1"/>
          </p:cNvSpPr>
          <p:nvPr>
            <p:ph idx="4294967295"/>
          </p:nvPr>
        </p:nvSpPr>
        <p:spPr>
          <a:xfrm>
            <a:off x="407988" y="1066800"/>
            <a:ext cx="8507412" cy="4752975"/>
          </a:xfrm>
        </p:spPr>
        <p:txBody>
          <a:bodyPr/>
          <a:lstStyle/>
          <a:p>
            <a:r>
              <a:rPr lang="en-US" altLang="en-US" sz="2200" dirty="0">
                <a:latin typeface="+mn-lt"/>
              </a:rPr>
              <a:t>Proposal from the </a:t>
            </a:r>
            <a:r>
              <a:rPr lang="en-US" altLang="en-US" sz="2200" dirty="0" smtClean="0">
                <a:latin typeface="+mn-lt"/>
              </a:rPr>
              <a:t>International Bureau (3-months </a:t>
            </a:r>
            <a:r>
              <a:rPr lang="en-US" altLang="en-US" sz="2200" dirty="0">
                <a:latin typeface="+mn-lt"/>
              </a:rPr>
              <a:t>time limit</a:t>
            </a:r>
            <a:r>
              <a:rPr lang="en-US" altLang="en-US" sz="2200" dirty="0" smtClean="0">
                <a:latin typeface="+mn-lt"/>
              </a:rPr>
              <a:t>/</a:t>
            </a:r>
            <a:br>
              <a:rPr lang="en-US" altLang="en-US" sz="2200" dirty="0" smtClean="0">
                <a:latin typeface="+mn-lt"/>
              </a:rPr>
            </a:br>
            <a:r>
              <a:rPr lang="en-US" altLang="en-US" sz="2200" dirty="0" smtClean="0">
                <a:latin typeface="+mn-lt"/>
              </a:rPr>
              <a:t>2 </a:t>
            </a:r>
            <a:r>
              <a:rPr lang="en-US" altLang="en-US" sz="2200" dirty="0">
                <a:latin typeface="+mn-lt"/>
              </a:rPr>
              <a:t>months: </a:t>
            </a:r>
            <a:r>
              <a:rPr lang="en-US" altLang="en-US" sz="2200" dirty="0" smtClean="0">
                <a:latin typeface="+mn-lt"/>
              </a:rPr>
              <a:t> reminder)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Office of </a:t>
            </a:r>
            <a:r>
              <a:rPr lang="en-US" altLang="en-US" sz="2200" dirty="0" smtClean="0">
                <a:latin typeface="+mn-lt"/>
              </a:rPr>
              <a:t>origin’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s response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/>
            <a:r>
              <a:rPr lang="en-US" altLang="en-US" sz="2200" dirty="0">
                <a:latin typeface="+mn-lt"/>
              </a:rPr>
              <a:t>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r>
              <a:rPr lang="en-US" altLang="en-US" sz="2200" dirty="0">
                <a:latin typeface="+mn-lt"/>
              </a:rPr>
              <a:t>withdraws (fees paid) = registered as </a:t>
            </a:r>
            <a:r>
              <a:rPr lang="en-US" altLang="en-US" sz="2200" dirty="0" smtClean="0">
                <a:latin typeface="+mn-lt"/>
              </a:rPr>
              <a:t>filed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r>
              <a:rPr lang="en-US" altLang="en-US" sz="2200" dirty="0">
                <a:latin typeface="+mn-lt"/>
              </a:rPr>
              <a:t>modifies or confirms (fees paid) = registered as per modification or </a:t>
            </a:r>
            <a:r>
              <a:rPr lang="en-US" altLang="en-US" sz="2200" dirty="0" smtClean="0">
                <a:latin typeface="+mn-lt"/>
              </a:rPr>
              <a:t>International Bureau</a:t>
            </a:r>
            <a:r>
              <a:rPr lang="fr-CH" altLang="en-US" sz="2200" dirty="0" smtClean="0">
                <a:ea typeface="MS PGothic" pitchFamily="34" charset="-128"/>
              </a:rPr>
              <a:t>’s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 proposal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r>
              <a:rPr lang="en-US" altLang="en-US" sz="2200" dirty="0">
                <a:latin typeface="+mn-lt"/>
              </a:rPr>
              <a:t>No response from the Office of </a:t>
            </a:r>
            <a:r>
              <a:rPr lang="en-US" altLang="en-US" sz="2200" dirty="0" smtClean="0">
                <a:latin typeface="+mn-lt"/>
              </a:rPr>
              <a:t>origin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Fees paid = registered as per </a:t>
            </a:r>
            <a:r>
              <a:rPr lang="en-US" altLang="en-US" sz="2200" dirty="0" smtClean="0">
                <a:latin typeface="+mn-lt"/>
              </a:rPr>
              <a:t>International Bureau’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s proposal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/>
            <a:r>
              <a:rPr lang="en-US" altLang="en-US" sz="2200" dirty="0">
                <a:latin typeface="+mn-lt"/>
              </a:rPr>
              <a:t>Fees not paid = </a:t>
            </a:r>
            <a:r>
              <a:rPr lang="en-US" altLang="en-US" sz="2200" dirty="0" smtClean="0">
                <a:latin typeface="+mn-lt"/>
              </a:rPr>
              <a:t>application </a:t>
            </a:r>
            <a:r>
              <a:rPr lang="en-US" altLang="en-US" sz="2200" dirty="0" smtClean="0">
                <a:solidFill>
                  <a:srgbClr val="FF6600"/>
                </a:solidFill>
                <a:latin typeface="+mn-lt"/>
              </a:rPr>
              <a:t>abandoned </a:t>
            </a:r>
            <a:r>
              <a:rPr lang="en-US" altLang="en-US" sz="2200" dirty="0">
                <a:solidFill>
                  <a:srgbClr val="FF6600"/>
                </a:solidFill>
                <a:latin typeface="+mn-lt"/>
              </a:rPr>
              <a:t>(refund</a:t>
            </a:r>
            <a:r>
              <a:rPr lang="en-US" altLang="en-US" sz="2200" dirty="0" smtClean="0">
                <a:solidFill>
                  <a:srgbClr val="FF6600"/>
                </a:solidFill>
                <a:latin typeface="+mn-lt"/>
              </a:rPr>
              <a:t>)</a:t>
            </a:r>
            <a:endParaRPr lang="en-US" altLang="en-US" sz="2200" dirty="0">
              <a:solidFill>
                <a:srgbClr val="FF6600"/>
              </a:solidFill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The </a:t>
            </a:r>
            <a:r>
              <a:rPr lang="en-US" altLang="en-US" sz="2200" dirty="0" smtClean="0">
                <a:latin typeface="+mn-lt"/>
              </a:rPr>
              <a:t>International Bureau’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s 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opinion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prevails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r>
              <a:rPr lang="en-US" altLang="en-US" sz="2200" dirty="0">
                <a:latin typeface="+mn-lt"/>
              </a:rPr>
              <a:t>Refund: fees paid minus ½ basic </a:t>
            </a:r>
            <a:r>
              <a:rPr lang="en-US" altLang="en-US" sz="2200" dirty="0" smtClean="0">
                <a:latin typeface="+mn-lt"/>
              </a:rPr>
              <a:t>fee for a black and </a:t>
            </a:r>
            <a:br>
              <a:rPr lang="en-US" altLang="en-US" sz="2200" dirty="0" smtClean="0">
                <a:latin typeface="+mn-lt"/>
              </a:rPr>
            </a:br>
            <a:r>
              <a:rPr lang="en-US" altLang="en-US" sz="2200" dirty="0" smtClean="0">
                <a:latin typeface="+mn-lt"/>
              </a:rPr>
              <a:t>white reproduction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0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itr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Irregularity Rule 13: </a:t>
            </a:r>
            <a:r>
              <a:rPr lang="en-US" altLang="en-US" sz="3400" dirty="0" smtClean="0">
                <a:latin typeface="+mn-lt"/>
              </a:rPr>
              <a:t> Procedure</a:t>
            </a:r>
            <a:endParaRPr lang="en-US" altLang="en-US" sz="3400" dirty="0">
              <a:latin typeface="+mn-lt"/>
            </a:endParaRPr>
          </a:p>
        </p:txBody>
      </p:sp>
      <p:sp>
        <p:nvSpPr>
          <p:cNvPr id="716803" name="Espace réservé du contenu 2"/>
          <p:cNvSpPr>
            <a:spLocks noGrp="1"/>
          </p:cNvSpPr>
          <p:nvPr>
            <p:ph idx="4294967295"/>
          </p:nvPr>
        </p:nvSpPr>
        <p:spPr>
          <a:xfrm>
            <a:off x="381000" y="1362075"/>
            <a:ext cx="8229600" cy="4352925"/>
          </a:xfrm>
        </p:spPr>
        <p:txBody>
          <a:bodyPr/>
          <a:lstStyle/>
          <a:p>
            <a:r>
              <a:rPr lang="en-US" altLang="en-US" sz="2200" dirty="0">
                <a:latin typeface="+mn-lt"/>
              </a:rPr>
              <a:t>Suggestion from the </a:t>
            </a:r>
            <a:r>
              <a:rPr lang="en-US" altLang="en-US" sz="2200" dirty="0" smtClean="0">
                <a:latin typeface="+mn-lt"/>
              </a:rPr>
              <a:t>Internation</a:t>
            </a:r>
            <a:r>
              <a:rPr lang="en-US" altLang="en-US" sz="2200" dirty="0" smtClean="0"/>
              <a:t>al </a:t>
            </a:r>
            <a:r>
              <a:rPr lang="en-US" altLang="en-US" sz="2200" dirty="0" smtClean="0">
                <a:latin typeface="+mn-lt"/>
              </a:rPr>
              <a:t>Bureau </a:t>
            </a:r>
            <a:r>
              <a:rPr lang="en-US" altLang="en-US" sz="2200" dirty="0">
                <a:latin typeface="+mn-lt"/>
              </a:rPr>
              <a:t>(3-month time limit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Office of </a:t>
            </a:r>
            <a:r>
              <a:rPr lang="en-US" altLang="en-US" sz="2200" dirty="0" smtClean="0">
                <a:latin typeface="+mn-lt"/>
              </a:rPr>
              <a:t>origin’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s response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/>
            <a:r>
              <a:rPr lang="en-US" altLang="en-US" sz="2200" dirty="0">
                <a:latin typeface="+mn-lt"/>
              </a:rPr>
              <a:t>Accepted by 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r>
              <a:rPr lang="en-US" altLang="en-US" sz="2200" dirty="0">
                <a:latin typeface="+mn-lt"/>
              </a:rPr>
              <a:t>= Registered as per the Office of </a:t>
            </a:r>
            <a:r>
              <a:rPr lang="en-US" altLang="en-US" sz="2200" dirty="0" smtClean="0">
                <a:latin typeface="+mn-lt"/>
              </a:rPr>
              <a:t>origin’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s opinion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/>
            <a:r>
              <a:rPr lang="en-US" altLang="en-US" sz="2200" dirty="0">
                <a:latin typeface="+mn-lt"/>
              </a:rPr>
              <a:t>Rejected by 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endParaRPr lang="en-US" altLang="en-US" sz="2200" dirty="0">
              <a:latin typeface="+mn-lt"/>
            </a:endParaRPr>
          </a:p>
          <a:p>
            <a:pPr lvl="2"/>
            <a:r>
              <a:rPr lang="en-US" altLang="en-US" sz="2200" dirty="0">
                <a:latin typeface="+mn-lt"/>
              </a:rPr>
              <a:t>Registered (term deleted if not classified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pPr lvl="2"/>
            <a:r>
              <a:rPr lang="en-US" altLang="en-US" sz="2200" dirty="0">
                <a:latin typeface="+mn-lt"/>
              </a:rPr>
              <a:t>Registered as filed (if term is classified, </a:t>
            </a:r>
            <a:r>
              <a:rPr lang="en-US" altLang="en-US" sz="2200" u="sng" dirty="0">
                <a:latin typeface="+mn-lt"/>
              </a:rPr>
              <a:t>with annotation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No response from the Office of </a:t>
            </a:r>
            <a:r>
              <a:rPr lang="en-US" altLang="en-US" sz="2200" dirty="0" smtClean="0">
                <a:latin typeface="+mn-lt"/>
              </a:rPr>
              <a:t>origin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Registered as filed, </a:t>
            </a:r>
            <a:r>
              <a:rPr lang="en-US" altLang="en-US" sz="2200" u="sng" dirty="0">
                <a:latin typeface="+mn-lt"/>
              </a:rPr>
              <a:t>with </a:t>
            </a:r>
            <a:r>
              <a:rPr lang="en-US" altLang="en-US" sz="2200" u="sng" dirty="0" smtClean="0">
                <a:latin typeface="+mn-lt"/>
              </a:rPr>
              <a:t>annotation</a:t>
            </a:r>
            <a:endParaRPr lang="en-US" altLang="en-US" sz="2200" dirty="0">
              <a:latin typeface="+mn-lt"/>
            </a:endParaRPr>
          </a:p>
          <a:p>
            <a:pPr lvl="1"/>
            <a:endParaRPr lang="en-US" altLang="en-US" sz="2200" dirty="0">
              <a:latin typeface="+mn-lt"/>
            </a:endParaRPr>
          </a:p>
          <a:p>
            <a:pPr lvl="1">
              <a:buFontTx/>
              <a:buNone/>
            </a:pPr>
            <a:endParaRPr lang="fr-CH" altLang="en-US" sz="2200" dirty="0">
              <a:latin typeface="+mn-lt"/>
            </a:endParaRPr>
          </a:p>
          <a:p>
            <a:pPr lvl="1">
              <a:buFontTx/>
              <a:buNone/>
            </a:pPr>
            <a:endParaRPr lang="en-US" altLang="en-US" sz="2200" dirty="0">
              <a:latin typeface="+mn-lt"/>
            </a:endParaRPr>
          </a:p>
          <a:p>
            <a:pPr lvl="1">
              <a:buFontTx/>
              <a:buNone/>
            </a:pP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1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itr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229600" cy="7921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Irregularity Rule 11</a:t>
            </a:r>
            <a:r>
              <a:rPr lang="en-US" altLang="en-US" sz="3400" dirty="0" smtClean="0">
                <a:latin typeface="+mn-lt"/>
              </a:rPr>
              <a:t>:  </a:t>
            </a:r>
            <a:r>
              <a:rPr lang="en-US" altLang="en-US" sz="3400" dirty="0">
                <a:latin typeface="+mn-lt"/>
              </a:rPr>
              <a:t>Procedure</a:t>
            </a:r>
          </a:p>
        </p:txBody>
      </p:sp>
      <p:sp>
        <p:nvSpPr>
          <p:cNvPr id="718851" name="Espace réservé du contenu 2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640762" cy="4352925"/>
          </a:xfrm>
        </p:spPr>
        <p:txBody>
          <a:bodyPr/>
          <a:lstStyle/>
          <a:p>
            <a:r>
              <a:rPr lang="en-US" altLang="en-US" sz="2200" dirty="0">
                <a:latin typeface="+mn-lt"/>
              </a:rPr>
              <a:t>Proposal from 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r>
              <a:rPr lang="en-US" altLang="en-US" sz="2200" dirty="0">
                <a:latin typeface="+mn-lt"/>
              </a:rPr>
              <a:t>(3-month time limit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pPr>
              <a:buFontTx/>
              <a:buNone/>
            </a:pP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Office of </a:t>
            </a:r>
            <a:r>
              <a:rPr lang="en-US" altLang="en-US" sz="2200" dirty="0" smtClean="0">
                <a:latin typeface="+mn-lt"/>
              </a:rPr>
              <a:t>origin’s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 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/ </a:t>
            </a:r>
            <a:r>
              <a:rPr lang="en-US" altLang="ja-JP" sz="2200" dirty="0" smtClean="0">
                <a:ea typeface="MS PGothic" pitchFamily="34" charset="-128"/>
              </a:rPr>
              <a:t>applicant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’s response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/>
            <a:r>
              <a:rPr lang="fr-CH" altLang="ja-JP" sz="2200" dirty="0">
                <a:latin typeface="+mn-lt"/>
                <a:ea typeface="MS PGothic" pitchFamily="34" charset="-128"/>
              </a:rPr>
              <a:t> </a:t>
            </a:r>
            <a:r>
              <a:rPr lang="fr-CH" altLang="ja-JP" sz="2200" dirty="0" err="1">
                <a:latin typeface="+mn-lt"/>
                <a:ea typeface="MS PGothic" pitchFamily="34" charset="-128"/>
              </a:rPr>
              <a:t>Remedied</a:t>
            </a:r>
            <a:r>
              <a:rPr lang="en-US" altLang="en-US" sz="2200" dirty="0">
                <a:latin typeface="+mn-lt"/>
              </a:rPr>
              <a:t> = </a:t>
            </a:r>
            <a:r>
              <a:rPr lang="en-US" altLang="en-US" sz="2200" dirty="0" smtClean="0">
                <a:latin typeface="+mn-lt"/>
              </a:rPr>
              <a:t>registered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fr-CH" altLang="en-US" sz="2200" dirty="0">
                <a:latin typeface="+mn-lt"/>
              </a:rPr>
              <a:t> </a:t>
            </a:r>
            <a:r>
              <a:rPr lang="en-US" altLang="en-US" sz="2200" dirty="0">
                <a:latin typeface="+mn-lt"/>
              </a:rPr>
              <a:t>Not remedied =  </a:t>
            </a:r>
            <a:r>
              <a:rPr lang="en-US" altLang="en-US" sz="2200" dirty="0" smtClean="0">
                <a:latin typeface="+mn-lt"/>
              </a:rPr>
              <a:t>application </a:t>
            </a:r>
            <a:r>
              <a:rPr lang="en-US" altLang="en-US" sz="2200" dirty="0" smtClean="0">
                <a:solidFill>
                  <a:srgbClr val="FF6600"/>
                </a:solidFill>
                <a:latin typeface="+mn-lt"/>
              </a:rPr>
              <a:t>abandoned (refund)</a:t>
            </a:r>
            <a:endParaRPr lang="en-US" altLang="en-US" sz="2200" dirty="0">
              <a:solidFill>
                <a:srgbClr val="FF6600"/>
              </a:solidFill>
              <a:latin typeface="+mn-lt"/>
            </a:endParaRPr>
          </a:p>
          <a:p>
            <a:endParaRPr lang="en-US" altLang="en-US" sz="2200" dirty="0">
              <a:solidFill>
                <a:srgbClr val="FF6600"/>
              </a:solidFill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No response from the Office of origin / </a:t>
            </a:r>
            <a:r>
              <a:rPr lang="en-US" altLang="en-US" sz="2200" dirty="0" smtClean="0">
                <a:latin typeface="+mn-lt"/>
              </a:rPr>
              <a:t>applicant </a:t>
            </a:r>
            <a:r>
              <a:rPr lang="en-US" altLang="en-US" sz="2200" dirty="0">
                <a:latin typeface="+mn-lt"/>
              </a:rPr>
              <a:t>= </a:t>
            </a:r>
            <a:r>
              <a:rPr lang="en-US" altLang="en-US" sz="2200" dirty="0" smtClean="0">
                <a:latin typeface="+mn-lt"/>
              </a:rPr>
              <a:t>application </a:t>
            </a:r>
            <a:r>
              <a:rPr lang="en-US" altLang="en-US" sz="2200" dirty="0" smtClean="0">
                <a:solidFill>
                  <a:srgbClr val="FF6600"/>
                </a:solidFill>
                <a:latin typeface="+mn-lt"/>
              </a:rPr>
              <a:t>abandoned (refund)</a:t>
            </a:r>
          </a:p>
          <a:p>
            <a:r>
              <a:rPr lang="en-US" altLang="en-US" sz="2200" dirty="0" smtClean="0">
                <a:latin typeface="+mn-lt"/>
              </a:rPr>
              <a:t>Refund:  fees </a:t>
            </a:r>
            <a:r>
              <a:rPr lang="en-US" altLang="en-US" sz="2200" dirty="0">
                <a:latin typeface="+mn-lt"/>
              </a:rPr>
              <a:t>paid minus ½ basic </a:t>
            </a:r>
            <a:r>
              <a:rPr lang="en-US" altLang="en-US" sz="2200" dirty="0" smtClean="0">
                <a:latin typeface="+mn-lt"/>
              </a:rPr>
              <a:t>fee for a black and white reproduction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14600"/>
            <a:ext cx="8713787" cy="13684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Date of the International </a:t>
            </a:r>
            <a:r>
              <a:rPr lang="en-US" altLang="en-US" sz="3400" dirty="0" smtClean="0">
                <a:latin typeface="+mn-lt"/>
              </a:rPr>
              <a:t>Registration</a:t>
            </a:r>
            <a:endParaRPr lang="en-US" altLang="en-US" sz="3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6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Tittel 1"/>
          <p:cNvSpPr>
            <a:spLocks noGrp="1"/>
          </p:cNvSpPr>
          <p:nvPr>
            <p:ph type="title" idx="4294967295"/>
          </p:nvPr>
        </p:nvSpPr>
        <p:spPr>
          <a:xfrm>
            <a:off x="273050" y="274638"/>
            <a:ext cx="8642350" cy="868362"/>
          </a:xfrm>
        </p:spPr>
        <p:txBody>
          <a:bodyPr/>
          <a:lstStyle/>
          <a:p>
            <a:r>
              <a:rPr lang="nb-NO" altLang="en-US" sz="3400" dirty="0">
                <a:latin typeface="+mn-lt"/>
              </a:rPr>
              <a:t>Date of the IR (1)</a:t>
            </a:r>
          </a:p>
        </p:txBody>
      </p:sp>
      <p:sp>
        <p:nvSpPr>
          <p:cNvPr id="867331" name="Plassholder for innhold 2"/>
          <p:cNvSpPr>
            <a:spLocks noGrp="1"/>
          </p:cNvSpPr>
          <p:nvPr>
            <p:ph idx="4294967295"/>
          </p:nvPr>
        </p:nvSpPr>
        <p:spPr>
          <a:xfrm>
            <a:off x="358775" y="1447800"/>
            <a:ext cx="8556625" cy="4824412"/>
          </a:xfrm>
        </p:spPr>
        <p:txBody>
          <a:bodyPr/>
          <a:lstStyle/>
          <a:p>
            <a:r>
              <a:rPr lang="en-US" altLang="en-US" sz="2200" dirty="0">
                <a:latin typeface="+mn-lt"/>
              </a:rPr>
              <a:t>The date of receipt of the international application by the Office of origin, provided it is received by 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r>
              <a:rPr lang="en-US" altLang="en-US" sz="2200" dirty="0">
                <a:latin typeface="+mn-lt"/>
              </a:rPr>
              <a:t>within </a:t>
            </a:r>
            <a:r>
              <a:rPr lang="en-US" altLang="en-US" sz="2200" dirty="0" smtClean="0">
                <a:latin typeface="+mn-lt"/>
              </a:rPr>
              <a:t>2 months</a:t>
            </a:r>
            <a:endParaRPr lang="en-US" altLang="en-US" sz="2200" dirty="0">
              <a:latin typeface="+mn-lt"/>
            </a:endParaRPr>
          </a:p>
          <a:p>
            <a:r>
              <a:rPr lang="nb-NO" altLang="en-US" sz="2200" dirty="0">
                <a:latin typeface="+mn-lt"/>
              </a:rPr>
              <a:t>The date of receipt by the </a:t>
            </a:r>
            <a:r>
              <a:rPr lang="nb-NO" altLang="en-US" sz="2200" dirty="0" smtClean="0">
                <a:latin typeface="+mn-lt"/>
              </a:rPr>
              <a:t>International Bureau </a:t>
            </a:r>
            <a:r>
              <a:rPr lang="nb-NO" altLang="en-US" sz="2200" dirty="0">
                <a:latin typeface="+mn-lt"/>
              </a:rPr>
              <a:t>if it is received from the Office of origin later than 2 </a:t>
            </a:r>
            <a:r>
              <a:rPr lang="nb-NO" altLang="en-US" sz="2200" dirty="0" smtClean="0">
                <a:latin typeface="+mn-lt"/>
              </a:rPr>
              <a:t>months </a:t>
            </a:r>
          </a:p>
          <a:p>
            <a:r>
              <a:rPr lang="nb-NO" altLang="en-US" sz="2200" dirty="0" smtClean="0">
                <a:latin typeface="+mn-lt"/>
              </a:rPr>
              <a:t>The </a:t>
            </a:r>
            <a:r>
              <a:rPr lang="nb-NO" altLang="en-US" sz="2200" dirty="0">
                <a:latin typeface="+mn-lt"/>
              </a:rPr>
              <a:t>date of </a:t>
            </a:r>
            <a:r>
              <a:rPr lang="nb-NO" altLang="en-US" sz="2200" dirty="0" smtClean="0">
                <a:latin typeface="+mn-lt"/>
              </a:rPr>
              <a:t>the international registration may </a:t>
            </a:r>
            <a:r>
              <a:rPr lang="nb-NO" altLang="en-US" sz="2200" dirty="0">
                <a:latin typeface="+mn-lt"/>
              </a:rPr>
              <a:t>be affected if any of the following substantive elements is missing (Rule 15</a:t>
            </a:r>
            <a:r>
              <a:rPr lang="nb-NO" altLang="en-US" sz="2200" dirty="0" smtClean="0">
                <a:latin typeface="+mn-lt"/>
              </a:rPr>
              <a:t>):   </a:t>
            </a:r>
            <a:r>
              <a:rPr lang="nb-NO" altLang="en-US" sz="2200" dirty="0">
                <a:latin typeface="+mn-lt"/>
              </a:rPr>
              <a:t>identity of the applicant, </a:t>
            </a:r>
            <a:r>
              <a:rPr lang="nb-NO" altLang="en-US" sz="2200" dirty="0" smtClean="0">
                <a:latin typeface="+mn-lt"/>
              </a:rPr>
              <a:t>designated Contracting Parties</a:t>
            </a:r>
            <a:r>
              <a:rPr lang="nb-NO" altLang="en-US" sz="2200" dirty="0">
                <a:latin typeface="+mn-lt"/>
              </a:rPr>
              <a:t>, reproduction of the mark, indications of goods and </a:t>
            </a:r>
            <a:r>
              <a:rPr lang="nb-NO" altLang="en-US" sz="2200" dirty="0" smtClean="0">
                <a:latin typeface="+mn-lt"/>
              </a:rPr>
              <a:t>services</a:t>
            </a:r>
            <a:endParaRPr lang="nb-NO" altLang="en-US" sz="2200" dirty="0">
              <a:latin typeface="+mn-lt"/>
            </a:endParaRPr>
          </a:p>
          <a:p>
            <a:pPr lvl="1"/>
            <a:r>
              <a:rPr lang="nb-NO" altLang="en-US" sz="2200" dirty="0">
                <a:latin typeface="+mn-lt"/>
              </a:rPr>
              <a:t>The date of </a:t>
            </a:r>
            <a:r>
              <a:rPr lang="nb-NO" altLang="en-US" sz="2200" dirty="0" smtClean="0">
                <a:latin typeface="+mn-lt"/>
              </a:rPr>
              <a:t>the international registration </a:t>
            </a:r>
            <a:r>
              <a:rPr lang="nb-NO" altLang="en-US" sz="2200" dirty="0">
                <a:latin typeface="+mn-lt"/>
              </a:rPr>
              <a:t>will be the date the last missing element was received by the </a:t>
            </a:r>
            <a:r>
              <a:rPr lang="nb-NO" altLang="en-US" sz="2200" dirty="0" smtClean="0">
                <a:latin typeface="+mn-lt"/>
              </a:rPr>
              <a:t>International Bureau</a:t>
            </a:r>
            <a:endParaRPr lang="nb-NO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28600"/>
            <a:ext cx="8740775" cy="685800"/>
          </a:xfrm>
        </p:spPr>
        <p:txBody>
          <a:bodyPr/>
          <a:lstStyle/>
          <a:p>
            <a:r>
              <a:rPr lang="en-US" altLang="ar-SA" sz="3400" dirty="0">
                <a:latin typeface="+mn-lt"/>
              </a:rPr>
              <a:t>Date of the IR</a:t>
            </a:r>
            <a:r>
              <a:rPr lang="en-US" altLang="ar-SA" sz="3400" b="1" dirty="0">
                <a:solidFill>
                  <a:srgbClr val="FF6600"/>
                </a:solidFill>
                <a:latin typeface="+mn-lt"/>
              </a:rPr>
              <a:t>*</a:t>
            </a:r>
            <a:r>
              <a:rPr lang="en-US" altLang="ar-SA" sz="3400" dirty="0">
                <a:latin typeface="+mn-lt"/>
              </a:rPr>
              <a:t> (2)</a:t>
            </a:r>
          </a:p>
        </p:txBody>
      </p:sp>
      <p:sp>
        <p:nvSpPr>
          <p:cNvPr id="650243" name="Line 4"/>
          <p:cNvSpPr>
            <a:spLocks noChangeShapeType="1"/>
          </p:cNvSpPr>
          <p:nvPr/>
        </p:nvSpPr>
        <p:spPr bwMode="auto">
          <a:xfrm>
            <a:off x="1073150" y="15652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0244" name="Line 5"/>
          <p:cNvSpPr>
            <a:spLocks noChangeShapeType="1"/>
          </p:cNvSpPr>
          <p:nvPr/>
        </p:nvSpPr>
        <p:spPr bwMode="auto">
          <a:xfrm>
            <a:off x="1225550" y="1489075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0245" name="Line 6"/>
          <p:cNvSpPr>
            <a:spLocks noChangeShapeType="1"/>
          </p:cNvSpPr>
          <p:nvPr/>
        </p:nvSpPr>
        <p:spPr bwMode="auto">
          <a:xfrm>
            <a:off x="4730750" y="1489075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0246" name="Text Box 7"/>
          <p:cNvSpPr txBox="1">
            <a:spLocks noChangeArrowheads="1"/>
          </p:cNvSpPr>
          <p:nvPr/>
        </p:nvSpPr>
        <p:spPr bwMode="auto">
          <a:xfrm>
            <a:off x="252413" y="1717675"/>
            <a:ext cx="208756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u="sng">
                <a:latin typeface="Verdana" pitchFamily="34" charset="0"/>
                <a:cs typeface="Times New Roman (Arabic)" charset="-78"/>
              </a:rPr>
              <a:t>Receipt of the international application by the</a:t>
            </a:r>
            <a:r>
              <a:rPr lang="en-US" altLang="en-US" sz="1600" b="1" u="sng">
                <a:latin typeface="Verdana" pitchFamily="34" charset="0"/>
              </a:rPr>
              <a:t> Office of origin</a:t>
            </a:r>
          </a:p>
          <a:p>
            <a:pPr>
              <a:spcBef>
                <a:spcPct val="50000"/>
              </a:spcBef>
            </a:pPr>
            <a:endParaRPr lang="en-US" altLang="en-US" sz="1600" b="1" u="sng">
              <a:latin typeface="Verdana" pitchFamily="34" charset="0"/>
              <a:cs typeface="Times New Roman (Arabic)" charset="-78"/>
            </a:endParaRPr>
          </a:p>
        </p:txBody>
      </p:sp>
      <p:sp>
        <p:nvSpPr>
          <p:cNvPr id="650247" name="Text Box 8"/>
          <p:cNvSpPr txBox="1">
            <a:spLocks noChangeArrowheads="1"/>
          </p:cNvSpPr>
          <p:nvPr/>
        </p:nvSpPr>
        <p:spPr bwMode="auto">
          <a:xfrm>
            <a:off x="3740150" y="1717675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fr-FR" altLang="en-US" sz="1600" b="1">
              <a:latin typeface="Verdana" pitchFamily="34" charset="0"/>
              <a:cs typeface="Times New Roman (Arabic)" charset="-78"/>
            </a:endParaRPr>
          </a:p>
        </p:txBody>
      </p:sp>
      <p:sp>
        <p:nvSpPr>
          <p:cNvPr id="650248" name="Text Box 9"/>
          <p:cNvSpPr txBox="1">
            <a:spLocks noChangeArrowheads="1"/>
          </p:cNvSpPr>
          <p:nvPr/>
        </p:nvSpPr>
        <p:spPr bwMode="auto">
          <a:xfrm>
            <a:off x="2673350" y="95567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1600" b="1">
                <a:cs typeface="Times New Roman (Arabic)" charset="-78"/>
              </a:rPr>
              <a:t>2 </a:t>
            </a:r>
            <a:r>
              <a:rPr lang="en-US" altLang="en-US" sz="1600" b="1">
                <a:cs typeface="Times New Roman (Arabic)" charset="-78"/>
              </a:rPr>
              <a:t>months</a:t>
            </a:r>
          </a:p>
        </p:txBody>
      </p:sp>
      <p:sp>
        <p:nvSpPr>
          <p:cNvPr id="650249" name="Text Box 10"/>
          <p:cNvSpPr txBox="1">
            <a:spLocks noChangeArrowheads="1"/>
          </p:cNvSpPr>
          <p:nvPr/>
        </p:nvSpPr>
        <p:spPr bwMode="auto">
          <a:xfrm>
            <a:off x="1214438" y="103187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3600" b="1">
                <a:solidFill>
                  <a:srgbClr val="FF6600"/>
                </a:solidFill>
                <a:cs typeface="Times New Roman (Arabic)" charset="-78"/>
              </a:rPr>
              <a:t>*</a:t>
            </a:r>
          </a:p>
        </p:txBody>
      </p:sp>
      <p:sp>
        <p:nvSpPr>
          <p:cNvPr id="650250" name="AutoShape 11"/>
          <p:cNvSpPr>
            <a:spLocks/>
          </p:cNvSpPr>
          <p:nvPr/>
        </p:nvSpPr>
        <p:spPr bwMode="auto">
          <a:xfrm rot="5400000">
            <a:off x="2863850" y="-301625"/>
            <a:ext cx="228600" cy="3352800"/>
          </a:xfrm>
          <a:prstGeom prst="leftBrace">
            <a:avLst>
              <a:gd name="adj1" fmla="val 1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fr-CH" altLang="en-US"/>
          </a:p>
        </p:txBody>
      </p:sp>
      <p:grpSp>
        <p:nvGrpSpPr>
          <p:cNvPr id="650251" name="Group 12"/>
          <p:cNvGrpSpPr>
            <a:grpSpLocks/>
          </p:cNvGrpSpPr>
          <p:nvPr/>
        </p:nvGrpSpPr>
        <p:grpSpPr bwMode="auto">
          <a:xfrm>
            <a:off x="252413" y="2611438"/>
            <a:ext cx="8212137" cy="2228850"/>
            <a:chOff x="59" y="1872"/>
            <a:chExt cx="5173" cy="1404"/>
          </a:xfrm>
        </p:grpSpPr>
        <p:sp>
          <p:nvSpPr>
            <p:cNvPr id="650252" name="Line 13"/>
            <p:cNvSpPr>
              <a:spLocks noChangeShapeType="1"/>
            </p:cNvSpPr>
            <p:nvPr/>
          </p:nvSpPr>
          <p:spPr bwMode="auto">
            <a:xfrm>
              <a:off x="528" y="2352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3" name="Line 14"/>
            <p:cNvSpPr>
              <a:spLocks noChangeShapeType="1"/>
            </p:cNvSpPr>
            <p:nvPr/>
          </p:nvSpPr>
          <p:spPr bwMode="auto">
            <a:xfrm>
              <a:off x="624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4" name="Text Box 15"/>
            <p:cNvSpPr txBox="1">
              <a:spLocks noChangeArrowheads="1"/>
            </p:cNvSpPr>
            <p:nvPr/>
          </p:nvSpPr>
          <p:spPr bwMode="auto">
            <a:xfrm>
              <a:off x="59" y="2448"/>
              <a:ext cx="1225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latin typeface="Verdana" pitchFamily="34" charset="0"/>
                  <a:cs typeface="Times New Roman (Arabic)" charset="-78"/>
                </a:rPr>
                <a:t>Receipt of the international application by the</a:t>
              </a:r>
              <a:r>
                <a:rPr lang="en-US" altLang="en-US" sz="1600" b="1">
                  <a:latin typeface="Verdana" pitchFamily="34" charset="0"/>
                </a:rPr>
                <a:t> Office of origin</a:t>
              </a:r>
            </a:p>
          </p:txBody>
        </p:sp>
        <p:sp>
          <p:nvSpPr>
            <p:cNvPr id="650255" name="Text Box 16"/>
            <p:cNvSpPr txBox="1">
              <a:spLocks noChangeArrowheads="1"/>
            </p:cNvSpPr>
            <p:nvPr/>
          </p:nvSpPr>
          <p:spPr bwMode="auto">
            <a:xfrm>
              <a:off x="1440" y="1872"/>
              <a:ext cx="93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en-US" sz="1600" b="1">
                  <a:cs typeface="Times New Roman (Arabic)" charset="-78"/>
                </a:rPr>
                <a:t> 2 </a:t>
              </a:r>
              <a:r>
                <a:rPr lang="en-US" altLang="en-US" sz="1600" b="1">
                  <a:cs typeface="Times New Roman (Arabic)" charset="-78"/>
                </a:rPr>
                <a:t>months</a:t>
              </a:r>
            </a:p>
          </p:txBody>
        </p:sp>
        <p:sp>
          <p:nvSpPr>
            <p:cNvPr id="650256" name="Line 17"/>
            <p:cNvSpPr>
              <a:spLocks noChangeShapeType="1"/>
            </p:cNvSpPr>
            <p:nvPr/>
          </p:nvSpPr>
          <p:spPr bwMode="auto">
            <a:xfrm>
              <a:off x="364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7" name="Text Box 18"/>
            <p:cNvSpPr txBox="1">
              <a:spLocks noChangeArrowheads="1"/>
            </p:cNvSpPr>
            <p:nvPr/>
          </p:nvSpPr>
          <p:spPr bwMode="auto">
            <a:xfrm>
              <a:off x="2688" y="2496"/>
              <a:ext cx="187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 u="sng" dirty="0">
                  <a:latin typeface="Verdana" pitchFamily="34" charset="0"/>
                </a:rPr>
                <a:t>Receipt </a:t>
              </a:r>
              <a:r>
                <a:rPr lang="fr-FR" altLang="en-US" sz="1600" b="1" u="sng" dirty="0">
                  <a:latin typeface="Verdana" pitchFamily="34" charset="0"/>
                </a:rPr>
                <a:t>of the international </a:t>
              </a:r>
              <a:r>
                <a:rPr lang="fr-FR" altLang="en-US" sz="1600" u="sng" dirty="0">
                  <a:latin typeface="Verdana" pitchFamily="34" charset="0"/>
                </a:rPr>
                <a:t> </a:t>
              </a:r>
              <a:r>
                <a:rPr lang="fr-FR" altLang="en-US" sz="1600" b="1" u="sng" dirty="0">
                  <a:latin typeface="Verdana" pitchFamily="34" charset="0"/>
                </a:rPr>
                <a:t>application by the </a:t>
              </a:r>
              <a:r>
                <a:rPr lang="fr-FR" altLang="en-US" sz="1600" b="1" u="sng" dirty="0" smtClean="0">
                  <a:latin typeface="Verdana" pitchFamily="34" charset="0"/>
                </a:rPr>
                <a:t>International Bureau</a:t>
              </a:r>
              <a:endParaRPr lang="fr-FR" altLang="en-US" sz="1600" b="1" u="sng" dirty="0">
                <a:latin typeface="Verdana" pitchFamily="34" charset="0"/>
              </a:endParaRPr>
            </a:p>
          </p:txBody>
        </p:sp>
        <p:sp>
          <p:nvSpPr>
            <p:cNvPr id="650258" name="Text Box 19"/>
            <p:cNvSpPr txBox="1">
              <a:spLocks noChangeArrowheads="1"/>
            </p:cNvSpPr>
            <p:nvPr/>
          </p:nvSpPr>
          <p:spPr bwMode="auto">
            <a:xfrm>
              <a:off x="3552" y="2064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en-US" sz="3600" b="1">
                  <a:solidFill>
                    <a:srgbClr val="FF6600"/>
                  </a:solidFill>
                  <a:cs typeface="Times New Roman (Arabic)" charset="-78"/>
                </a:rPr>
                <a:t>*</a:t>
              </a:r>
            </a:p>
          </p:txBody>
        </p:sp>
        <p:sp>
          <p:nvSpPr>
            <p:cNvPr id="650259" name="AutoShape 21"/>
            <p:cNvSpPr>
              <a:spLocks/>
            </p:cNvSpPr>
            <p:nvPr/>
          </p:nvSpPr>
          <p:spPr bwMode="auto">
            <a:xfrm rot="5400000">
              <a:off x="1608" y="1128"/>
              <a:ext cx="144" cy="2112"/>
            </a:xfrm>
            <a:prstGeom prst="leftBrace">
              <a:avLst>
                <a:gd name="adj1" fmla="val 1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fr-CH" altLang="en-US"/>
            </a:p>
          </p:txBody>
        </p:sp>
      </p:grpSp>
      <p:grpSp>
        <p:nvGrpSpPr>
          <p:cNvPr id="650260" name="Group 12"/>
          <p:cNvGrpSpPr>
            <a:grpSpLocks/>
          </p:cNvGrpSpPr>
          <p:nvPr/>
        </p:nvGrpSpPr>
        <p:grpSpPr bwMode="auto">
          <a:xfrm>
            <a:off x="252413" y="4411663"/>
            <a:ext cx="8212137" cy="2170112"/>
            <a:chOff x="59" y="1872"/>
            <a:chExt cx="5173" cy="1461"/>
          </a:xfrm>
        </p:grpSpPr>
        <p:sp>
          <p:nvSpPr>
            <p:cNvPr id="650261" name="Line 13"/>
            <p:cNvSpPr>
              <a:spLocks noChangeShapeType="1"/>
            </p:cNvSpPr>
            <p:nvPr/>
          </p:nvSpPr>
          <p:spPr bwMode="auto">
            <a:xfrm>
              <a:off x="528" y="2352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62" name="Line 14"/>
            <p:cNvSpPr>
              <a:spLocks noChangeShapeType="1"/>
            </p:cNvSpPr>
            <p:nvPr/>
          </p:nvSpPr>
          <p:spPr bwMode="auto">
            <a:xfrm>
              <a:off x="624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63" name="Text Box 15"/>
            <p:cNvSpPr txBox="1">
              <a:spLocks noChangeArrowheads="1"/>
            </p:cNvSpPr>
            <p:nvPr/>
          </p:nvSpPr>
          <p:spPr bwMode="auto">
            <a:xfrm>
              <a:off x="59" y="2448"/>
              <a:ext cx="1179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latin typeface="Verdana" pitchFamily="34" charset="0"/>
                  <a:cs typeface="Times New Roman (Arabic)" charset="-78"/>
                </a:rPr>
                <a:t>Receipt of the international application by the</a:t>
              </a:r>
              <a:r>
                <a:rPr lang="en-US" altLang="en-US" sz="1600" b="1">
                  <a:latin typeface="Verdana" pitchFamily="34" charset="0"/>
                </a:rPr>
                <a:t> Office of origin</a:t>
              </a:r>
            </a:p>
          </p:txBody>
        </p:sp>
        <p:sp>
          <p:nvSpPr>
            <p:cNvPr id="650264" name="Text Box 16"/>
            <p:cNvSpPr txBox="1">
              <a:spLocks noChangeArrowheads="1"/>
            </p:cNvSpPr>
            <p:nvPr/>
          </p:nvSpPr>
          <p:spPr bwMode="auto">
            <a:xfrm>
              <a:off x="1440" y="1872"/>
              <a:ext cx="97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en-US" sz="1600" b="1">
                  <a:cs typeface="Times New Roman (Arabic)" charset="-78"/>
                </a:rPr>
                <a:t> 2 </a:t>
              </a:r>
              <a:r>
                <a:rPr lang="en-US" altLang="en-US" sz="1600" b="1">
                  <a:cs typeface="Times New Roman (Arabic)" charset="-78"/>
                </a:rPr>
                <a:t>months</a:t>
              </a:r>
            </a:p>
          </p:txBody>
        </p:sp>
        <p:sp>
          <p:nvSpPr>
            <p:cNvPr id="650265" name="Line 17"/>
            <p:cNvSpPr>
              <a:spLocks noChangeShapeType="1"/>
            </p:cNvSpPr>
            <p:nvPr/>
          </p:nvSpPr>
          <p:spPr bwMode="auto">
            <a:xfrm>
              <a:off x="3648" y="2304"/>
              <a:ext cx="0" cy="9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66" name="Text Box 18"/>
            <p:cNvSpPr txBox="1">
              <a:spLocks noChangeArrowheads="1"/>
            </p:cNvSpPr>
            <p:nvPr/>
          </p:nvSpPr>
          <p:spPr bwMode="auto">
            <a:xfrm>
              <a:off x="2688" y="2496"/>
              <a:ext cx="187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fr-FR" altLang="en-US" sz="1600" b="1">
                <a:latin typeface="Verdana" pitchFamily="34" charset="0"/>
                <a:cs typeface="Times New Roman (Arabic)" charset="-78"/>
              </a:endParaRPr>
            </a:p>
          </p:txBody>
        </p:sp>
        <p:sp>
          <p:nvSpPr>
            <p:cNvPr id="650267" name="Text Box 19"/>
            <p:cNvSpPr txBox="1">
              <a:spLocks noChangeArrowheads="1"/>
            </p:cNvSpPr>
            <p:nvPr/>
          </p:nvSpPr>
          <p:spPr bwMode="auto">
            <a:xfrm>
              <a:off x="3552" y="2064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fr-FR" altLang="en-US">
                <a:cs typeface="Times New Roman (Arabic)" charset="-78"/>
              </a:endParaRPr>
            </a:p>
          </p:txBody>
        </p:sp>
        <p:sp>
          <p:nvSpPr>
            <p:cNvPr id="650268" name="Line 20"/>
            <p:cNvSpPr>
              <a:spLocks noChangeShapeType="1"/>
            </p:cNvSpPr>
            <p:nvPr/>
          </p:nvSpPr>
          <p:spPr bwMode="auto">
            <a:xfrm>
              <a:off x="2784" y="2304"/>
              <a:ext cx="0" cy="9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69" name="AutoShape 21"/>
            <p:cNvSpPr>
              <a:spLocks/>
            </p:cNvSpPr>
            <p:nvPr/>
          </p:nvSpPr>
          <p:spPr bwMode="auto">
            <a:xfrm rot="5400000">
              <a:off x="1608" y="1128"/>
              <a:ext cx="144" cy="2112"/>
            </a:xfrm>
            <a:prstGeom prst="leftBrace">
              <a:avLst>
                <a:gd name="adj1" fmla="val 1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fr-CH" altLang="en-US"/>
            </a:p>
          </p:txBody>
        </p:sp>
      </p:grpSp>
      <p:sp>
        <p:nvSpPr>
          <p:cNvPr id="650270" name="Line 32"/>
          <p:cNvSpPr>
            <a:spLocks noChangeShapeType="1"/>
          </p:cNvSpPr>
          <p:nvPr/>
        </p:nvSpPr>
        <p:spPr bwMode="auto">
          <a:xfrm>
            <a:off x="4068763" y="1603375"/>
            <a:ext cx="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0271" name="Line 34"/>
          <p:cNvSpPr>
            <a:spLocks noChangeShapeType="1"/>
          </p:cNvSpPr>
          <p:nvPr/>
        </p:nvSpPr>
        <p:spPr bwMode="auto">
          <a:xfrm>
            <a:off x="3852863" y="1603375"/>
            <a:ext cx="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0272" name="Text Box 47"/>
          <p:cNvSpPr txBox="1">
            <a:spLocks noChangeArrowheads="1"/>
          </p:cNvSpPr>
          <p:nvPr/>
        </p:nvSpPr>
        <p:spPr bwMode="auto">
          <a:xfrm>
            <a:off x="3563938" y="1700213"/>
            <a:ext cx="25638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Verdana" pitchFamily="34" charset="0"/>
              </a:rPr>
              <a:t>Receipt</a:t>
            </a:r>
            <a:r>
              <a:rPr lang="fr-FR" altLang="en-US" sz="1600" b="1" dirty="0">
                <a:latin typeface="Verdana" pitchFamily="34" charset="0"/>
              </a:rPr>
              <a:t> of the international </a:t>
            </a:r>
            <a:r>
              <a:rPr lang="fr-FR" altLang="en-US" sz="1600" dirty="0">
                <a:latin typeface="Verdana" pitchFamily="34" charset="0"/>
              </a:rPr>
              <a:t> </a:t>
            </a:r>
            <a:r>
              <a:rPr lang="fr-FR" altLang="en-US" sz="1600" b="1" dirty="0">
                <a:latin typeface="Verdana" pitchFamily="34" charset="0"/>
              </a:rPr>
              <a:t>application by the </a:t>
            </a:r>
            <a:r>
              <a:rPr lang="fr-FR" altLang="en-US" sz="1600" b="1" dirty="0" smtClean="0">
                <a:latin typeface="Verdana" pitchFamily="34" charset="0"/>
              </a:rPr>
              <a:t>International Bureau</a:t>
            </a:r>
            <a:endParaRPr lang="fr-FR" altLang="en-US" sz="1600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600" dirty="0"/>
          </a:p>
        </p:txBody>
      </p:sp>
      <p:sp>
        <p:nvSpPr>
          <p:cNvPr id="650273" name="Line 49"/>
          <p:cNvSpPr>
            <a:spLocks noChangeShapeType="1"/>
          </p:cNvSpPr>
          <p:nvPr/>
        </p:nvSpPr>
        <p:spPr bwMode="auto">
          <a:xfrm>
            <a:off x="4356100" y="1460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0274" name="Line 50"/>
          <p:cNvSpPr>
            <a:spLocks noChangeShapeType="1"/>
          </p:cNvSpPr>
          <p:nvPr/>
        </p:nvSpPr>
        <p:spPr bwMode="auto">
          <a:xfrm>
            <a:off x="3779838" y="498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0275" name="Line 51"/>
          <p:cNvSpPr>
            <a:spLocks noChangeShapeType="1"/>
          </p:cNvSpPr>
          <p:nvPr/>
        </p:nvSpPr>
        <p:spPr bwMode="auto">
          <a:xfrm>
            <a:off x="6732588" y="4987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0276" name="Text Box 52"/>
          <p:cNvSpPr txBox="1">
            <a:spLocks noChangeArrowheads="1"/>
          </p:cNvSpPr>
          <p:nvPr/>
        </p:nvSpPr>
        <p:spPr bwMode="auto">
          <a:xfrm>
            <a:off x="5292725" y="5229225"/>
            <a:ext cx="29511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u="sng" dirty="0">
                <a:latin typeface="Verdana" pitchFamily="34" charset="0"/>
              </a:rPr>
              <a:t>Receipt by the </a:t>
            </a:r>
            <a:r>
              <a:rPr lang="fr-FR" altLang="en-US" b="1" u="sng" dirty="0">
                <a:latin typeface="Verdana" pitchFamily="34" charset="0"/>
              </a:rPr>
              <a:t>International Bureau</a:t>
            </a:r>
            <a:r>
              <a:rPr lang="en-US" altLang="en-US" sz="1600" b="1" u="sng" dirty="0" smtClean="0">
                <a:latin typeface="Verdana" pitchFamily="34" charset="0"/>
              </a:rPr>
              <a:t> </a:t>
            </a:r>
            <a:r>
              <a:rPr lang="en-US" altLang="en-US" sz="1600" b="1" u="sng" dirty="0">
                <a:latin typeface="Verdana" pitchFamily="34" charset="0"/>
              </a:rPr>
              <a:t>of the last missing element</a:t>
            </a:r>
            <a:endParaRPr lang="en-US" altLang="en-US" sz="1600" dirty="0">
              <a:latin typeface="Verdana" pitchFamily="34" charset="0"/>
            </a:endParaRPr>
          </a:p>
        </p:txBody>
      </p:sp>
      <p:sp>
        <p:nvSpPr>
          <p:cNvPr id="650277" name="Text Box 53"/>
          <p:cNvSpPr txBox="1">
            <a:spLocks noChangeArrowheads="1"/>
          </p:cNvSpPr>
          <p:nvPr/>
        </p:nvSpPr>
        <p:spPr bwMode="auto">
          <a:xfrm>
            <a:off x="6569075" y="461645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3600" b="1">
                <a:solidFill>
                  <a:srgbClr val="FF6600"/>
                </a:solidFill>
              </a:rPr>
              <a:t>*</a:t>
            </a:r>
            <a:endParaRPr lang="en-US" altLang="en-US" sz="3600" b="1">
              <a:solidFill>
                <a:srgbClr val="FF6600"/>
              </a:solidFill>
            </a:endParaRPr>
          </a:p>
        </p:txBody>
      </p:sp>
      <p:sp>
        <p:nvSpPr>
          <p:cNvPr id="650278" name="Text Box 55"/>
          <p:cNvSpPr txBox="1">
            <a:spLocks noChangeArrowheads="1"/>
          </p:cNvSpPr>
          <p:nvPr/>
        </p:nvSpPr>
        <p:spPr bwMode="auto">
          <a:xfrm>
            <a:off x="2536825" y="5230813"/>
            <a:ext cx="254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Verdana" pitchFamily="34" charset="0"/>
              </a:rPr>
              <a:t>Receipt of the (irregular) international application by the </a:t>
            </a:r>
            <a:r>
              <a:rPr lang="fr-FR" altLang="en-US" b="1" dirty="0">
                <a:latin typeface="Verdana" pitchFamily="34" charset="0"/>
              </a:rPr>
              <a:t>International Bureau</a:t>
            </a:r>
            <a:endParaRPr lang="en-US" altLang="en-US" sz="1600" b="1" dirty="0">
              <a:latin typeface="Verdana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 bwMode="auto">
          <a:xfrm rot="5400000" flipH="1" flipV="1">
            <a:off x="4318794" y="3366294"/>
            <a:ext cx="214312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0280" name="Line 44"/>
          <p:cNvSpPr>
            <a:spLocks noChangeShapeType="1"/>
          </p:cNvSpPr>
          <p:nvPr/>
        </p:nvSpPr>
        <p:spPr bwMode="auto">
          <a:xfrm>
            <a:off x="1331913" y="1531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3684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Effects of the </a:t>
            </a:r>
            <a:r>
              <a:rPr lang="en-US" altLang="en-US" sz="3400" dirty="0" smtClean="0">
                <a:latin typeface="+mn-lt"/>
              </a:rPr>
              <a:t>International Registration</a:t>
            </a:r>
            <a:endParaRPr lang="en-US" altLang="en-US" sz="3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00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Effects of an </a:t>
            </a:r>
            <a:r>
              <a:rPr lang="en-US" altLang="en-US" sz="3400" dirty="0" smtClean="0">
                <a:latin typeface="+mn-lt"/>
              </a:rPr>
              <a:t>International Registration</a:t>
            </a:r>
            <a:endParaRPr lang="en-US" altLang="en-US" sz="3400" dirty="0">
              <a:latin typeface="+mn-lt"/>
            </a:endParaRP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447800"/>
            <a:ext cx="4681537" cy="4857750"/>
          </a:xfrm>
        </p:spPr>
        <p:txBody>
          <a:bodyPr/>
          <a:lstStyle/>
          <a:p>
            <a:r>
              <a:rPr lang="en-US" altLang="en-US" sz="2200" dirty="0">
                <a:latin typeface="+mn-lt"/>
              </a:rPr>
              <a:t>From the date of the </a:t>
            </a:r>
            <a:r>
              <a:rPr lang="en-US" altLang="en-US" sz="2200" dirty="0" smtClean="0">
                <a:latin typeface="+mn-lt"/>
              </a:rPr>
              <a:t>international registration, </a:t>
            </a:r>
            <a:r>
              <a:rPr lang="en-US" altLang="en-US" sz="2200" dirty="0">
                <a:latin typeface="+mn-lt"/>
              </a:rPr>
              <a:t>the protection of the mark in each of the </a:t>
            </a:r>
            <a:r>
              <a:rPr lang="en-US" altLang="en-US" sz="2200" dirty="0" smtClean="0">
                <a:latin typeface="+mn-lt"/>
              </a:rPr>
              <a:t>designated Contracting Parties </a:t>
            </a:r>
            <a:r>
              <a:rPr lang="en-US" altLang="en-US" sz="2200" dirty="0">
                <a:latin typeface="+mn-lt"/>
              </a:rPr>
              <a:t>is the same as if  </a:t>
            </a:r>
          </a:p>
          <a:p>
            <a:pPr lvl="1"/>
            <a:r>
              <a:rPr lang="en-US" altLang="en-US" sz="2200" dirty="0">
                <a:latin typeface="+mn-lt"/>
              </a:rPr>
              <a:t>the mark had been filed directly with the Office of that </a:t>
            </a:r>
            <a:r>
              <a:rPr lang="en-US" altLang="en-US" sz="2200" dirty="0" smtClean="0">
                <a:latin typeface="+mn-lt"/>
              </a:rPr>
              <a:t>Contracting Party, </a:t>
            </a:r>
            <a:r>
              <a:rPr lang="en-US" altLang="en-US" sz="2200" dirty="0">
                <a:latin typeface="+mn-lt"/>
              </a:rPr>
              <a:t>and</a:t>
            </a:r>
          </a:p>
          <a:p>
            <a:pPr lvl="1"/>
            <a:r>
              <a:rPr lang="en-US" altLang="en-US" sz="2200" dirty="0">
                <a:latin typeface="+mn-lt"/>
              </a:rPr>
              <a:t>the mark had been registered by the Office of that </a:t>
            </a:r>
            <a:r>
              <a:rPr lang="en-US" altLang="en-US" sz="2200" dirty="0" smtClean="0">
                <a:latin typeface="+mn-lt"/>
              </a:rPr>
              <a:t>Contracting Party, </a:t>
            </a:r>
            <a:r>
              <a:rPr lang="en-US" altLang="en-US" sz="2200" dirty="0">
                <a:latin typeface="+mn-lt"/>
              </a:rPr>
              <a:t>if no refusal is notified within the applicable time </a:t>
            </a:r>
            <a:r>
              <a:rPr lang="en-US" altLang="en-US" sz="2200" dirty="0" smtClean="0">
                <a:latin typeface="+mn-lt"/>
              </a:rPr>
              <a:t>limit</a:t>
            </a:r>
            <a:endParaRPr lang="en-US" altLang="en-US" sz="2200" dirty="0">
              <a:latin typeface="+mn-lt"/>
            </a:endParaRPr>
          </a:p>
        </p:txBody>
      </p:sp>
      <p:pic>
        <p:nvPicPr>
          <p:cNvPr id="72090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3392488" cy="4929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3684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International Application</a:t>
            </a:r>
          </a:p>
        </p:txBody>
      </p:sp>
    </p:spTree>
    <p:extLst>
      <p:ext uri="{BB962C8B-B14F-4D97-AF65-F5344CB8AC3E}">
        <p14:creationId xmlns:p14="http://schemas.microsoft.com/office/powerpoint/2010/main" val="21720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3684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Examination in the Office of the Designated Contracting </a:t>
            </a:r>
            <a:r>
              <a:rPr lang="en-US" altLang="en-US" sz="3400" dirty="0" smtClean="0">
                <a:latin typeface="+mn-lt"/>
              </a:rPr>
              <a:t>Party</a:t>
            </a:r>
            <a:endParaRPr lang="en-US" altLang="en-US" sz="3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4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r-CH" altLang="en-US" sz="3400" dirty="0">
                <a:latin typeface="+mn-lt"/>
              </a:rPr>
              <a:t>The </a:t>
            </a:r>
            <a:r>
              <a:rPr lang="fr-CH" altLang="en-US" sz="3400" dirty="0" err="1">
                <a:latin typeface="+mn-lt"/>
              </a:rPr>
              <a:t>Role</a:t>
            </a:r>
            <a:r>
              <a:rPr lang="fr-CH" altLang="en-US" sz="3400" dirty="0">
                <a:latin typeface="+mn-lt"/>
              </a:rPr>
              <a:t> of the Office of the </a:t>
            </a:r>
            <a:r>
              <a:rPr lang="fr-CH" altLang="en-US" sz="3400" dirty="0" err="1" smtClean="0">
                <a:latin typeface="+mn-lt"/>
              </a:rPr>
              <a:t>Designated</a:t>
            </a:r>
            <a:r>
              <a:rPr lang="fr-CH" altLang="en-US" sz="3400" dirty="0" smtClean="0">
                <a:latin typeface="+mn-lt"/>
              </a:rPr>
              <a:t> </a:t>
            </a:r>
            <a:r>
              <a:rPr lang="fr-CH" altLang="en-US" sz="3400" dirty="0" err="1" smtClean="0">
                <a:latin typeface="+mn-lt"/>
              </a:rPr>
              <a:t>Contracting</a:t>
            </a:r>
            <a:r>
              <a:rPr lang="fr-CH" altLang="en-US" sz="3400" dirty="0" smtClean="0">
                <a:latin typeface="+mn-lt"/>
              </a:rPr>
              <a:t> Party</a:t>
            </a:r>
            <a:endParaRPr lang="en-US" altLang="en-US" sz="3400" dirty="0">
              <a:latin typeface="+mn-lt"/>
            </a:endParaRP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fr-CH" altLang="en-US" sz="2200" dirty="0">
                <a:latin typeface="+mn-lt"/>
              </a:rPr>
              <a:t>The </a:t>
            </a:r>
            <a:r>
              <a:rPr lang="fr-CH" altLang="en-US" sz="2200" dirty="0" err="1">
                <a:latin typeface="+mn-lt"/>
              </a:rPr>
              <a:t>role</a:t>
            </a:r>
            <a:r>
              <a:rPr lang="fr-CH" altLang="en-US" sz="2200" dirty="0">
                <a:latin typeface="+mn-lt"/>
              </a:rPr>
              <a:t> of the Office of the </a:t>
            </a:r>
            <a:r>
              <a:rPr lang="fr-CH" altLang="en-US" sz="2200" dirty="0" err="1" smtClean="0">
                <a:latin typeface="+mn-lt"/>
              </a:rPr>
              <a:t>designated</a:t>
            </a:r>
            <a:r>
              <a:rPr lang="fr-CH" altLang="en-US" sz="2200" dirty="0" smtClean="0">
                <a:latin typeface="+mn-lt"/>
              </a:rPr>
              <a:t> </a:t>
            </a:r>
            <a:r>
              <a:rPr lang="fr-CH" altLang="en-US" sz="2200" dirty="0" err="1" smtClean="0">
                <a:latin typeface="+mn-lt"/>
              </a:rPr>
              <a:t>Contracting</a:t>
            </a:r>
            <a:r>
              <a:rPr lang="fr-CH" altLang="en-US" sz="2200" dirty="0" smtClean="0">
                <a:latin typeface="+mn-lt"/>
              </a:rPr>
              <a:t> Party </a:t>
            </a:r>
            <a:r>
              <a:rPr lang="fr-CH" altLang="en-US" sz="2200" dirty="0" err="1">
                <a:latin typeface="+mn-lt"/>
              </a:rPr>
              <a:t>will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be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determined</a:t>
            </a:r>
            <a:r>
              <a:rPr lang="fr-CH" altLang="en-US" sz="2200" dirty="0">
                <a:latin typeface="+mn-lt"/>
              </a:rPr>
              <a:t> by the </a:t>
            </a:r>
            <a:r>
              <a:rPr lang="fr-CH" altLang="en-US" sz="2200" dirty="0" err="1">
                <a:latin typeface="+mn-lt"/>
              </a:rPr>
              <a:t>domestic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 smtClean="0">
                <a:latin typeface="+mn-lt"/>
              </a:rPr>
              <a:t>legislation</a:t>
            </a:r>
            <a:endParaRPr lang="fr-CH" altLang="en-US" sz="2200" dirty="0">
              <a:latin typeface="+mn-lt"/>
            </a:endParaRPr>
          </a:p>
          <a:p>
            <a:r>
              <a:rPr lang="nb-NO" altLang="en-US" sz="2200" dirty="0">
                <a:latin typeface="+mn-lt"/>
              </a:rPr>
              <a:t>The domestic legislations of </a:t>
            </a:r>
            <a:r>
              <a:rPr lang="nb-NO" altLang="en-US" sz="2200" dirty="0" smtClean="0">
                <a:latin typeface="+mn-lt"/>
              </a:rPr>
              <a:t>the designated Contracting Parties </a:t>
            </a:r>
            <a:r>
              <a:rPr lang="nb-NO" altLang="en-US" sz="2200" dirty="0">
                <a:latin typeface="+mn-lt"/>
              </a:rPr>
              <a:t>set the conditions for protecting a trademark and determine the rights which result from </a:t>
            </a:r>
            <a:r>
              <a:rPr lang="nb-NO" altLang="en-US" sz="2200" dirty="0" smtClean="0">
                <a:latin typeface="+mn-lt"/>
              </a:rPr>
              <a:t>protection</a:t>
            </a:r>
            <a:endParaRPr lang="fr-CH" altLang="en-US" sz="2200" dirty="0">
              <a:latin typeface="+mn-lt"/>
            </a:endParaRPr>
          </a:p>
          <a:p>
            <a:r>
              <a:rPr lang="fr-CH" altLang="en-US" sz="2200" dirty="0">
                <a:latin typeface="+mn-lt"/>
              </a:rPr>
              <a:t>The Madrid system </a:t>
            </a:r>
            <a:r>
              <a:rPr lang="fr-CH" altLang="en-US" sz="2200" dirty="0" err="1">
                <a:latin typeface="+mn-lt"/>
              </a:rPr>
              <a:t>offers</a:t>
            </a:r>
            <a:r>
              <a:rPr lang="fr-CH" altLang="en-US" sz="2200" dirty="0">
                <a:latin typeface="+mn-lt"/>
              </a:rPr>
              <a:t> the </a:t>
            </a:r>
            <a:r>
              <a:rPr lang="fr-CH" altLang="en-US" sz="2200" dirty="0" err="1">
                <a:latin typeface="+mn-lt"/>
              </a:rPr>
              <a:t>possibility</a:t>
            </a:r>
            <a:r>
              <a:rPr lang="fr-CH" altLang="en-US" sz="2200" dirty="0">
                <a:latin typeface="+mn-lt"/>
              </a:rPr>
              <a:t> for </a:t>
            </a:r>
            <a:r>
              <a:rPr lang="fr-CH" altLang="en-US" sz="2200" dirty="0" err="1">
                <a:latin typeface="+mn-lt"/>
              </a:rPr>
              <a:t>these</a:t>
            </a:r>
            <a:r>
              <a:rPr lang="fr-CH" altLang="en-US" sz="2200" dirty="0">
                <a:latin typeface="+mn-lt"/>
              </a:rPr>
              <a:t> Offices to issue </a:t>
            </a:r>
            <a:r>
              <a:rPr lang="fr-CH" altLang="en-US" sz="2200" dirty="0" err="1">
                <a:latin typeface="+mn-lt"/>
              </a:rPr>
              <a:t>decisions</a:t>
            </a:r>
            <a:r>
              <a:rPr lang="fr-CH" altLang="en-US" sz="2200" dirty="0">
                <a:latin typeface="+mn-lt"/>
              </a:rPr>
              <a:t> on the </a:t>
            </a:r>
            <a:r>
              <a:rPr lang="fr-CH" altLang="en-US" sz="2200" dirty="0" err="1">
                <a:latin typeface="+mn-lt"/>
              </a:rPr>
              <a:t>status</a:t>
            </a:r>
            <a:r>
              <a:rPr lang="fr-CH" altLang="en-US" sz="2200" dirty="0">
                <a:latin typeface="+mn-lt"/>
              </a:rPr>
              <a:t> of </a:t>
            </a:r>
            <a:r>
              <a:rPr lang="fr-CH" altLang="en-US" sz="2200" dirty="0" smtClean="0">
                <a:latin typeface="+mn-lt"/>
              </a:rPr>
              <a:t>protection</a:t>
            </a:r>
            <a:endParaRPr lang="fr-CH" altLang="en-US" sz="2200" dirty="0">
              <a:latin typeface="+mn-lt"/>
            </a:endParaRPr>
          </a:p>
          <a:p>
            <a:pPr lvl="2"/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Provisional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 smtClean="0">
                <a:latin typeface="+mn-lt"/>
              </a:rPr>
              <a:t>refusals</a:t>
            </a:r>
            <a:endParaRPr lang="fr-CH" altLang="en-US" sz="2200" dirty="0">
              <a:latin typeface="+mn-lt"/>
            </a:endParaRPr>
          </a:p>
          <a:p>
            <a:pPr lvl="2"/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Statements</a:t>
            </a:r>
            <a:r>
              <a:rPr lang="fr-CH" altLang="en-US" sz="2200" dirty="0">
                <a:latin typeface="+mn-lt"/>
              </a:rPr>
              <a:t> of </a:t>
            </a:r>
            <a:r>
              <a:rPr lang="fr-CH" altLang="en-US" sz="2200" dirty="0" err="1">
                <a:latin typeface="+mn-lt"/>
              </a:rPr>
              <a:t>grant</a:t>
            </a:r>
            <a:r>
              <a:rPr lang="fr-CH" altLang="en-US" sz="2200" dirty="0">
                <a:latin typeface="+mn-lt"/>
              </a:rPr>
              <a:t> of </a:t>
            </a:r>
            <a:r>
              <a:rPr lang="fr-CH" altLang="en-US" sz="2200" dirty="0" smtClean="0">
                <a:latin typeface="+mn-lt"/>
              </a:rPr>
              <a:t>protection</a:t>
            </a:r>
            <a:endParaRPr lang="fr-CH" altLang="en-US" sz="2200" dirty="0">
              <a:latin typeface="+mn-lt"/>
            </a:endParaRPr>
          </a:p>
          <a:p>
            <a:pPr lvl="2"/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Further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 smtClean="0">
                <a:latin typeface="+mn-lt"/>
              </a:rPr>
              <a:t>decisions</a:t>
            </a:r>
            <a:endParaRPr lang="fr-CH" altLang="en-US" sz="2200" dirty="0">
              <a:latin typeface="+mn-lt"/>
            </a:endParaRPr>
          </a:p>
          <a:p>
            <a:pPr lvl="2"/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smtClean="0">
                <a:latin typeface="+mn-lt"/>
              </a:rPr>
              <a:t>Invalidations</a:t>
            </a:r>
            <a:endParaRPr lang="fr-CH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0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28600"/>
            <a:ext cx="8785225" cy="1143000"/>
          </a:xfrm>
        </p:spPr>
        <p:txBody>
          <a:bodyPr/>
          <a:lstStyle/>
          <a:p>
            <a:r>
              <a:rPr lang="en-US" altLang="ja-JP" sz="3400" dirty="0">
                <a:latin typeface="+mn-lt"/>
                <a:ea typeface="MS PGothic" pitchFamily="34" charset="-128"/>
              </a:rPr>
              <a:t>Examination Process in the </a:t>
            </a:r>
            <a:r>
              <a:rPr lang="en-US" altLang="en-US" sz="3400" dirty="0">
                <a:latin typeface="+mn-lt"/>
              </a:rPr>
              <a:t>Office of the </a:t>
            </a:r>
            <a:r>
              <a:rPr lang="en-US" altLang="en-US" sz="3400" dirty="0" smtClean="0">
                <a:latin typeface="+mn-lt"/>
              </a:rPr>
              <a:t>Designated Contracting Party</a:t>
            </a:r>
            <a:endParaRPr lang="en-US" altLang="ja-JP" sz="3400" dirty="0">
              <a:latin typeface="+mn-lt"/>
              <a:ea typeface="MS PGothic" pitchFamily="34" charset="-128"/>
            </a:endParaRP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775" y="3644900"/>
            <a:ext cx="8785225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200" dirty="0">
                <a:latin typeface="+mn-lt"/>
                <a:ea typeface="MS PGothic" pitchFamily="34" charset="-128"/>
              </a:rPr>
              <a:t>The Office of the </a:t>
            </a:r>
            <a:r>
              <a:rPr lang="en-US" altLang="ja-JP" sz="2200" dirty="0">
                <a:ea typeface="MS PGothic" pitchFamily="34" charset="-128"/>
              </a:rPr>
              <a:t>d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esignated Contracting Party P 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will examine the request for extension of protection as if it was domestic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application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+mn-lt"/>
              </a:rPr>
              <a:t>Provisional refusals must be notified to 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r>
              <a:rPr lang="en-US" altLang="en-US" sz="2200" dirty="0">
                <a:latin typeface="+mn-lt"/>
              </a:rPr>
              <a:t>within a set time </a:t>
            </a:r>
            <a:r>
              <a:rPr lang="en-US" altLang="en-US" sz="2200" dirty="0" smtClean="0">
                <a:latin typeface="+mn-lt"/>
              </a:rPr>
              <a:t>limit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200" dirty="0">
                <a:latin typeface="+mn-lt"/>
                <a:ea typeface="MS PGothic" pitchFamily="34" charset="-128"/>
              </a:rPr>
              <a:t>The Office of the </a:t>
            </a:r>
            <a:r>
              <a:rPr lang="en-US" altLang="ja-JP" sz="2200" dirty="0">
                <a:ea typeface="MS PGothic" pitchFamily="34" charset="-128"/>
              </a:rPr>
              <a:t>d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esignated Contracting Party 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should send a statement of grant of protection to the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International Bureau 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if all procedures before the Office has been completed before the expiry of the time limit and there are no grounds to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/>
            </a:r>
            <a:br>
              <a:rPr lang="en-US" altLang="ja-JP" sz="2200" dirty="0" smtClean="0">
                <a:latin typeface="+mn-lt"/>
                <a:ea typeface="MS PGothic" pitchFamily="34" charset="-128"/>
              </a:rPr>
            </a:br>
            <a:r>
              <a:rPr lang="en-US" altLang="ja-JP" sz="2200" dirty="0" smtClean="0">
                <a:latin typeface="+mn-lt"/>
                <a:ea typeface="MS PGothic" pitchFamily="34" charset="-128"/>
              </a:rPr>
              <a:t>refuse protection</a:t>
            </a:r>
            <a:endParaRPr lang="en-US" altLang="ja-JP" sz="2200" dirty="0">
              <a:latin typeface="+mn-lt"/>
              <a:ea typeface="MS PGothic" pitchFamily="34" charset="-128"/>
            </a:endParaRPr>
          </a:p>
        </p:txBody>
      </p:sp>
      <p:grpSp>
        <p:nvGrpSpPr>
          <p:cNvPr id="689156" name="Group 4"/>
          <p:cNvGrpSpPr>
            <a:grpSpLocks/>
          </p:cNvGrpSpPr>
          <p:nvPr/>
        </p:nvGrpSpPr>
        <p:grpSpPr bwMode="auto">
          <a:xfrm>
            <a:off x="381000" y="1557338"/>
            <a:ext cx="7850187" cy="1662112"/>
            <a:chOff x="385" y="3037"/>
            <a:chExt cx="4945" cy="988"/>
          </a:xfrm>
        </p:grpSpPr>
        <p:sp>
          <p:nvSpPr>
            <p:cNvPr id="689157" name="Rectangle 5"/>
            <p:cNvSpPr>
              <a:spLocks noChangeAspect="1" noChangeArrowheads="1"/>
            </p:cNvSpPr>
            <p:nvPr/>
          </p:nvSpPr>
          <p:spPr bwMode="auto">
            <a:xfrm>
              <a:off x="385" y="3430"/>
              <a:ext cx="953" cy="45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AU" altLang="ja-JP" sz="1200">
                  <a:ea typeface="MS PGothic" pitchFamily="34" charset="-128"/>
                </a:rPr>
                <a:t>RECEIPT OF</a:t>
              </a:r>
            </a:p>
            <a:p>
              <a:r>
                <a:rPr lang="en-AU" altLang="ja-JP" sz="1200">
                  <a:ea typeface="MS PGothic" pitchFamily="34" charset="-128"/>
                </a:rPr>
                <a:t>NOTIFICATION</a:t>
              </a:r>
            </a:p>
          </p:txBody>
        </p:sp>
        <p:sp>
          <p:nvSpPr>
            <p:cNvPr id="689158" name="Rectangle 6"/>
            <p:cNvSpPr>
              <a:spLocks noChangeAspect="1" noChangeArrowheads="1"/>
            </p:cNvSpPr>
            <p:nvPr/>
          </p:nvSpPr>
          <p:spPr bwMode="auto">
            <a:xfrm>
              <a:off x="1655" y="3430"/>
              <a:ext cx="953" cy="45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AU" altLang="ja-JP" sz="1200">
                  <a:ea typeface="MS PGothic" pitchFamily="34" charset="-128"/>
                </a:rPr>
                <a:t>SUBSTANTIAL</a:t>
              </a:r>
            </a:p>
            <a:p>
              <a:r>
                <a:rPr lang="en-AU" altLang="ja-JP" sz="1200">
                  <a:ea typeface="MS PGothic" pitchFamily="34" charset="-128"/>
                </a:rPr>
                <a:t>EXAMINATION</a:t>
              </a:r>
            </a:p>
          </p:txBody>
        </p:sp>
        <p:sp>
          <p:nvSpPr>
            <p:cNvPr id="689159" name="Rectangle 7"/>
            <p:cNvSpPr>
              <a:spLocks noChangeAspect="1" noChangeArrowheads="1"/>
            </p:cNvSpPr>
            <p:nvPr/>
          </p:nvSpPr>
          <p:spPr bwMode="auto">
            <a:xfrm>
              <a:off x="3016" y="3203"/>
              <a:ext cx="953" cy="36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AU" altLang="ja-JP" sz="1200">
                  <a:ea typeface="MS PGothic" pitchFamily="34" charset="-128"/>
                </a:rPr>
                <a:t>GRANT OF</a:t>
              </a:r>
            </a:p>
            <a:p>
              <a:r>
                <a:rPr lang="en-AU" altLang="ja-JP" sz="1200">
                  <a:ea typeface="MS PGothic" pitchFamily="34" charset="-128"/>
                </a:rPr>
                <a:t>PROTECTION</a:t>
              </a:r>
            </a:p>
          </p:txBody>
        </p:sp>
        <p:sp>
          <p:nvSpPr>
            <p:cNvPr id="689160" name="Rectangle 8"/>
            <p:cNvSpPr>
              <a:spLocks noChangeAspect="1" noChangeArrowheads="1"/>
            </p:cNvSpPr>
            <p:nvPr/>
          </p:nvSpPr>
          <p:spPr bwMode="auto">
            <a:xfrm>
              <a:off x="3016" y="3656"/>
              <a:ext cx="953" cy="36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AU" altLang="ja-JP" sz="1200">
                  <a:ea typeface="MS PGothic" pitchFamily="34" charset="-128"/>
                </a:rPr>
                <a:t>PROVISIONAL</a:t>
              </a:r>
            </a:p>
            <a:p>
              <a:r>
                <a:rPr lang="en-AU" altLang="ja-JP" sz="1200">
                  <a:ea typeface="MS PGothic" pitchFamily="34" charset="-128"/>
                </a:rPr>
                <a:t>REFUSAL</a:t>
              </a:r>
            </a:p>
          </p:txBody>
        </p:sp>
        <p:sp>
          <p:nvSpPr>
            <p:cNvPr id="689161" name="Rectangle 9"/>
            <p:cNvSpPr>
              <a:spLocks noChangeAspect="1" noChangeArrowheads="1"/>
            </p:cNvSpPr>
            <p:nvPr/>
          </p:nvSpPr>
          <p:spPr bwMode="auto">
            <a:xfrm>
              <a:off x="4377" y="3656"/>
              <a:ext cx="953" cy="36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AU" altLang="ja-JP" sz="1200">
                  <a:ea typeface="MS PGothic" pitchFamily="34" charset="-128"/>
                </a:rPr>
                <a:t>CONFIRMATION</a:t>
              </a:r>
            </a:p>
            <a:p>
              <a:r>
                <a:rPr lang="en-AU" altLang="ja-JP" sz="1200">
                  <a:ea typeface="MS PGothic" pitchFamily="34" charset="-128"/>
                </a:rPr>
                <a:t>OF REFUSAL</a:t>
              </a:r>
            </a:p>
          </p:txBody>
        </p:sp>
        <p:cxnSp>
          <p:nvCxnSpPr>
            <p:cNvPr id="689162" name="AutoShape 10"/>
            <p:cNvCxnSpPr>
              <a:cxnSpLocks noChangeShapeType="1"/>
              <a:stCxn id="689160" idx="2"/>
              <a:endCxn id="689158" idx="2"/>
            </p:cNvCxnSpPr>
            <p:nvPr/>
          </p:nvCxnSpPr>
          <p:spPr bwMode="auto">
            <a:xfrm rot="16200000" flipV="1">
              <a:off x="2745" y="3276"/>
              <a:ext cx="136" cy="1361"/>
            </a:xfrm>
            <a:prstGeom prst="bentConnector3">
              <a:avLst>
                <a:gd name="adj1" fmla="val -10073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9163" name="AutoShape 11"/>
            <p:cNvCxnSpPr>
              <a:cxnSpLocks noChangeShapeType="1"/>
              <a:stCxn id="689160" idx="3"/>
              <a:endCxn id="689161" idx="1"/>
            </p:cNvCxnSpPr>
            <p:nvPr/>
          </p:nvCxnSpPr>
          <p:spPr bwMode="auto">
            <a:xfrm>
              <a:off x="3975" y="3838"/>
              <a:ext cx="396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9164" name="AutoShape 12"/>
            <p:cNvCxnSpPr>
              <a:cxnSpLocks noChangeShapeType="1"/>
              <a:stCxn id="689158" idx="3"/>
              <a:endCxn id="689159" idx="1"/>
            </p:cNvCxnSpPr>
            <p:nvPr/>
          </p:nvCxnSpPr>
          <p:spPr bwMode="auto">
            <a:xfrm flipV="1">
              <a:off x="2614" y="3385"/>
              <a:ext cx="396" cy="272"/>
            </a:xfrm>
            <a:prstGeom prst="bentConnector3">
              <a:avLst>
                <a:gd name="adj1" fmla="val 4974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9165" name="AutoShape 13"/>
            <p:cNvCxnSpPr>
              <a:cxnSpLocks noChangeShapeType="1"/>
              <a:stCxn id="689157" idx="3"/>
              <a:endCxn id="689158" idx="1"/>
            </p:cNvCxnSpPr>
            <p:nvPr/>
          </p:nvCxnSpPr>
          <p:spPr bwMode="auto">
            <a:xfrm>
              <a:off x="1344" y="3657"/>
              <a:ext cx="305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9166" name="AutoShape 14"/>
            <p:cNvCxnSpPr>
              <a:cxnSpLocks noChangeShapeType="1"/>
              <a:stCxn id="689158" idx="3"/>
              <a:endCxn id="689160" idx="1"/>
            </p:cNvCxnSpPr>
            <p:nvPr/>
          </p:nvCxnSpPr>
          <p:spPr bwMode="auto">
            <a:xfrm>
              <a:off x="2614" y="3657"/>
              <a:ext cx="396" cy="181"/>
            </a:xfrm>
            <a:prstGeom prst="bentConnector3">
              <a:avLst>
                <a:gd name="adj1" fmla="val 4974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9167" name="Rectangle 15"/>
            <p:cNvSpPr>
              <a:spLocks noChangeAspect="1" noChangeArrowheads="1"/>
            </p:cNvSpPr>
            <p:nvPr/>
          </p:nvSpPr>
          <p:spPr bwMode="auto">
            <a:xfrm>
              <a:off x="4377" y="3203"/>
              <a:ext cx="953" cy="363"/>
            </a:xfrm>
            <a:prstGeom prst="rect">
              <a:avLst/>
            </a:prstGeom>
            <a:noFill/>
            <a:ln w="1905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AU" altLang="ja-JP" sz="1200">
                  <a:solidFill>
                    <a:schemeClr val="bg2"/>
                  </a:solidFill>
                  <a:ea typeface="MS PGothic" pitchFamily="34" charset="-128"/>
                </a:rPr>
                <a:t>NATIONAL</a:t>
              </a:r>
            </a:p>
            <a:p>
              <a:r>
                <a:rPr lang="en-AU" altLang="ja-JP" sz="1200">
                  <a:solidFill>
                    <a:schemeClr val="bg2"/>
                  </a:solidFill>
                  <a:ea typeface="MS PGothic" pitchFamily="34" charset="-128"/>
                </a:rPr>
                <a:t>REGISTRATION</a:t>
              </a:r>
            </a:p>
          </p:txBody>
        </p:sp>
        <p:cxnSp>
          <p:nvCxnSpPr>
            <p:cNvPr id="689168" name="AutoShape 16"/>
            <p:cNvCxnSpPr>
              <a:cxnSpLocks noChangeShapeType="1"/>
              <a:stCxn id="689159" idx="3"/>
              <a:endCxn id="689167" idx="1"/>
            </p:cNvCxnSpPr>
            <p:nvPr/>
          </p:nvCxnSpPr>
          <p:spPr bwMode="auto">
            <a:xfrm>
              <a:off x="3975" y="3385"/>
              <a:ext cx="396" cy="0"/>
            </a:xfrm>
            <a:prstGeom prst="straightConnector1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9169" name="Text Box 17"/>
            <p:cNvSpPr txBox="1">
              <a:spLocks noChangeArrowheads="1"/>
            </p:cNvSpPr>
            <p:nvPr/>
          </p:nvSpPr>
          <p:spPr bwMode="auto">
            <a:xfrm>
              <a:off x="385" y="3037"/>
              <a:ext cx="1798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AU" altLang="ja-JP" sz="2000" b="1">
                  <a:ea typeface="MS PGothic" pitchFamily="34" charset="-128"/>
                </a:rPr>
                <a:t>DESIGNATED OFFICE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2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81300"/>
            <a:ext cx="8229600" cy="13684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Communications from the </a:t>
            </a:r>
            <a:r>
              <a:rPr lang="en-US" altLang="en-US" sz="3400" dirty="0" smtClean="0">
                <a:latin typeface="+mn-lt"/>
              </a:rPr>
              <a:t>designated Contracting Parties</a:t>
            </a:r>
            <a:r>
              <a:rPr lang="en-US" altLang="en-US" sz="3400" dirty="0">
                <a:latin typeface="+mn-lt"/>
              </a:rPr>
              <a:t/>
            </a:r>
            <a:br>
              <a:rPr lang="en-US" altLang="en-US" sz="3400" dirty="0">
                <a:latin typeface="+mn-lt"/>
              </a:rPr>
            </a:br>
            <a:endParaRPr lang="en-US" altLang="en-US" sz="3400" b="1" dirty="0">
              <a:solidFill>
                <a:srgbClr val="00408C"/>
              </a:solidFill>
              <a:latin typeface="+mn-lt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9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435975" cy="990600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Communications from </a:t>
            </a:r>
            <a:r>
              <a:rPr lang="en-US" altLang="en-US" sz="3400" dirty="0" smtClean="0">
                <a:latin typeface="+mn-lt"/>
              </a:rPr>
              <a:t>designated Contracting Parties</a:t>
            </a:r>
            <a:endParaRPr lang="en-US" altLang="en-US" sz="3400" dirty="0">
              <a:latin typeface="+mn-lt"/>
            </a:endParaRP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86800" cy="4352925"/>
          </a:xfrm>
        </p:spPr>
        <p:txBody>
          <a:bodyPr/>
          <a:lstStyle/>
          <a:p>
            <a:r>
              <a:rPr lang="en-US" altLang="en-US" sz="2200" dirty="0">
                <a:latin typeface="+mn-lt"/>
              </a:rPr>
              <a:t>Possibility of oppositions filed after 18 months (Rule 16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Interim status (Rule 18</a:t>
            </a:r>
            <a:r>
              <a:rPr lang="en-US" altLang="en-US" sz="2200" i="1" dirty="0">
                <a:latin typeface="+mn-lt"/>
              </a:rPr>
              <a:t>bis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Statement of grant of protection (Rule 18</a:t>
            </a:r>
            <a:r>
              <a:rPr lang="en-US" altLang="en-US" sz="2200" i="1" dirty="0">
                <a:latin typeface="+mn-lt"/>
              </a:rPr>
              <a:t>ter</a:t>
            </a:r>
            <a:r>
              <a:rPr lang="en-US" altLang="en-US" sz="2200" dirty="0">
                <a:latin typeface="+mn-lt"/>
              </a:rPr>
              <a:t>(1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Provisional refusal (Rule 17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Statement of grant of protection following a provisional refusal (Rule 18</a:t>
            </a:r>
            <a:r>
              <a:rPr lang="en-US" altLang="en-US" sz="2200" i="1" dirty="0">
                <a:latin typeface="+mn-lt"/>
              </a:rPr>
              <a:t>ter</a:t>
            </a:r>
            <a:r>
              <a:rPr lang="en-US" altLang="en-US" sz="2200" dirty="0">
                <a:latin typeface="+mn-lt"/>
              </a:rPr>
              <a:t>(2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Confirmation of total provisional refusal (Rule 18</a:t>
            </a:r>
            <a:r>
              <a:rPr lang="en-US" altLang="en-US" sz="2200" i="1" dirty="0">
                <a:latin typeface="+mn-lt"/>
              </a:rPr>
              <a:t>ter</a:t>
            </a:r>
            <a:r>
              <a:rPr lang="en-US" altLang="en-US" sz="2200" dirty="0">
                <a:latin typeface="+mn-lt"/>
              </a:rPr>
              <a:t>(3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Further decision (Rule 18</a:t>
            </a:r>
            <a:r>
              <a:rPr lang="en-US" altLang="en-US" sz="2200" i="1" dirty="0">
                <a:latin typeface="+mn-lt"/>
              </a:rPr>
              <a:t>ter</a:t>
            </a:r>
            <a:r>
              <a:rPr lang="en-US" altLang="en-US" sz="2200" dirty="0">
                <a:latin typeface="+mn-lt"/>
              </a:rPr>
              <a:t>(4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Invalidation (Rule 19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2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3684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Provisional Refusal</a:t>
            </a:r>
            <a:br>
              <a:rPr lang="en-US" altLang="en-US" sz="3400" dirty="0">
                <a:latin typeface="+mn-lt"/>
              </a:rPr>
            </a:br>
            <a:r>
              <a:rPr lang="en-US" altLang="en-US" sz="3400" dirty="0">
                <a:latin typeface="+mn-lt"/>
              </a:rPr>
              <a:t>Article 5</a:t>
            </a:r>
            <a:br>
              <a:rPr lang="en-US" altLang="en-US" sz="3400" dirty="0">
                <a:latin typeface="+mn-lt"/>
              </a:rPr>
            </a:br>
            <a:r>
              <a:rPr lang="en-US" altLang="en-US" sz="3400" dirty="0">
                <a:latin typeface="+mn-lt"/>
              </a:rPr>
              <a:t>Rules 16, 17 and 18</a:t>
            </a:r>
          </a:p>
        </p:txBody>
      </p:sp>
    </p:spTree>
    <p:extLst>
      <p:ext uri="{BB962C8B-B14F-4D97-AF65-F5344CB8AC3E}">
        <p14:creationId xmlns:p14="http://schemas.microsoft.com/office/powerpoint/2010/main" val="8030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400" dirty="0">
                <a:latin typeface="+mn-lt"/>
              </a:rPr>
              <a:t>Provisional Refusal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06558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What is meant by “Provisional Refusal”?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Are there any restrictions on the right to refuse?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 smtClean="0">
                <a:latin typeface="+mn-lt"/>
              </a:rPr>
              <a:t>Time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 smtClean="0">
                <a:latin typeface="+mn-lt"/>
              </a:rPr>
              <a:t>Grounds</a:t>
            </a:r>
            <a:endParaRPr lang="en-US" altLang="en-US" sz="22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Time limits for notification of provisional </a:t>
            </a:r>
            <a:r>
              <a:rPr lang="en-US" altLang="en-US" sz="2200" dirty="0" smtClean="0">
                <a:latin typeface="+mn-lt"/>
              </a:rPr>
              <a:t>refusal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12 or 18 months, or </a:t>
            </a:r>
            <a:r>
              <a:rPr lang="en-US" altLang="en-US" sz="2200" dirty="0" smtClean="0">
                <a:latin typeface="+mn-lt"/>
              </a:rPr>
              <a:t>“18 </a:t>
            </a:r>
            <a:r>
              <a:rPr lang="en-US" altLang="en-US" sz="2200" dirty="0">
                <a:latin typeface="+mn-lt"/>
              </a:rPr>
              <a:t>months</a:t>
            </a:r>
            <a:r>
              <a:rPr lang="en-US" altLang="en-US" sz="2200" dirty="0" smtClean="0">
                <a:latin typeface="+mn-lt"/>
              </a:rPr>
              <a:t>+”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The time limit runs from the date of notification from 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r>
              <a:rPr lang="en-US" altLang="en-US" sz="2200" dirty="0">
                <a:latin typeface="+mn-lt"/>
              </a:rPr>
              <a:t>to the Office of the </a:t>
            </a:r>
            <a:r>
              <a:rPr lang="en-US" altLang="en-US" sz="2200" dirty="0" smtClean="0">
                <a:latin typeface="+mn-lt"/>
              </a:rPr>
              <a:t>designated Contracting Party </a:t>
            </a:r>
            <a:r>
              <a:rPr lang="en-US" altLang="en-US" sz="2200" dirty="0">
                <a:latin typeface="+mn-lt"/>
              </a:rPr>
              <a:t>in </a:t>
            </a:r>
            <a:r>
              <a:rPr lang="en-US" altLang="en-US" sz="2200" dirty="0" smtClean="0">
                <a:latin typeface="+mn-lt"/>
              </a:rPr>
              <a:t>question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4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400" dirty="0">
                <a:latin typeface="+mn-lt"/>
              </a:rPr>
              <a:t>Grounds for Provisional Refusal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85875"/>
            <a:ext cx="8229600" cy="4581525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altLang="en-US" sz="22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General principle (Article 5(1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Refusal may be based only on the grounds which would apply, under the Paris Convention, in the case of a mark deposited directly with the Office notifying such </a:t>
            </a:r>
            <a:r>
              <a:rPr lang="en-US" altLang="en-US" sz="2200" dirty="0" smtClean="0">
                <a:latin typeface="+mn-lt"/>
              </a:rPr>
              <a:t>refusal</a:t>
            </a:r>
            <a:endParaRPr lang="en-US" altLang="en-US" sz="22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Non-valid </a:t>
            </a:r>
            <a:r>
              <a:rPr lang="en-US" altLang="en-US" sz="2200" dirty="0" smtClean="0">
                <a:latin typeface="+mn-lt"/>
              </a:rPr>
              <a:t>grounds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Divergent opinion on the classification of the goods and services (Rule 12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Banning of multi-class registration or obligation of a limited number of goods or services (Article 5(1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70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400" dirty="0">
                <a:latin typeface="+mn-lt"/>
              </a:rPr>
              <a:t>Notification of Provisional Refusal (1)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938" y="1447800"/>
            <a:ext cx="8323262" cy="4572000"/>
          </a:xfrm>
        </p:spPr>
        <p:txBody>
          <a:bodyPr/>
          <a:lstStyle/>
          <a:p>
            <a:r>
              <a:rPr lang="en-US" altLang="en-US" sz="2200" dirty="0">
                <a:latin typeface="+mn-lt"/>
              </a:rPr>
              <a:t>Notification of provisional refusal is sent to 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Notification of </a:t>
            </a:r>
            <a:r>
              <a:rPr lang="en-US" altLang="en-US" sz="2200" i="1" dirty="0">
                <a:latin typeface="+mn-lt"/>
              </a:rPr>
              <a:t>ex officio</a:t>
            </a:r>
            <a:r>
              <a:rPr lang="en-US" altLang="en-US" sz="2200" dirty="0">
                <a:latin typeface="+mn-lt"/>
              </a:rPr>
              <a:t> provisional refusal must </a:t>
            </a:r>
            <a:r>
              <a:rPr lang="en-US" altLang="en-US" sz="2200" dirty="0" smtClean="0">
                <a:latin typeface="+mn-lt"/>
              </a:rPr>
              <a:t>contain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The Office making the </a:t>
            </a:r>
            <a:r>
              <a:rPr lang="en-US" altLang="en-US" sz="2200" dirty="0" smtClean="0">
                <a:latin typeface="+mn-lt"/>
              </a:rPr>
              <a:t>notification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Number of the </a:t>
            </a:r>
            <a:r>
              <a:rPr lang="en-US" altLang="en-US" sz="2200" dirty="0" smtClean="0">
                <a:latin typeface="+mn-lt"/>
              </a:rPr>
              <a:t>international registration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All the grounds on which the refusal is </a:t>
            </a:r>
            <a:r>
              <a:rPr lang="en-US" altLang="en-US" sz="2200" dirty="0" smtClean="0">
                <a:latin typeface="+mn-lt"/>
              </a:rPr>
              <a:t>based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If the refusal is based on prior right(s), all relevant data concerning that </a:t>
            </a:r>
            <a:r>
              <a:rPr lang="en-US" altLang="en-US" sz="2200" dirty="0" smtClean="0">
                <a:latin typeface="+mn-lt"/>
              </a:rPr>
              <a:t>mark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Whether the refusal affects all goods and services or an indication of which goods and services are </a:t>
            </a:r>
            <a:r>
              <a:rPr lang="en-US" altLang="en-US" sz="2200" dirty="0" smtClean="0">
                <a:latin typeface="+mn-lt"/>
              </a:rPr>
              <a:t>affected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Time limit for filing a request for review/appeal, and to which </a:t>
            </a:r>
            <a:r>
              <a:rPr lang="en-US" altLang="en-US" sz="2200" dirty="0" smtClean="0">
                <a:latin typeface="+mn-lt"/>
              </a:rPr>
              <a:t>authority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3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400" dirty="0">
                <a:latin typeface="+mn-lt"/>
              </a:rPr>
              <a:t>Notification of Provisional Refusal (2)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352925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Where the provisional refusal is based on an opposition, or on opposition and on other grounds, the notification shall indicate that </a:t>
            </a:r>
            <a:r>
              <a:rPr lang="en-US" altLang="en-US" sz="2200" dirty="0" smtClean="0">
                <a:latin typeface="+mn-lt"/>
              </a:rPr>
              <a:t>fact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In addition to the information in an </a:t>
            </a:r>
            <a:r>
              <a:rPr lang="en-US" altLang="en-US" sz="2200" i="1" dirty="0">
                <a:latin typeface="+mn-lt"/>
              </a:rPr>
              <a:t>ex officio</a:t>
            </a:r>
            <a:r>
              <a:rPr lang="en-US" altLang="en-US" sz="2200" dirty="0">
                <a:latin typeface="+mn-lt"/>
              </a:rPr>
              <a:t> provisional refusal, it shall </a:t>
            </a:r>
            <a:r>
              <a:rPr lang="en-US" altLang="en-US" sz="2200" dirty="0" smtClean="0">
                <a:latin typeface="+mn-lt"/>
              </a:rPr>
              <a:t>contain</a:t>
            </a:r>
          </a:p>
          <a:p>
            <a:pPr lvl="1">
              <a:spcBef>
                <a:spcPct val="40000"/>
              </a:spcBef>
            </a:pPr>
            <a:r>
              <a:rPr lang="en-US" altLang="en-US" sz="2200" dirty="0" smtClean="0">
                <a:latin typeface="+mn-lt"/>
              </a:rPr>
              <a:t>Name </a:t>
            </a:r>
            <a:r>
              <a:rPr lang="en-US" altLang="en-US" sz="2200" dirty="0">
                <a:latin typeface="+mn-lt"/>
              </a:rPr>
              <a:t>and address of the </a:t>
            </a:r>
            <a:r>
              <a:rPr lang="en-US" altLang="en-US" sz="2200" dirty="0" smtClean="0">
                <a:latin typeface="+mn-lt"/>
              </a:rPr>
              <a:t>opponent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Where opposition is based on prior right(s), a list of goods and services on which the opposition is </a:t>
            </a:r>
            <a:r>
              <a:rPr lang="en-US" altLang="en-US" sz="2200" dirty="0" smtClean="0">
                <a:latin typeface="+mn-lt"/>
              </a:rPr>
              <a:t>based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40000"/>
              </a:spcBef>
            </a:pPr>
            <a:r>
              <a:rPr lang="en-US" altLang="en-US" sz="2200" dirty="0">
                <a:latin typeface="+mn-lt"/>
              </a:rPr>
              <a:t>Provisional refusal is recorded in the International Register and transmitted to the </a:t>
            </a:r>
            <a:r>
              <a:rPr lang="en-US" altLang="en-US" sz="2200" dirty="0" smtClean="0">
                <a:latin typeface="+mn-lt"/>
              </a:rPr>
              <a:t>holder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8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International </a:t>
            </a:r>
            <a:r>
              <a:rPr lang="en-US" altLang="en-US" sz="3400" dirty="0" smtClean="0">
                <a:latin typeface="+mn-lt"/>
              </a:rPr>
              <a:t>Application:  3 </a:t>
            </a:r>
            <a:r>
              <a:rPr lang="en-US" altLang="en-US" sz="3400" dirty="0">
                <a:latin typeface="+mn-lt"/>
              </a:rPr>
              <a:t>Main Actors</a:t>
            </a:r>
          </a:p>
        </p:txBody>
      </p:sp>
      <p:sp>
        <p:nvSpPr>
          <p:cNvPr id="706563" name="Text Box 14"/>
          <p:cNvSpPr txBox="1">
            <a:spLocks noChangeArrowheads="1"/>
          </p:cNvSpPr>
          <p:nvPr/>
        </p:nvSpPr>
        <p:spPr bwMode="auto">
          <a:xfrm>
            <a:off x="3394075" y="3065462"/>
            <a:ext cx="1944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altLang="en-US">
                <a:ea typeface="MS PGothic" pitchFamily="34" charset="-128"/>
              </a:rPr>
              <a:t>International Application</a:t>
            </a:r>
            <a:endParaRPr lang="en-US" altLang="en-US">
              <a:ea typeface="MS PGothic" pitchFamily="34" charset="-128"/>
            </a:endParaRPr>
          </a:p>
        </p:txBody>
      </p:sp>
      <p:sp>
        <p:nvSpPr>
          <p:cNvPr id="706567" name="_s1031"/>
          <p:cNvSpPr>
            <a:spLocks noChangeArrowheads="1"/>
          </p:cNvSpPr>
          <p:nvPr/>
        </p:nvSpPr>
        <p:spPr bwMode="auto">
          <a:xfrm>
            <a:off x="5481637" y="2057400"/>
            <a:ext cx="12239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ea typeface="MS PGothic" pitchFamily="34" charset="-128"/>
              </a:rPr>
              <a:t>Office of origin</a:t>
            </a:r>
          </a:p>
        </p:txBody>
      </p:sp>
      <p:sp>
        <p:nvSpPr>
          <p:cNvPr id="706568" name="_s1032"/>
          <p:cNvSpPr>
            <a:spLocks noChangeArrowheads="1"/>
          </p:cNvSpPr>
          <p:nvPr/>
        </p:nvSpPr>
        <p:spPr bwMode="auto">
          <a:xfrm>
            <a:off x="3754437" y="4505325"/>
            <a:ext cx="12223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altLang="en-US">
                <a:ea typeface="MS PGothic" pitchFamily="34" charset="-128"/>
              </a:rPr>
              <a:t>International Bureau</a:t>
            </a:r>
            <a:endParaRPr lang="en-US" altLang="en-US">
              <a:ea typeface="MS PGothic" pitchFamily="34" charset="-128"/>
            </a:endParaRPr>
          </a:p>
        </p:txBody>
      </p:sp>
      <p:sp>
        <p:nvSpPr>
          <p:cNvPr id="706569" name="_s1033"/>
          <p:cNvSpPr>
            <a:spLocks noChangeArrowheads="1"/>
          </p:cNvSpPr>
          <p:nvPr/>
        </p:nvSpPr>
        <p:spPr bwMode="auto">
          <a:xfrm>
            <a:off x="1665287" y="2057400"/>
            <a:ext cx="12239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ea typeface="MS PGothic" pitchFamily="34" charset="-128"/>
              </a:rPr>
              <a:t>Applicant</a:t>
            </a:r>
          </a:p>
        </p:txBody>
      </p:sp>
    </p:spTree>
    <p:extLst>
      <p:ext uri="{BB962C8B-B14F-4D97-AF65-F5344CB8AC3E}">
        <p14:creationId xmlns:p14="http://schemas.microsoft.com/office/powerpoint/2010/main" val="39418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81300"/>
            <a:ext cx="8229600" cy="13684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Irregular Provisional Refusal</a:t>
            </a:r>
            <a:br>
              <a:rPr lang="en-US" altLang="en-US" sz="3400" dirty="0">
                <a:latin typeface="+mn-lt"/>
              </a:rPr>
            </a:br>
            <a:r>
              <a:rPr lang="en-US" altLang="en-US" sz="3400" dirty="0">
                <a:latin typeface="+mn-lt"/>
              </a:rPr>
              <a:t>Rule 18</a:t>
            </a:r>
          </a:p>
        </p:txBody>
      </p:sp>
    </p:spTree>
    <p:extLst>
      <p:ext uri="{BB962C8B-B14F-4D97-AF65-F5344CB8AC3E}">
        <p14:creationId xmlns:p14="http://schemas.microsoft.com/office/powerpoint/2010/main" val="24379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400" dirty="0">
                <a:latin typeface="+mn-lt"/>
              </a:rPr>
              <a:t>Irregular Provisional Refusal (1)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84313"/>
            <a:ext cx="8229600" cy="4352925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z="2200" dirty="0" smtClean="0">
                <a:latin typeface="+mn-lt"/>
              </a:rPr>
              <a:t>Deficiencies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25000"/>
              </a:spcBef>
            </a:pPr>
            <a:r>
              <a:rPr lang="en-US" altLang="en-US" sz="2200" dirty="0">
                <a:latin typeface="+mn-lt"/>
              </a:rPr>
              <a:t>The notification is not </a:t>
            </a:r>
            <a:r>
              <a:rPr lang="en-US" altLang="en-US" sz="2200" dirty="0" smtClean="0">
                <a:latin typeface="+mn-lt"/>
              </a:rPr>
              <a:t>signed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25000"/>
              </a:spcBef>
            </a:pPr>
            <a:r>
              <a:rPr lang="en-US" altLang="en-US" sz="2200" dirty="0">
                <a:latin typeface="+mn-lt"/>
              </a:rPr>
              <a:t>Details of conflicting mark(s) are not </a:t>
            </a:r>
            <a:r>
              <a:rPr lang="en-US" altLang="en-US" sz="2200" dirty="0" smtClean="0">
                <a:latin typeface="+mn-lt"/>
              </a:rPr>
              <a:t>included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25000"/>
              </a:spcBef>
            </a:pPr>
            <a:r>
              <a:rPr lang="en-US" altLang="en-US" sz="2200" dirty="0">
                <a:latin typeface="+mn-lt"/>
              </a:rPr>
              <a:t>Goods and services affected are not </a:t>
            </a:r>
            <a:r>
              <a:rPr lang="en-US" altLang="en-US" sz="2200" dirty="0" smtClean="0">
                <a:latin typeface="+mn-lt"/>
              </a:rPr>
              <a:t>mentioned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25000"/>
              </a:spcBef>
            </a:pPr>
            <a:r>
              <a:rPr lang="en-US" altLang="en-US" sz="2200" dirty="0">
                <a:latin typeface="+mn-lt"/>
              </a:rPr>
              <a:t>Particulars of the opponent and of the goods and services on which opposition is based are not </a:t>
            </a:r>
            <a:r>
              <a:rPr lang="en-US" altLang="en-US" sz="2200" dirty="0" smtClean="0">
                <a:latin typeface="+mn-lt"/>
              </a:rPr>
              <a:t>mentioned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25000"/>
              </a:spcBef>
            </a:pPr>
            <a:r>
              <a:rPr lang="en-US" altLang="en-US" sz="2200" dirty="0">
                <a:latin typeface="+mn-lt"/>
              </a:rPr>
              <a:t>The provisional refusal is </a:t>
            </a:r>
            <a:r>
              <a:rPr lang="en-US" altLang="en-US" sz="2200" dirty="0" smtClean="0">
                <a:latin typeface="+mn-lt"/>
              </a:rPr>
              <a:t>recorded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25000"/>
              </a:spcBef>
            </a:pPr>
            <a:r>
              <a:rPr lang="en-US" altLang="en-US" sz="2200" dirty="0">
                <a:latin typeface="+mn-lt"/>
              </a:rPr>
              <a:t>The Office is invited to rectify within 2 </a:t>
            </a:r>
            <a:r>
              <a:rPr lang="en-US" altLang="en-US" sz="2200" dirty="0" smtClean="0">
                <a:latin typeface="+mn-lt"/>
              </a:rPr>
              <a:t>months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25000"/>
              </a:spcBef>
            </a:pPr>
            <a:r>
              <a:rPr lang="en-US" altLang="en-US" sz="2200" dirty="0">
                <a:latin typeface="+mn-lt"/>
              </a:rPr>
              <a:t>The holder receives a copy of the refusal and of the letter sent to the </a:t>
            </a:r>
            <a:r>
              <a:rPr lang="en-US" altLang="en-US" sz="2200" dirty="0" smtClean="0">
                <a:latin typeface="+mn-lt"/>
              </a:rPr>
              <a:t>Office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9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Irregular Provisional Refusal (2)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341438"/>
            <a:ext cx="8591550" cy="5040312"/>
          </a:xfrm>
        </p:spPr>
        <p:txBody>
          <a:bodyPr/>
          <a:lstStyle/>
          <a:p>
            <a:r>
              <a:rPr lang="en-US" altLang="en-US" sz="2200" dirty="0" smtClean="0">
                <a:latin typeface="+mn-lt"/>
              </a:rPr>
              <a:t>Deficiencies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Time limits are not mentioned (for appeal/to file response to opposition</a:t>
            </a:r>
            <a:r>
              <a:rPr lang="en-US" altLang="en-US" sz="2200" dirty="0" smtClean="0">
                <a:latin typeface="+mn-lt"/>
              </a:rPr>
              <a:t>)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Competent authority (for appeal) is not </a:t>
            </a:r>
            <a:r>
              <a:rPr lang="en-US" altLang="en-US" sz="2200" dirty="0" smtClean="0">
                <a:latin typeface="+mn-lt"/>
              </a:rPr>
              <a:t>mentioned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Requirements to file (appeal or response) are not </a:t>
            </a:r>
            <a:r>
              <a:rPr lang="en-US" altLang="en-US" sz="2200" dirty="0" smtClean="0">
                <a:latin typeface="+mn-lt"/>
              </a:rPr>
              <a:t>mentioned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The provisional refusal is not </a:t>
            </a:r>
            <a:r>
              <a:rPr lang="en-US" altLang="en-US" sz="2200" dirty="0" smtClean="0">
                <a:latin typeface="+mn-lt"/>
              </a:rPr>
              <a:t>recorded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The Office is invited to rectify within 2 </a:t>
            </a:r>
            <a:r>
              <a:rPr lang="en-US" altLang="en-US" sz="2200" dirty="0" smtClean="0">
                <a:latin typeface="+mn-lt"/>
              </a:rPr>
              <a:t>months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If rectified, it is recorded with date of defective </a:t>
            </a:r>
            <a:r>
              <a:rPr lang="en-US" altLang="en-US" sz="2200" dirty="0" smtClean="0">
                <a:latin typeface="+mn-lt"/>
              </a:rPr>
              <a:t>refusal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If not, it is not considered as </a:t>
            </a:r>
            <a:r>
              <a:rPr lang="en-US" altLang="en-US" sz="2200" dirty="0" smtClean="0">
                <a:latin typeface="+mn-lt"/>
              </a:rPr>
              <a:t>such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The holder receives a copy of the refusal and of the letter sent to the </a:t>
            </a:r>
            <a:r>
              <a:rPr lang="en-US" altLang="en-US" sz="2200" dirty="0" smtClean="0">
                <a:latin typeface="+mn-lt"/>
              </a:rPr>
              <a:t>Office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33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Irregular Provisional Refusal (3)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00200"/>
            <a:ext cx="8229600" cy="43529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The provisional refusal is not considered as such if </a:t>
            </a:r>
            <a:r>
              <a:rPr lang="en-US" altLang="en-US" sz="2200" dirty="0" smtClean="0">
                <a:latin typeface="+mn-lt"/>
              </a:rPr>
              <a:t>it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Does not indicate any </a:t>
            </a:r>
            <a:r>
              <a:rPr lang="en-US" altLang="en-US" sz="2200" dirty="0" smtClean="0">
                <a:latin typeface="+mn-lt"/>
              </a:rPr>
              <a:t>international registration number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Does not indicate any grounds for </a:t>
            </a:r>
            <a:r>
              <a:rPr lang="en-US" altLang="en-US" sz="2200" dirty="0" smtClean="0">
                <a:latin typeface="+mn-lt"/>
              </a:rPr>
              <a:t>refusal</a:t>
            </a:r>
            <a:endParaRPr lang="en-US" altLang="en-US" sz="2200" dirty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Is sent after the expiry of the refusal </a:t>
            </a:r>
            <a:r>
              <a:rPr lang="en-US" altLang="en-US" sz="2200" dirty="0" smtClean="0">
                <a:latin typeface="+mn-lt"/>
              </a:rPr>
              <a:t>period</a:t>
            </a:r>
            <a:endParaRPr lang="en-US" altLang="en-US" sz="22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r>
              <a:rPr lang="en-US" altLang="en-US" sz="2200" dirty="0">
                <a:latin typeface="+mn-lt"/>
              </a:rPr>
              <a:t>transmits a copy to the holder for </a:t>
            </a:r>
            <a:r>
              <a:rPr lang="en-US" altLang="en-US" sz="2200" dirty="0" smtClean="0">
                <a:latin typeface="+mn-lt"/>
              </a:rPr>
              <a:t>information</a:t>
            </a:r>
            <a:endParaRPr lang="en-US" altLang="en-US" sz="22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The </a:t>
            </a:r>
            <a:r>
              <a:rPr lang="en-US" altLang="en-US" sz="2200" dirty="0" smtClean="0">
                <a:latin typeface="+mn-lt"/>
              </a:rPr>
              <a:t>International Bureau </a:t>
            </a:r>
            <a:r>
              <a:rPr lang="en-US" altLang="en-US" sz="2200" dirty="0">
                <a:latin typeface="+mn-lt"/>
              </a:rPr>
              <a:t>informs both the holder and the </a:t>
            </a:r>
            <a:r>
              <a:rPr lang="en-US" altLang="en-US" sz="2200" dirty="0" smtClean="0">
                <a:latin typeface="+mn-lt"/>
              </a:rPr>
              <a:t>Office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3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574925"/>
            <a:ext cx="7993062" cy="1574800"/>
          </a:xfrm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Interim Status of a Mark in a </a:t>
            </a:r>
            <a:r>
              <a:rPr lang="en-US" altLang="en-US" sz="3400" dirty="0" smtClean="0">
                <a:latin typeface="+mn-lt"/>
              </a:rPr>
              <a:t>designated Contracting Party</a:t>
            </a:r>
            <a:r>
              <a:rPr lang="en-US" altLang="en-US" sz="3400" dirty="0">
                <a:latin typeface="+mn-lt"/>
              </a:rPr>
              <a:t/>
            </a:r>
            <a:br>
              <a:rPr lang="en-US" altLang="en-US" sz="3400" dirty="0">
                <a:latin typeface="+mn-lt"/>
              </a:rPr>
            </a:br>
            <a:r>
              <a:rPr lang="en-US" altLang="en-US" sz="3400" dirty="0">
                <a:latin typeface="+mn-lt"/>
              </a:rPr>
              <a:t>Rule 18</a:t>
            </a:r>
            <a:r>
              <a:rPr lang="en-US" altLang="en-US" sz="3400" i="1" dirty="0">
                <a:latin typeface="+mn-lt"/>
              </a:rPr>
              <a:t>bis</a:t>
            </a:r>
          </a:p>
        </p:txBody>
      </p:sp>
    </p:spTree>
    <p:extLst>
      <p:ext uri="{BB962C8B-B14F-4D97-AF65-F5344CB8AC3E}">
        <p14:creationId xmlns:p14="http://schemas.microsoft.com/office/powerpoint/2010/main" val="3176105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Interim Status of a Mark in a </a:t>
            </a:r>
            <a:r>
              <a:rPr lang="en-US" altLang="en-US" sz="3400" dirty="0" smtClean="0">
                <a:latin typeface="+mn-lt"/>
              </a:rPr>
              <a:t>designated Contracting Party</a:t>
            </a:r>
            <a:endParaRPr lang="en-US" altLang="en-US" sz="3400" dirty="0">
              <a:latin typeface="+mn-lt"/>
            </a:endParaRP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352925"/>
          </a:xfrm>
        </p:spPr>
        <p:txBody>
          <a:bodyPr/>
          <a:lstStyle/>
          <a:p>
            <a:r>
              <a:rPr lang="en-US" altLang="en-US" sz="2200" dirty="0">
                <a:latin typeface="+mn-lt"/>
              </a:rPr>
              <a:t>Optional communications from </a:t>
            </a:r>
            <a:r>
              <a:rPr lang="en-US" altLang="en-US" sz="2200" dirty="0" smtClean="0">
                <a:latin typeface="+mn-lt"/>
              </a:rPr>
              <a:t>designated Contracting Parties </a:t>
            </a:r>
            <a:r>
              <a:rPr lang="en-US" altLang="en-US" sz="2200" dirty="0">
                <a:latin typeface="+mn-lt"/>
              </a:rPr>
              <a:t>on the status of protection of the </a:t>
            </a:r>
            <a:r>
              <a:rPr lang="en-US" altLang="en-US" sz="2200" dirty="0" smtClean="0">
                <a:latin typeface="+mn-lt"/>
              </a:rPr>
              <a:t>mark</a:t>
            </a:r>
            <a:endParaRPr lang="en-US" altLang="en-US" sz="2200" dirty="0">
              <a:latin typeface="+mn-lt"/>
            </a:endParaRPr>
          </a:p>
          <a:p>
            <a:pPr>
              <a:buFontTx/>
              <a:buNone/>
            </a:pP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Interim status </a:t>
            </a:r>
            <a:r>
              <a:rPr lang="en-US" altLang="en-US" sz="2200" u="sng" dirty="0">
                <a:latin typeface="+mn-lt"/>
              </a:rPr>
              <a:t>before</a:t>
            </a:r>
            <a:r>
              <a:rPr lang="en-US" altLang="en-US" sz="2200" dirty="0">
                <a:latin typeface="+mn-lt"/>
              </a:rPr>
              <a:t> sending a provisional refusal </a:t>
            </a:r>
            <a:br>
              <a:rPr lang="en-US" altLang="en-US" sz="2200" dirty="0">
                <a:latin typeface="+mn-lt"/>
              </a:rPr>
            </a:br>
            <a:r>
              <a:rPr lang="en-US" altLang="en-US" sz="2200" dirty="0">
                <a:latin typeface="+mn-lt"/>
              </a:rPr>
              <a:t>(Rule 18</a:t>
            </a:r>
            <a:r>
              <a:rPr lang="en-US" altLang="en-US" sz="2200" i="1" dirty="0">
                <a:latin typeface="+mn-lt"/>
              </a:rPr>
              <a:t>bis</a:t>
            </a:r>
            <a:r>
              <a:rPr lang="en-US" altLang="en-US" sz="2200" dirty="0">
                <a:latin typeface="+mn-lt"/>
              </a:rPr>
              <a:t>(1)(a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  <a:p>
            <a:pPr lvl="1">
              <a:buFontTx/>
              <a:buNone/>
            </a:pP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Interim status </a:t>
            </a:r>
            <a:r>
              <a:rPr lang="en-US" altLang="en-US" sz="2200" u="sng" dirty="0">
                <a:latin typeface="+mn-lt"/>
              </a:rPr>
              <a:t>after</a:t>
            </a:r>
            <a:r>
              <a:rPr lang="en-US" altLang="en-US" sz="2200" dirty="0">
                <a:latin typeface="+mn-lt"/>
              </a:rPr>
              <a:t> sending a provisional refusal </a:t>
            </a:r>
            <a:br>
              <a:rPr lang="en-US" altLang="en-US" sz="2200" dirty="0">
                <a:latin typeface="+mn-lt"/>
              </a:rPr>
            </a:br>
            <a:r>
              <a:rPr lang="en-US" altLang="en-US" sz="2200" dirty="0">
                <a:latin typeface="+mn-lt"/>
              </a:rPr>
              <a:t>(Rule 18</a:t>
            </a:r>
            <a:r>
              <a:rPr lang="en-US" altLang="en-US" sz="2200" i="1" dirty="0">
                <a:latin typeface="+mn-lt"/>
              </a:rPr>
              <a:t>bis</a:t>
            </a:r>
            <a:r>
              <a:rPr lang="en-US" altLang="en-US" sz="2200" dirty="0">
                <a:latin typeface="+mn-lt"/>
              </a:rPr>
              <a:t>(1)(b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9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574925"/>
            <a:ext cx="8569325" cy="1574800"/>
          </a:xfrm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Final Disposition on Status of the Mark </a:t>
            </a:r>
            <a:br>
              <a:rPr lang="en-US" altLang="en-US" sz="3400" dirty="0">
                <a:latin typeface="+mn-lt"/>
              </a:rPr>
            </a:br>
            <a:r>
              <a:rPr lang="en-US" altLang="en-US" sz="3400" dirty="0">
                <a:latin typeface="+mn-lt"/>
              </a:rPr>
              <a:t>Rule 18</a:t>
            </a:r>
            <a:r>
              <a:rPr lang="en-US" altLang="en-US" sz="3400" i="1" dirty="0">
                <a:latin typeface="+mn-lt"/>
              </a:rPr>
              <a:t>ter</a:t>
            </a:r>
          </a:p>
        </p:txBody>
      </p:sp>
    </p:spTree>
    <p:extLst>
      <p:ext uri="{BB962C8B-B14F-4D97-AF65-F5344CB8AC3E}">
        <p14:creationId xmlns:p14="http://schemas.microsoft.com/office/powerpoint/2010/main" val="3319662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Final Disposition on Status of the Mark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534400" cy="4352925"/>
          </a:xfrm>
        </p:spPr>
        <p:txBody>
          <a:bodyPr/>
          <a:lstStyle/>
          <a:p>
            <a:r>
              <a:rPr lang="en-US" altLang="en-US" sz="2200" dirty="0">
                <a:latin typeface="+mn-lt"/>
              </a:rPr>
              <a:t>Statement of grant of protection where no notification of provisional refusal has been communicated (Rule 18</a:t>
            </a:r>
            <a:r>
              <a:rPr lang="en-US" altLang="en-US" sz="2200" i="1" dirty="0">
                <a:latin typeface="+mn-lt"/>
              </a:rPr>
              <a:t>ter</a:t>
            </a:r>
            <a:r>
              <a:rPr lang="en-US" altLang="en-US" sz="2200" dirty="0">
                <a:latin typeface="+mn-lt"/>
              </a:rPr>
              <a:t>(1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  <a:p>
            <a:pPr>
              <a:buFontTx/>
              <a:buNone/>
            </a:pP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Statement of grant of protection following a provisional refusal (Rule 18</a:t>
            </a:r>
            <a:r>
              <a:rPr lang="en-US" altLang="en-US" sz="2200" i="1" dirty="0">
                <a:latin typeface="+mn-lt"/>
              </a:rPr>
              <a:t>ter</a:t>
            </a:r>
            <a:r>
              <a:rPr lang="en-US" altLang="en-US" sz="2200" dirty="0">
                <a:latin typeface="+mn-lt"/>
              </a:rPr>
              <a:t>(2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fr-CH" altLang="en-US" sz="2200" dirty="0">
                <a:latin typeface="+mn-lt"/>
              </a:rPr>
              <a:t>Total or partial </a:t>
            </a:r>
            <a:r>
              <a:rPr lang="fr-CH" altLang="en-US" sz="2200" dirty="0" err="1" smtClean="0">
                <a:latin typeface="+mn-lt"/>
              </a:rPr>
              <a:t>grant</a:t>
            </a:r>
            <a:r>
              <a:rPr lang="fr-CH" altLang="en-US" sz="2200" dirty="0" smtClean="0">
                <a:latin typeface="+mn-lt"/>
              </a:rPr>
              <a:t> of protection</a:t>
            </a:r>
            <a:endParaRPr lang="en-US" altLang="en-US" sz="2200" dirty="0">
              <a:latin typeface="+mn-lt"/>
            </a:endParaRPr>
          </a:p>
          <a:p>
            <a:pPr>
              <a:buFontTx/>
              <a:buNone/>
            </a:pP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Confirmation of total provisional refusal (Rule 18</a:t>
            </a:r>
            <a:r>
              <a:rPr lang="en-US" altLang="en-US" sz="2200" i="1" dirty="0">
                <a:latin typeface="+mn-lt"/>
              </a:rPr>
              <a:t>ter</a:t>
            </a:r>
            <a:r>
              <a:rPr lang="en-US" altLang="en-US" sz="2200" dirty="0">
                <a:latin typeface="+mn-lt"/>
              </a:rPr>
              <a:t>(3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  <a:p>
            <a:pPr>
              <a:buFontTx/>
              <a:buNone/>
            </a:pP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Further decision (Rule 18</a:t>
            </a:r>
            <a:r>
              <a:rPr lang="en-US" altLang="en-US" sz="2200" i="1" dirty="0">
                <a:latin typeface="+mn-lt"/>
              </a:rPr>
              <a:t>ter</a:t>
            </a:r>
            <a:r>
              <a:rPr lang="en-US" altLang="en-US" sz="2200" dirty="0">
                <a:latin typeface="+mn-lt"/>
              </a:rPr>
              <a:t>(4</a:t>
            </a:r>
            <a:r>
              <a:rPr lang="en-US" altLang="en-US" sz="2200" dirty="0" smtClean="0">
                <a:latin typeface="+mn-lt"/>
              </a:rPr>
              <a:t>))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574925"/>
            <a:ext cx="7993062" cy="1574800"/>
          </a:xfrm>
        </p:spPr>
        <p:txBody>
          <a:bodyPr/>
          <a:lstStyle/>
          <a:p>
            <a:pPr algn="ctr"/>
            <a:r>
              <a:rPr lang="en-US" altLang="en-US" sz="3400" dirty="0">
                <a:latin typeface="+mn-lt"/>
              </a:rPr>
              <a:t>Invalidation</a:t>
            </a:r>
            <a:br>
              <a:rPr lang="en-US" altLang="en-US" sz="3400" dirty="0">
                <a:latin typeface="+mn-lt"/>
              </a:rPr>
            </a:br>
            <a:r>
              <a:rPr lang="en-US" altLang="en-US" sz="3400" dirty="0">
                <a:latin typeface="+mn-lt"/>
              </a:rPr>
              <a:t>Rule 19</a:t>
            </a:r>
            <a:endParaRPr lang="en-US" altLang="en-US" sz="3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46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>
                <a:latin typeface="+mn-lt"/>
              </a:rPr>
              <a:t>Invalidation 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37075"/>
          </a:xfrm>
        </p:spPr>
        <p:txBody>
          <a:bodyPr/>
          <a:lstStyle/>
          <a:p>
            <a:r>
              <a:rPr lang="en-US" altLang="en-US" sz="2200" dirty="0">
                <a:latin typeface="+mn-lt"/>
              </a:rPr>
              <a:t>The decision has observed due </a:t>
            </a:r>
            <a:r>
              <a:rPr lang="en-US" altLang="en-US" sz="2200" dirty="0" smtClean="0">
                <a:latin typeface="+mn-lt"/>
              </a:rPr>
              <a:t>process</a:t>
            </a:r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The effects of an </a:t>
            </a:r>
            <a:r>
              <a:rPr lang="en-US" altLang="en-US" sz="2200" dirty="0" smtClean="0">
                <a:latin typeface="+mn-lt"/>
              </a:rPr>
              <a:t>international registration </a:t>
            </a:r>
            <a:r>
              <a:rPr lang="en-US" altLang="en-US" sz="2200" dirty="0">
                <a:latin typeface="+mn-lt"/>
              </a:rPr>
              <a:t>are invalidated and it is not subject to </a:t>
            </a:r>
            <a:r>
              <a:rPr lang="en-US" altLang="en-US" sz="2200" dirty="0" smtClean="0">
                <a:latin typeface="+mn-lt"/>
              </a:rPr>
              <a:t>appeal </a:t>
            </a:r>
          </a:p>
          <a:p>
            <a:r>
              <a:rPr lang="en-US" altLang="en-US" sz="2200" dirty="0" smtClean="0">
                <a:latin typeface="+mn-lt"/>
              </a:rPr>
              <a:t>Content </a:t>
            </a:r>
            <a:r>
              <a:rPr lang="en-US" altLang="en-US" sz="2200" dirty="0">
                <a:latin typeface="+mn-lt"/>
              </a:rPr>
              <a:t>of the </a:t>
            </a:r>
            <a:r>
              <a:rPr lang="en-US" altLang="en-US" sz="2200" dirty="0" smtClean="0">
                <a:latin typeface="+mn-lt"/>
              </a:rPr>
              <a:t>decision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Specifying the </a:t>
            </a:r>
            <a:r>
              <a:rPr lang="en-US" altLang="en-US" sz="2200" dirty="0" smtClean="0">
                <a:latin typeface="+mn-lt"/>
              </a:rPr>
              <a:t>authority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 smtClean="0">
                <a:latin typeface="+mn-lt"/>
              </a:rPr>
              <a:t>International registration </a:t>
            </a:r>
            <a:r>
              <a:rPr lang="en-US" altLang="en-US" sz="2200" dirty="0">
                <a:latin typeface="+mn-lt"/>
              </a:rPr>
              <a:t>number and name of the </a:t>
            </a:r>
            <a:r>
              <a:rPr lang="en-US" altLang="en-US" sz="2200" dirty="0" smtClean="0">
                <a:latin typeface="+mn-lt"/>
              </a:rPr>
              <a:t>holder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Scope of the </a:t>
            </a:r>
            <a:r>
              <a:rPr lang="en-US" altLang="en-US" sz="2200" dirty="0" smtClean="0">
                <a:latin typeface="+mn-lt"/>
              </a:rPr>
              <a:t>invalidation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The fact that the decision is not subject to </a:t>
            </a:r>
            <a:r>
              <a:rPr lang="en-US" altLang="en-US" sz="2200" dirty="0" smtClean="0">
                <a:latin typeface="+mn-lt"/>
              </a:rPr>
              <a:t>appeal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sz="2200" dirty="0">
                <a:latin typeface="+mn-lt"/>
              </a:rPr>
              <a:t>The date the decision was pronounced and, if known, the effective </a:t>
            </a:r>
            <a:r>
              <a:rPr lang="en-US" altLang="en-US" sz="2200" dirty="0" smtClean="0">
                <a:latin typeface="+mn-lt"/>
              </a:rPr>
              <a:t>date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7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7159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Filing Basis Under the Madrid System</a:t>
            </a:r>
          </a:p>
        </p:txBody>
      </p:sp>
      <p:sp>
        <p:nvSpPr>
          <p:cNvPr id="683011" name="ZoneTexte 3"/>
          <p:cNvSpPr txBox="1">
            <a:spLocks noChangeArrowheads="1"/>
          </p:cNvSpPr>
          <p:nvPr/>
        </p:nvSpPr>
        <p:spPr bwMode="auto">
          <a:xfrm>
            <a:off x="971550" y="1196975"/>
            <a:ext cx="6408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+mn-lt"/>
                <a:ea typeface="MS PGothic" pitchFamily="34" charset="-128"/>
              </a:rPr>
              <a:t>Madrid Agreement and Madrid Protocol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907197" y="1646226"/>
          <a:ext cx="6826315" cy="477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2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683000" cy="1143000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Questions ?</a:t>
            </a:r>
          </a:p>
        </p:txBody>
      </p:sp>
      <p:graphicFrame>
        <p:nvGraphicFramePr>
          <p:cNvPr id="6348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05225" y="1773238"/>
          <a:ext cx="1766888" cy="422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4" imgW="1857600" imgH="3995640" progId="MS_ClipArt_Gallery.2">
                  <p:embed/>
                </p:oleObj>
              </mc:Choice>
              <mc:Fallback>
                <p:oleObj name="Clip" r:id="rId4" imgW="1857600" imgH="399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1773238"/>
                        <a:ext cx="1766888" cy="422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6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5359400"/>
            <a:ext cx="8229600" cy="21732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400" dirty="0">
                <a:solidFill>
                  <a:srgbClr val="70899B"/>
                </a:solidFill>
                <a:latin typeface="+mn-lt"/>
              </a:rPr>
              <a:t>Thank you</a:t>
            </a:r>
          </a:p>
          <a:p>
            <a:pPr algn="ctr">
              <a:buFontTx/>
              <a:buNone/>
            </a:pPr>
            <a:r>
              <a:rPr lang="en-US" altLang="en-US" sz="3400" smtClean="0">
                <a:solidFill>
                  <a:srgbClr val="70899B"/>
                </a:solidFill>
              </a:rPr>
              <a:t>e</a:t>
            </a:r>
            <a:r>
              <a:rPr lang="en-US" altLang="en-US" sz="3400" smtClean="0">
                <a:solidFill>
                  <a:srgbClr val="70899B"/>
                </a:solidFill>
                <a:latin typeface="+mn-lt"/>
              </a:rPr>
              <a:t>-mail</a:t>
            </a:r>
            <a:endParaRPr lang="en-US" altLang="en-US" sz="3400" dirty="0">
              <a:solidFill>
                <a:srgbClr val="70899B"/>
              </a:solidFill>
              <a:latin typeface="+mn-lt"/>
            </a:endParaRPr>
          </a:p>
        </p:txBody>
      </p:sp>
      <p:pic>
        <p:nvPicPr>
          <p:cNvPr id="607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6985000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5762" y="1371600"/>
            <a:ext cx="8605838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CH" altLang="en-US" sz="2200" dirty="0">
                <a:latin typeface="+mn-lt"/>
              </a:rPr>
              <a:t>The Madrid system </a:t>
            </a:r>
            <a:r>
              <a:rPr lang="fr-CH" altLang="en-US" sz="2200" dirty="0" err="1">
                <a:latin typeface="+mn-lt"/>
              </a:rPr>
              <a:t>is</a:t>
            </a:r>
            <a:r>
              <a:rPr lang="fr-CH" altLang="en-US" sz="2200" dirty="0">
                <a:latin typeface="+mn-lt"/>
              </a:rPr>
              <a:t> a </a:t>
            </a:r>
            <a:r>
              <a:rPr lang="fr-CH" altLang="en-US" sz="2200" dirty="0" err="1">
                <a:latin typeface="+mn-lt"/>
              </a:rPr>
              <a:t>closed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smtClean="0">
                <a:latin typeface="+mn-lt"/>
              </a:rPr>
              <a:t>system</a:t>
            </a:r>
            <a:endParaRPr lang="fr-CH" altLang="en-US" sz="22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CH" altLang="en-US" sz="2200" dirty="0">
                <a:latin typeface="+mn-lt"/>
              </a:rPr>
              <a:t>The </a:t>
            </a:r>
            <a:r>
              <a:rPr lang="fr-CH" altLang="en-US" sz="2200" dirty="0" err="1">
                <a:latin typeface="+mn-lt"/>
              </a:rPr>
              <a:t>applicant</a:t>
            </a:r>
            <a:r>
              <a:rPr lang="fr-CH" altLang="en-US" sz="2200" dirty="0">
                <a:latin typeface="+mn-lt"/>
              </a:rPr>
              <a:t> </a:t>
            </a:r>
            <a:r>
              <a:rPr lang="en-US" altLang="en-US" sz="2200" dirty="0">
                <a:latin typeface="+mn-lt"/>
              </a:rPr>
              <a:t>(natural person or legal entity) must be entitled to use the Madrid system </a:t>
            </a:r>
            <a:r>
              <a:rPr lang="en-US" altLang="en-US" sz="2200" dirty="0" smtClean="0">
                <a:latin typeface="+mn-lt"/>
              </a:rPr>
              <a:t>through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Real and effective industrial or commercial </a:t>
            </a:r>
            <a:r>
              <a:rPr lang="en-US" altLang="en-US" sz="2200" dirty="0" smtClean="0">
                <a:latin typeface="+mn-lt"/>
              </a:rPr>
              <a:t>establishment 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Domicile; </a:t>
            </a:r>
            <a:r>
              <a:rPr lang="en-US" altLang="en-US" sz="2200" dirty="0" smtClean="0">
                <a:latin typeface="+mn-lt"/>
              </a:rPr>
              <a:t> or</a:t>
            </a:r>
            <a:endParaRPr lang="en-US" altLang="en-US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n-US" sz="2200" dirty="0" smtClean="0">
                <a:latin typeface="+mn-lt"/>
              </a:rPr>
              <a:t>Nationality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r-CH" altLang="en-US" sz="2200" dirty="0">
                <a:latin typeface="+mn-lt"/>
              </a:rPr>
              <a:t>The Office of the </a:t>
            </a:r>
            <a:r>
              <a:rPr lang="fr-CH" altLang="en-US" sz="2200" dirty="0" err="1">
                <a:latin typeface="+mn-lt"/>
              </a:rPr>
              <a:t>Contracting</a:t>
            </a:r>
            <a:r>
              <a:rPr lang="fr-CH" altLang="en-US" sz="2200" dirty="0">
                <a:latin typeface="+mn-lt"/>
              </a:rPr>
              <a:t> Party </a:t>
            </a:r>
            <a:r>
              <a:rPr lang="fr-CH" altLang="en-US" sz="2200" dirty="0" err="1">
                <a:latin typeface="+mn-lt"/>
              </a:rPr>
              <a:t>through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which</a:t>
            </a:r>
            <a:r>
              <a:rPr lang="fr-CH" altLang="en-US" sz="2200" dirty="0">
                <a:latin typeface="+mn-lt"/>
              </a:rPr>
              <a:t> the </a:t>
            </a:r>
            <a:r>
              <a:rPr lang="fr-CH" altLang="en-US" sz="2200" dirty="0" err="1">
                <a:latin typeface="+mn-lt"/>
              </a:rPr>
              <a:t>applicant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is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entitled</a:t>
            </a:r>
            <a:r>
              <a:rPr lang="fr-CH" altLang="en-US" sz="2200" dirty="0">
                <a:latin typeface="+mn-lt"/>
              </a:rPr>
              <a:t> to use the Madrid system, </a:t>
            </a:r>
            <a:r>
              <a:rPr lang="fr-CH" altLang="en-US" sz="2200" dirty="0" err="1">
                <a:latin typeface="+mn-lt"/>
              </a:rPr>
              <a:t>is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considered</a:t>
            </a:r>
            <a:r>
              <a:rPr lang="fr-CH" altLang="en-US" sz="2200" dirty="0">
                <a:latin typeface="+mn-lt"/>
              </a:rPr>
              <a:t> </a:t>
            </a:r>
            <a:r>
              <a:rPr lang="fr-CH" altLang="en-US" sz="2200" dirty="0" err="1">
                <a:latin typeface="+mn-lt"/>
              </a:rPr>
              <a:t>his</a:t>
            </a:r>
            <a:r>
              <a:rPr lang="fr-CH" altLang="en-US" sz="2200" dirty="0">
                <a:latin typeface="+mn-lt"/>
              </a:rPr>
              <a:t> Office of </a:t>
            </a:r>
            <a:r>
              <a:rPr lang="fr-CH" altLang="en-US" sz="2200" dirty="0" err="1" smtClean="0">
                <a:latin typeface="+mn-lt"/>
              </a:rPr>
              <a:t>origin</a:t>
            </a:r>
            <a:endParaRPr lang="en-US" altLang="en-US" sz="2200" dirty="0">
              <a:latin typeface="+mn-lt"/>
            </a:endParaRPr>
          </a:p>
          <a:p>
            <a:pPr lvl="1">
              <a:buFontTx/>
              <a:buNone/>
            </a:pPr>
            <a:endParaRPr lang="en-US" altLang="en-US" sz="2200" dirty="0">
              <a:latin typeface="+mn-lt"/>
            </a:endParaRPr>
          </a:p>
        </p:txBody>
      </p:sp>
      <p:sp>
        <p:nvSpPr>
          <p:cNvPr id="2" name="Titre 1"/>
          <p:cNvSpPr>
            <a:spLocks/>
          </p:cNvSpPr>
          <p:nvPr/>
        </p:nvSpPr>
        <p:spPr bwMode="auto">
          <a:xfrm>
            <a:off x="3048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1pPr>
            <a:lvl2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>
              <a:spcBef>
                <a:spcPct val="0"/>
              </a:spcBef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400" dirty="0"/>
              <a:t>Filing Basis: </a:t>
            </a:r>
            <a:r>
              <a:rPr lang="en-US" altLang="en-US" sz="3400" dirty="0" smtClean="0"/>
              <a:t> Entitlement</a:t>
            </a:r>
            <a:endParaRPr lang="en-US" altLang="en-US" sz="3400" dirty="0"/>
          </a:p>
        </p:txBody>
      </p:sp>
    </p:spTree>
    <p:extLst>
      <p:ext uri="{BB962C8B-B14F-4D97-AF65-F5344CB8AC3E}">
        <p14:creationId xmlns:p14="http://schemas.microsoft.com/office/powerpoint/2010/main" val="42691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Filing Basis: </a:t>
            </a:r>
            <a:r>
              <a:rPr lang="en-US" altLang="en-US" sz="3400" dirty="0" smtClean="0">
                <a:latin typeface="+mn-lt"/>
              </a:rPr>
              <a:t> The </a:t>
            </a:r>
            <a:r>
              <a:rPr lang="en-US" altLang="en-US" sz="3400" dirty="0">
                <a:latin typeface="+mn-lt"/>
              </a:rPr>
              <a:t>Basic Mark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35292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80000"/>
              </a:spcBef>
            </a:pPr>
            <a:r>
              <a:rPr lang="nb-NO" altLang="en-US" sz="2200" dirty="0">
                <a:latin typeface="+mn-lt"/>
              </a:rPr>
              <a:t>When the entitlement with a Contracting Party is established, the applicant needs to have a trademark registered or deposited for registration with the Office of that Contracting Party </a:t>
            </a:r>
            <a:r>
              <a:rPr lang="en-US" altLang="en-US" sz="2200" dirty="0">
                <a:latin typeface="+mn-lt"/>
              </a:rPr>
              <a:t>(the basic mark</a:t>
            </a:r>
            <a:r>
              <a:rPr lang="en-US" altLang="en-US" sz="2200" dirty="0" smtClean="0">
                <a:latin typeface="+mn-lt"/>
              </a:rPr>
              <a:t>)</a:t>
            </a:r>
            <a:endParaRPr lang="nb-NO" altLang="en-US" sz="2200" dirty="0">
              <a:latin typeface="+mn-lt"/>
            </a:endParaRPr>
          </a:p>
          <a:p>
            <a:pPr>
              <a:lnSpc>
                <a:spcPct val="130000"/>
              </a:lnSpc>
              <a:spcBef>
                <a:spcPct val="80000"/>
              </a:spcBef>
            </a:pPr>
            <a:r>
              <a:rPr lang="en-US" altLang="en-US" sz="2200" dirty="0">
                <a:latin typeface="+mn-lt"/>
              </a:rPr>
              <a:t>The international application must concern the same applicant/holder, the same mark and the goods and services in the international application must be covered by the list of goods and services in the basic </a:t>
            </a:r>
            <a:r>
              <a:rPr lang="en-US" altLang="en-US" sz="2200" dirty="0" smtClean="0">
                <a:latin typeface="+mn-lt"/>
              </a:rPr>
              <a:t>mark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86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400" dirty="0">
                <a:latin typeface="+mn-lt"/>
              </a:rPr>
              <a:t>International Application: </a:t>
            </a:r>
            <a:r>
              <a:rPr lang="en-US" altLang="en-US" sz="3400" dirty="0" smtClean="0">
                <a:latin typeface="+mn-lt"/>
              </a:rPr>
              <a:t> Forms </a:t>
            </a:r>
            <a:endParaRPr lang="en-US" altLang="en-US" sz="3400" dirty="0">
              <a:latin typeface="+mn-lt"/>
              <a:ea typeface="MS PGothic" pitchFamily="34" charset="-128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7950"/>
            <a:ext cx="8610600" cy="464185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ja-JP" sz="2200" dirty="0">
                <a:latin typeface="+mn-lt"/>
                <a:ea typeface="MS PGothic" pitchFamily="34" charset="-128"/>
              </a:rPr>
              <a:t>3 international application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forms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spcBef>
                <a:spcPct val="75000"/>
              </a:spcBef>
            </a:pPr>
            <a:r>
              <a:rPr lang="en-US" altLang="ja-JP" sz="2200" b="1" dirty="0">
                <a:latin typeface="+mn-lt"/>
                <a:ea typeface="MS PGothic" pitchFamily="34" charset="-128"/>
              </a:rPr>
              <a:t>Form MM1</a:t>
            </a:r>
            <a:r>
              <a:rPr lang="en-US" altLang="ja-JP" sz="2200" b="1" dirty="0" smtClean="0">
                <a:latin typeface="+mn-lt"/>
                <a:ea typeface="MS PGothic" pitchFamily="34" charset="-128"/>
              </a:rPr>
              <a:t>: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 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Governed exclusively by the </a:t>
            </a:r>
            <a:r>
              <a:rPr lang="en-US" altLang="ja-JP" sz="2200" u="sng" dirty="0">
                <a:latin typeface="+mn-lt"/>
                <a:ea typeface="MS PGothic" pitchFamily="34" charset="-128"/>
              </a:rPr>
              <a:t>Agreement </a:t>
            </a:r>
            <a:r>
              <a:rPr lang="en-US" altLang="ja-JP" sz="2200" u="sng" dirty="0" smtClean="0">
                <a:latin typeface="+mn-lt"/>
                <a:ea typeface="MS PGothic" pitchFamily="34" charset="-128"/>
              </a:rPr>
              <a:t/>
            </a:r>
            <a:br>
              <a:rPr lang="en-US" altLang="ja-JP" sz="2200" u="sng" dirty="0" smtClean="0">
                <a:latin typeface="+mn-lt"/>
                <a:ea typeface="MS PGothic" pitchFamily="34" charset="-128"/>
              </a:rPr>
            </a:br>
            <a:r>
              <a:rPr lang="en-US" altLang="ja-JP" sz="2200" dirty="0" smtClean="0">
                <a:latin typeface="+mn-lt"/>
                <a:ea typeface="MS PGothic" pitchFamily="34" charset="-128"/>
              </a:rPr>
              <a:t>(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Rule 1(viii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))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spcBef>
                <a:spcPct val="75000"/>
              </a:spcBef>
            </a:pPr>
            <a:r>
              <a:rPr lang="en-US" altLang="ja-JP" sz="2200" b="1" dirty="0">
                <a:latin typeface="+mn-lt"/>
                <a:ea typeface="MS PGothic" pitchFamily="34" charset="-128"/>
              </a:rPr>
              <a:t>Form MM2: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 Governed 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exclusively by the </a:t>
            </a:r>
            <a:r>
              <a:rPr lang="en-US" altLang="ja-JP" sz="2200" u="sng" dirty="0">
                <a:latin typeface="+mn-lt"/>
                <a:ea typeface="MS PGothic" pitchFamily="34" charset="-128"/>
              </a:rPr>
              <a:t>Protocol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/>
            </a:r>
            <a:br>
              <a:rPr lang="en-US" altLang="ja-JP" sz="2200" dirty="0" smtClean="0">
                <a:latin typeface="+mn-lt"/>
                <a:ea typeface="MS PGothic" pitchFamily="34" charset="-128"/>
              </a:rPr>
            </a:br>
            <a:r>
              <a:rPr lang="en-US" altLang="ja-JP" sz="2200" dirty="0" smtClean="0">
                <a:latin typeface="+mn-lt"/>
                <a:ea typeface="MS PGothic" pitchFamily="34" charset="-128"/>
              </a:rPr>
              <a:t>(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Rule 1(ix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)) 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spcBef>
                <a:spcPct val="75000"/>
              </a:spcBef>
            </a:pPr>
            <a:r>
              <a:rPr lang="en-US" altLang="ja-JP" sz="2200" b="1" dirty="0">
                <a:latin typeface="+mn-lt"/>
                <a:ea typeface="MS PGothic" pitchFamily="34" charset="-128"/>
              </a:rPr>
              <a:t>Form MM3: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 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 Governed 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by the </a:t>
            </a:r>
            <a:r>
              <a:rPr lang="en-US" altLang="ja-JP" sz="2200" u="sng" dirty="0">
                <a:latin typeface="+mn-lt"/>
                <a:ea typeface="MS PGothic" pitchFamily="34" charset="-128"/>
              </a:rPr>
              <a:t>Agreement and the Protocol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 </a:t>
            </a:r>
            <a:r>
              <a:rPr lang="fr-CH" altLang="ja-JP" sz="2200" dirty="0">
                <a:latin typeface="+mn-lt"/>
                <a:ea typeface="MS PGothic" pitchFamily="34" charset="-128"/>
              </a:rPr>
              <a:t>(</a:t>
            </a:r>
            <a:r>
              <a:rPr lang="en-US" altLang="ja-JP" sz="2200" dirty="0">
                <a:latin typeface="+mn-lt"/>
                <a:ea typeface="MS PGothic" pitchFamily="34" charset="-128"/>
              </a:rPr>
              <a:t>Rule 1(x</a:t>
            </a:r>
            <a:r>
              <a:rPr lang="en-US" altLang="ja-JP" sz="2200" dirty="0" smtClean="0">
                <a:latin typeface="+mn-lt"/>
                <a:ea typeface="MS PGothic" pitchFamily="34" charset="-128"/>
              </a:rPr>
              <a:t>))</a:t>
            </a:r>
            <a:endParaRPr lang="en-US" altLang="ja-JP" sz="2200" dirty="0">
              <a:latin typeface="+mn-lt"/>
              <a:ea typeface="MS PGothic" pitchFamily="34" charset="-128"/>
            </a:endParaRPr>
          </a:p>
          <a:p>
            <a:pPr lvl="1">
              <a:spcBef>
                <a:spcPct val="75000"/>
              </a:spcBef>
              <a:buFontTx/>
              <a:buNone/>
            </a:pPr>
            <a:r>
              <a:rPr lang="en-US" altLang="en-US" sz="2200" dirty="0">
                <a:latin typeface="+mn-lt"/>
              </a:rPr>
              <a:t>Official forms available at: </a:t>
            </a:r>
            <a:r>
              <a:rPr lang="en-US" altLang="en-US" sz="2200" dirty="0" smtClean="0">
                <a:latin typeface="+mn-lt"/>
              </a:rPr>
              <a:t> </a:t>
            </a:r>
            <a:r>
              <a:rPr lang="en-US" altLang="en-US" sz="2200" dirty="0" smtClean="0">
                <a:latin typeface="+mn-lt"/>
                <a:hlinkClick r:id="rId3"/>
              </a:rPr>
              <a:t>http</a:t>
            </a:r>
            <a:r>
              <a:rPr lang="en-US" altLang="en-US" sz="2200" dirty="0">
                <a:latin typeface="+mn-lt"/>
                <a:hlinkClick r:id="rId3"/>
              </a:rPr>
              <a:t>://www.wipo.int/madrid/en/forms</a:t>
            </a:r>
            <a:r>
              <a:rPr lang="en-US" altLang="en-US" sz="2200" dirty="0" smtClean="0">
                <a:latin typeface="+mn-lt"/>
                <a:hlinkClick r:id="rId3"/>
              </a:rPr>
              <a:t>/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1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893175" cy="944562"/>
          </a:xfrm>
        </p:spPr>
        <p:txBody>
          <a:bodyPr/>
          <a:lstStyle/>
          <a:p>
            <a:r>
              <a:rPr lang="en-US" altLang="en-US" sz="3400" dirty="0">
                <a:latin typeface="+mn-lt"/>
              </a:rPr>
              <a:t>International Application: </a:t>
            </a:r>
            <a:r>
              <a:rPr lang="en-US" altLang="en-US" sz="3400" dirty="0" smtClean="0">
                <a:latin typeface="+mn-lt"/>
              </a:rPr>
              <a:t> Requirements </a:t>
            </a:r>
            <a:endParaRPr lang="en-US" altLang="en-US" sz="3400" dirty="0">
              <a:latin typeface="+mn-lt"/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35292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en-US" sz="2200" dirty="0">
                <a:latin typeface="+mn-lt"/>
              </a:rPr>
              <a:t>The international application must be presented to the International Bureau </a:t>
            </a:r>
            <a:r>
              <a:rPr lang="en-US" altLang="en-US" sz="2200" dirty="0" smtClean="0">
                <a:latin typeface="+mn-lt"/>
              </a:rPr>
              <a:t>via </a:t>
            </a:r>
            <a:r>
              <a:rPr lang="en-US" altLang="en-US" sz="2200" dirty="0">
                <a:latin typeface="+mn-lt"/>
              </a:rPr>
              <a:t>the Office of </a:t>
            </a:r>
            <a:r>
              <a:rPr lang="en-US" altLang="en-US" sz="2200" dirty="0" smtClean="0">
                <a:latin typeface="+mn-lt"/>
              </a:rPr>
              <a:t>origin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100000"/>
              </a:spcBef>
            </a:pPr>
            <a:r>
              <a:rPr lang="en-US" altLang="en-US" sz="2200" dirty="0">
                <a:latin typeface="+mn-lt"/>
              </a:rPr>
              <a:t>Official form: </a:t>
            </a:r>
            <a:r>
              <a:rPr lang="en-US" altLang="en-US" sz="2200" dirty="0" smtClean="0">
                <a:latin typeface="+mn-lt"/>
              </a:rPr>
              <a:t> MM1</a:t>
            </a:r>
            <a:r>
              <a:rPr lang="en-US" altLang="en-US" sz="2200" dirty="0">
                <a:latin typeface="+mn-lt"/>
              </a:rPr>
              <a:t>, MM2 or </a:t>
            </a:r>
            <a:r>
              <a:rPr lang="en-US" altLang="en-US" sz="2200" dirty="0" smtClean="0">
                <a:latin typeface="+mn-lt"/>
              </a:rPr>
              <a:t>MM3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100000"/>
              </a:spcBef>
            </a:pPr>
            <a:r>
              <a:rPr lang="en-US" altLang="en-US" sz="2200" dirty="0">
                <a:latin typeface="+mn-lt"/>
              </a:rPr>
              <a:t>Mandatory </a:t>
            </a:r>
            <a:r>
              <a:rPr lang="en-US" altLang="en-US" sz="2200" dirty="0" smtClean="0">
                <a:latin typeface="+mn-lt"/>
              </a:rPr>
              <a:t>contents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100000"/>
              </a:spcBef>
            </a:pPr>
            <a:r>
              <a:rPr lang="en-US" altLang="en-US" sz="2200" dirty="0">
                <a:latin typeface="+mn-lt"/>
              </a:rPr>
              <a:t>Optional </a:t>
            </a:r>
            <a:r>
              <a:rPr lang="en-US" altLang="en-US" sz="2200" dirty="0" smtClean="0">
                <a:latin typeface="+mn-lt"/>
              </a:rPr>
              <a:t>contents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100000"/>
              </a:spcBef>
            </a:pPr>
            <a:r>
              <a:rPr lang="en-US" altLang="en-US" sz="2200" dirty="0">
                <a:latin typeface="+mn-lt"/>
              </a:rPr>
              <a:t>Certification by the Office of </a:t>
            </a:r>
            <a:r>
              <a:rPr lang="en-US" altLang="en-US" sz="2200" dirty="0" smtClean="0">
                <a:latin typeface="+mn-lt"/>
              </a:rPr>
              <a:t>origin</a:t>
            </a:r>
            <a:endParaRPr lang="en-US" altLang="en-US" sz="2200" dirty="0">
              <a:latin typeface="+mn-lt"/>
            </a:endParaRPr>
          </a:p>
          <a:p>
            <a:pPr>
              <a:spcBef>
                <a:spcPct val="100000"/>
              </a:spcBef>
            </a:pPr>
            <a:endParaRPr lang="en-US" altLang="en-US" sz="2200" dirty="0">
              <a:latin typeface="+mn-lt"/>
            </a:endParaRPr>
          </a:p>
          <a:p>
            <a:pPr>
              <a:spcBef>
                <a:spcPct val="100000"/>
              </a:spcBef>
            </a:pPr>
            <a:endParaRPr lang="en-US" altLang="en-US" sz="2200" dirty="0">
              <a:latin typeface="+mn-lt"/>
            </a:endParaRPr>
          </a:p>
          <a:p>
            <a:pPr marL="0" indent="0">
              <a:spcBef>
                <a:spcPct val="100000"/>
              </a:spcBef>
              <a:buNone/>
            </a:pPr>
            <a:endParaRPr lang="en-US" altLang="en-US" sz="2200" dirty="0">
              <a:latin typeface="+mn-lt"/>
            </a:endParaRPr>
          </a:p>
          <a:p>
            <a:pPr>
              <a:buFontTx/>
              <a:buNone/>
            </a:pP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1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 Presentation_Overview of the Madrid System_Legal Perspective_Basic Level_062014_English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 Presentation_Overview of the Madrid System_Legal Perspective_Basic Level_062014_English</Template>
  <TotalTime>288</TotalTime>
  <Words>2468</Words>
  <Application>Microsoft Office PowerPoint</Application>
  <PresentationFormat>On-screen Show (4:3)</PresentationFormat>
  <Paragraphs>398</Paragraphs>
  <Slides>51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Model Presentation_Overview of the Madrid System_Legal Perspective_Basic Level_062014_English</vt:lpstr>
      <vt:lpstr>Clip</vt:lpstr>
      <vt:lpstr>Overview of the Madrid System  Legal Perspective  Basic Level  </vt:lpstr>
      <vt:lpstr>Table of Contents</vt:lpstr>
      <vt:lpstr>International Application</vt:lpstr>
      <vt:lpstr>International Application:  3 Main Actors</vt:lpstr>
      <vt:lpstr>Filing Basis Under the Madrid System</vt:lpstr>
      <vt:lpstr>PowerPoint Presentation</vt:lpstr>
      <vt:lpstr>Filing Basis:  The Basic Mark</vt:lpstr>
      <vt:lpstr>International Application:  Forms </vt:lpstr>
      <vt:lpstr>International Application:  Requirements </vt:lpstr>
      <vt:lpstr>Mandatory Contents (1)</vt:lpstr>
      <vt:lpstr>Mandatory Contents (2)</vt:lpstr>
      <vt:lpstr>Optional Contents</vt:lpstr>
      <vt:lpstr>Certification by the Office of Origin </vt:lpstr>
      <vt:lpstr>Special Requirements for Certain Designated Contracting Parties</vt:lpstr>
      <vt:lpstr>International Application:  Fees</vt:lpstr>
      <vt:lpstr> International Application:  Presentation</vt:lpstr>
      <vt:lpstr>Role of the Office of Origin</vt:lpstr>
      <vt:lpstr>PowerPoint Presentation</vt:lpstr>
      <vt:lpstr>Examination of the International Application in the International Bureau</vt:lpstr>
      <vt:lpstr>Role of the International Bureau</vt:lpstr>
      <vt:lpstr>3 Categories of Irregularities</vt:lpstr>
      <vt:lpstr>Irregularity Rule 12:  Procedure</vt:lpstr>
      <vt:lpstr>Irregularity Rule 13:  Procedure</vt:lpstr>
      <vt:lpstr>Irregularity Rule 11:  Procedure</vt:lpstr>
      <vt:lpstr>Date of the International Registration</vt:lpstr>
      <vt:lpstr>Date of the IR (1)</vt:lpstr>
      <vt:lpstr>Date of the IR* (2)</vt:lpstr>
      <vt:lpstr>Effects of the International Registration</vt:lpstr>
      <vt:lpstr>Effects of an International Registration</vt:lpstr>
      <vt:lpstr>Examination in the Office of the Designated Contracting Party</vt:lpstr>
      <vt:lpstr>The Role of the Office of the Designated Contracting Party</vt:lpstr>
      <vt:lpstr>Examination Process in the Office of the Designated Contracting Party</vt:lpstr>
      <vt:lpstr>Communications from the designated Contracting Parties </vt:lpstr>
      <vt:lpstr>Communications from designated Contracting Parties</vt:lpstr>
      <vt:lpstr>Provisional Refusal Article 5 Rules 16, 17 and 18</vt:lpstr>
      <vt:lpstr>Provisional Refusal</vt:lpstr>
      <vt:lpstr>Grounds for Provisional Refusal</vt:lpstr>
      <vt:lpstr>Notification of Provisional Refusal (1)</vt:lpstr>
      <vt:lpstr>Notification of Provisional Refusal (2)</vt:lpstr>
      <vt:lpstr>Irregular Provisional Refusal Rule 18</vt:lpstr>
      <vt:lpstr>Irregular Provisional Refusal (1)</vt:lpstr>
      <vt:lpstr>Irregular Provisional Refusal (2)</vt:lpstr>
      <vt:lpstr>Irregular Provisional Refusal (3)</vt:lpstr>
      <vt:lpstr>Interim Status of a Mark in a designated Contracting Party Rule 18bis</vt:lpstr>
      <vt:lpstr>Interim Status of a Mark in a designated Contracting Party</vt:lpstr>
      <vt:lpstr>Final Disposition on Status of the Mark  Rule 18ter</vt:lpstr>
      <vt:lpstr>Final Disposition on Status of the Mark</vt:lpstr>
      <vt:lpstr>Invalidation Rule 19</vt:lpstr>
      <vt:lpstr>Invalidation </vt:lpstr>
      <vt:lpstr>Questions ?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Presentation Subtitle and/or Conference Name</dc:title>
  <dc:creator>DIAZ Natacha</dc:creator>
  <cp:lastModifiedBy>COPPIER Sabine</cp:lastModifiedBy>
  <cp:revision>12</cp:revision>
  <dcterms:created xsi:type="dcterms:W3CDTF">2014-06-30T08:00:18Z</dcterms:created>
  <dcterms:modified xsi:type="dcterms:W3CDTF">2015-02-03T16:43:43Z</dcterms:modified>
</cp:coreProperties>
</file>