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5" r:id="rId3"/>
    <p:sldId id="266" r:id="rId4"/>
    <p:sldId id="268" r:id="rId5"/>
    <p:sldId id="269" r:id="rId6"/>
    <p:sldId id="272" r:id="rId7"/>
    <p:sldId id="257" r:id="rId8"/>
    <p:sldId id="259" r:id="rId9"/>
    <p:sldId id="260" r:id="rId10"/>
    <p:sldId id="261" r:id="rId11"/>
    <p:sldId id="258" r:id="rId12"/>
    <p:sldId id="270" r:id="rId13"/>
    <p:sldId id="271" r:id="rId14"/>
    <p:sldId id="273" r:id="rId15"/>
    <p:sldId id="262" r:id="rId16"/>
    <p:sldId id="26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A3536E-CBB7-47AD-ADFB-95AB45C30C4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0900D-C18C-49C1-BC6D-FD03A8BAB46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3536E-CBB7-47AD-ADFB-95AB45C30C4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3536E-CBB7-47AD-ADFB-95AB45C30C41}" type="datetimeFigureOut">
              <a:rPr lang="en-US" smtClean="0"/>
              <a:t>11/30/2014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3536E-CBB7-47AD-ADFB-95AB45C30C4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A3536E-CBB7-47AD-ADFB-95AB45C30C41}"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0900D-C18C-49C1-BC6D-FD03A8BAB46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A3536E-CBB7-47AD-ADFB-95AB45C30C41}"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A3536E-CBB7-47AD-ADFB-95AB45C30C41}" type="datetimeFigureOut">
              <a:rPr lang="en-US" smtClean="0"/>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3536E-CBB7-47AD-ADFB-95AB45C30C41}"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3536E-CBB7-47AD-ADFB-95AB45C30C41}" type="datetimeFigureOut">
              <a:rPr lang="en-US" smtClean="0"/>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0900D-C18C-49C1-BC6D-FD03A8BAB4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A3536E-CBB7-47AD-ADFB-95AB45C30C41}"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0900D-C18C-49C1-BC6D-FD03A8BAB46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A3536E-CBB7-47AD-ADFB-95AB45C30C41}" type="datetimeFigureOut">
              <a:rPr lang="en-US" smtClean="0"/>
              <a:t>11/30/2014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FB0900D-C18C-49C1-BC6D-FD03A8BAB4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A3536E-CBB7-47AD-ADFB-95AB45C30C41}" type="datetimeFigureOut">
              <a:rPr lang="en-US" smtClean="0"/>
              <a:t>11/30/2014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FB0900D-C18C-49C1-BC6D-FD03A8BAB4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Does IP Have Gender?</a:t>
            </a:r>
            <a:endParaRPr lang="en-US" dirty="0"/>
          </a:p>
        </p:txBody>
      </p:sp>
      <p:sp>
        <p:nvSpPr>
          <p:cNvPr id="3" name="Subtitle 2"/>
          <p:cNvSpPr>
            <a:spLocks noGrp="1"/>
          </p:cNvSpPr>
          <p:nvPr>
            <p:ph type="subTitle" idx="1"/>
          </p:nvPr>
        </p:nvSpPr>
        <p:spPr/>
        <p:txBody>
          <a:bodyPr>
            <a:normAutofit/>
          </a:bodyPr>
          <a:lstStyle/>
          <a:p>
            <a:r>
              <a:rPr lang="en-US" dirty="0" smtClean="0"/>
              <a:t>Dan L. Burk</a:t>
            </a:r>
          </a:p>
          <a:p>
            <a:r>
              <a:rPr lang="en-US" dirty="0" smtClean="0"/>
              <a:t>University of California, Irvine</a:t>
            </a:r>
            <a:endParaRPr lang="en-US" dirty="0"/>
          </a:p>
        </p:txBody>
      </p:sp>
    </p:spTree>
    <p:extLst>
      <p:ext uri="{BB962C8B-B14F-4D97-AF65-F5344CB8AC3E}">
        <p14:creationId xmlns:p14="http://schemas.microsoft.com/office/powerpoint/2010/main" val="374898277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EPO Technologies 2003-05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5114311"/>
              </p:ext>
            </p:extLst>
          </p:nvPr>
        </p:nvGraphicFramePr>
        <p:xfrm>
          <a:off x="457200" y="1774825"/>
          <a:ext cx="8229600" cy="2966720"/>
        </p:xfrm>
        <a:graphic>
          <a:graphicData uri="http://schemas.openxmlformats.org/drawingml/2006/table">
            <a:tbl>
              <a:tblPr firstRow="1" bandRow="1">
                <a:tableStyleId>{5940675A-B579-460E-94D1-54222C63F5DA}</a:tableStyleId>
              </a:tblPr>
              <a:tblGrid>
                <a:gridCol w="1905001"/>
                <a:gridCol w="914400"/>
                <a:gridCol w="914400"/>
                <a:gridCol w="914400"/>
                <a:gridCol w="914400"/>
                <a:gridCol w="914400"/>
                <a:gridCol w="838199"/>
                <a:gridCol w="914400"/>
              </a:tblGrid>
              <a:tr h="370840">
                <a:tc>
                  <a:txBody>
                    <a:bodyPr/>
                    <a:lstStyle/>
                    <a:p>
                      <a:endParaRPr lang="en-US" dirty="0"/>
                    </a:p>
                  </a:txBody>
                  <a:tcPr/>
                </a:tc>
                <a:tc>
                  <a:txBody>
                    <a:bodyPr/>
                    <a:lstStyle/>
                    <a:p>
                      <a:r>
                        <a:rPr lang="en-US" dirty="0" smtClean="0"/>
                        <a:t>SUI</a:t>
                      </a:r>
                      <a:endParaRPr lang="en-US" dirty="0"/>
                    </a:p>
                  </a:txBody>
                  <a:tcPr/>
                </a:tc>
                <a:tc>
                  <a:txBody>
                    <a:bodyPr/>
                    <a:lstStyle/>
                    <a:p>
                      <a:r>
                        <a:rPr lang="en-US" dirty="0" smtClean="0"/>
                        <a:t>GER</a:t>
                      </a:r>
                      <a:endParaRPr lang="en-US" dirty="0"/>
                    </a:p>
                  </a:txBody>
                  <a:tcPr/>
                </a:tc>
                <a:tc>
                  <a:txBody>
                    <a:bodyPr/>
                    <a:lstStyle/>
                    <a:p>
                      <a:r>
                        <a:rPr lang="en-US" dirty="0" smtClean="0"/>
                        <a:t>ESP</a:t>
                      </a:r>
                      <a:endParaRPr lang="en-US" dirty="0"/>
                    </a:p>
                  </a:txBody>
                  <a:tcPr/>
                </a:tc>
                <a:tc>
                  <a:txBody>
                    <a:bodyPr/>
                    <a:lstStyle/>
                    <a:p>
                      <a:r>
                        <a:rPr lang="en-US" dirty="0" smtClean="0"/>
                        <a:t>FRA</a:t>
                      </a:r>
                      <a:endParaRPr lang="en-US" dirty="0"/>
                    </a:p>
                  </a:txBody>
                  <a:tcPr/>
                </a:tc>
                <a:tc>
                  <a:txBody>
                    <a:bodyPr/>
                    <a:lstStyle/>
                    <a:p>
                      <a:r>
                        <a:rPr lang="en-US" dirty="0" smtClean="0"/>
                        <a:t>GBR</a:t>
                      </a:r>
                      <a:endParaRPr lang="en-US" dirty="0"/>
                    </a:p>
                  </a:txBody>
                  <a:tcPr/>
                </a:tc>
                <a:tc>
                  <a:txBody>
                    <a:bodyPr/>
                    <a:lstStyle/>
                    <a:p>
                      <a:r>
                        <a:rPr lang="en-US" dirty="0" smtClean="0"/>
                        <a:t>ITA</a:t>
                      </a:r>
                      <a:endParaRPr lang="en-US" dirty="0"/>
                    </a:p>
                  </a:txBody>
                  <a:tcPr/>
                </a:tc>
                <a:tc>
                  <a:txBody>
                    <a:bodyPr/>
                    <a:lstStyle/>
                    <a:p>
                      <a:r>
                        <a:rPr lang="en-US" dirty="0" smtClean="0"/>
                        <a:t>USA</a:t>
                      </a:r>
                      <a:endParaRPr lang="en-US" dirty="0"/>
                    </a:p>
                  </a:txBody>
                  <a:tcPr/>
                </a:tc>
              </a:tr>
              <a:tr h="370840">
                <a:tc>
                  <a:txBody>
                    <a:bodyPr/>
                    <a:lstStyle/>
                    <a:p>
                      <a:r>
                        <a:rPr lang="en-US" dirty="0" smtClean="0"/>
                        <a:t>Pharmaceutical</a:t>
                      </a:r>
                      <a:endParaRPr lang="en-US" dirty="0"/>
                    </a:p>
                  </a:txBody>
                  <a:tcPr/>
                </a:tc>
                <a:tc>
                  <a:txBody>
                    <a:bodyPr/>
                    <a:lstStyle/>
                    <a:p>
                      <a:r>
                        <a:rPr lang="en-US" dirty="0" smtClean="0"/>
                        <a:t>18.9</a:t>
                      </a:r>
                      <a:endParaRPr lang="en-US" dirty="0"/>
                    </a:p>
                  </a:txBody>
                  <a:tcPr/>
                </a:tc>
                <a:tc>
                  <a:txBody>
                    <a:bodyPr/>
                    <a:lstStyle/>
                    <a:p>
                      <a:r>
                        <a:rPr lang="en-US" dirty="0" smtClean="0"/>
                        <a:t>19.4</a:t>
                      </a:r>
                      <a:endParaRPr lang="en-US" dirty="0"/>
                    </a:p>
                  </a:txBody>
                  <a:tcPr/>
                </a:tc>
                <a:tc>
                  <a:txBody>
                    <a:bodyPr/>
                    <a:lstStyle/>
                    <a:p>
                      <a:r>
                        <a:rPr lang="en-US" dirty="0" smtClean="0"/>
                        <a:t>26.4</a:t>
                      </a:r>
                      <a:endParaRPr lang="en-US" dirty="0"/>
                    </a:p>
                  </a:txBody>
                  <a:tcPr/>
                </a:tc>
                <a:tc>
                  <a:txBody>
                    <a:bodyPr/>
                    <a:lstStyle/>
                    <a:p>
                      <a:r>
                        <a:rPr lang="en-US" dirty="0" smtClean="0"/>
                        <a:t>32.9</a:t>
                      </a:r>
                      <a:endParaRPr lang="en-US" dirty="0"/>
                    </a:p>
                  </a:txBody>
                  <a:tcPr/>
                </a:tc>
                <a:tc>
                  <a:txBody>
                    <a:bodyPr/>
                    <a:lstStyle/>
                    <a:p>
                      <a:r>
                        <a:rPr lang="en-US" dirty="0" smtClean="0"/>
                        <a:t>16.2</a:t>
                      </a:r>
                      <a:endParaRPr lang="en-US" dirty="0"/>
                    </a:p>
                  </a:txBody>
                  <a:tcPr/>
                </a:tc>
                <a:tc>
                  <a:txBody>
                    <a:bodyPr/>
                    <a:lstStyle/>
                    <a:p>
                      <a:r>
                        <a:rPr lang="en-US" dirty="0" smtClean="0"/>
                        <a:t>28.3</a:t>
                      </a:r>
                      <a:endParaRPr lang="en-US" dirty="0"/>
                    </a:p>
                  </a:txBody>
                  <a:tcPr/>
                </a:tc>
                <a:tc>
                  <a:txBody>
                    <a:bodyPr/>
                    <a:lstStyle/>
                    <a:p>
                      <a:r>
                        <a:rPr lang="en-US" dirty="0" smtClean="0"/>
                        <a:t>18.8</a:t>
                      </a:r>
                      <a:endParaRPr lang="en-US" dirty="0"/>
                    </a:p>
                  </a:txBody>
                  <a:tcPr/>
                </a:tc>
              </a:tr>
              <a:tr h="370840">
                <a:tc>
                  <a:txBody>
                    <a:bodyPr/>
                    <a:lstStyle/>
                    <a:p>
                      <a:r>
                        <a:rPr lang="en-US" dirty="0" smtClean="0"/>
                        <a:t>Polymers</a:t>
                      </a:r>
                      <a:endParaRPr lang="en-US" dirty="0"/>
                    </a:p>
                  </a:txBody>
                  <a:tcPr/>
                </a:tc>
                <a:tc>
                  <a:txBody>
                    <a:bodyPr/>
                    <a:lstStyle/>
                    <a:p>
                      <a:r>
                        <a:rPr lang="en-US" dirty="0" smtClean="0"/>
                        <a:t>6.1</a:t>
                      </a:r>
                      <a:endParaRPr lang="en-US" dirty="0"/>
                    </a:p>
                  </a:txBody>
                  <a:tcPr/>
                </a:tc>
                <a:tc>
                  <a:txBody>
                    <a:bodyPr/>
                    <a:lstStyle/>
                    <a:p>
                      <a:r>
                        <a:rPr lang="en-US" dirty="0" smtClean="0"/>
                        <a:t>5.5</a:t>
                      </a:r>
                      <a:endParaRPr lang="en-US" dirty="0"/>
                    </a:p>
                  </a:txBody>
                  <a:tcPr/>
                </a:tc>
                <a:tc>
                  <a:txBody>
                    <a:bodyPr/>
                    <a:lstStyle/>
                    <a:p>
                      <a:r>
                        <a:rPr lang="en-US" dirty="0" smtClean="0"/>
                        <a:t>11.4</a:t>
                      </a:r>
                      <a:endParaRPr lang="en-US" dirty="0"/>
                    </a:p>
                  </a:txBody>
                  <a:tcPr/>
                </a:tc>
                <a:tc>
                  <a:txBody>
                    <a:bodyPr/>
                    <a:lstStyle/>
                    <a:p>
                      <a:r>
                        <a:rPr lang="en-US" dirty="0" smtClean="0"/>
                        <a:t>8.9</a:t>
                      </a:r>
                      <a:endParaRPr lang="en-US" dirty="0"/>
                    </a:p>
                  </a:txBody>
                  <a:tcPr/>
                </a:tc>
                <a:tc>
                  <a:txBody>
                    <a:bodyPr/>
                    <a:lstStyle/>
                    <a:p>
                      <a:r>
                        <a:rPr lang="en-US" dirty="0" smtClean="0"/>
                        <a:t>5.4</a:t>
                      </a:r>
                      <a:endParaRPr lang="en-US" dirty="0"/>
                    </a:p>
                  </a:txBody>
                  <a:tcPr/>
                </a:tc>
                <a:tc>
                  <a:txBody>
                    <a:bodyPr/>
                    <a:lstStyle/>
                    <a:p>
                      <a:r>
                        <a:rPr lang="en-US" dirty="0" smtClean="0"/>
                        <a:t>7.9</a:t>
                      </a:r>
                      <a:endParaRPr lang="en-US" dirty="0"/>
                    </a:p>
                  </a:txBody>
                  <a:tcPr/>
                </a:tc>
                <a:tc>
                  <a:txBody>
                    <a:bodyPr/>
                    <a:lstStyle/>
                    <a:p>
                      <a:r>
                        <a:rPr lang="en-US" dirty="0" smtClean="0"/>
                        <a:t>8.4</a:t>
                      </a:r>
                      <a:endParaRPr lang="en-US" dirty="0"/>
                    </a:p>
                  </a:txBody>
                  <a:tcPr/>
                </a:tc>
              </a:tr>
              <a:tr h="370840">
                <a:tc>
                  <a:txBody>
                    <a:bodyPr/>
                    <a:lstStyle/>
                    <a:p>
                      <a:r>
                        <a:rPr lang="en-US" dirty="0" smtClean="0"/>
                        <a:t>Electronics</a:t>
                      </a:r>
                      <a:endParaRPr lang="en-US" dirty="0"/>
                    </a:p>
                  </a:txBody>
                  <a:tcPr/>
                </a:tc>
                <a:tc>
                  <a:txBody>
                    <a:bodyPr/>
                    <a:lstStyle/>
                    <a:p>
                      <a:r>
                        <a:rPr lang="en-US" dirty="0" smtClean="0"/>
                        <a:t>2.7</a:t>
                      </a:r>
                      <a:endParaRPr lang="en-US" dirty="0"/>
                    </a:p>
                  </a:txBody>
                  <a:tcPr/>
                </a:tc>
                <a:tc>
                  <a:txBody>
                    <a:bodyPr/>
                    <a:lstStyle/>
                    <a:p>
                      <a:r>
                        <a:rPr lang="en-US" dirty="0" smtClean="0"/>
                        <a:t>3.8</a:t>
                      </a:r>
                      <a:endParaRPr lang="en-US" dirty="0"/>
                    </a:p>
                  </a:txBody>
                  <a:tcPr/>
                </a:tc>
                <a:tc>
                  <a:txBody>
                    <a:bodyPr/>
                    <a:lstStyle/>
                    <a:p>
                      <a:r>
                        <a:rPr lang="en-US" dirty="0" smtClean="0"/>
                        <a:t>8.8</a:t>
                      </a:r>
                      <a:endParaRPr lang="en-US" dirty="0"/>
                    </a:p>
                  </a:txBody>
                  <a:tcPr/>
                </a:tc>
                <a:tc>
                  <a:txBody>
                    <a:bodyPr/>
                    <a:lstStyle/>
                    <a:p>
                      <a:r>
                        <a:rPr lang="en-US" dirty="0" smtClean="0"/>
                        <a:t>10.3</a:t>
                      </a:r>
                      <a:endParaRPr lang="en-US" dirty="0"/>
                    </a:p>
                  </a:txBody>
                  <a:tcPr/>
                </a:tc>
                <a:tc>
                  <a:txBody>
                    <a:bodyPr/>
                    <a:lstStyle/>
                    <a:p>
                      <a:r>
                        <a:rPr lang="en-US" dirty="0" smtClean="0"/>
                        <a:t>5.0</a:t>
                      </a:r>
                      <a:endParaRPr lang="en-US" dirty="0"/>
                    </a:p>
                  </a:txBody>
                  <a:tcPr/>
                </a:tc>
                <a:tc>
                  <a:txBody>
                    <a:bodyPr/>
                    <a:lstStyle/>
                    <a:p>
                      <a:r>
                        <a:rPr lang="en-US" dirty="0" smtClean="0"/>
                        <a:t>9.7</a:t>
                      </a:r>
                      <a:endParaRPr lang="en-US" dirty="0"/>
                    </a:p>
                  </a:txBody>
                  <a:tcPr/>
                </a:tc>
                <a:tc>
                  <a:txBody>
                    <a:bodyPr/>
                    <a:lstStyle/>
                    <a:p>
                      <a:r>
                        <a:rPr lang="en-US" dirty="0" smtClean="0"/>
                        <a:t>6.5</a:t>
                      </a:r>
                      <a:endParaRPr lang="en-US" dirty="0"/>
                    </a:p>
                  </a:txBody>
                  <a:tcPr/>
                </a:tc>
              </a:tr>
              <a:tr h="370840">
                <a:tc>
                  <a:txBody>
                    <a:bodyPr/>
                    <a:lstStyle/>
                    <a:p>
                      <a:r>
                        <a:rPr lang="en-US" dirty="0" smtClean="0"/>
                        <a:t>Optics</a:t>
                      </a:r>
                      <a:endParaRPr lang="en-US" dirty="0"/>
                    </a:p>
                  </a:txBody>
                  <a:tcPr/>
                </a:tc>
                <a:tc>
                  <a:txBody>
                    <a:bodyPr/>
                    <a:lstStyle/>
                    <a:p>
                      <a:r>
                        <a:rPr lang="en-US" dirty="0" smtClean="0"/>
                        <a:t>9.9</a:t>
                      </a:r>
                      <a:endParaRPr lang="en-US" dirty="0"/>
                    </a:p>
                  </a:txBody>
                  <a:tcPr/>
                </a:tc>
                <a:tc>
                  <a:txBody>
                    <a:bodyPr/>
                    <a:lstStyle/>
                    <a:p>
                      <a:r>
                        <a:rPr lang="en-US" dirty="0" smtClean="0"/>
                        <a:t>4.6</a:t>
                      </a:r>
                      <a:endParaRPr lang="en-US" dirty="0"/>
                    </a:p>
                  </a:txBody>
                  <a:tcPr/>
                </a:tc>
                <a:tc>
                  <a:txBody>
                    <a:bodyPr/>
                    <a:lstStyle/>
                    <a:p>
                      <a:r>
                        <a:rPr lang="en-US" dirty="0" smtClean="0"/>
                        <a:t>10.2</a:t>
                      </a:r>
                      <a:endParaRPr lang="en-US" dirty="0"/>
                    </a:p>
                  </a:txBody>
                  <a:tcPr/>
                </a:tc>
                <a:tc>
                  <a:txBody>
                    <a:bodyPr/>
                    <a:lstStyle/>
                    <a:p>
                      <a:r>
                        <a:rPr lang="en-US" dirty="0" smtClean="0"/>
                        <a:t>10.3</a:t>
                      </a:r>
                      <a:endParaRPr lang="en-US" dirty="0"/>
                    </a:p>
                  </a:txBody>
                  <a:tcPr/>
                </a:tc>
                <a:tc>
                  <a:txBody>
                    <a:bodyPr/>
                    <a:lstStyle/>
                    <a:p>
                      <a:r>
                        <a:rPr lang="en-US" dirty="0" smtClean="0"/>
                        <a:t>7.5</a:t>
                      </a:r>
                      <a:endParaRPr lang="en-US" dirty="0"/>
                    </a:p>
                  </a:txBody>
                  <a:tcPr/>
                </a:tc>
                <a:tc>
                  <a:txBody>
                    <a:bodyPr/>
                    <a:lstStyle/>
                    <a:p>
                      <a:r>
                        <a:rPr lang="en-US" dirty="0" smtClean="0"/>
                        <a:t>5.6</a:t>
                      </a:r>
                      <a:endParaRPr lang="en-US" dirty="0"/>
                    </a:p>
                  </a:txBody>
                  <a:tcPr/>
                </a:tc>
                <a:tc>
                  <a:txBody>
                    <a:bodyPr/>
                    <a:lstStyle/>
                    <a:p>
                      <a:r>
                        <a:rPr lang="en-US" dirty="0" smtClean="0"/>
                        <a:t>6.3</a:t>
                      </a:r>
                      <a:endParaRPr lang="en-US" dirty="0"/>
                    </a:p>
                  </a:txBody>
                  <a:tcPr/>
                </a:tc>
              </a:tr>
              <a:tr h="370840">
                <a:tc>
                  <a:txBody>
                    <a:bodyPr/>
                    <a:lstStyle/>
                    <a:p>
                      <a:r>
                        <a:rPr lang="en-US" dirty="0" smtClean="0"/>
                        <a:t>Computers</a:t>
                      </a:r>
                      <a:endParaRPr lang="en-US" dirty="0"/>
                    </a:p>
                  </a:txBody>
                  <a:tcPr/>
                </a:tc>
                <a:tc>
                  <a:txBody>
                    <a:bodyPr/>
                    <a:lstStyle/>
                    <a:p>
                      <a:r>
                        <a:rPr lang="en-US" dirty="0" smtClean="0"/>
                        <a:t>4.0</a:t>
                      </a:r>
                      <a:endParaRPr lang="en-US" dirty="0"/>
                    </a:p>
                  </a:txBody>
                  <a:tcPr/>
                </a:tc>
                <a:tc>
                  <a:txBody>
                    <a:bodyPr/>
                    <a:lstStyle/>
                    <a:p>
                      <a:r>
                        <a:rPr lang="en-US" dirty="0" smtClean="0"/>
                        <a:t>2.9</a:t>
                      </a:r>
                      <a:endParaRPr lang="en-US" dirty="0"/>
                    </a:p>
                  </a:txBody>
                  <a:tcPr/>
                </a:tc>
                <a:tc>
                  <a:txBody>
                    <a:bodyPr/>
                    <a:lstStyle/>
                    <a:p>
                      <a:r>
                        <a:rPr lang="en-US" dirty="0" smtClean="0"/>
                        <a:t>1.1</a:t>
                      </a:r>
                      <a:endParaRPr lang="en-US" dirty="0"/>
                    </a:p>
                  </a:txBody>
                  <a:tcPr/>
                </a:tc>
                <a:tc>
                  <a:txBody>
                    <a:bodyPr/>
                    <a:lstStyle/>
                    <a:p>
                      <a:r>
                        <a:rPr lang="en-US" dirty="0" smtClean="0"/>
                        <a:t>6.3</a:t>
                      </a:r>
                      <a:endParaRPr lang="en-US" dirty="0"/>
                    </a:p>
                  </a:txBody>
                  <a:tcPr/>
                </a:tc>
                <a:tc>
                  <a:txBody>
                    <a:bodyPr/>
                    <a:lstStyle/>
                    <a:p>
                      <a:r>
                        <a:rPr lang="en-US" dirty="0" smtClean="0"/>
                        <a:t>2.7</a:t>
                      </a:r>
                      <a:endParaRPr lang="en-US" dirty="0"/>
                    </a:p>
                  </a:txBody>
                  <a:tcPr/>
                </a:tc>
                <a:tc>
                  <a:txBody>
                    <a:bodyPr/>
                    <a:lstStyle/>
                    <a:p>
                      <a:r>
                        <a:rPr lang="en-US" dirty="0" smtClean="0"/>
                        <a:t>5.0</a:t>
                      </a:r>
                      <a:endParaRPr lang="en-US" dirty="0"/>
                    </a:p>
                  </a:txBody>
                  <a:tcPr/>
                </a:tc>
                <a:tc>
                  <a:txBody>
                    <a:bodyPr/>
                    <a:lstStyle/>
                    <a:p>
                      <a:r>
                        <a:rPr lang="en-US" dirty="0" smtClean="0"/>
                        <a:t>6.7</a:t>
                      </a:r>
                      <a:endParaRPr lang="en-US" dirty="0"/>
                    </a:p>
                  </a:txBody>
                  <a:tcPr/>
                </a:tc>
              </a:tr>
              <a:tr h="370840">
                <a:tc>
                  <a:txBody>
                    <a:bodyPr/>
                    <a:lstStyle/>
                    <a:p>
                      <a:r>
                        <a:rPr lang="en-US" dirty="0" smtClean="0"/>
                        <a:t>Telecomm</a:t>
                      </a:r>
                      <a:endParaRPr lang="en-US" dirty="0"/>
                    </a:p>
                  </a:txBody>
                  <a:tcPr/>
                </a:tc>
                <a:tc>
                  <a:txBody>
                    <a:bodyPr/>
                    <a:lstStyle/>
                    <a:p>
                      <a:r>
                        <a:rPr lang="en-US" dirty="0" smtClean="0"/>
                        <a:t>1.6</a:t>
                      </a:r>
                      <a:endParaRPr lang="en-US" dirty="0"/>
                    </a:p>
                  </a:txBody>
                  <a:tcPr/>
                </a:tc>
                <a:tc>
                  <a:txBody>
                    <a:bodyPr/>
                    <a:lstStyle/>
                    <a:p>
                      <a:r>
                        <a:rPr lang="en-US" dirty="0" smtClean="0"/>
                        <a:t>2.3</a:t>
                      </a:r>
                      <a:endParaRPr lang="en-US" dirty="0"/>
                    </a:p>
                  </a:txBody>
                  <a:tcPr/>
                </a:tc>
                <a:tc>
                  <a:txBody>
                    <a:bodyPr/>
                    <a:lstStyle/>
                    <a:p>
                      <a:r>
                        <a:rPr lang="en-US" dirty="0" smtClean="0"/>
                        <a:t>8.5</a:t>
                      </a:r>
                      <a:endParaRPr lang="en-US" dirty="0"/>
                    </a:p>
                  </a:txBody>
                  <a:tcPr/>
                </a:tc>
                <a:tc>
                  <a:txBody>
                    <a:bodyPr/>
                    <a:lstStyle/>
                    <a:p>
                      <a:r>
                        <a:rPr lang="en-US" dirty="0" smtClean="0"/>
                        <a:t>8.2</a:t>
                      </a:r>
                      <a:endParaRPr lang="en-US" dirty="0"/>
                    </a:p>
                  </a:txBody>
                  <a:tcPr/>
                </a:tc>
                <a:tc>
                  <a:txBody>
                    <a:bodyPr/>
                    <a:lstStyle/>
                    <a:p>
                      <a:r>
                        <a:rPr lang="en-US" dirty="0" smtClean="0"/>
                        <a:t>3.8</a:t>
                      </a:r>
                      <a:endParaRPr lang="en-US" dirty="0"/>
                    </a:p>
                  </a:txBody>
                  <a:tcPr/>
                </a:tc>
                <a:tc>
                  <a:txBody>
                    <a:bodyPr/>
                    <a:lstStyle/>
                    <a:p>
                      <a:r>
                        <a:rPr lang="en-US" dirty="0" smtClean="0"/>
                        <a:t>8.2</a:t>
                      </a:r>
                      <a:endParaRPr lang="en-US" dirty="0"/>
                    </a:p>
                  </a:txBody>
                  <a:tcPr/>
                </a:tc>
                <a:tc>
                  <a:txBody>
                    <a:bodyPr/>
                    <a:lstStyle/>
                    <a:p>
                      <a:r>
                        <a:rPr lang="en-US" dirty="0" smtClean="0"/>
                        <a:t>6.5</a:t>
                      </a:r>
                      <a:endParaRPr lang="en-US" dirty="0"/>
                    </a:p>
                  </a:txBody>
                  <a:tcPr/>
                </a:tc>
              </a:tr>
              <a:tr h="370840">
                <a:tc>
                  <a:txBody>
                    <a:bodyPr/>
                    <a:lstStyle/>
                    <a:p>
                      <a:r>
                        <a:rPr lang="en-US" dirty="0" smtClean="0"/>
                        <a:t>Machine tools</a:t>
                      </a:r>
                      <a:endParaRPr lang="en-US" dirty="0"/>
                    </a:p>
                  </a:txBody>
                  <a:tcPr/>
                </a:tc>
                <a:tc>
                  <a:txBody>
                    <a:bodyPr/>
                    <a:lstStyle/>
                    <a:p>
                      <a:r>
                        <a:rPr lang="en-US" dirty="0" smtClean="0"/>
                        <a:t>1.6</a:t>
                      </a:r>
                      <a:endParaRPr lang="en-US" dirty="0"/>
                    </a:p>
                  </a:txBody>
                  <a:tcPr/>
                </a:tc>
                <a:tc>
                  <a:txBody>
                    <a:bodyPr/>
                    <a:lstStyle/>
                    <a:p>
                      <a:r>
                        <a:rPr lang="en-US" dirty="0" smtClean="0"/>
                        <a:t>0.9</a:t>
                      </a:r>
                      <a:endParaRPr lang="en-US" dirty="0"/>
                    </a:p>
                  </a:txBody>
                  <a:tcPr/>
                </a:tc>
                <a:tc>
                  <a:txBody>
                    <a:bodyPr/>
                    <a:lstStyle/>
                    <a:p>
                      <a:r>
                        <a:rPr lang="en-US" dirty="0" smtClean="0"/>
                        <a:t>0</a:t>
                      </a:r>
                      <a:endParaRPr lang="en-US" dirty="0"/>
                    </a:p>
                  </a:txBody>
                  <a:tcPr/>
                </a:tc>
                <a:tc>
                  <a:txBody>
                    <a:bodyPr/>
                    <a:lstStyle/>
                    <a:p>
                      <a:r>
                        <a:rPr lang="en-US" dirty="0" smtClean="0"/>
                        <a:t>4.0</a:t>
                      </a:r>
                      <a:endParaRPr lang="en-US" dirty="0"/>
                    </a:p>
                  </a:txBody>
                  <a:tcPr/>
                </a:tc>
                <a:tc>
                  <a:txBody>
                    <a:bodyPr/>
                    <a:lstStyle/>
                    <a:p>
                      <a:r>
                        <a:rPr lang="en-US" dirty="0" smtClean="0"/>
                        <a:t>1.5</a:t>
                      </a:r>
                      <a:endParaRPr lang="en-US" dirty="0"/>
                    </a:p>
                  </a:txBody>
                  <a:tcPr/>
                </a:tc>
                <a:tc>
                  <a:txBody>
                    <a:bodyPr/>
                    <a:lstStyle/>
                    <a:p>
                      <a:r>
                        <a:rPr lang="en-US" dirty="0" smtClean="0"/>
                        <a:t>0.8</a:t>
                      </a:r>
                      <a:endParaRPr lang="en-US" dirty="0"/>
                    </a:p>
                  </a:txBody>
                  <a:tcPr/>
                </a:tc>
                <a:tc>
                  <a:txBody>
                    <a:bodyPr/>
                    <a:lstStyle/>
                    <a:p>
                      <a:r>
                        <a:rPr lang="en-US" dirty="0" smtClean="0"/>
                        <a:t>3.5</a:t>
                      </a:r>
                      <a:endParaRPr lang="en-US" dirty="0"/>
                    </a:p>
                  </a:txBody>
                  <a:tcPr/>
                </a:tc>
              </a:tr>
            </a:tbl>
          </a:graphicData>
        </a:graphic>
      </p:graphicFrame>
    </p:spTree>
    <p:extLst>
      <p:ext uri="{BB962C8B-B14F-4D97-AF65-F5344CB8AC3E}">
        <p14:creationId xmlns:p14="http://schemas.microsoft.com/office/powerpoint/2010/main" val="2728715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Female Inventors - Chile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3096605"/>
              </p:ext>
            </p:extLst>
          </p:nvPr>
        </p:nvGraphicFramePr>
        <p:xfrm>
          <a:off x="1066800" y="2209800"/>
          <a:ext cx="6781800" cy="2560320"/>
        </p:xfrm>
        <a:graphic>
          <a:graphicData uri="http://schemas.openxmlformats.org/drawingml/2006/table">
            <a:tbl>
              <a:tblPr firstRow="1" bandRow="1">
                <a:tableStyleId>{5940675A-B579-460E-94D1-54222C63F5DA}</a:tableStyleId>
              </a:tblPr>
              <a:tblGrid>
                <a:gridCol w="1695450"/>
                <a:gridCol w="1695450"/>
                <a:gridCol w="1695450"/>
                <a:gridCol w="1695450"/>
              </a:tblGrid>
              <a:tr h="358140">
                <a:tc>
                  <a:txBody>
                    <a:bodyPr/>
                    <a:lstStyle/>
                    <a:p>
                      <a:r>
                        <a:rPr lang="en-US" dirty="0" smtClean="0"/>
                        <a:t>Year</a:t>
                      </a:r>
                      <a:endParaRPr lang="en-US" dirty="0"/>
                    </a:p>
                  </a:txBody>
                  <a:tcPr/>
                </a:tc>
                <a:tc>
                  <a:txBody>
                    <a:bodyPr/>
                    <a:lstStyle/>
                    <a:p>
                      <a:r>
                        <a:rPr lang="en-US" dirty="0" smtClean="0"/>
                        <a:t>Chile</a:t>
                      </a:r>
                      <a:r>
                        <a:rPr lang="en-US" baseline="0" dirty="0" smtClean="0"/>
                        <a:t> %</a:t>
                      </a:r>
                      <a:endParaRPr lang="en-US" dirty="0"/>
                    </a:p>
                  </a:txBody>
                  <a:tcPr/>
                </a:tc>
                <a:tc>
                  <a:txBody>
                    <a:bodyPr/>
                    <a:lstStyle/>
                    <a:p>
                      <a:r>
                        <a:rPr lang="en-US" dirty="0" smtClean="0"/>
                        <a:t>USPTO %</a:t>
                      </a:r>
                      <a:endParaRPr lang="en-US" dirty="0"/>
                    </a:p>
                  </a:txBody>
                  <a:tcPr/>
                </a:tc>
                <a:tc>
                  <a:txBody>
                    <a:bodyPr/>
                    <a:lstStyle/>
                    <a:p>
                      <a:r>
                        <a:rPr lang="en-US" dirty="0" smtClean="0"/>
                        <a:t>PCT %</a:t>
                      </a:r>
                      <a:endParaRPr lang="en-US" dirty="0"/>
                    </a:p>
                  </a:txBody>
                  <a:tcPr/>
                </a:tc>
              </a:tr>
              <a:tr h="358140">
                <a:tc>
                  <a:txBody>
                    <a:bodyPr/>
                    <a:lstStyle/>
                    <a:p>
                      <a:r>
                        <a:rPr lang="en-US" dirty="0" smtClean="0"/>
                        <a:t>2005</a:t>
                      </a:r>
                      <a:endParaRPr lang="en-US" dirty="0"/>
                    </a:p>
                  </a:txBody>
                  <a:tcPr/>
                </a:tc>
                <a:tc>
                  <a:txBody>
                    <a:bodyPr/>
                    <a:lstStyle/>
                    <a:p>
                      <a:r>
                        <a:rPr lang="en-US" dirty="0" smtClean="0"/>
                        <a:t>10.4</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r>
              <a:tr h="358140">
                <a:tc>
                  <a:txBody>
                    <a:bodyPr/>
                    <a:lstStyle/>
                    <a:p>
                      <a:r>
                        <a:rPr lang="en-US" dirty="0" smtClean="0"/>
                        <a:t>2006</a:t>
                      </a:r>
                      <a:endParaRPr lang="en-US" dirty="0"/>
                    </a:p>
                  </a:txBody>
                  <a:tcPr/>
                </a:tc>
                <a:tc>
                  <a:txBody>
                    <a:bodyPr/>
                    <a:lstStyle/>
                    <a:p>
                      <a:r>
                        <a:rPr lang="en-US" dirty="0" smtClean="0"/>
                        <a:t>9.8</a:t>
                      </a:r>
                      <a:endParaRPr lang="en-US" dirty="0"/>
                    </a:p>
                  </a:txBody>
                  <a:tcPr/>
                </a:tc>
                <a:tc>
                  <a:txBody>
                    <a:bodyPr/>
                    <a:lstStyle/>
                    <a:p>
                      <a:r>
                        <a:rPr lang="en-US" dirty="0" smtClean="0"/>
                        <a:t>10</a:t>
                      </a:r>
                      <a:endParaRPr lang="en-US" dirty="0"/>
                    </a:p>
                  </a:txBody>
                  <a:tcPr/>
                </a:tc>
                <a:tc>
                  <a:txBody>
                    <a:bodyPr/>
                    <a:lstStyle/>
                    <a:p>
                      <a:r>
                        <a:rPr lang="en-US" dirty="0" smtClean="0"/>
                        <a:t>0</a:t>
                      </a:r>
                      <a:endParaRPr lang="en-US" dirty="0"/>
                    </a:p>
                  </a:txBody>
                  <a:tcPr/>
                </a:tc>
              </a:tr>
              <a:tr h="358140">
                <a:tc>
                  <a:txBody>
                    <a:bodyPr/>
                    <a:lstStyle/>
                    <a:p>
                      <a:r>
                        <a:rPr lang="en-US" dirty="0" smtClean="0"/>
                        <a:t>2007</a:t>
                      </a:r>
                      <a:endParaRPr lang="en-US" dirty="0"/>
                    </a:p>
                  </a:txBody>
                  <a:tcPr/>
                </a:tc>
                <a:tc>
                  <a:txBody>
                    <a:bodyPr/>
                    <a:lstStyle/>
                    <a:p>
                      <a:r>
                        <a:rPr lang="en-US" dirty="0" smtClean="0"/>
                        <a:t>14</a:t>
                      </a:r>
                      <a:endParaRPr lang="en-US" dirty="0"/>
                    </a:p>
                  </a:txBody>
                  <a:tcPr/>
                </a:tc>
                <a:tc>
                  <a:txBody>
                    <a:bodyPr/>
                    <a:lstStyle/>
                    <a:p>
                      <a:r>
                        <a:rPr lang="en-US" dirty="0" smtClean="0"/>
                        <a:t>7</a:t>
                      </a:r>
                      <a:endParaRPr lang="en-US" dirty="0"/>
                    </a:p>
                  </a:txBody>
                  <a:tcPr/>
                </a:tc>
                <a:tc>
                  <a:txBody>
                    <a:bodyPr/>
                    <a:lstStyle/>
                    <a:p>
                      <a:r>
                        <a:rPr lang="en-US" dirty="0" smtClean="0"/>
                        <a:t>25</a:t>
                      </a:r>
                      <a:endParaRPr lang="en-US" dirty="0"/>
                    </a:p>
                  </a:txBody>
                  <a:tcPr/>
                </a:tc>
              </a:tr>
              <a:tr h="358140">
                <a:tc>
                  <a:txBody>
                    <a:bodyPr/>
                    <a:lstStyle/>
                    <a:p>
                      <a:r>
                        <a:rPr lang="en-US" dirty="0" smtClean="0"/>
                        <a:t>2008</a:t>
                      </a:r>
                      <a:endParaRPr lang="en-US" dirty="0"/>
                    </a:p>
                  </a:txBody>
                  <a:tcPr/>
                </a:tc>
                <a:tc>
                  <a:txBody>
                    <a:bodyPr/>
                    <a:lstStyle/>
                    <a:p>
                      <a:r>
                        <a:rPr lang="en-US" dirty="0" smtClean="0"/>
                        <a:t>5.8</a:t>
                      </a:r>
                      <a:endParaRPr lang="en-US" dirty="0"/>
                    </a:p>
                  </a:txBody>
                  <a:tcPr/>
                </a:tc>
                <a:tc>
                  <a:txBody>
                    <a:bodyPr/>
                    <a:lstStyle/>
                    <a:p>
                      <a:r>
                        <a:rPr lang="en-US" dirty="0" smtClean="0"/>
                        <a:t>15</a:t>
                      </a:r>
                      <a:endParaRPr lang="en-US" dirty="0"/>
                    </a:p>
                  </a:txBody>
                  <a:tcPr/>
                </a:tc>
                <a:tc>
                  <a:txBody>
                    <a:bodyPr/>
                    <a:lstStyle/>
                    <a:p>
                      <a:r>
                        <a:rPr lang="en-US" dirty="0" smtClean="0"/>
                        <a:t>13.3</a:t>
                      </a:r>
                      <a:endParaRPr lang="en-US" dirty="0"/>
                    </a:p>
                  </a:txBody>
                  <a:tcPr/>
                </a:tc>
              </a:tr>
              <a:tr h="358140">
                <a:tc>
                  <a:txBody>
                    <a:bodyPr/>
                    <a:lstStyle/>
                    <a:p>
                      <a:r>
                        <a:rPr lang="en-US" dirty="0" smtClean="0"/>
                        <a:t>2009</a:t>
                      </a:r>
                      <a:endParaRPr lang="en-US" dirty="0"/>
                    </a:p>
                  </a:txBody>
                  <a:tcPr/>
                </a:tc>
                <a:tc>
                  <a:txBody>
                    <a:bodyPr/>
                    <a:lstStyle/>
                    <a:p>
                      <a:r>
                        <a:rPr lang="en-US" dirty="0" smtClean="0"/>
                        <a:t>--</a:t>
                      </a:r>
                      <a:endParaRPr lang="en-US" dirty="0"/>
                    </a:p>
                  </a:txBody>
                  <a:tcPr/>
                </a:tc>
                <a:tc>
                  <a:txBody>
                    <a:bodyPr/>
                    <a:lstStyle/>
                    <a:p>
                      <a:r>
                        <a:rPr lang="en-US" dirty="0" smtClean="0"/>
                        <a:t>11</a:t>
                      </a:r>
                      <a:endParaRPr lang="en-US" dirty="0"/>
                    </a:p>
                  </a:txBody>
                  <a:tcPr/>
                </a:tc>
                <a:tc>
                  <a:txBody>
                    <a:bodyPr/>
                    <a:lstStyle/>
                    <a:p>
                      <a:r>
                        <a:rPr lang="en-US" dirty="0" smtClean="0"/>
                        <a:t>--</a:t>
                      </a:r>
                      <a:endParaRPr lang="en-US" dirty="0"/>
                    </a:p>
                  </a:txBody>
                  <a:tcPr/>
                </a:tc>
              </a:tr>
              <a:tr h="358140">
                <a:tc>
                  <a:txBody>
                    <a:bodyPr/>
                    <a:lstStyle/>
                    <a:p>
                      <a:r>
                        <a:rPr lang="en-US" dirty="0" smtClean="0"/>
                        <a:t>2010</a:t>
                      </a:r>
                      <a:endParaRPr lang="en-US" dirty="0"/>
                    </a:p>
                  </a:txBody>
                  <a:tcPr/>
                </a:tc>
                <a:tc>
                  <a:txBody>
                    <a:bodyPr/>
                    <a:lstStyle/>
                    <a:p>
                      <a:r>
                        <a:rPr lang="en-US" dirty="0" smtClean="0"/>
                        <a:t>--</a:t>
                      </a:r>
                      <a:endParaRPr lang="en-US" dirty="0"/>
                    </a:p>
                  </a:txBody>
                  <a:tcPr/>
                </a:tc>
                <a:tc>
                  <a:txBody>
                    <a:bodyPr/>
                    <a:lstStyle/>
                    <a:p>
                      <a:r>
                        <a:rPr lang="en-US" dirty="0" smtClean="0"/>
                        <a:t>25</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5626007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Sciences</a:t>
            </a:r>
            <a:endParaRPr lang="en-US" dirty="0"/>
          </a:p>
        </p:txBody>
      </p:sp>
      <p:sp>
        <p:nvSpPr>
          <p:cNvPr id="3" name="Content Placeholder 2"/>
          <p:cNvSpPr>
            <a:spLocks noGrp="1"/>
          </p:cNvSpPr>
          <p:nvPr>
            <p:ph idx="1"/>
          </p:nvPr>
        </p:nvSpPr>
        <p:spPr/>
        <p:txBody>
          <a:bodyPr/>
          <a:lstStyle/>
          <a:p>
            <a:r>
              <a:rPr lang="en-US" dirty="0" smtClean="0"/>
              <a:t>Ding et al., 2006</a:t>
            </a:r>
          </a:p>
          <a:p>
            <a:pPr lvl="1"/>
            <a:r>
              <a:rPr lang="en-US" dirty="0" smtClean="0"/>
              <a:t>PhDs obtained 1967-95</a:t>
            </a:r>
          </a:p>
          <a:p>
            <a:pPr lvl="1"/>
            <a:r>
              <a:rPr lang="en-US" dirty="0" smtClean="0"/>
              <a:t>Female scientists: 5.65%</a:t>
            </a:r>
          </a:p>
          <a:p>
            <a:pPr lvl="1"/>
            <a:r>
              <a:rPr lang="en-US" dirty="0" smtClean="0"/>
              <a:t>Male scientists: 13% </a:t>
            </a:r>
          </a:p>
          <a:p>
            <a:pPr lvl="1"/>
            <a:r>
              <a:rPr lang="en-US" dirty="0" smtClean="0"/>
              <a:t>Gender gap at all career levels</a:t>
            </a:r>
          </a:p>
          <a:p>
            <a:pPr lvl="1"/>
            <a:r>
              <a:rPr lang="en-US" dirty="0" smtClean="0"/>
              <a:t>Controlling for other variables: 40%</a:t>
            </a:r>
            <a:endParaRPr lang="en-US" dirty="0"/>
          </a:p>
        </p:txBody>
      </p:sp>
    </p:spTree>
    <p:extLst>
      <p:ext uri="{BB962C8B-B14F-4D97-AF65-F5344CB8AC3E}">
        <p14:creationId xmlns:p14="http://schemas.microsoft.com/office/powerpoint/2010/main" val="69956757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Sciences</a:t>
            </a:r>
            <a:endParaRPr lang="en-US" dirty="0"/>
          </a:p>
        </p:txBody>
      </p:sp>
      <p:sp>
        <p:nvSpPr>
          <p:cNvPr id="3" name="Content Placeholder 2"/>
          <p:cNvSpPr>
            <a:spLocks noGrp="1"/>
          </p:cNvSpPr>
          <p:nvPr>
            <p:ph idx="1"/>
          </p:nvPr>
        </p:nvSpPr>
        <p:spPr/>
        <p:txBody>
          <a:bodyPr/>
          <a:lstStyle/>
          <a:p>
            <a:r>
              <a:rPr lang="en-US" dirty="0" smtClean="0"/>
              <a:t>Whittington &amp; Smith-</a:t>
            </a:r>
            <a:r>
              <a:rPr lang="en-US" dirty="0" err="1" smtClean="0"/>
              <a:t>Doerr</a:t>
            </a:r>
            <a:r>
              <a:rPr lang="en-US" dirty="0" smtClean="0"/>
              <a:t>, 2005</a:t>
            </a:r>
          </a:p>
          <a:p>
            <a:pPr lvl="1"/>
            <a:r>
              <a:rPr lang="en-US" dirty="0" smtClean="0"/>
              <a:t>U.S. Patents 1963-99</a:t>
            </a:r>
          </a:p>
          <a:p>
            <a:pPr lvl="1"/>
            <a:r>
              <a:rPr lang="en-US" dirty="0" smtClean="0"/>
              <a:t>30% of male, 14% of female</a:t>
            </a:r>
          </a:p>
          <a:p>
            <a:pPr lvl="1"/>
            <a:r>
              <a:rPr lang="en-US" dirty="0" smtClean="0"/>
              <a:t>Across all cohorts</a:t>
            </a:r>
          </a:p>
          <a:p>
            <a:pPr lvl="1"/>
            <a:r>
              <a:rPr lang="en-US" dirty="0" smtClean="0"/>
              <a:t>Academic: 23% of male, 10 % of female</a:t>
            </a:r>
          </a:p>
          <a:p>
            <a:pPr lvl="1"/>
            <a:r>
              <a:rPr lang="en-US" dirty="0" smtClean="0"/>
              <a:t>Industry: 52% of male, 36% of female</a:t>
            </a:r>
          </a:p>
          <a:p>
            <a:pPr lvl="1"/>
            <a:r>
              <a:rPr lang="en-US" dirty="0" smtClean="0"/>
              <a:t>Similar citation impact</a:t>
            </a:r>
          </a:p>
          <a:p>
            <a:pPr lvl="1"/>
            <a:r>
              <a:rPr lang="en-US" dirty="0" smtClean="0"/>
              <a:t>Similar originality</a:t>
            </a:r>
            <a:endParaRPr lang="en-US" dirty="0"/>
          </a:p>
        </p:txBody>
      </p:sp>
    </p:spTree>
    <p:extLst>
      <p:ext uri="{BB962C8B-B14F-4D97-AF65-F5344CB8AC3E}">
        <p14:creationId xmlns:p14="http://schemas.microsoft.com/office/powerpoint/2010/main" val="403524904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Ethnography</a:t>
            </a:r>
            <a:endParaRPr lang="en-US" dirty="0"/>
          </a:p>
        </p:txBody>
      </p:sp>
      <p:sp>
        <p:nvSpPr>
          <p:cNvPr id="3" name="Content Placeholder 2"/>
          <p:cNvSpPr>
            <a:spLocks noGrp="1"/>
          </p:cNvSpPr>
          <p:nvPr>
            <p:ph idx="1"/>
          </p:nvPr>
        </p:nvSpPr>
        <p:spPr/>
        <p:txBody>
          <a:bodyPr/>
          <a:lstStyle/>
          <a:p>
            <a:r>
              <a:rPr lang="en-US" dirty="0" smtClean="0"/>
              <a:t>Thinking about Commercialization</a:t>
            </a:r>
          </a:p>
          <a:p>
            <a:r>
              <a:rPr lang="en-US" dirty="0" smtClean="0"/>
              <a:t>Promoting Research Projects</a:t>
            </a:r>
          </a:p>
          <a:p>
            <a:r>
              <a:rPr lang="en-US" dirty="0" smtClean="0"/>
              <a:t>Access to Social Networks</a:t>
            </a:r>
          </a:p>
          <a:p>
            <a:r>
              <a:rPr lang="en-US" dirty="0" smtClean="0"/>
              <a:t>Access to Venture Capital</a:t>
            </a:r>
          </a:p>
          <a:p>
            <a:r>
              <a:rPr lang="en-US" dirty="0" smtClean="0"/>
              <a:t>Invitation to Commercial Participation</a:t>
            </a:r>
          </a:p>
          <a:p>
            <a:endParaRPr lang="en-US" dirty="0"/>
          </a:p>
        </p:txBody>
      </p:sp>
    </p:spTree>
    <p:extLst>
      <p:ext uri="{BB962C8B-B14F-4D97-AF65-F5344CB8AC3E}">
        <p14:creationId xmlns:p14="http://schemas.microsoft.com/office/powerpoint/2010/main" val="15666713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Relations</a:t>
            </a:r>
            <a:endParaRPr lang="en-US" dirty="0"/>
          </a:p>
        </p:txBody>
      </p:sp>
      <p:sp>
        <p:nvSpPr>
          <p:cNvPr id="3" name="Content Placeholder 2"/>
          <p:cNvSpPr>
            <a:spLocks noGrp="1"/>
          </p:cNvSpPr>
          <p:nvPr>
            <p:ph idx="1"/>
          </p:nvPr>
        </p:nvSpPr>
        <p:spPr/>
        <p:txBody>
          <a:bodyPr/>
          <a:lstStyle/>
          <a:p>
            <a:pPr marL="0" indent="0">
              <a:buNone/>
            </a:pPr>
            <a:r>
              <a:rPr lang="en-US" dirty="0" smtClean="0"/>
              <a:t>“[F]</a:t>
            </a:r>
            <a:r>
              <a:rPr lang="en-US" dirty="0" err="1" smtClean="0"/>
              <a:t>eminist</a:t>
            </a:r>
            <a:r>
              <a:rPr lang="en-US" dirty="0" smtClean="0"/>
              <a:t> inquiry is about understanding how things work, who is in the action, what might be possible, and how worldly actors might somehow be accountable to and love each other less violently.”</a:t>
            </a:r>
          </a:p>
          <a:p>
            <a:pPr marL="0" indent="0">
              <a:buNone/>
            </a:pPr>
            <a:r>
              <a:rPr lang="en-US" dirty="0" smtClean="0"/>
              <a:t>			-- Donna </a:t>
            </a:r>
            <a:r>
              <a:rPr lang="en-US" dirty="0" err="1" smtClean="0"/>
              <a:t>Haraway</a:t>
            </a:r>
            <a:r>
              <a:rPr lang="en-US" dirty="0" smtClean="0"/>
              <a:t>, 2003</a:t>
            </a:r>
            <a:endParaRPr lang="en-US" dirty="0"/>
          </a:p>
        </p:txBody>
      </p:sp>
    </p:spTree>
    <p:extLst>
      <p:ext uri="{BB962C8B-B14F-4D97-AF65-F5344CB8AC3E}">
        <p14:creationId xmlns:p14="http://schemas.microsoft.com/office/powerpoint/2010/main" val="55893883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Ghanan</a:t>
            </a:r>
            <a:r>
              <a:rPr lang="en-US" dirty="0" smtClean="0"/>
              <a:t> Textiles</a:t>
            </a:r>
            <a:endParaRPr lang="en-US" dirty="0"/>
          </a:p>
        </p:txBody>
      </p:sp>
      <p:sp>
        <p:nvSpPr>
          <p:cNvPr id="3" name="Content Placeholder 2"/>
          <p:cNvSpPr>
            <a:spLocks noGrp="1"/>
          </p:cNvSpPr>
          <p:nvPr>
            <p:ph idx="1"/>
          </p:nvPr>
        </p:nvSpPr>
        <p:spPr/>
        <p:txBody>
          <a:bodyPr/>
          <a:lstStyle/>
          <a:p>
            <a:r>
              <a:rPr lang="en-US" dirty="0" err="1" smtClean="0"/>
              <a:t>Kente</a:t>
            </a:r>
            <a:r>
              <a:rPr lang="en-US" dirty="0" smtClean="0"/>
              <a:t> cloth</a:t>
            </a:r>
          </a:p>
          <a:p>
            <a:r>
              <a:rPr lang="en-US" dirty="0" smtClean="0"/>
              <a:t>Traditional knowledge</a:t>
            </a:r>
          </a:p>
          <a:p>
            <a:r>
              <a:rPr lang="en-US" dirty="0" smtClean="0"/>
              <a:t>Machine-made cloth</a:t>
            </a:r>
          </a:p>
          <a:p>
            <a:r>
              <a:rPr lang="en-US" dirty="0" smtClean="0"/>
              <a:t>TK protection law</a:t>
            </a:r>
          </a:p>
          <a:p>
            <a:pPr lvl="1"/>
            <a:r>
              <a:rPr lang="en-US" dirty="0" err="1" smtClean="0"/>
              <a:t>Boatang</a:t>
            </a:r>
            <a:r>
              <a:rPr lang="en-US" dirty="0" smtClean="0"/>
              <a:t> (2011)</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9010" y="3352800"/>
            <a:ext cx="3422015" cy="2590800"/>
          </a:xfrm>
          <a:prstGeom prst="rect">
            <a:avLst/>
          </a:prstGeom>
        </p:spPr>
      </p:pic>
    </p:spTree>
    <p:extLst>
      <p:ext uri="{BB962C8B-B14F-4D97-AF65-F5344CB8AC3E}">
        <p14:creationId xmlns:p14="http://schemas.microsoft.com/office/powerpoint/2010/main" val="3250663103"/>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Adapting Law</a:t>
            </a:r>
            <a:endParaRPr lang="en-US" dirty="0"/>
          </a:p>
        </p:txBody>
      </p:sp>
      <p:sp>
        <p:nvSpPr>
          <p:cNvPr id="3" name="Content Placeholder 2"/>
          <p:cNvSpPr>
            <a:spLocks noGrp="1"/>
          </p:cNvSpPr>
          <p:nvPr>
            <p:ph idx="1"/>
          </p:nvPr>
        </p:nvSpPr>
        <p:spPr/>
        <p:txBody>
          <a:bodyPr/>
          <a:lstStyle/>
          <a:p>
            <a:r>
              <a:rPr lang="en-US" dirty="0" smtClean="0"/>
              <a:t>Patenting Standard</a:t>
            </a:r>
          </a:p>
          <a:p>
            <a:pPr lvl="1"/>
            <a:r>
              <a:rPr lang="en-US" dirty="0" smtClean="0"/>
              <a:t>Inventive Step/Obviousness</a:t>
            </a:r>
          </a:p>
          <a:p>
            <a:pPr lvl="1"/>
            <a:r>
              <a:rPr lang="en-US" dirty="0" smtClean="0"/>
              <a:t>PHOSITA</a:t>
            </a:r>
          </a:p>
          <a:p>
            <a:pPr lvl="1"/>
            <a:r>
              <a:rPr lang="en-US" dirty="0" smtClean="0"/>
              <a:t>“Skilled Man”</a:t>
            </a:r>
          </a:p>
          <a:p>
            <a:r>
              <a:rPr lang="en-US" dirty="0" smtClean="0"/>
              <a:t>Woman of Ordinary Skill</a:t>
            </a:r>
          </a:p>
          <a:p>
            <a:pPr lvl="1"/>
            <a:r>
              <a:rPr lang="en-US" dirty="0" smtClean="0"/>
              <a:t>Reasonable woman metric</a:t>
            </a:r>
          </a:p>
          <a:p>
            <a:pPr lvl="1"/>
            <a:r>
              <a:rPr lang="en-US" dirty="0" smtClean="0"/>
              <a:t>Reasonable child, Reasonable physician</a:t>
            </a:r>
            <a:endParaRPr lang="en-US" dirty="0"/>
          </a:p>
        </p:txBody>
      </p:sp>
    </p:spTree>
    <p:extLst>
      <p:ext uri="{BB962C8B-B14F-4D97-AF65-F5344CB8AC3E}">
        <p14:creationId xmlns:p14="http://schemas.microsoft.com/office/powerpoint/2010/main" val="5651473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Questions Welcome</a:t>
            </a:r>
            <a:endParaRPr lang="en-US" dirty="0"/>
          </a:p>
        </p:txBody>
      </p:sp>
    </p:spTree>
    <p:extLst>
      <p:ext uri="{BB962C8B-B14F-4D97-AF65-F5344CB8AC3E}">
        <p14:creationId xmlns:p14="http://schemas.microsoft.com/office/powerpoint/2010/main" val="322351860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Bias</a:t>
            </a:r>
            <a:endParaRPr lang="en-US" dirty="0"/>
          </a:p>
        </p:txBody>
      </p:sp>
      <p:sp>
        <p:nvSpPr>
          <p:cNvPr id="3" name="Content Placeholder 2"/>
          <p:cNvSpPr>
            <a:spLocks noGrp="1"/>
          </p:cNvSpPr>
          <p:nvPr>
            <p:ph idx="1"/>
          </p:nvPr>
        </p:nvSpPr>
        <p:spPr/>
        <p:txBody>
          <a:bodyPr/>
          <a:lstStyle/>
          <a:p>
            <a:r>
              <a:rPr lang="en-US" dirty="0" smtClean="0"/>
              <a:t>De </a:t>
            </a:r>
            <a:r>
              <a:rPr lang="en-US" dirty="0" err="1"/>
              <a:t>j</a:t>
            </a:r>
            <a:r>
              <a:rPr lang="en-US" dirty="0" err="1" smtClean="0"/>
              <a:t>eure</a:t>
            </a:r>
            <a:r>
              <a:rPr lang="en-US" dirty="0" smtClean="0"/>
              <a:t> discrimination</a:t>
            </a:r>
          </a:p>
          <a:p>
            <a:r>
              <a:rPr lang="en-US" dirty="0" smtClean="0"/>
              <a:t>De facto discrimination</a:t>
            </a:r>
          </a:p>
          <a:p>
            <a:r>
              <a:rPr lang="en-US" dirty="0" smtClean="0"/>
              <a:t>Social bias</a:t>
            </a:r>
          </a:p>
          <a:p>
            <a:r>
              <a:rPr lang="en-US" dirty="0" smtClean="0"/>
              <a:t>Embedded legal bias</a:t>
            </a:r>
            <a:endParaRPr lang="en-US" dirty="0"/>
          </a:p>
        </p:txBody>
      </p:sp>
    </p:spTree>
    <p:extLst>
      <p:ext uri="{BB962C8B-B14F-4D97-AF65-F5344CB8AC3E}">
        <p14:creationId xmlns:p14="http://schemas.microsoft.com/office/powerpoint/2010/main" val="3391547943"/>
      </p:ext>
    </p:extLst>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a:t>
            </a:r>
            <a:endParaRPr lang="en-US" dirty="0"/>
          </a:p>
        </p:txBody>
      </p:sp>
      <p:sp>
        <p:nvSpPr>
          <p:cNvPr id="3" name="Content Placeholder 2"/>
          <p:cNvSpPr>
            <a:spLocks noGrp="1"/>
          </p:cNvSpPr>
          <p:nvPr>
            <p:ph idx="1"/>
          </p:nvPr>
        </p:nvSpPr>
        <p:spPr/>
        <p:txBody>
          <a:bodyPr/>
          <a:lstStyle/>
          <a:p>
            <a:pPr marL="0" lvl="1" indent="0">
              <a:buNone/>
            </a:pPr>
            <a:r>
              <a:rPr lang="en-US" dirty="0" smtClean="0"/>
              <a:t>“Women, in general, possess no artistic sensibility . . . nor genius . . . Women’s writings are as cold and pretty as women.”</a:t>
            </a:r>
          </a:p>
          <a:p>
            <a:pPr marL="0" lvl="1" indent="0">
              <a:buNone/>
            </a:pPr>
            <a:endParaRPr lang="en-US" dirty="0"/>
          </a:p>
          <a:p>
            <a:pPr marL="0" lvl="1" indent="0">
              <a:buNone/>
            </a:pPr>
            <a:r>
              <a:rPr lang="en-US" dirty="0" smtClean="0"/>
              <a:t>-- Jean-Jacques Rousseau, 1758</a:t>
            </a:r>
          </a:p>
          <a:p>
            <a:pPr marL="0" lvl="1" indent="0">
              <a:buNone/>
            </a:pPr>
            <a:endParaRPr lang="en-US" dirty="0" smtClean="0"/>
          </a:p>
          <a:p>
            <a:pPr marL="0" lvl="1" indent="0">
              <a:buNone/>
            </a:pPr>
            <a:endParaRPr lang="en-US" dirty="0" smtClean="0"/>
          </a:p>
          <a:p>
            <a:pPr marL="0" lvl="1" indent="0">
              <a:buNone/>
            </a:pPr>
            <a:endParaRPr lang="en-US" dirty="0" smtClean="0"/>
          </a:p>
          <a:p>
            <a:pPr marL="0" indent="0">
              <a:buNone/>
            </a:pPr>
            <a:endParaRPr lang="en-US" dirty="0"/>
          </a:p>
        </p:txBody>
      </p:sp>
      <p:pic>
        <p:nvPicPr>
          <p:cNvPr id="4" name="Content Placeholder 4" descr="Rousseau.jpg"/>
          <p:cNvPicPr>
            <a:picLocks noGrp="1" noChangeAspect="1"/>
          </p:cNvPicPr>
          <p:nvPr/>
        </p:nvPicPr>
        <p:blipFill>
          <a:blip r:embed="rId2" cstate="print"/>
          <a:stretch>
            <a:fillRect/>
          </a:stretch>
        </p:blipFill>
        <p:spPr bwMode="auto">
          <a:xfrm>
            <a:off x="6172200" y="3276600"/>
            <a:ext cx="2244403" cy="2871660"/>
          </a:xfrm>
          <a:prstGeom prst="rect">
            <a:avLst/>
          </a:prstGeom>
          <a:noFill/>
          <a:ln w="9525">
            <a:noFill/>
            <a:miter lim="800000"/>
            <a:headEnd/>
            <a:tailEnd/>
          </a:ln>
        </p:spPr>
      </p:pic>
    </p:spTree>
    <p:extLst>
      <p:ext uri="{BB962C8B-B14F-4D97-AF65-F5344CB8AC3E}">
        <p14:creationId xmlns:p14="http://schemas.microsoft.com/office/powerpoint/2010/main" val="126165131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t>“Deep meditation and a long-sustained reflection are noble but difficult and do not well befit a person in whom unconstrained charms should show nothing else than a beautiful nature . . . </a:t>
            </a:r>
            <a:r>
              <a:rPr lang="en-US" dirty="0" smtClean="0"/>
              <a:t>[they] </a:t>
            </a:r>
            <a:endParaRPr lang="en-US" dirty="0" smtClean="0"/>
          </a:p>
          <a:p>
            <a:pPr marL="0" indent="0">
              <a:spcBef>
                <a:spcPts val="0"/>
              </a:spcBef>
              <a:buNone/>
            </a:pPr>
            <a:r>
              <a:rPr lang="en-US" dirty="0" smtClean="0"/>
              <a:t>destroy the merits</a:t>
            </a:r>
          </a:p>
          <a:p>
            <a:pPr marL="0" indent="0">
              <a:spcBef>
                <a:spcPts val="0"/>
              </a:spcBef>
              <a:buNone/>
            </a:pPr>
            <a:r>
              <a:rPr lang="en-US" dirty="0"/>
              <a:t>t</a:t>
            </a:r>
            <a:r>
              <a:rPr lang="en-US" dirty="0" smtClean="0"/>
              <a:t>hat are proper to</a:t>
            </a:r>
          </a:p>
          <a:p>
            <a:pPr marL="0" indent="0">
              <a:spcBef>
                <a:spcPts val="0"/>
              </a:spcBef>
              <a:buNone/>
            </a:pPr>
            <a:r>
              <a:rPr lang="en-US" dirty="0"/>
              <a:t>h</a:t>
            </a:r>
            <a:r>
              <a:rPr lang="en-US" dirty="0" smtClean="0"/>
              <a:t>er sex.”</a:t>
            </a:r>
          </a:p>
          <a:p>
            <a:pPr marL="0" indent="0">
              <a:spcBef>
                <a:spcPts val="0"/>
              </a:spcBef>
              <a:buNone/>
            </a:pPr>
            <a:r>
              <a:rPr lang="en-US" dirty="0"/>
              <a:t>	</a:t>
            </a:r>
            <a:r>
              <a:rPr lang="en-US" dirty="0" smtClean="0"/>
              <a:t>-- Immanuel Kant, 1764</a:t>
            </a:r>
            <a:endParaRPr lang="en-US" dirty="0"/>
          </a:p>
        </p:txBody>
      </p:sp>
      <p:pic>
        <p:nvPicPr>
          <p:cNvPr id="4" name="Content Placeholder 7" descr="Kant.jpg"/>
          <p:cNvPicPr>
            <a:picLocks noGrp="1" noChangeAspect="1"/>
          </p:cNvPicPr>
          <p:nvPr/>
        </p:nvPicPr>
        <p:blipFill>
          <a:blip r:embed="rId2" cstate="print"/>
          <a:stretch>
            <a:fillRect/>
          </a:stretch>
        </p:blipFill>
        <p:spPr bwMode="auto">
          <a:xfrm>
            <a:off x="6781800" y="3846557"/>
            <a:ext cx="1759412" cy="2741278"/>
          </a:xfrm>
          <a:prstGeom prst="rect">
            <a:avLst/>
          </a:prstGeom>
          <a:noFill/>
          <a:ln w="9525">
            <a:noFill/>
            <a:miter lim="800000"/>
            <a:headEnd/>
            <a:tailEnd/>
          </a:ln>
        </p:spPr>
      </p:pic>
    </p:spTree>
    <p:extLst>
      <p:ext uri="{BB962C8B-B14F-4D97-AF65-F5344CB8AC3E}">
        <p14:creationId xmlns:p14="http://schemas.microsoft.com/office/powerpoint/2010/main" val="185102442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a:t>
            </a:r>
            <a:endParaRPr lang="en-US" dirty="0"/>
          </a:p>
        </p:txBody>
      </p:sp>
      <p:sp>
        <p:nvSpPr>
          <p:cNvPr id="3" name="Content Placeholder 2"/>
          <p:cNvSpPr>
            <a:spLocks noGrp="1"/>
          </p:cNvSpPr>
          <p:nvPr>
            <p:ph idx="1"/>
          </p:nvPr>
        </p:nvSpPr>
        <p:spPr/>
        <p:txBody>
          <a:bodyPr/>
          <a:lstStyle/>
          <a:p>
            <a:r>
              <a:rPr lang="en-US" dirty="0" smtClean="0"/>
              <a:t>Propriety of Inventing</a:t>
            </a:r>
          </a:p>
          <a:p>
            <a:pPr lvl="1"/>
            <a:r>
              <a:rPr lang="en-US" dirty="0" smtClean="0"/>
              <a:t>Anonymous/Pseudonymous</a:t>
            </a:r>
          </a:p>
          <a:p>
            <a:r>
              <a:rPr lang="en-US" dirty="0" smtClean="0"/>
              <a:t>Coverture</a:t>
            </a:r>
          </a:p>
          <a:p>
            <a:pPr lvl="1"/>
            <a:r>
              <a:rPr lang="en-US" dirty="0" smtClean="0"/>
              <a:t>Male property</a:t>
            </a:r>
          </a:p>
          <a:p>
            <a:pPr lvl="1"/>
            <a:r>
              <a:rPr lang="en-US" dirty="0" smtClean="0"/>
              <a:t>Male authority</a:t>
            </a:r>
          </a:p>
          <a:p>
            <a:r>
              <a:rPr lang="en-US" dirty="0" smtClean="0"/>
              <a:t>Cost of Patenting</a:t>
            </a:r>
          </a:p>
          <a:p>
            <a:r>
              <a:rPr lang="en-US" dirty="0" smtClean="0"/>
              <a:t>Examiner Disdain</a:t>
            </a:r>
            <a:endParaRPr lang="en-US" dirty="0"/>
          </a:p>
        </p:txBody>
      </p:sp>
    </p:spTree>
    <p:extLst>
      <p:ext uri="{BB962C8B-B14F-4D97-AF65-F5344CB8AC3E}">
        <p14:creationId xmlns:p14="http://schemas.microsoft.com/office/powerpoint/2010/main" val="2656584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a:t>
            </a:r>
            <a:endParaRPr lang="en-US" dirty="0"/>
          </a:p>
        </p:txBody>
      </p:sp>
      <p:sp>
        <p:nvSpPr>
          <p:cNvPr id="3" name="Content Placeholder 2"/>
          <p:cNvSpPr>
            <a:spLocks noGrp="1"/>
          </p:cNvSpPr>
          <p:nvPr>
            <p:ph idx="1"/>
          </p:nvPr>
        </p:nvSpPr>
        <p:spPr/>
        <p:txBody>
          <a:bodyPr/>
          <a:lstStyle/>
          <a:p>
            <a:r>
              <a:rPr lang="en-US" dirty="0" smtClean="0"/>
              <a:t>Copyright</a:t>
            </a:r>
          </a:p>
          <a:p>
            <a:pPr lvl="1"/>
            <a:r>
              <a:rPr lang="en-US" dirty="0" smtClean="0"/>
              <a:t>“Arts” and “Crafts” (Wright, 1986)</a:t>
            </a:r>
          </a:p>
          <a:p>
            <a:pPr lvl="1"/>
            <a:r>
              <a:rPr lang="en-US" dirty="0" smtClean="0"/>
              <a:t>Authorship</a:t>
            </a:r>
          </a:p>
          <a:p>
            <a:pPr lvl="1"/>
            <a:r>
              <a:rPr lang="en-US" dirty="0" err="1" smtClean="0"/>
              <a:t>Pseudonymity</a:t>
            </a:r>
            <a:endParaRPr lang="en-US" dirty="0" smtClean="0"/>
          </a:p>
          <a:p>
            <a:pPr lvl="1"/>
            <a:r>
              <a:rPr lang="en-US" dirty="0" smtClean="0"/>
              <a:t>Clara Schumann</a:t>
            </a:r>
          </a:p>
          <a:p>
            <a:pPr lvl="1"/>
            <a:r>
              <a:rPr lang="en-US" dirty="0" smtClean="0"/>
              <a:t>Fanny Mendelssohn</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3910012"/>
            <a:ext cx="1882897" cy="2300288"/>
          </a:xfrm>
          <a:prstGeom prst="rect">
            <a:avLst/>
          </a:prstGeo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940968"/>
            <a:ext cx="1536302" cy="2238375"/>
          </a:xfrm>
          <a:prstGeom prst="rect">
            <a:avLst/>
          </a:prstGeom>
        </p:spPr>
      </p:pic>
    </p:spTree>
    <p:extLst>
      <p:ext uri="{BB962C8B-B14F-4D97-AF65-F5344CB8AC3E}">
        <p14:creationId xmlns:p14="http://schemas.microsoft.com/office/powerpoint/2010/main" val="353684468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“From </a:t>
            </a:r>
            <a:r>
              <a:rPr lang="en-US" sz="3000" dirty="0"/>
              <a:t>my knowledge of Fanny I should say that she has neither inclination nor vocation for authorship. She is too much all that a woman ought to be for this. She regulates her house, and neither thinks of the public nor of the musical world, nor even of music at all, until her first duties are fulfilled. Publishing would only disturb her in these, and I cannot say that I approve of </a:t>
            </a:r>
            <a:r>
              <a:rPr lang="en-US" sz="3000" dirty="0" smtClean="0"/>
              <a:t>it.”</a:t>
            </a:r>
            <a:r>
              <a:rPr lang="en-US" sz="2800" dirty="0"/>
              <a:t>	</a:t>
            </a:r>
            <a:endParaRPr lang="en-US" sz="2800" dirty="0" smtClean="0"/>
          </a:p>
          <a:p>
            <a:pPr marL="0" indent="0">
              <a:buNone/>
            </a:pPr>
            <a:r>
              <a:rPr lang="en-US" sz="2800" dirty="0"/>
              <a:t>	</a:t>
            </a:r>
            <a:r>
              <a:rPr lang="en-US" sz="2800" dirty="0" smtClean="0"/>
              <a:t>			</a:t>
            </a:r>
            <a:r>
              <a:rPr lang="en-US" dirty="0" smtClean="0"/>
              <a:t>– </a:t>
            </a:r>
            <a:r>
              <a:rPr lang="en-US" sz="2800" dirty="0" smtClean="0"/>
              <a:t>Felix Mendelssohn, 1836</a:t>
            </a:r>
          </a:p>
          <a:p>
            <a:pPr marL="0" indent="0">
              <a:buNone/>
            </a:pPr>
            <a:endParaRPr lang="en-US" dirty="0"/>
          </a:p>
        </p:txBody>
      </p:sp>
    </p:spTree>
    <p:extLst>
      <p:ext uri="{BB962C8B-B14F-4D97-AF65-F5344CB8AC3E}">
        <p14:creationId xmlns:p14="http://schemas.microsoft.com/office/powerpoint/2010/main" val="704415777"/>
      </p:ext>
    </p:extLst>
  </p:cSld>
  <p:clrMapOvr>
    <a:masterClrMapping/>
  </p:clrMapOvr>
  <p:transition spd="slow">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Data</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Kahler</a:t>
            </a:r>
            <a:r>
              <a:rPr lang="en-US" dirty="0" smtClean="0"/>
              <a:t>, 2011</a:t>
            </a:r>
          </a:p>
          <a:p>
            <a:pPr lvl="1"/>
            <a:r>
              <a:rPr lang="en-US" dirty="0" smtClean="0"/>
              <a:t>18.0% Patent Attorneys</a:t>
            </a:r>
          </a:p>
          <a:p>
            <a:pPr lvl="1"/>
            <a:r>
              <a:rPr lang="en-US" dirty="0" smtClean="0"/>
              <a:t>26.1% Patent Agents</a:t>
            </a:r>
          </a:p>
          <a:p>
            <a:r>
              <a:rPr lang="en-US" dirty="0" smtClean="0"/>
              <a:t>10.9 % patents (USPTO 2002)</a:t>
            </a:r>
          </a:p>
          <a:p>
            <a:r>
              <a:rPr lang="en-US" dirty="0" smtClean="0"/>
              <a:t>Hunt et al., 2012</a:t>
            </a:r>
          </a:p>
          <a:p>
            <a:pPr lvl="1"/>
            <a:r>
              <a:rPr lang="en-US" dirty="0" smtClean="0"/>
              <a:t>7.5% of patents</a:t>
            </a:r>
          </a:p>
          <a:p>
            <a:pPr lvl="1"/>
            <a:r>
              <a:rPr lang="en-US" dirty="0" smtClean="0"/>
              <a:t>5.5% commercialized patents</a:t>
            </a:r>
          </a:p>
          <a:p>
            <a:pPr lvl="1"/>
            <a:r>
              <a:rPr lang="en-US" dirty="0" smtClean="0"/>
              <a:t>2.7 % GDP difference</a:t>
            </a:r>
            <a:endParaRPr lang="en-US" dirty="0"/>
          </a:p>
        </p:txBody>
      </p:sp>
    </p:spTree>
    <p:extLst>
      <p:ext uri="{BB962C8B-B14F-4D97-AF65-F5344CB8AC3E}">
        <p14:creationId xmlns:p14="http://schemas.microsoft.com/office/powerpoint/2010/main" val="106255062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 Applications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057150"/>
              </p:ext>
            </p:extLst>
          </p:nvPr>
        </p:nvGraphicFramePr>
        <p:xfrm>
          <a:off x="457200" y="2057400"/>
          <a:ext cx="8229600" cy="407924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1991 %</a:t>
                      </a:r>
                      <a:endParaRPr lang="en-US" dirty="0"/>
                    </a:p>
                  </a:txBody>
                  <a:tcPr/>
                </a:tc>
                <a:tc>
                  <a:txBody>
                    <a:bodyPr/>
                    <a:lstStyle/>
                    <a:p>
                      <a:r>
                        <a:rPr lang="en-US" dirty="0" smtClean="0"/>
                        <a:t>1996 %</a:t>
                      </a:r>
                      <a:endParaRPr lang="en-US" dirty="0"/>
                    </a:p>
                  </a:txBody>
                  <a:tcPr/>
                </a:tc>
                <a:tc>
                  <a:txBody>
                    <a:bodyPr/>
                    <a:lstStyle/>
                    <a:p>
                      <a:r>
                        <a:rPr lang="en-US" dirty="0" smtClean="0"/>
                        <a:t>2001 %</a:t>
                      </a:r>
                      <a:endParaRPr lang="en-US" dirty="0"/>
                    </a:p>
                  </a:txBody>
                  <a:tcPr/>
                </a:tc>
                <a:tc>
                  <a:txBody>
                    <a:bodyPr/>
                    <a:lstStyle/>
                    <a:p>
                      <a:r>
                        <a:rPr lang="en-US" dirty="0" smtClean="0"/>
                        <a:t>2005 %</a:t>
                      </a:r>
                      <a:endParaRPr lang="en-US" dirty="0"/>
                    </a:p>
                  </a:txBody>
                  <a:tcPr/>
                </a:tc>
              </a:tr>
              <a:tr h="370840">
                <a:tc>
                  <a:txBody>
                    <a:bodyPr/>
                    <a:lstStyle/>
                    <a:p>
                      <a:r>
                        <a:rPr lang="en-US" dirty="0" smtClean="0"/>
                        <a:t>ESP</a:t>
                      </a:r>
                      <a:endParaRPr lang="en-US" dirty="0"/>
                    </a:p>
                  </a:txBody>
                  <a:tcPr/>
                </a:tc>
                <a:tc>
                  <a:txBody>
                    <a:bodyPr/>
                    <a:lstStyle/>
                    <a:p>
                      <a:r>
                        <a:rPr lang="en-US" dirty="0" smtClean="0"/>
                        <a:t>7.5</a:t>
                      </a:r>
                      <a:endParaRPr lang="en-US" dirty="0"/>
                    </a:p>
                  </a:txBody>
                  <a:tcPr/>
                </a:tc>
                <a:tc>
                  <a:txBody>
                    <a:bodyPr/>
                    <a:lstStyle/>
                    <a:p>
                      <a:r>
                        <a:rPr lang="en-US" dirty="0" smtClean="0"/>
                        <a:t>9.3</a:t>
                      </a:r>
                      <a:endParaRPr lang="en-US" dirty="0"/>
                    </a:p>
                  </a:txBody>
                  <a:tcPr/>
                </a:tc>
                <a:tc>
                  <a:txBody>
                    <a:bodyPr/>
                    <a:lstStyle/>
                    <a:p>
                      <a:r>
                        <a:rPr lang="en-US" dirty="0" smtClean="0"/>
                        <a:t>11.1</a:t>
                      </a:r>
                      <a:endParaRPr lang="en-US" dirty="0"/>
                    </a:p>
                  </a:txBody>
                  <a:tcPr/>
                </a:tc>
                <a:tc>
                  <a:txBody>
                    <a:bodyPr/>
                    <a:lstStyle/>
                    <a:p>
                      <a:r>
                        <a:rPr lang="en-US" dirty="0" smtClean="0"/>
                        <a:t>14.2</a:t>
                      </a:r>
                      <a:endParaRPr lang="en-US" dirty="0"/>
                    </a:p>
                  </a:txBody>
                  <a:tcPr/>
                </a:tc>
              </a:tr>
              <a:tr h="370840">
                <a:tc>
                  <a:txBody>
                    <a:bodyPr/>
                    <a:lstStyle/>
                    <a:p>
                      <a:r>
                        <a:rPr lang="en-US" dirty="0" smtClean="0"/>
                        <a:t>FRA</a:t>
                      </a:r>
                      <a:endParaRPr lang="en-US" dirty="0"/>
                    </a:p>
                  </a:txBody>
                  <a:tcPr/>
                </a:tc>
                <a:tc>
                  <a:txBody>
                    <a:bodyPr/>
                    <a:lstStyle/>
                    <a:p>
                      <a:r>
                        <a:rPr lang="en-US" dirty="0" smtClean="0"/>
                        <a:t>6.0</a:t>
                      </a:r>
                      <a:endParaRPr lang="en-US" dirty="0"/>
                    </a:p>
                  </a:txBody>
                  <a:tcPr/>
                </a:tc>
                <a:tc>
                  <a:txBody>
                    <a:bodyPr/>
                    <a:lstStyle/>
                    <a:p>
                      <a:r>
                        <a:rPr lang="en-US" dirty="0" smtClean="0"/>
                        <a:t>7.5</a:t>
                      </a:r>
                      <a:endParaRPr lang="en-US" dirty="0"/>
                    </a:p>
                  </a:txBody>
                  <a:tcPr/>
                </a:tc>
                <a:tc>
                  <a:txBody>
                    <a:bodyPr/>
                    <a:lstStyle/>
                    <a:p>
                      <a:r>
                        <a:rPr lang="en-US" dirty="0" smtClean="0"/>
                        <a:t>9.9</a:t>
                      </a:r>
                      <a:endParaRPr lang="en-US" dirty="0"/>
                    </a:p>
                  </a:txBody>
                  <a:tcPr/>
                </a:tc>
                <a:tc>
                  <a:txBody>
                    <a:bodyPr/>
                    <a:lstStyle/>
                    <a:p>
                      <a:r>
                        <a:rPr lang="en-US" dirty="0" smtClean="0"/>
                        <a:t>10.2</a:t>
                      </a:r>
                      <a:endParaRPr lang="en-US" dirty="0"/>
                    </a:p>
                  </a:txBody>
                  <a:tcPr/>
                </a:tc>
              </a:tr>
              <a:tr h="370840">
                <a:tc>
                  <a:txBody>
                    <a:bodyPr/>
                    <a:lstStyle/>
                    <a:p>
                      <a:r>
                        <a:rPr lang="en-US" dirty="0" smtClean="0"/>
                        <a:t>DEN</a:t>
                      </a:r>
                      <a:endParaRPr lang="en-US" dirty="0"/>
                    </a:p>
                  </a:txBody>
                  <a:tcPr/>
                </a:tc>
                <a:tc>
                  <a:txBody>
                    <a:bodyPr/>
                    <a:lstStyle/>
                    <a:p>
                      <a:r>
                        <a:rPr lang="en-US" dirty="0" smtClean="0"/>
                        <a:t>5.0</a:t>
                      </a:r>
                      <a:endParaRPr lang="en-US" dirty="0"/>
                    </a:p>
                  </a:txBody>
                  <a:tcPr/>
                </a:tc>
                <a:tc>
                  <a:txBody>
                    <a:bodyPr/>
                    <a:lstStyle/>
                    <a:p>
                      <a:r>
                        <a:rPr lang="en-US" dirty="0" smtClean="0"/>
                        <a:t>8.7</a:t>
                      </a:r>
                      <a:endParaRPr lang="en-US" dirty="0"/>
                    </a:p>
                  </a:txBody>
                  <a:tcPr/>
                </a:tc>
                <a:tc>
                  <a:txBody>
                    <a:bodyPr/>
                    <a:lstStyle/>
                    <a:p>
                      <a:r>
                        <a:rPr lang="en-US" dirty="0" smtClean="0"/>
                        <a:t>8.1</a:t>
                      </a:r>
                      <a:endParaRPr lang="en-US" dirty="0"/>
                    </a:p>
                  </a:txBody>
                  <a:tcPr/>
                </a:tc>
                <a:tc>
                  <a:txBody>
                    <a:bodyPr/>
                    <a:lstStyle/>
                    <a:p>
                      <a:r>
                        <a:rPr lang="en-US" dirty="0" smtClean="0"/>
                        <a:t>8.2</a:t>
                      </a:r>
                      <a:endParaRPr lang="en-US" dirty="0"/>
                    </a:p>
                  </a:txBody>
                  <a:tcPr/>
                </a:tc>
              </a:tr>
              <a:tr h="370840">
                <a:tc>
                  <a:txBody>
                    <a:bodyPr/>
                    <a:lstStyle/>
                    <a:p>
                      <a:r>
                        <a:rPr lang="en-US" dirty="0" smtClean="0"/>
                        <a:t>AUS</a:t>
                      </a:r>
                      <a:endParaRPr lang="en-US" dirty="0"/>
                    </a:p>
                  </a:txBody>
                  <a:tcPr/>
                </a:tc>
                <a:tc>
                  <a:txBody>
                    <a:bodyPr/>
                    <a:lstStyle/>
                    <a:p>
                      <a:r>
                        <a:rPr lang="en-US" dirty="0" smtClean="0"/>
                        <a:t>4.4</a:t>
                      </a:r>
                      <a:endParaRPr lang="en-US" dirty="0"/>
                    </a:p>
                  </a:txBody>
                  <a:tcPr/>
                </a:tc>
                <a:tc>
                  <a:txBody>
                    <a:bodyPr/>
                    <a:lstStyle/>
                    <a:p>
                      <a:r>
                        <a:rPr lang="en-US" dirty="0" smtClean="0"/>
                        <a:t>6.1</a:t>
                      </a:r>
                      <a:endParaRPr lang="en-US" dirty="0"/>
                    </a:p>
                  </a:txBody>
                  <a:tcPr/>
                </a:tc>
                <a:tc>
                  <a:txBody>
                    <a:bodyPr/>
                    <a:lstStyle/>
                    <a:p>
                      <a:r>
                        <a:rPr lang="en-US" dirty="0" smtClean="0"/>
                        <a:t>12.2</a:t>
                      </a:r>
                      <a:endParaRPr lang="en-US" dirty="0"/>
                    </a:p>
                  </a:txBody>
                  <a:tcPr/>
                </a:tc>
                <a:tc>
                  <a:txBody>
                    <a:bodyPr/>
                    <a:lstStyle/>
                    <a:p>
                      <a:r>
                        <a:rPr lang="en-US" dirty="0" smtClean="0"/>
                        <a:t>8.1</a:t>
                      </a:r>
                      <a:endParaRPr lang="en-US" dirty="0"/>
                    </a:p>
                  </a:txBody>
                  <a:tcPr/>
                </a:tc>
              </a:tr>
              <a:tr h="370840">
                <a:tc>
                  <a:txBody>
                    <a:bodyPr/>
                    <a:lstStyle/>
                    <a:p>
                      <a:r>
                        <a:rPr lang="en-US" dirty="0" smtClean="0"/>
                        <a:t>USA</a:t>
                      </a:r>
                      <a:endParaRPr lang="en-US" dirty="0"/>
                    </a:p>
                  </a:txBody>
                  <a:tcPr/>
                </a:tc>
                <a:tc>
                  <a:txBody>
                    <a:bodyPr/>
                    <a:lstStyle/>
                    <a:p>
                      <a:r>
                        <a:rPr lang="en-US" dirty="0" smtClean="0"/>
                        <a:t>6.3</a:t>
                      </a:r>
                      <a:endParaRPr lang="en-US" dirty="0"/>
                    </a:p>
                  </a:txBody>
                  <a:tcPr/>
                </a:tc>
                <a:tc>
                  <a:txBody>
                    <a:bodyPr/>
                    <a:lstStyle/>
                    <a:p>
                      <a:r>
                        <a:rPr lang="en-US" dirty="0" smtClean="0"/>
                        <a:t>7.7</a:t>
                      </a:r>
                      <a:endParaRPr lang="en-US" dirty="0"/>
                    </a:p>
                  </a:txBody>
                  <a:tcPr/>
                </a:tc>
                <a:tc>
                  <a:txBody>
                    <a:bodyPr/>
                    <a:lstStyle/>
                    <a:p>
                      <a:r>
                        <a:rPr lang="en-US" dirty="0" smtClean="0"/>
                        <a:t>8.8</a:t>
                      </a:r>
                      <a:endParaRPr lang="en-US" dirty="0"/>
                    </a:p>
                  </a:txBody>
                  <a:tcPr/>
                </a:tc>
                <a:tc>
                  <a:txBody>
                    <a:bodyPr/>
                    <a:lstStyle/>
                    <a:p>
                      <a:r>
                        <a:rPr lang="en-US" dirty="0" smtClean="0"/>
                        <a:t>8.2</a:t>
                      </a:r>
                      <a:endParaRPr lang="en-US" dirty="0"/>
                    </a:p>
                  </a:txBody>
                  <a:tcPr/>
                </a:tc>
              </a:tr>
              <a:tr h="370840">
                <a:tc>
                  <a:txBody>
                    <a:bodyPr/>
                    <a:lstStyle/>
                    <a:p>
                      <a:r>
                        <a:rPr lang="en-US" dirty="0" smtClean="0"/>
                        <a:t>SWE</a:t>
                      </a:r>
                      <a:endParaRPr lang="en-US" dirty="0"/>
                    </a:p>
                  </a:txBody>
                  <a:tcPr/>
                </a:tc>
                <a:tc>
                  <a:txBody>
                    <a:bodyPr/>
                    <a:lstStyle/>
                    <a:p>
                      <a:r>
                        <a:rPr lang="en-US" dirty="0" smtClean="0"/>
                        <a:t>5.2</a:t>
                      </a:r>
                      <a:endParaRPr lang="en-US" dirty="0"/>
                    </a:p>
                  </a:txBody>
                  <a:tcPr/>
                </a:tc>
                <a:tc>
                  <a:txBody>
                    <a:bodyPr/>
                    <a:lstStyle/>
                    <a:p>
                      <a:r>
                        <a:rPr lang="en-US" dirty="0" smtClean="0"/>
                        <a:t>4.8</a:t>
                      </a:r>
                      <a:endParaRPr lang="en-US" dirty="0"/>
                    </a:p>
                  </a:txBody>
                  <a:tcPr/>
                </a:tc>
                <a:tc>
                  <a:txBody>
                    <a:bodyPr/>
                    <a:lstStyle/>
                    <a:p>
                      <a:r>
                        <a:rPr lang="en-US" dirty="0" smtClean="0"/>
                        <a:t>6.7</a:t>
                      </a:r>
                      <a:endParaRPr lang="en-US" dirty="0"/>
                    </a:p>
                  </a:txBody>
                  <a:tcPr/>
                </a:tc>
                <a:tc>
                  <a:txBody>
                    <a:bodyPr/>
                    <a:lstStyle/>
                    <a:p>
                      <a:r>
                        <a:rPr lang="en-US" dirty="0" smtClean="0"/>
                        <a:t>8.6</a:t>
                      </a:r>
                      <a:endParaRPr lang="en-US" dirty="0"/>
                    </a:p>
                  </a:txBody>
                  <a:tcPr/>
                </a:tc>
              </a:tr>
              <a:tr h="370840">
                <a:tc>
                  <a:txBody>
                    <a:bodyPr/>
                    <a:lstStyle/>
                    <a:p>
                      <a:r>
                        <a:rPr lang="en-US" dirty="0" smtClean="0"/>
                        <a:t>ITA</a:t>
                      </a:r>
                      <a:endParaRPr lang="en-US" dirty="0"/>
                    </a:p>
                  </a:txBody>
                  <a:tcPr/>
                </a:tc>
                <a:tc>
                  <a:txBody>
                    <a:bodyPr/>
                    <a:lstStyle/>
                    <a:p>
                      <a:r>
                        <a:rPr lang="en-US" dirty="0" smtClean="0"/>
                        <a:t>4.9</a:t>
                      </a:r>
                      <a:endParaRPr lang="en-US" dirty="0"/>
                    </a:p>
                  </a:txBody>
                  <a:tcPr/>
                </a:tc>
                <a:tc>
                  <a:txBody>
                    <a:bodyPr/>
                    <a:lstStyle/>
                    <a:p>
                      <a:r>
                        <a:rPr lang="en-US" dirty="0" smtClean="0"/>
                        <a:t>5.1</a:t>
                      </a:r>
                      <a:endParaRPr lang="en-US" dirty="0"/>
                    </a:p>
                  </a:txBody>
                  <a:tcPr/>
                </a:tc>
                <a:tc>
                  <a:txBody>
                    <a:bodyPr/>
                    <a:lstStyle/>
                    <a:p>
                      <a:r>
                        <a:rPr lang="en-US" dirty="0" smtClean="0"/>
                        <a:t>6.7</a:t>
                      </a:r>
                      <a:endParaRPr lang="en-US" dirty="0"/>
                    </a:p>
                  </a:txBody>
                  <a:tcPr/>
                </a:tc>
                <a:tc>
                  <a:txBody>
                    <a:bodyPr/>
                    <a:lstStyle/>
                    <a:p>
                      <a:r>
                        <a:rPr lang="en-US" dirty="0" smtClean="0"/>
                        <a:t>7.6</a:t>
                      </a:r>
                      <a:endParaRPr lang="en-US" dirty="0"/>
                    </a:p>
                  </a:txBody>
                  <a:tcPr/>
                </a:tc>
              </a:tr>
              <a:tr h="370840">
                <a:tc>
                  <a:txBody>
                    <a:bodyPr/>
                    <a:lstStyle/>
                    <a:p>
                      <a:r>
                        <a:rPr lang="en-US" dirty="0" smtClean="0"/>
                        <a:t>GBR</a:t>
                      </a:r>
                      <a:endParaRPr lang="en-US" dirty="0"/>
                    </a:p>
                  </a:txBody>
                  <a:tcPr/>
                </a:tc>
                <a:tc>
                  <a:txBody>
                    <a:bodyPr/>
                    <a:lstStyle/>
                    <a:p>
                      <a:r>
                        <a:rPr lang="en-US" dirty="0" smtClean="0"/>
                        <a:t>4.0</a:t>
                      </a:r>
                      <a:endParaRPr lang="en-US" dirty="0"/>
                    </a:p>
                  </a:txBody>
                  <a:tcPr/>
                </a:tc>
                <a:tc>
                  <a:txBody>
                    <a:bodyPr/>
                    <a:lstStyle/>
                    <a:p>
                      <a:r>
                        <a:rPr lang="en-US" dirty="0" smtClean="0"/>
                        <a:t>5.7</a:t>
                      </a:r>
                      <a:endParaRPr lang="en-US" dirty="0"/>
                    </a:p>
                  </a:txBody>
                  <a:tcPr/>
                </a:tc>
                <a:tc>
                  <a:txBody>
                    <a:bodyPr/>
                    <a:lstStyle/>
                    <a:p>
                      <a:r>
                        <a:rPr lang="en-US" dirty="0" smtClean="0"/>
                        <a:t>6.2</a:t>
                      </a:r>
                      <a:endParaRPr lang="en-US" dirty="0"/>
                    </a:p>
                  </a:txBody>
                  <a:tcPr/>
                </a:tc>
                <a:tc>
                  <a:txBody>
                    <a:bodyPr/>
                    <a:lstStyle/>
                    <a:p>
                      <a:r>
                        <a:rPr lang="en-US" dirty="0" smtClean="0"/>
                        <a:t>6.7</a:t>
                      </a:r>
                      <a:endParaRPr lang="en-US" dirty="0"/>
                    </a:p>
                  </a:txBody>
                  <a:tcPr/>
                </a:tc>
              </a:tr>
              <a:tr h="370840">
                <a:tc>
                  <a:txBody>
                    <a:bodyPr/>
                    <a:lstStyle/>
                    <a:p>
                      <a:r>
                        <a:rPr lang="en-US" dirty="0" smtClean="0"/>
                        <a:t>SUI</a:t>
                      </a:r>
                      <a:endParaRPr lang="en-US" dirty="0"/>
                    </a:p>
                  </a:txBody>
                  <a:tcPr/>
                </a:tc>
                <a:tc>
                  <a:txBody>
                    <a:bodyPr/>
                    <a:lstStyle/>
                    <a:p>
                      <a:r>
                        <a:rPr lang="en-US" dirty="0" smtClean="0"/>
                        <a:t>1.6</a:t>
                      </a:r>
                      <a:endParaRPr lang="en-US" dirty="0"/>
                    </a:p>
                  </a:txBody>
                  <a:tcPr/>
                </a:tc>
                <a:tc>
                  <a:txBody>
                    <a:bodyPr/>
                    <a:lstStyle/>
                    <a:p>
                      <a:r>
                        <a:rPr lang="en-US" dirty="0" smtClean="0"/>
                        <a:t>3.3</a:t>
                      </a:r>
                      <a:endParaRPr lang="en-US" dirty="0"/>
                    </a:p>
                  </a:txBody>
                  <a:tcPr/>
                </a:tc>
                <a:tc>
                  <a:txBody>
                    <a:bodyPr/>
                    <a:lstStyle/>
                    <a:p>
                      <a:r>
                        <a:rPr lang="en-US" dirty="0" smtClean="0"/>
                        <a:t>5.7</a:t>
                      </a:r>
                      <a:endParaRPr lang="en-US" dirty="0"/>
                    </a:p>
                  </a:txBody>
                  <a:tcPr/>
                </a:tc>
                <a:tc>
                  <a:txBody>
                    <a:bodyPr/>
                    <a:lstStyle/>
                    <a:p>
                      <a:r>
                        <a:rPr lang="en-US" dirty="0" smtClean="0"/>
                        <a:t>5.9</a:t>
                      </a:r>
                      <a:endParaRPr lang="en-US" dirty="0"/>
                    </a:p>
                  </a:txBody>
                  <a:tcPr/>
                </a:tc>
              </a:tr>
              <a:tr h="370840">
                <a:tc>
                  <a:txBody>
                    <a:bodyPr/>
                    <a:lstStyle/>
                    <a:p>
                      <a:r>
                        <a:rPr lang="en-US" dirty="0" smtClean="0"/>
                        <a:t>GER</a:t>
                      </a:r>
                      <a:endParaRPr lang="en-US" dirty="0"/>
                    </a:p>
                  </a:txBody>
                  <a:tcPr/>
                </a:tc>
                <a:tc>
                  <a:txBody>
                    <a:bodyPr/>
                    <a:lstStyle/>
                    <a:p>
                      <a:r>
                        <a:rPr lang="en-US" dirty="0" smtClean="0"/>
                        <a:t>2.4</a:t>
                      </a:r>
                      <a:endParaRPr lang="en-US" dirty="0"/>
                    </a:p>
                  </a:txBody>
                  <a:tcPr/>
                </a:tc>
                <a:tc>
                  <a:txBody>
                    <a:bodyPr/>
                    <a:lstStyle/>
                    <a:p>
                      <a:r>
                        <a:rPr lang="en-US" dirty="0" smtClean="0"/>
                        <a:t>3.2</a:t>
                      </a:r>
                      <a:endParaRPr lang="en-US" dirty="0"/>
                    </a:p>
                  </a:txBody>
                  <a:tcPr/>
                </a:tc>
                <a:tc>
                  <a:txBody>
                    <a:bodyPr/>
                    <a:lstStyle/>
                    <a:p>
                      <a:r>
                        <a:rPr lang="en-US" dirty="0" smtClean="0"/>
                        <a:t>4.5</a:t>
                      </a:r>
                      <a:endParaRPr lang="en-US" dirty="0"/>
                    </a:p>
                  </a:txBody>
                  <a:tcPr/>
                </a:tc>
                <a:tc>
                  <a:txBody>
                    <a:bodyPr/>
                    <a:lstStyle/>
                    <a:p>
                      <a:r>
                        <a:rPr lang="en-US" dirty="0" smtClean="0"/>
                        <a:t>4.9</a:t>
                      </a:r>
                      <a:endParaRPr lang="en-US" dirty="0"/>
                    </a:p>
                  </a:txBody>
                  <a:tcPr/>
                </a:tc>
              </a:tr>
            </a:tbl>
          </a:graphicData>
        </a:graphic>
      </p:graphicFrame>
    </p:spTree>
    <p:extLst>
      <p:ext uri="{BB962C8B-B14F-4D97-AF65-F5344CB8AC3E}">
        <p14:creationId xmlns:p14="http://schemas.microsoft.com/office/powerpoint/2010/main" val="79739559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4387</TotalTime>
  <Words>611</Words>
  <Application>Microsoft Office PowerPoint</Application>
  <PresentationFormat>On-screen Show (4:3)</PresentationFormat>
  <Paragraphs>236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Does IP Have Gender?</vt:lpstr>
      <vt:lpstr>Levels of Bias</vt:lpstr>
      <vt:lpstr>Historical</vt:lpstr>
      <vt:lpstr>Historical</vt:lpstr>
      <vt:lpstr>Historical</vt:lpstr>
      <vt:lpstr>Historical</vt:lpstr>
      <vt:lpstr>Historical</vt:lpstr>
      <vt:lpstr>US Data</vt:lpstr>
      <vt:lpstr>EPO Applications</vt:lpstr>
      <vt:lpstr>EPO Technologies 2003-05</vt:lpstr>
      <vt:lpstr>Female Inventors - Chile</vt:lpstr>
      <vt:lpstr>Life Sciences</vt:lpstr>
      <vt:lpstr>Life Sciences</vt:lpstr>
      <vt:lpstr>Ethnography</vt:lpstr>
      <vt:lpstr>Power Relations</vt:lpstr>
      <vt:lpstr>Ghanan Textiles</vt:lpstr>
      <vt:lpstr>Adapting Law</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dlb</dc:creator>
  <cp:lastModifiedBy>dlb</cp:lastModifiedBy>
  <cp:revision>21</cp:revision>
  <dcterms:created xsi:type="dcterms:W3CDTF">2014-11-30T08:41:37Z</dcterms:created>
  <dcterms:modified xsi:type="dcterms:W3CDTF">2014-12-03T09:48:39Z</dcterms:modified>
</cp:coreProperties>
</file>