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88" r:id="rId3"/>
    <p:sldId id="268" r:id="rId4"/>
    <p:sldId id="323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340" r:id="rId15"/>
    <p:sldId id="328" r:id="rId16"/>
    <p:sldId id="329" r:id="rId17"/>
    <p:sldId id="330" r:id="rId18"/>
    <p:sldId id="341" r:id="rId19"/>
    <p:sldId id="281" r:id="rId20"/>
    <p:sldId id="282" r:id="rId21"/>
    <p:sldId id="283" r:id="rId22"/>
    <p:sldId id="284" r:id="rId23"/>
    <p:sldId id="342" r:id="rId24"/>
    <p:sldId id="285" r:id="rId25"/>
    <p:sldId id="294" r:id="rId26"/>
    <p:sldId id="293" r:id="rId27"/>
    <p:sldId id="295" r:id="rId28"/>
    <p:sldId id="343" r:id="rId29"/>
    <p:sldId id="349" r:id="rId30"/>
    <p:sldId id="345" r:id="rId31"/>
    <p:sldId id="297" r:id="rId32"/>
    <p:sldId id="298" r:id="rId33"/>
    <p:sldId id="344" r:id="rId34"/>
    <p:sldId id="300" r:id="rId35"/>
    <p:sldId id="307" r:id="rId36"/>
    <p:sldId id="306" r:id="rId37"/>
    <p:sldId id="346" r:id="rId38"/>
    <p:sldId id="304" r:id="rId39"/>
    <p:sldId id="337" r:id="rId40"/>
    <p:sldId id="305" r:id="rId41"/>
    <p:sldId id="338" r:id="rId42"/>
    <p:sldId id="339" r:id="rId43"/>
    <p:sldId id="347" r:id="rId44"/>
    <p:sldId id="325" r:id="rId45"/>
    <p:sldId id="326" r:id="rId46"/>
    <p:sldId id="327" r:id="rId47"/>
    <p:sldId id="348" r:id="rId48"/>
    <p:sldId id="303" r:id="rId49"/>
    <p:sldId id="331" r:id="rId50"/>
    <p:sldId id="332" r:id="rId51"/>
    <p:sldId id="333" r:id="rId52"/>
    <p:sldId id="334" r:id="rId53"/>
    <p:sldId id="335" r:id="rId54"/>
    <p:sldId id="336" r:id="rId55"/>
    <p:sldId id="301" r:id="rId56"/>
    <p:sldId id="310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 autoAdjust="0"/>
    <p:restoredTop sz="94660"/>
  </p:normalViewPr>
  <p:slideViewPr>
    <p:cSldViewPr>
      <p:cViewPr varScale="1">
        <p:scale>
          <a:sx n="70" d="100"/>
          <a:sy n="70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E717-7AF7-43E0-A005-836B788754D4}" type="datetimeFigureOut">
              <a:rPr lang="en-US" smtClean="0"/>
              <a:t>9/3/2013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776F-5C77-4A6D-BCF7-AD74398B7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4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1797FEC-3DF1-4A4E-9EF1-89F0A9549D25}" type="slidenum">
              <a:rPr lang="en-US" altLang="ja-JP"/>
              <a:pPr eaLnBrk="1" hangingPunct="1"/>
              <a:t>36</a:t>
            </a:fld>
            <a:endParaRPr lang="en-US" altLang="ja-JP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306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34F417-7443-4EA4-9406-8469F94CFF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9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A5D7AF-EDD4-4C29-BBD6-C6011ACCC6A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1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F9DACC-EEA8-4FBD-BF50-4E9D7341FE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4A057-E102-4762-A501-B50583BC70A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3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693089-D376-4A37-914E-ECCDAAF15E6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7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F13F2E-5A49-4EDD-9DB2-3357818FB2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9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7EA2CB-41A3-491A-9569-0DC6490497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6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D397AB-860A-4110-92E6-463A2CAACC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3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624FAA-743F-4F8B-A8CA-134001ABC9E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CEEAE5-CA5A-4DFF-8E5A-6A106BBD00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8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725370AC-9633-4D20-A7A9-35077DDE44C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wmf"/><Relationship Id="rId5" Type="http://schemas.openxmlformats.org/officeDocument/2006/relationships/image" Target="../media/image53.jpe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wipo.green@wipo.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contact/en/" TargetMode="External"/><Relationship Id="rId2" Type="http://schemas.openxmlformats.org/officeDocument/2006/relationships/hyperlink" Target="http://www.wipo.in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510" y="3717032"/>
            <a:ext cx="7164922" cy="1333500"/>
          </a:xfrm>
          <a:noFill/>
          <a:ln/>
        </p:spPr>
        <p:txBody>
          <a:bodyPr/>
          <a:lstStyle/>
          <a:p>
            <a:r>
              <a:rPr lang="en-US" sz="2800" b="1" dirty="0" smtClean="0">
                <a:solidFill>
                  <a:srgbClr val="00408C"/>
                </a:solidFill>
                <a:ea typeface="ヒラギノ角ゴ Pro W3" pitchFamily="1" charset="-128"/>
              </a:rPr>
              <a:t>WIPO Global Databases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71600" y="4797425"/>
            <a:ext cx="707861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b="1" i="1" dirty="0">
                <a:solidFill>
                  <a:srgbClr val="00408C"/>
                </a:solidFill>
                <a:ea typeface="ヒラギノ角ゴ Pro W3" charset="0"/>
                <a:cs typeface="ヒラギノ角ゴ Pro W3" charset="0"/>
              </a:rPr>
              <a:t>Seminar on WIPO Services and Initiatives </a:t>
            </a:r>
          </a:p>
          <a:p>
            <a:pPr>
              <a:spcBef>
                <a:spcPct val="20000"/>
              </a:spcBef>
            </a:pPr>
            <a:r>
              <a:rPr lang="en-US" sz="1400" dirty="0" smtClean="0">
                <a:solidFill>
                  <a:srgbClr val="00408C"/>
                </a:solidFill>
                <a:ea typeface="ヒラギノ角ゴ Pro W3" charset="0"/>
                <a:cs typeface="ヒラギノ角ゴ Pro W3" charset="0"/>
              </a:rPr>
              <a:t>Christophe </a:t>
            </a:r>
            <a:r>
              <a:rPr lang="en-US" sz="1400" dirty="0" err="1" smtClean="0">
                <a:solidFill>
                  <a:srgbClr val="00408C"/>
                </a:solidFill>
                <a:ea typeface="ヒラギノ角ゴ Pro W3" charset="0"/>
                <a:cs typeface="ヒラギノ角ゴ Pro W3" charset="0"/>
              </a:rPr>
              <a:t>Mazenc</a:t>
            </a:r>
            <a:endParaRPr lang="en-US" sz="1400" dirty="0">
              <a:solidFill>
                <a:srgbClr val="00408C"/>
              </a:solidFill>
              <a:ea typeface="ヒラギノ角ゴ Pro W3" charset="0"/>
              <a:cs typeface="ヒラギノ角ゴ Pro W3" charset="0"/>
            </a:endParaRPr>
          </a:p>
          <a:p>
            <a:pPr>
              <a:spcBef>
                <a:spcPct val="20000"/>
              </a:spcBef>
            </a:pPr>
            <a:r>
              <a:rPr lang="en-US" sz="1400" dirty="0">
                <a:solidFill>
                  <a:srgbClr val="00408C"/>
                </a:solidFill>
                <a:ea typeface="ヒラギノ角ゴ Pro W3" charset="0"/>
                <a:cs typeface="ヒラギノ角ゴ Pro W3" charset="0"/>
              </a:rPr>
              <a:t>Head of </a:t>
            </a:r>
            <a:r>
              <a:rPr lang="en-US" sz="1400" dirty="0" smtClean="0">
                <a:solidFill>
                  <a:srgbClr val="00408C"/>
                </a:solidFill>
                <a:ea typeface="ヒラギノ角ゴ Pro W3" charset="0"/>
                <a:cs typeface="ヒラギノ角ゴ Pro W3" charset="0"/>
              </a:rPr>
              <a:t>Global Databases Service</a:t>
            </a:r>
            <a:endParaRPr lang="en-US" sz="1400" dirty="0">
              <a:solidFill>
                <a:srgbClr val="00408C"/>
              </a:solidFill>
              <a:ea typeface="ヒラギノ角ゴ Pro W3" charset="0"/>
              <a:cs typeface="ヒラギノ角ゴ Pro W3" charset="0"/>
            </a:endParaRPr>
          </a:p>
          <a:p>
            <a:pPr>
              <a:spcBef>
                <a:spcPct val="20000"/>
              </a:spcBef>
            </a:pPr>
            <a:r>
              <a:rPr lang="en-US" sz="1400" dirty="0" smtClean="0">
                <a:solidFill>
                  <a:srgbClr val="00408C"/>
                </a:solidFill>
                <a:ea typeface="ヒラギノ角ゴ Pro W3" charset="0"/>
                <a:cs typeface="ヒラギノ角ゴ Pro W3" charset="0"/>
              </a:rPr>
              <a:t>Global Infrastructure Sector (GIS)</a:t>
            </a:r>
            <a:endParaRPr lang="en-US" sz="1400" dirty="0">
              <a:solidFill>
                <a:srgbClr val="00408C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56325" y="4797425"/>
            <a:ext cx="21478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>
                <a:solidFill>
                  <a:srgbClr val="3399FF"/>
                </a:solidFill>
                <a:latin typeface="Arial Black" charset="0"/>
                <a:ea typeface="ヒラギノ角ゴ Pro W3" charset="0"/>
                <a:cs typeface="ヒラギノ角ゴ Pro W3" charset="0"/>
              </a:rPr>
              <a:t>Copenhagen </a:t>
            </a:r>
          </a:p>
          <a:p>
            <a:pPr>
              <a:lnSpc>
                <a:spcPct val="40000"/>
              </a:lnSpc>
            </a:pPr>
            <a:r>
              <a:rPr lang="en-US" sz="1300" dirty="0">
                <a:solidFill>
                  <a:srgbClr val="3399FF"/>
                </a:solidFill>
                <a:latin typeface="Arial Black" charset="0"/>
                <a:ea typeface="ヒラギノ角ゴ Pro W3" charset="0"/>
                <a:cs typeface="ヒラギノ角ゴ Pro W3" charset="0"/>
              </a:rPr>
              <a:t>September 6,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" y="28934"/>
            <a:ext cx="9143449" cy="682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 bwMode="auto">
          <a:xfrm>
            <a:off x="899592" y="1196752"/>
            <a:ext cx="405759" cy="2664296"/>
          </a:xfrm>
          <a:prstGeom prst="leftBrace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359462"/>
            <a:ext cx="1107996" cy="2520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Search Query</a:t>
            </a: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683568" y="5733256"/>
            <a:ext cx="504056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" y="-99392"/>
            <a:ext cx="9181023" cy="688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2411760" y="1052736"/>
            <a:ext cx="288032" cy="36004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" y="0"/>
            <a:ext cx="9148597" cy="68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443711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??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6948264" y="332656"/>
            <a:ext cx="720080" cy="43204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94"/>
            <a:ext cx="8932573" cy="66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5148064" y="764704"/>
            <a:ext cx="432048" cy="28803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6372200" y="764704"/>
            <a:ext cx="432048" cy="28803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236296" y="6111824"/>
            <a:ext cx="172819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808785" cy="670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TAPTA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3519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66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612611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972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8" y="476672"/>
            <a:ext cx="767715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167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35292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PATENTSCOPE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Global Brand Database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WIPO Lex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IPAS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DAS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CASE</a:t>
            </a:r>
          </a:p>
          <a:p>
            <a:r>
              <a:rPr lang="en-US" sz="2800" dirty="0">
                <a:solidFill>
                  <a:srgbClr val="00B050"/>
                </a:solidFill>
              </a:rPr>
              <a:t>WIPO RE:SEARCH</a:t>
            </a:r>
          </a:p>
          <a:p>
            <a:r>
              <a:rPr lang="fr-CH" sz="2800" dirty="0">
                <a:solidFill>
                  <a:srgbClr val="00B050"/>
                </a:solidFill>
              </a:rPr>
              <a:t>WIPO </a:t>
            </a:r>
            <a:r>
              <a:rPr lang="fr-CH" sz="2800" dirty="0" err="1">
                <a:solidFill>
                  <a:srgbClr val="00B050"/>
                </a:solidFill>
              </a:rPr>
              <a:t>Development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Matchmaking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Database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WIPO GREEN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右矢印 3"/>
          <p:cNvSpPr/>
          <p:nvPr/>
        </p:nvSpPr>
        <p:spPr bwMode="auto">
          <a:xfrm>
            <a:off x="107504" y="2157972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38"/>
            <a:ext cx="9036496" cy="675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 rot="1484469">
            <a:off x="1691680" y="2348880"/>
            <a:ext cx="576064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35292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PATENTSCOPE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Global Brand Database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WIPO Lex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IPAS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DAS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CASE</a:t>
            </a:r>
          </a:p>
          <a:p>
            <a:r>
              <a:rPr lang="en-US" sz="2800" dirty="0">
                <a:solidFill>
                  <a:srgbClr val="00B050"/>
                </a:solidFill>
              </a:rPr>
              <a:t>WIPO RE:SEARCH</a:t>
            </a:r>
          </a:p>
          <a:p>
            <a:r>
              <a:rPr lang="fr-CH" sz="2800" dirty="0">
                <a:solidFill>
                  <a:srgbClr val="00B050"/>
                </a:solidFill>
              </a:rPr>
              <a:t>WIPO </a:t>
            </a:r>
            <a:r>
              <a:rPr lang="fr-CH" sz="2800" dirty="0" err="1">
                <a:solidFill>
                  <a:srgbClr val="00B050"/>
                </a:solidFill>
              </a:rPr>
              <a:t>Development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Matchmaking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Database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WIPO GREEN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09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9036497" cy="66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 bwMode="auto">
          <a:xfrm>
            <a:off x="1691680" y="1988840"/>
            <a:ext cx="288032" cy="288032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" y="24368"/>
            <a:ext cx="9119405" cy="683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 rot="20122358">
            <a:off x="3111924" y="2852937"/>
            <a:ext cx="504056" cy="36004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" y="113184"/>
            <a:ext cx="9118511" cy="67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 bwMode="auto">
          <a:xfrm>
            <a:off x="4733935" y="5855295"/>
            <a:ext cx="432048" cy="36004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35292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PATENTSCOPE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Global Brand Database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WIPO Lex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IPAS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DAS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CASE</a:t>
            </a:r>
          </a:p>
          <a:p>
            <a:r>
              <a:rPr lang="en-US" sz="2800" dirty="0">
                <a:solidFill>
                  <a:srgbClr val="00B050"/>
                </a:solidFill>
              </a:rPr>
              <a:t>WIPO RE:SEARCH</a:t>
            </a:r>
          </a:p>
          <a:p>
            <a:r>
              <a:rPr lang="fr-CH" sz="2800" dirty="0">
                <a:solidFill>
                  <a:srgbClr val="00B050"/>
                </a:solidFill>
              </a:rPr>
              <a:t>WIPO </a:t>
            </a:r>
            <a:r>
              <a:rPr lang="fr-CH" sz="2800" dirty="0" err="1">
                <a:solidFill>
                  <a:srgbClr val="00B050"/>
                </a:solidFill>
              </a:rPr>
              <a:t>Development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Matchmaking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Database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WIPO GREEN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右矢印 3"/>
          <p:cNvSpPr/>
          <p:nvPr/>
        </p:nvSpPr>
        <p:spPr bwMode="auto">
          <a:xfrm>
            <a:off x="107504" y="2708920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" y="29044"/>
            <a:ext cx="9119516" cy="682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 bwMode="auto">
          <a:xfrm>
            <a:off x="6732240" y="2132856"/>
            <a:ext cx="432048" cy="36004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7" y="548680"/>
            <a:ext cx="8964488" cy="60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4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32653" cy="597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 bwMode="auto">
          <a:xfrm>
            <a:off x="6697579" y="2913259"/>
            <a:ext cx="720080" cy="371249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" y="836712"/>
            <a:ext cx="9005324" cy="571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2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35292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PATENTSCOPE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Global Brand Database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WIPO Lex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IPAS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DAS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CASE</a:t>
            </a:r>
          </a:p>
          <a:p>
            <a:r>
              <a:rPr lang="en-US" sz="2800" dirty="0">
                <a:solidFill>
                  <a:srgbClr val="00B050"/>
                </a:solidFill>
              </a:rPr>
              <a:t>WIPO RE:SEARCH</a:t>
            </a:r>
          </a:p>
          <a:p>
            <a:r>
              <a:rPr lang="fr-CH" sz="2800" dirty="0">
                <a:solidFill>
                  <a:srgbClr val="00B050"/>
                </a:solidFill>
              </a:rPr>
              <a:t>WIPO </a:t>
            </a:r>
            <a:r>
              <a:rPr lang="fr-CH" sz="2800" dirty="0" err="1">
                <a:solidFill>
                  <a:srgbClr val="00B050"/>
                </a:solidFill>
              </a:rPr>
              <a:t>Development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Matchmaking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Database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WIPO GREEN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右矢印 3"/>
          <p:cNvSpPr/>
          <p:nvPr/>
        </p:nvSpPr>
        <p:spPr bwMode="auto">
          <a:xfrm>
            <a:off x="71166" y="3212976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IPAutomation</a:t>
            </a:r>
            <a:r>
              <a:rPr lang="en-US" dirty="0" smtClean="0"/>
              <a:t> System (IPAS)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flexible, modular system that can be customized to individual industrial  Property (IP</a:t>
            </a:r>
            <a:r>
              <a:rPr lang="en-US" dirty="0" smtClean="0"/>
              <a:t>) offices </a:t>
            </a:r>
            <a:r>
              <a:rPr lang="en-US" dirty="0"/>
              <a:t>to automate their IP business and administrative processes from application reception to registration, including post-registration actions such as amendments, assignment, </a:t>
            </a:r>
            <a:r>
              <a:rPr lang="en-US" dirty="0" smtClean="0"/>
              <a:t>renewals, annuities</a:t>
            </a:r>
            <a:r>
              <a:rPr lang="en-US" dirty="0"/>
              <a:t>, etc</a:t>
            </a:r>
            <a:r>
              <a:rPr lang="en-US" dirty="0" smtClean="0"/>
              <a:t>.</a:t>
            </a:r>
          </a:p>
          <a:p>
            <a:r>
              <a:rPr lang="fr-CH" dirty="0" err="1" smtClean="0"/>
              <a:t>Covers</a:t>
            </a:r>
            <a:r>
              <a:rPr lang="fr-CH" dirty="0" smtClean="0"/>
              <a:t> management of </a:t>
            </a:r>
            <a:r>
              <a:rPr lang="fr-CH" dirty="0" err="1" smtClean="0"/>
              <a:t>trademarks</a:t>
            </a:r>
            <a:r>
              <a:rPr lang="fr-CH" dirty="0" smtClean="0"/>
              <a:t>, patents and </a:t>
            </a:r>
            <a:r>
              <a:rPr lang="fr-CH" dirty="0" err="1" smtClean="0"/>
              <a:t>industrial</a:t>
            </a:r>
            <a:r>
              <a:rPr lang="fr-CH" dirty="0" smtClean="0"/>
              <a:t> designs</a:t>
            </a:r>
          </a:p>
          <a:p>
            <a:r>
              <a:rPr lang="fr-CH" dirty="0" err="1" smtClean="0"/>
              <a:t>Used</a:t>
            </a:r>
            <a:r>
              <a:rPr lang="fr-CH" dirty="0" smtClean="0"/>
              <a:t> by 55 IP offices</a:t>
            </a:r>
          </a:p>
        </p:txBody>
      </p:sp>
    </p:spTree>
    <p:extLst>
      <p:ext uri="{BB962C8B-B14F-4D97-AF65-F5344CB8AC3E}">
        <p14:creationId xmlns:p14="http://schemas.microsoft.com/office/powerpoint/2010/main" val="39428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PATENTSCOPE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63272" cy="4352925"/>
          </a:xfrm>
        </p:spPr>
        <p:txBody>
          <a:bodyPr/>
          <a:lstStyle/>
          <a:p>
            <a:r>
              <a:rPr lang="en-US" sz="2800" dirty="0" smtClean="0"/>
              <a:t>2.2 million PCT data (first publish, high quality full text)</a:t>
            </a:r>
          </a:p>
          <a:p>
            <a:r>
              <a:rPr lang="en-US" sz="2800" dirty="0" smtClean="0"/>
              <a:t>30 million records (from 30 countries or regions)</a:t>
            </a:r>
          </a:p>
          <a:p>
            <a:r>
              <a:rPr lang="en-US" sz="2800" dirty="0" smtClean="0"/>
              <a:t>Full text search</a:t>
            </a:r>
          </a:p>
          <a:p>
            <a:r>
              <a:rPr lang="en-US" sz="2800" dirty="0" smtClean="0"/>
              <a:t>Cross Lingual Information Retrieval (CLIR)</a:t>
            </a:r>
          </a:p>
          <a:p>
            <a:r>
              <a:rPr lang="en-US" sz="2800" dirty="0" smtClean="0"/>
              <a:t>Machine translation tools (Google, Microsoft, WIPO’s TAPTA) </a:t>
            </a:r>
          </a:p>
          <a:p>
            <a:r>
              <a:rPr lang="en-US" sz="2800" dirty="0" smtClean="0"/>
              <a:t>Analysis and graphical presentation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70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35292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PATENTSCOPE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Global Brand Database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WIPO Lex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IPAS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DAS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CASE</a:t>
            </a:r>
          </a:p>
          <a:p>
            <a:r>
              <a:rPr lang="en-US" sz="2800" dirty="0">
                <a:solidFill>
                  <a:srgbClr val="00B050"/>
                </a:solidFill>
              </a:rPr>
              <a:t>WIPO RE:SEARCH</a:t>
            </a:r>
          </a:p>
          <a:p>
            <a:r>
              <a:rPr lang="fr-CH" sz="2800" dirty="0">
                <a:solidFill>
                  <a:srgbClr val="00B050"/>
                </a:solidFill>
              </a:rPr>
              <a:t>WIPO </a:t>
            </a:r>
            <a:r>
              <a:rPr lang="fr-CH" sz="2800" dirty="0" err="1">
                <a:solidFill>
                  <a:srgbClr val="00B050"/>
                </a:solidFill>
              </a:rPr>
              <a:t>Development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Matchmaking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Database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WIPO GREEN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右矢印 3"/>
          <p:cNvSpPr/>
          <p:nvPr/>
        </p:nvSpPr>
        <p:spPr bwMode="auto">
          <a:xfrm>
            <a:off x="107504" y="3717032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WIPO Digital Access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5292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DAS (Digital Access System) used by 11 IPOs</a:t>
            </a:r>
          </a:p>
          <a:p>
            <a:pPr marL="0" indent="0">
              <a:buNone/>
            </a:pPr>
            <a:r>
              <a:rPr lang="en-US" dirty="0" smtClean="0"/>
              <a:t>- A System that allows IPOs and applicants to securely exchange or submit a digital copy of priority documents to multiple IPOs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use DAS?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037908"/>
              </p:ext>
            </p:extLst>
          </p:nvPr>
        </p:nvGraphicFramePr>
        <p:xfrm>
          <a:off x="323528" y="1340769"/>
          <a:ext cx="8301609" cy="4960992"/>
        </p:xfrm>
        <a:graphic>
          <a:graphicData uri="http://schemas.openxmlformats.org/drawingml/2006/table">
            <a:tbl>
              <a:tblPr/>
              <a:tblGrid>
                <a:gridCol w="4186809"/>
                <a:gridCol w="4114800"/>
              </a:tblGrid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en-US" b="1" cap="all" dirty="0">
                          <a:solidFill>
                            <a:srgbClr val="003399"/>
                          </a:solidFill>
                          <a:effectLst/>
                        </a:rPr>
                        <a:t>APPLICANTS</a:t>
                      </a:r>
                    </a:p>
                  </a:txBody>
                  <a:tcPr marL="38100" marR="38100" marT="19050" marB="19050">
                    <a:lnL>
                      <a:noFill/>
                    </a:lnL>
                    <a:lnR w="9525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cap="all">
                          <a:solidFill>
                            <a:srgbClr val="003399"/>
                          </a:solidFill>
                          <a:effectLst/>
                        </a:rPr>
                        <a:t>OFFICES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858">
                <a:tc>
                  <a:txBody>
                    <a:bodyPr/>
                    <a:lstStyle/>
                    <a:p>
                      <a:pPr fontAlgn="t">
                        <a:buFont typeface="Arial"/>
                        <a:buNone/>
                      </a:pPr>
                      <a:r>
                        <a:rPr lang="en-US" sz="1300" b="1" baseline="0" dirty="0" smtClean="0">
                          <a:effectLst/>
                          <a:latin typeface="Arial"/>
                        </a:rPr>
                        <a:t>Easy</a:t>
                      </a:r>
                    </a:p>
                    <a:p>
                      <a:pPr marL="171450" indent="-171450" fontAlgn="t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effectLst/>
                          <a:latin typeface="Arial"/>
                        </a:rPr>
                        <a:t>Simply </a:t>
                      </a:r>
                      <a:r>
                        <a:rPr lang="en-US" sz="1300" baseline="0" dirty="0">
                          <a:effectLst/>
                          <a:latin typeface="Arial"/>
                        </a:rPr>
                        <a:t>ask the office of first filing to add the priority document into the system, and request offices of second filing to use the service for obtaining access.</a:t>
                      </a:r>
                    </a:p>
                  </a:txBody>
                  <a:tcPr marL="38100" marR="38100" marT="19050" marB="19050">
                    <a:lnL>
                      <a:noFill/>
                    </a:lnL>
                    <a:lnR w="9525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None/>
                      </a:pPr>
                      <a:r>
                        <a:rPr lang="en-US" sz="1300" b="1" baseline="0" dirty="0" smtClean="0">
                          <a:effectLst/>
                          <a:latin typeface="Arial"/>
                        </a:rPr>
                        <a:t>Easy</a:t>
                      </a:r>
                    </a:p>
                    <a:p>
                      <a:pPr marL="171450" indent="-171450" fontAlgn="t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effectLst/>
                          <a:latin typeface="Arial"/>
                        </a:rPr>
                        <a:t>No </a:t>
                      </a:r>
                      <a:r>
                        <a:rPr lang="en-US" sz="1300" baseline="0" dirty="0">
                          <a:effectLst/>
                          <a:latin typeface="Arial"/>
                        </a:rPr>
                        <a:t>or reduced need to prepare, check or scan certified copies on paper;</a:t>
                      </a:r>
                    </a:p>
                    <a:p>
                      <a:pPr marL="171450" indent="-171450" fontAlgn="t">
                        <a:buFont typeface="Arial" pitchFamily="34" charset="0"/>
                        <a:buChar char="•"/>
                      </a:pPr>
                      <a:r>
                        <a:rPr lang="en-US" sz="1300" baseline="0" dirty="0">
                          <a:effectLst/>
                          <a:latin typeface="Arial"/>
                        </a:rPr>
                        <a:t>No need to deal with different transmission and document formats;</a:t>
                      </a:r>
                    </a:p>
                    <a:p>
                      <a:pPr marL="171450" indent="-171450" fontAlgn="t">
                        <a:buFont typeface="Arial" pitchFamily="34" charset="0"/>
                        <a:buChar char="•"/>
                      </a:pPr>
                      <a:r>
                        <a:rPr lang="en-US" sz="1300" baseline="0" dirty="0">
                          <a:effectLst/>
                          <a:latin typeface="Arial"/>
                        </a:rPr>
                        <a:t>No need to establish secure connections to multiple offices.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858">
                <a:tc>
                  <a:txBody>
                    <a:bodyPr/>
                    <a:lstStyle/>
                    <a:p>
                      <a:pPr fontAlgn="t">
                        <a:buFont typeface="Arial"/>
                        <a:buNone/>
                      </a:pPr>
                      <a:r>
                        <a:rPr lang="en-US" sz="1300" b="1" baseline="0" dirty="0" smtClean="0">
                          <a:effectLst/>
                          <a:latin typeface="Arial"/>
                        </a:rPr>
                        <a:t>Secure</a:t>
                      </a:r>
                    </a:p>
                    <a:p>
                      <a:pPr marL="171450" indent="-171450" fontAlgn="t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effectLst/>
                          <a:latin typeface="Arial"/>
                        </a:rPr>
                        <a:t>Use </a:t>
                      </a:r>
                      <a:r>
                        <a:rPr lang="en-US" sz="1300" baseline="0" dirty="0">
                          <a:effectLst/>
                          <a:latin typeface="Arial"/>
                        </a:rPr>
                        <a:t>of an access code to authorize access;</a:t>
                      </a:r>
                    </a:p>
                    <a:p>
                      <a:pPr marL="171450" indent="-171450" fontAlgn="t">
                        <a:buFont typeface="Arial" pitchFamily="34" charset="0"/>
                        <a:buChar char="•"/>
                      </a:pPr>
                      <a:r>
                        <a:rPr lang="en-US" sz="1300" baseline="0" dirty="0">
                          <a:effectLst/>
                          <a:latin typeface="Arial"/>
                        </a:rPr>
                        <a:t>Documents exchanged via secure channels;</a:t>
                      </a:r>
                    </a:p>
                    <a:p>
                      <a:pPr marL="171450" indent="-171450" fontAlgn="t">
                        <a:buFont typeface="Arial" pitchFamily="34" charset="0"/>
                        <a:buChar char="•"/>
                      </a:pPr>
                      <a:r>
                        <a:rPr lang="en-US" sz="1300" baseline="0" dirty="0">
                          <a:effectLst/>
                          <a:latin typeface="Arial"/>
                        </a:rPr>
                        <a:t>Service hosted and administered by WIPO.</a:t>
                      </a:r>
                    </a:p>
                  </a:txBody>
                  <a:tcPr marL="38100" marR="38100" marT="19050" marB="19050">
                    <a:lnL>
                      <a:noFill/>
                    </a:lnL>
                    <a:lnR w="9525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None/>
                      </a:pPr>
                      <a:r>
                        <a:rPr lang="en-US" sz="1300" b="1" baseline="0" dirty="0" smtClean="0">
                          <a:effectLst/>
                          <a:latin typeface="Arial"/>
                        </a:rPr>
                        <a:t>Secure</a:t>
                      </a:r>
                    </a:p>
                    <a:p>
                      <a:pPr marL="171450" indent="-171450" fontAlgn="t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effectLst/>
                          <a:latin typeface="Arial"/>
                        </a:rPr>
                        <a:t>Documents </a:t>
                      </a:r>
                      <a:r>
                        <a:rPr lang="en-US" sz="1300" baseline="0" dirty="0">
                          <a:effectLst/>
                          <a:latin typeface="Arial"/>
                        </a:rPr>
                        <a:t>exchanged via secure channels;</a:t>
                      </a:r>
                    </a:p>
                    <a:p>
                      <a:pPr marL="171450" indent="-171450" fontAlgn="t">
                        <a:buFont typeface="Arial" pitchFamily="34" charset="0"/>
                        <a:buChar char="•"/>
                      </a:pPr>
                      <a:r>
                        <a:rPr lang="en-US" sz="1300" baseline="0" dirty="0">
                          <a:effectLst/>
                          <a:latin typeface="Arial"/>
                        </a:rPr>
                        <a:t>Service hosted and administered by WIPO.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858">
                <a:tc>
                  <a:txBody>
                    <a:bodyPr/>
                    <a:lstStyle/>
                    <a:p>
                      <a:pPr fontAlgn="t">
                        <a:buFont typeface="Arial"/>
                        <a:buNone/>
                      </a:pPr>
                      <a:r>
                        <a:rPr lang="en-US" sz="1300" b="1" baseline="0" dirty="0" smtClean="0">
                          <a:effectLst/>
                          <a:latin typeface="Arial"/>
                        </a:rPr>
                        <a:t>Quick</a:t>
                      </a:r>
                    </a:p>
                    <a:p>
                      <a:pPr marL="171450" indent="-171450" fontAlgn="t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effectLst/>
                          <a:latin typeface="Arial"/>
                        </a:rPr>
                        <a:t>No </a:t>
                      </a:r>
                      <a:r>
                        <a:rPr lang="en-US" sz="1300" baseline="0" dirty="0">
                          <a:effectLst/>
                          <a:latin typeface="Arial"/>
                        </a:rPr>
                        <a:t>need to provide a certified copy of a priority document separately to each office of second filing.</a:t>
                      </a:r>
                    </a:p>
                  </a:txBody>
                  <a:tcPr marL="38100" marR="38100" marT="19050" marB="19050">
                    <a:lnL>
                      <a:noFill/>
                    </a:lnL>
                    <a:lnR w="9525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None/>
                      </a:pPr>
                      <a:r>
                        <a:rPr lang="en-US" sz="1300" b="1" baseline="0" dirty="0" smtClean="0">
                          <a:effectLst/>
                          <a:latin typeface="Arial"/>
                        </a:rPr>
                        <a:t>Valuable</a:t>
                      </a:r>
                    </a:p>
                    <a:p>
                      <a:pPr marL="171450" indent="-171450" fontAlgn="t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effectLst/>
                          <a:latin typeface="Arial"/>
                        </a:rPr>
                        <a:t>Automate </a:t>
                      </a:r>
                      <a:r>
                        <a:rPr lang="en-US" sz="1300" baseline="0" dirty="0">
                          <a:effectLst/>
                          <a:latin typeface="Arial"/>
                        </a:rPr>
                        <a:t>the exchange of documents with other offices;</a:t>
                      </a:r>
                    </a:p>
                    <a:p>
                      <a:pPr marL="171450" indent="-171450" fontAlgn="t">
                        <a:buFont typeface="Arial" pitchFamily="34" charset="0"/>
                        <a:buChar char="•"/>
                      </a:pPr>
                      <a:r>
                        <a:rPr lang="en-US" sz="1300" baseline="0" dirty="0">
                          <a:effectLst/>
                          <a:latin typeface="Arial"/>
                        </a:rPr>
                        <a:t>Offer a new service at low cost for local applicants wishing to file applications in other countries.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596">
                <a:tc>
                  <a:txBody>
                    <a:bodyPr/>
                    <a:lstStyle/>
                    <a:p>
                      <a:pPr fontAlgn="t">
                        <a:buFont typeface="Arial"/>
                        <a:buNone/>
                      </a:pPr>
                      <a:r>
                        <a:rPr lang="en-US" sz="1300" b="1" baseline="0" dirty="0" smtClean="0">
                          <a:effectLst/>
                          <a:latin typeface="Arial"/>
                        </a:rPr>
                        <a:t>Inexpensive</a:t>
                      </a:r>
                    </a:p>
                    <a:p>
                      <a:pPr marL="171450" indent="-171450" fontAlgn="t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effectLst/>
                          <a:latin typeface="Arial"/>
                        </a:rPr>
                        <a:t>No </a:t>
                      </a:r>
                      <a:r>
                        <a:rPr lang="en-US" sz="1300" baseline="0" dirty="0">
                          <a:effectLst/>
                          <a:latin typeface="Arial"/>
                        </a:rPr>
                        <a:t>need to pay for multiple copies of paper priority documents;</a:t>
                      </a:r>
                    </a:p>
                    <a:p>
                      <a:pPr marL="171450" indent="-171450" fontAlgn="t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effectLst/>
                          <a:latin typeface="Arial"/>
                        </a:rPr>
                        <a:t>No </a:t>
                      </a:r>
                      <a:r>
                        <a:rPr lang="en-US" sz="1300" baseline="0" dirty="0">
                          <a:effectLst/>
                          <a:latin typeface="Arial"/>
                        </a:rPr>
                        <a:t>charges by WIPO. Offices can charge, but it is expected that most will not.</a:t>
                      </a:r>
                    </a:p>
                  </a:txBody>
                  <a:tcPr marL="38100" marR="38100" marT="19050" marB="19050">
                    <a:lnL>
                      <a:noFill/>
                    </a:lnL>
                    <a:lnR w="9525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None/>
                      </a:pPr>
                      <a:r>
                        <a:rPr lang="en-US" sz="1300" b="1" baseline="0" dirty="0" smtClean="0">
                          <a:effectLst/>
                          <a:latin typeface="Arial"/>
                        </a:rPr>
                        <a:t>Inexpensive</a:t>
                      </a:r>
                    </a:p>
                    <a:p>
                      <a:pPr marL="171450" indent="-171450" fontAlgn="t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effectLst/>
                          <a:latin typeface="Arial"/>
                        </a:rPr>
                        <a:t>Simple </a:t>
                      </a:r>
                      <a:r>
                        <a:rPr lang="en-US" sz="1300" baseline="0" dirty="0">
                          <a:effectLst/>
                          <a:latin typeface="Arial"/>
                        </a:rPr>
                        <a:t>service delivered through channels already existing at most automated offices.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9999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1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35292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PATENTSCOPE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Global Brand Database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WIPO Lex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IPAS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DAS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CASE</a:t>
            </a:r>
          </a:p>
          <a:p>
            <a:r>
              <a:rPr lang="en-US" sz="2800" dirty="0">
                <a:solidFill>
                  <a:srgbClr val="00B050"/>
                </a:solidFill>
              </a:rPr>
              <a:t>WIPO RE:SEARCH</a:t>
            </a:r>
          </a:p>
          <a:p>
            <a:r>
              <a:rPr lang="fr-CH" sz="2800" dirty="0">
                <a:solidFill>
                  <a:srgbClr val="00B050"/>
                </a:solidFill>
              </a:rPr>
              <a:t>WIPO </a:t>
            </a:r>
            <a:r>
              <a:rPr lang="fr-CH" sz="2800" dirty="0" err="1">
                <a:solidFill>
                  <a:srgbClr val="00B050"/>
                </a:solidFill>
              </a:rPr>
              <a:t>Development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Matchmaking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Database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WIPO GREEN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右矢印 3"/>
          <p:cNvSpPr/>
          <p:nvPr/>
        </p:nvSpPr>
        <p:spPr bwMode="auto">
          <a:xfrm>
            <a:off x="107504" y="422108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WIPO-CASE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507288" cy="4352925"/>
          </a:xfrm>
        </p:spPr>
        <p:txBody>
          <a:bodyPr/>
          <a:lstStyle/>
          <a:p>
            <a:r>
              <a:rPr lang="en-US" dirty="0" smtClean="0"/>
              <a:t>“Centralized Access to Search and Examination Reports”</a:t>
            </a:r>
          </a:p>
          <a:p>
            <a:r>
              <a:rPr lang="en-US" dirty="0" smtClean="0"/>
              <a:t>Started with an initiative of IP </a:t>
            </a:r>
            <a:r>
              <a:rPr lang="en-US" dirty="0"/>
              <a:t>Australia </a:t>
            </a:r>
            <a:r>
              <a:rPr lang="en-US" dirty="0" smtClean="0"/>
              <a:t>and the Vancouver Group (AU, CA, UK) </a:t>
            </a:r>
          </a:p>
          <a:p>
            <a:r>
              <a:rPr lang="en-US" dirty="0" smtClean="0"/>
              <a:t>Online </a:t>
            </a:r>
            <a:r>
              <a:rPr lang="en-US" dirty="0"/>
              <a:t>patent work-sharing </a:t>
            </a:r>
            <a:r>
              <a:rPr lang="en-US" dirty="0" smtClean="0"/>
              <a:t>platform for patent examiners worldwide</a:t>
            </a:r>
          </a:p>
          <a:p>
            <a:r>
              <a:rPr lang="en-US" dirty="0" smtClean="0"/>
              <a:t>IPOs can enhance quality and efficiency of patent examination</a:t>
            </a:r>
          </a:p>
          <a:p>
            <a:r>
              <a:rPr lang="en-US" dirty="0" smtClean="0"/>
              <a:t>CASE will be linked to Open Portal Dossier of IP5 to become the Global Portal Dossier</a:t>
            </a:r>
          </a:p>
          <a:p>
            <a:r>
              <a:rPr lang="en-US" dirty="0" smtClean="0"/>
              <a:t>How will it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WIPO-CASE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The System functions to: </a:t>
            </a:r>
          </a:p>
          <a:p>
            <a:pPr lvl="0"/>
            <a:r>
              <a:rPr lang="en-GB" dirty="0" smtClean="0"/>
              <a:t>Search </a:t>
            </a:r>
            <a:r>
              <a:rPr lang="en-GB" dirty="0"/>
              <a:t>by patent number and retrieve simple results or a list of patent family members.</a:t>
            </a:r>
            <a:endParaRPr lang="en-US" dirty="0"/>
          </a:p>
          <a:p>
            <a:pPr lvl="0"/>
            <a:r>
              <a:rPr lang="en-GB" dirty="0"/>
              <a:t>View bibliographic data, citation data (if available) and lists of documents available for each patent record.</a:t>
            </a:r>
            <a:endParaRPr lang="en-US" dirty="0"/>
          </a:p>
          <a:p>
            <a:pPr lvl="0"/>
            <a:r>
              <a:rPr lang="en-GB" dirty="0"/>
              <a:t>View and/or download the available documents.</a:t>
            </a:r>
            <a:endParaRPr lang="en-US" dirty="0"/>
          </a:p>
          <a:p>
            <a:pPr lvl="0"/>
            <a:r>
              <a:rPr lang="en-GB" dirty="0"/>
              <a:t>Subscribe to notifications of updates to a given patent record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r>
              <a:rPr lang="en-GB" dirty="0" smtClean="0"/>
              <a:t>-&gt; will be linked to OPD of IP5 -&gt; “Global Dossier”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Arrow Connector 25"/>
          <p:cNvCxnSpPr>
            <a:cxnSpLocks noChangeShapeType="1"/>
          </p:cNvCxnSpPr>
          <p:nvPr/>
        </p:nvCxnSpPr>
        <p:spPr bwMode="auto">
          <a:xfrm flipV="1">
            <a:off x="4292600" y="2247900"/>
            <a:ext cx="12700" cy="17081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5" name="AutoShape 5"/>
          <p:cNvSpPr>
            <a:spLocks noChangeArrowheads="1"/>
          </p:cNvSpPr>
          <p:nvPr/>
        </p:nvSpPr>
        <p:spPr bwMode="auto">
          <a:xfrm>
            <a:off x="3810000" y="3962400"/>
            <a:ext cx="1524000" cy="685800"/>
          </a:xfrm>
          <a:prstGeom prst="flowChartAlternateProcess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dirty="0" smtClean="0"/>
              <a:t>WIPO CASE</a:t>
            </a:r>
            <a:endParaRPr lang="en-US" altLang="ja-JP" dirty="0"/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>
            <a:off x="1143000" y="3429000"/>
            <a:ext cx="1371600" cy="6858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dirty="0"/>
              <a:t>OPD</a:t>
            </a:r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auto">
          <a:xfrm>
            <a:off x="1141413" y="2247900"/>
            <a:ext cx="1371600" cy="6858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dirty="0"/>
              <a:t>OPD</a:t>
            </a:r>
          </a:p>
        </p:txBody>
      </p:sp>
      <p:sp>
        <p:nvSpPr>
          <p:cNvPr id="3078" name="Text Box 52"/>
          <p:cNvSpPr txBox="1">
            <a:spLocks noChangeArrowheads="1"/>
          </p:cNvSpPr>
          <p:nvPr/>
        </p:nvSpPr>
        <p:spPr bwMode="auto">
          <a:xfrm>
            <a:off x="795931" y="152400"/>
            <a:ext cx="74743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2400" b="1" dirty="0" smtClean="0"/>
              <a:t>“World </a:t>
            </a:r>
            <a:r>
              <a:rPr lang="en-US" altLang="ja-JP" sz="2400" b="1" dirty="0"/>
              <a:t>Patent </a:t>
            </a:r>
            <a:r>
              <a:rPr lang="en-US" altLang="ja-JP" sz="2400" b="1" dirty="0" smtClean="0"/>
              <a:t>Office” on Global Dossier Platform</a:t>
            </a:r>
            <a:endParaRPr lang="en-US" altLang="ja-JP" sz="2400" b="1" dirty="0"/>
          </a:p>
          <a:p>
            <a:pPr algn="ctr" eaLnBrk="1" hangingPunct="1"/>
            <a:r>
              <a:rPr lang="en-US" altLang="ja-JP" sz="2400" b="1" dirty="0"/>
              <a:t>(WIPO-CASE, OPD and PATENTSCOPE)</a:t>
            </a:r>
            <a:endParaRPr lang="en-US" altLang="ja-JP" sz="2400" dirty="0"/>
          </a:p>
        </p:txBody>
      </p:sp>
      <p:sp>
        <p:nvSpPr>
          <p:cNvPr id="3079" name="AutoShape 80"/>
          <p:cNvSpPr>
            <a:spLocks noChangeArrowheads="1"/>
          </p:cNvSpPr>
          <p:nvPr/>
        </p:nvSpPr>
        <p:spPr bwMode="auto">
          <a:xfrm>
            <a:off x="3733800" y="1562100"/>
            <a:ext cx="1524000" cy="68580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ts val="2000"/>
              </a:lnSpc>
              <a:spcBef>
                <a:spcPts val="1200"/>
              </a:spcBef>
            </a:pPr>
            <a:r>
              <a:rPr lang="en-US" altLang="ja-JP" sz="2000" dirty="0"/>
              <a:t>PATENT</a:t>
            </a:r>
          </a:p>
          <a:p>
            <a:pPr algn="ctr">
              <a:lnSpc>
                <a:spcPts val="2000"/>
              </a:lnSpc>
              <a:spcBef>
                <a:spcPts val="1200"/>
              </a:spcBef>
            </a:pPr>
            <a:r>
              <a:rPr lang="en-US" altLang="ja-JP" sz="2000" dirty="0"/>
              <a:t>SCOPE</a:t>
            </a:r>
          </a:p>
        </p:txBody>
      </p:sp>
      <p:sp>
        <p:nvSpPr>
          <p:cNvPr id="3080" name="Line 86"/>
          <p:cNvSpPr>
            <a:spLocks noChangeShapeType="1"/>
          </p:cNvSpPr>
          <p:nvPr/>
        </p:nvSpPr>
        <p:spPr bwMode="auto">
          <a:xfrm flipV="1">
            <a:off x="5334000" y="1981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1" name="Line 87"/>
          <p:cNvSpPr>
            <a:spLocks noChangeShapeType="1"/>
          </p:cNvSpPr>
          <p:nvPr/>
        </p:nvSpPr>
        <p:spPr bwMode="auto">
          <a:xfrm flipV="1">
            <a:off x="5334000" y="2057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2" name="Text Box 94"/>
          <p:cNvSpPr txBox="1">
            <a:spLocks noChangeArrowheads="1"/>
          </p:cNvSpPr>
          <p:nvPr/>
        </p:nvSpPr>
        <p:spPr bwMode="auto">
          <a:xfrm>
            <a:off x="3179763" y="2474913"/>
            <a:ext cx="3140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400" dirty="0"/>
              <a:t>Feed dossier  information that</a:t>
            </a:r>
          </a:p>
          <a:p>
            <a:pPr eaLnBrk="1" hangingPunct="1"/>
            <a:r>
              <a:rPr lang="en-US" altLang="ja-JP" sz="1400" dirty="0"/>
              <a:t>OPD/CASE   Offices agree to publish</a:t>
            </a:r>
          </a:p>
        </p:txBody>
      </p:sp>
      <p:sp>
        <p:nvSpPr>
          <p:cNvPr id="3083" name="Text Box 96"/>
          <p:cNvSpPr txBox="1">
            <a:spLocks noChangeArrowheads="1"/>
          </p:cNvSpPr>
          <p:nvPr/>
        </p:nvSpPr>
        <p:spPr bwMode="auto">
          <a:xfrm>
            <a:off x="7062788" y="1430338"/>
            <a:ext cx="16002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/>
              <a:t> </a:t>
            </a:r>
            <a:r>
              <a:rPr lang="en-US" altLang="ja-JP" sz="1800" dirty="0"/>
              <a:t>Public Users</a:t>
            </a:r>
          </a:p>
          <a:p>
            <a:pPr eaLnBrk="1" hangingPunct="1">
              <a:spcBef>
                <a:spcPct val="50000"/>
              </a:spcBef>
            </a:pPr>
            <a:r>
              <a:rPr lang="fr-CH" altLang="ja-JP" sz="1800" dirty="0"/>
              <a:t>(including IP office users)</a:t>
            </a:r>
            <a:endParaRPr lang="en-US" altLang="ja-JP" sz="1800" dirty="0"/>
          </a:p>
        </p:txBody>
      </p:sp>
      <p:pic>
        <p:nvPicPr>
          <p:cNvPr id="3084" name="Picture 101" descr="MC90019835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11953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07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4278313"/>
            <a:ext cx="9144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Line 105"/>
          <p:cNvSpPr>
            <a:spLocks noChangeShapeType="1"/>
          </p:cNvSpPr>
          <p:nvPr/>
        </p:nvSpPr>
        <p:spPr bwMode="auto">
          <a:xfrm rot="19800000" flipH="1">
            <a:off x="1612900" y="4200525"/>
            <a:ext cx="334963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7" name="Line 106"/>
          <p:cNvSpPr>
            <a:spLocks noChangeShapeType="1"/>
          </p:cNvSpPr>
          <p:nvPr/>
        </p:nvSpPr>
        <p:spPr bwMode="auto">
          <a:xfrm rot="19800000" flipH="1">
            <a:off x="1535113" y="4173538"/>
            <a:ext cx="322262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088" name="Picture 107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4591050"/>
            <a:ext cx="9144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Oval 6"/>
          <p:cNvSpPr>
            <a:spLocks noChangeArrowheads="1"/>
          </p:cNvSpPr>
          <p:nvPr/>
        </p:nvSpPr>
        <p:spPr bwMode="auto">
          <a:xfrm>
            <a:off x="2746375" y="5026025"/>
            <a:ext cx="1371600" cy="6858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dirty="0"/>
              <a:t>IPAS+</a:t>
            </a:r>
          </a:p>
        </p:txBody>
      </p:sp>
      <p:sp>
        <p:nvSpPr>
          <p:cNvPr id="3090" name="TextBox 1"/>
          <p:cNvSpPr txBox="1">
            <a:spLocks noChangeArrowheads="1"/>
          </p:cNvSpPr>
          <p:nvPr/>
        </p:nvSpPr>
        <p:spPr bwMode="auto">
          <a:xfrm>
            <a:off x="304800" y="5437188"/>
            <a:ext cx="2133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Examiner of IP5 Office participating in WPO/CASE </a:t>
            </a:r>
          </a:p>
        </p:txBody>
      </p:sp>
      <p:sp>
        <p:nvSpPr>
          <p:cNvPr id="3091" name="TextBox 2"/>
          <p:cNvSpPr txBox="1">
            <a:spLocks noChangeArrowheads="1"/>
          </p:cNvSpPr>
          <p:nvPr/>
        </p:nvSpPr>
        <p:spPr bwMode="auto">
          <a:xfrm>
            <a:off x="6751638" y="514667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Examiner of CASE participating office</a:t>
            </a:r>
          </a:p>
        </p:txBody>
      </p:sp>
      <p:sp>
        <p:nvSpPr>
          <p:cNvPr id="3092" name="TextBox 3"/>
          <p:cNvSpPr txBox="1">
            <a:spLocks noChangeArrowheads="1"/>
          </p:cNvSpPr>
          <p:nvPr/>
        </p:nvSpPr>
        <p:spPr bwMode="auto">
          <a:xfrm>
            <a:off x="2595563" y="5795963"/>
            <a:ext cx="167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CASE depositary Office using IPAS</a:t>
            </a:r>
          </a:p>
        </p:txBody>
      </p:sp>
      <p:pic>
        <p:nvPicPr>
          <p:cNvPr id="3093" name="Picture 107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819400"/>
            <a:ext cx="9144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Line 105"/>
          <p:cNvSpPr>
            <a:spLocks noChangeShapeType="1"/>
          </p:cNvSpPr>
          <p:nvPr/>
        </p:nvSpPr>
        <p:spPr bwMode="auto">
          <a:xfrm rot="19800000" flipH="1">
            <a:off x="955675" y="2727325"/>
            <a:ext cx="334963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5" name="Line 106"/>
          <p:cNvSpPr>
            <a:spLocks noChangeShapeType="1"/>
          </p:cNvSpPr>
          <p:nvPr/>
        </p:nvSpPr>
        <p:spPr bwMode="auto">
          <a:xfrm rot="19800000" flipH="1">
            <a:off x="877888" y="2700338"/>
            <a:ext cx="322262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3096" name="Straight Arrow Connector 2"/>
          <p:cNvCxnSpPr>
            <a:cxnSpLocks noChangeShapeType="1"/>
            <a:endCxn id="3075" idx="3"/>
          </p:cNvCxnSpPr>
          <p:nvPr/>
        </p:nvCxnSpPr>
        <p:spPr bwMode="auto">
          <a:xfrm flipH="1" flipV="1">
            <a:off x="5334000" y="4305300"/>
            <a:ext cx="1419225" cy="2730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7" name="Straight Arrow Connector 4"/>
          <p:cNvCxnSpPr>
            <a:cxnSpLocks noChangeShapeType="1"/>
          </p:cNvCxnSpPr>
          <p:nvPr/>
        </p:nvCxnSpPr>
        <p:spPr bwMode="auto">
          <a:xfrm>
            <a:off x="5346700" y="4449763"/>
            <a:ext cx="1371600" cy="2936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8" name="TextBox 1"/>
          <p:cNvSpPr txBox="1">
            <a:spLocks noChangeArrowheads="1"/>
          </p:cNvSpPr>
          <p:nvPr/>
        </p:nvSpPr>
        <p:spPr bwMode="auto">
          <a:xfrm>
            <a:off x="-26988" y="1855788"/>
            <a:ext cx="2133601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Examiner of IP5 Office not participating in WPO/CASE </a:t>
            </a:r>
          </a:p>
        </p:txBody>
      </p:sp>
      <p:sp>
        <p:nvSpPr>
          <p:cNvPr id="14" name="Arc 13"/>
          <p:cNvSpPr/>
          <p:nvPr/>
        </p:nvSpPr>
        <p:spPr bwMode="auto">
          <a:xfrm>
            <a:off x="2395538" y="-658813"/>
            <a:ext cx="6138862" cy="4346576"/>
          </a:xfrm>
          <a:prstGeom prst="arc">
            <a:avLst>
              <a:gd name="adj1" fmla="val 1420592"/>
              <a:gd name="adj2" fmla="val 10848544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800" dirty="0">
              <a:ea typeface="ＭＳ Ｐゴシック" pitchFamily="50" charset="-128"/>
            </a:endParaRPr>
          </a:p>
        </p:txBody>
      </p:sp>
      <p:sp>
        <p:nvSpPr>
          <p:cNvPr id="3100" name="TextBox 16"/>
          <p:cNvSpPr txBox="1">
            <a:spLocks noChangeArrowheads="1"/>
          </p:cNvSpPr>
          <p:nvPr/>
        </p:nvSpPr>
        <p:spPr bwMode="auto">
          <a:xfrm>
            <a:off x="5867400" y="2998788"/>
            <a:ext cx="1733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/>
              <a:t>Public Domain</a:t>
            </a:r>
          </a:p>
        </p:txBody>
      </p:sp>
      <p:sp>
        <p:nvSpPr>
          <p:cNvPr id="3101" name="TextBox 57"/>
          <p:cNvSpPr txBox="1">
            <a:spLocks noChangeArrowheads="1"/>
          </p:cNvSpPr>
          <p:nvPr/>
        </p:nvSpPr>
        <p:spPr bwMode="auto">
          <a:xfrm>
            <a:off x="6059488" y="3557588"/>
            <a:ext cx="2967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/>
              <a:t>Not accessible to the public and for PTO official use only</a:t>
            </a:r>
          </a:p>
        </p:txBody>
      </p:sp>
      <p:sp>
        <p:nvSpPr>
          <p:cNvPr id="3102" name="Oval 6"/>
          <p:cNvSpPr>
            <a:spLocks noChangeArrowheads="1"/>
          </p:cNvSpPr>
          <p:nvPr/>
        </p:nvSpPr>
        <p:spPr bwMode="auto">
          <a:xfrm>
            <a:off x="4651375" y="5026025"/>
            <a:ext cx="1508125" cy="80645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400" dirty="0"/>
              <a:t>CASE depositary </a:t>
            </a:r>
          </a:p>
          <a:p>
            <a:pPr algn="ctr"/>
            <a:r>
              <a:rPr lang="en-US" altLang="ja-JP" sz="1400" dirty="0"/>
              <a:t>System</a:t>
            </a:r>
          </a:p>
        </p:txBody>
      </p:sp>
      <p:sp>
        <p:nvSpPr>
          <p:cNvPr id="3103" name="TextBox 3"/>
          <p:cNvSpPr txBox="1">
            <a:spLocks noChangeArrowheads="1"/>
          </p:cNvSpPr>
          <p:nvPr/>
        </p:nvSpPr>
        <p:spPr bwMode="auto">
          <a:xfrm>
            <a:off x="4732338" y="5915025"/>
            <a:ext cx="21463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CASE depositary Office using own EDMS</a:t>
            </a:r>
          </a:p>
          <a:p>
            <a:pPr eaLnBrk="1" hangingPunct="1"/>
            <a:r>
              <a:rPr lang="fr-CH" sz="1400" dirty="0"/>
              <a:t>E.g. Australia</a:t>
            </a:r>
            <a:endParaRPr lang="en-US" sz="1400" dirty="0"/>
          </a:p>
        </p:txBody>
      </p:sp>
      <p:cxnSp>
        <p:nvCxnSpPr>
          <p:cNvPr id="3" name="Straight Arrow Connector 2"/>
          <p:cNvCxnSpPr>
            <a:endCxn id="3076" idx="6"/>
          </p:cNvCxnSpPr>
          <p:nvPr/>
        </p:nvCxnSpPr>
        <p:spPr bwMode="auto">
          <a:xfrm flipH="1" flipV="1">
            <a:off x="2514600" y="3771900"/>
            <a:ext cx="1295400" cy="36671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3075" idx="1"/>
          </p:cNvCxnSpPr>
          <p:nvPr/>
        </p:nvCxnSpPr>
        <p:spPr bwMode="auto">
          <a:xfrm>
            <a:off x="2438400" y="3956050"/>
            <a:ext cx="1371600" cy="34925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3089" idx="0"/>
          </p:cNvCxnSpPr>
          <p:nvPr/>
        </p:nvCxnSpPr>
        <p:spPr bwMode="auto">
          <a:xfrm flipH="1">
            <a:off x="3432175" y="4648200"/>
            <a:ext cx="377825" cy="37782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V="1">
            <a:off x="3621088" y="4713288"/>
            <a:ext cx="341312" cy="31273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5233988" y="4619625"/>
            <a:ext cx="171450" cy="406400"/>
          </a:xfrm>
          <a:prstGeom prst="straightConnector1">
            <a:avLst/>
          </a:prstGeom>
          <a:ln w="28575"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076" idx="0"/>
          </p:cNvCxnSpPr>
          <p:nvPr/>
        </p:nvCxnSpPr>
        <p:spPr bwMode="auto">
          <a:xfrm>
            <a:off x="1677988" y="2943225"/>
            <a:ext cx="150812" cy="485775"/>
          </a:xfrm>
          <a:prstGeom prst="straightConnector1">
            <a:avLst/>
          </a:prstGeom>
          <a:ln w="28575"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10" name="Straight Arrow Connector 20"/>
          <p:cNvCxnSpPr>
            <a:cxnSpLocks noChangeShapeType="1"/>
            <a:endCxn id="3077" idx="4"/>
          </p:cNvCxnSpPr>
          <p:nvPr/>
        </p:nvCxnSpPr>
        <p:spPr bwMode="auto">
          <a:xfrm flipH="1" flipV="1">
            <a:off x="1827213" y="2933700"/>
            <a:ext cx="182562" cy="5461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1" name="Straight Arrow Connector 23"/>
          <p:cNvCxnSpPr>
            <a:cxnSpLocks noChangeShapeType="1"/>
          </p:cNvCxnSpPr>
          <p:nvPr/>
        </p:nvCxnSpPr>
        <p:spPr bwMode="auto">
          <a:xfrm>
            <a:off x="5010150" y="4619625"/>
            <a:ext cx="223838" cy="406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12" name="Down Arrow 28"/>
          <p:cNvSpPr>
            <a:spLocks noChangeArrowheads="1"/>
          </p:cNvSpPr>
          <p:nvPr/>
        </p:nvSpPr>
        <p:spPr bwMode="auto">
          <a:xfrm>
            <a:off x="5773738" y="3687763"/>
            <a:ext cx="401637" cy="2936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13" name="Up Arrow 29"/>
          <p:cNvSpPr>
            <a:spLocks noChangeArrowheads="1"/>
          </p:cNvSpPr>
          <p:nvPr/>
        </p:nvSpPr>
        <p:spPr bwMode="auto">
          <a:xfrm>
            <a:off x="5791200" y="3240088"/>
            <a:ext cx="368300" cy="355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35292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PATENTSCOPE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Global Brand Database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WIPO Lex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IPAS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DAS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CASE</a:t>
            </a:r>
          </a:p>
          <a:p>
            <a:r>
              <a:rPr lang="en-US" sz="2800" dirty="0">
                <a:solidFill>
                  <a:srgbClr val="00B050"/>
                </a:solidFill>
              </a:rPr>
              <a:t>WIPO RE:SEARCH</a:t>
            </a:r>
          </a:p>
          <a:p>
            <a:r>
              <a:rPr lang="fr-CH" sz="2800" dirty="0">
                <a:solidFill>
                  <a:srgbClr val="00B050"/>
                </a:solidFill>
              </a:rPr>
              <a:t>WIPO </a:t>
            </a:r>
            <a:r>
              <a:rPr lang="fr-CH" sz="2800" dirty="0" err="1">
                <a:solidFill>
                  <a:srgbClr val="00B050"/>
                </a:solidFill>
              </a:rPr>
              <a:t>Development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Matchmaking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Database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WIPO GREEN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右矢印 3"/>
          <p:cNvSpPr/>
          <p:nvPr/>
        </p:nvSpPr>
        <p:spPr bwMode="auto">
          <a:xfrm>
            <a:off x="107504" y="4726814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WIPO RE:SEARCH</a:t>
            </a:r>
            <a:br>
              <a:rPr lang="en-US" dirty="0" smtClean="0"/>
            </a:br>
            <a:r>
              <a:rPr lang="en-US" sz="2000" dirty="0" smtClean="0"/>
              <a:t>Sharing Innovation in the Fight Against Neglected Tropical Diseases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99180"/>
            <a:ext cx="8229600" cy="43529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Mission:</a:t>
            </a:r>
          </a:p>
          <a:p>
            <a:r>
              <a:rPr lang="en-US" dirty="0" smtClean="0"/>
              <a:t>Aims </a:t>
            </a:r>
            <a:r>
              <a:rPr lang="en-US" dirty="0"/>
              <a:t>to accelerate the discovery and product development of medicines, vaccines, and diagnostics to develop new solutions for people affected by neglected tropical diseases, </a:t>
            </a:r>
            <a:r>
              <a:rPr lang="en-US" dirty="0" smtClean="0"/>
              <a:t>tuberculosis </a:t>
            </a:r>
            <a:r>
              <a:rPr lang="en-US" dirty="0"/>
              <a:t>and malaria, by making intellectual property and know-how available to the global health research community.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BioVentures for Global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46697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WIPO RE:SEARCH</a:t>
            </a:r>
            <a:br>
              <a:rPr lang="en-US" dirty="0" smtClean="0"/>
            </a:br>
            <a:r>
              <a:rPr lang="en-US" sz="2000" dirty="0" smtClean="0"/>
              <a:t>Sharing Innovation in the Fight Against Neglected Tropical Diseases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Means / Results</a:t>
            </a:r>
          </a:p>
          <a:p>
            <a:r>
              <a:rPr lang="en-US" dirty="0" smtClean="0"/>
              <a:t>A Global Database and Platform to bridge partners to use IP (including know-how and </a:t>
            </a:r>
            <a:r>
              <a:rPr lang="en-US" dirty="0"/>
              <a:t>data) </a:t>
            </a:r>
            <a:r>
              <a:rPr lang="en-US" dirty="0" smtClean="0"/>
              <a:t>to facilitate R&amp;D  on neglected </a:t>
            </a:r>
            <a:r>
              <a:rPr lang="en-US" dirty="0"/>
              <a:t>tropical diseases, tuberculosis, and malaria (http://www.wipo.int/research/en/search</a:t>
            </a:r>
            <a:r>
              <a:rPr lang="en-US" dirty="0" smtClean="0"/>
              <a:t>/).</a:t>
            </a:r>
          </a:p>
          <a:p>
            <a:r>
              <a:rPr lang="en-US" dirty="0" smtClean="0"/>
              <a:t>A partnership hub</a:t>
            </a:r>
          </a:p>
          <a:p>
            <a:pPr marL="0" indent="0">
              <a:buNone/>
            </a:pPr>
            <a:r>
              <a:rPr lang="en-US" dirty="0" smtClean="0"/>
              <a:t>	Over 60 partners (pharmaceutical industry, research 	institutes such as NIH, Universities)</a:t>
            </a:r>
          </a:p>
          <a:p>
            <a:r>
              <a:rPr lang="en-US" dirty="0" smtClean="0"/>
              <a:t>As of July 2013, 25 license agreements concluded</a:t>
            </a:r>
            <a:endParaRPr lang="en-US" dirty="0"/>
          </a:p>
        </p:txBody>
      </p:sp>
      <p:pic>
        <p:nvPicPr>
          <p:cNvPr id="13314" name="Picture 2" descr="BioVentures for Global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46697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PATENTSCOPE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63272" cy="4352925"/>
          </a:xfrm>
        </p:spPr>
        <p:txBody>
          <a:bodyPr/>
          <a:lstStyle/>
          <a:p>
            <a:r>
              <a:rPr lang="fr-CH" sz="2800" dirty="0" smtClean="0"/>
              <a:t>600’000 unique </a:t>
            </a:r>
            <a:r>
              <a:rPr lang="fr-CH" sz="2800" dirty="0" err="1" smtClean="0"/>
              <a:t>visitors</a:t>
            </a:r>
            <a:r>
              <a:rPr lang="fr-CH" sz="2800" dirty="0" smtClean="0"/>
              <a:t> per quarter</a:t>
            </a:r>
          </a:p>
          <a:p>
            <a:r>
              <a:rPr lang="fr-CH" sz="2800" dirty="0" smtClean="0"/>
              <a:t>2.7 million </a:t>
            </a:r>
            <a:r>
              <a:rPr lang="fr-CH" sz="2800" dirty="0" err="1" smtClean="0"/>
              <a:t>visits</a:t>
            </a:r>
            <a:r>
              <a:rPr lang="fr-CH" sz="2800" dirty="0" smtClean="0"/>
              <a:t> in Q2 2013</a:t>
            </a:r>
          </a:p>
          <a:p>
            <a:r>
              <a:rPr lang="fr-CH" sz="2800" dirty="0" smtClean="0"/>
              <a:t>700’000 </a:t>
            </a:r>
            <a:r>
              <a:rPr lang="fr-CH" sz="2800" dirty="0" err="1" smtClean="0"/>
              <a:t>downloaded</a:t>
            </a:r>
            <a:r>
              <a:rPr lang="fr-CH" sz="2800" dirty="0" smtClean="0"/>
              <a:t> documents per </a:t>
            </a:r>
            <a:r>
              <a:rPr lang="fr-CH" sz="2800" dirty="0" err="1" smtClean="0"/>
              <a:t>month</a:t>
            </a:r>
            <a:endParaRPr lang="fr-CH" sz="2800" dirty="0" smtClean="0"/>
          </a:p>
          <a:p>
            <a:r>
              <a:rPr lang="fr-CH" sz="2800" dirty="0" smtClean="0"/>
              <a:t> </a:t>
            </a:r>
            <a:r>
              <a:rPr lang="fr-CH" sz="2800" dirty="0" err="1" smtClean="0"/>
              <a:t>Denmark</a:t>
            </a:r>
            <a:r>
              <a:rPr lang="fr-CH" sz="2800" dirty="0" smtClean="0"/>
              <a:t> </a:t>
            </a:r>
            <a:r>
              <a:rPr lang="fr-CH" sz="2800" dirty="0" err="1" smtClean="0"/>
              <a:t>ranked</a:t>
            </a:r>
            <a:r>
              <a:rPr lang="fr-CH" sz="2800" dirty="0" smtClean="0"/>
              <a:t> 38 in countries </a:t>
            </a:r>
            <a:r>
              <a:rPr lang="fr-CH" sz="2800" dirty="0" err="1" smtClean="0"/>
              <a:t>most</a:t>
            </a:r>
            <a:r>
              <a:rPr lang="fr-CH" sz="2800" dirty="0" smtClean="0"/>
              <a:t> </a:t>
            </a:r>
            <a:r>
              <a:rPr lang="fr-CH" sz="2800" dirty="0" err="1" smtClean="0"/>
              <a:t>using</a:t>
            </a:r>
            <a:r>
              <a:rPr lang="fr-CH" sz="2800" dirty="0" smtClean="0"/>
              <a:t> PATENTSCOPE </a:t>
            </a:r>
            <a:r>
              <a:rPr lang="fr-CH" sz="2800" dirty="0" err="1" smtClean="0"/>
              <a:t>with</a:t>
            </a:r>
            <a:r>
              <a:rPr lang="fr-CH" sz="2800" dirty="0" smtClean="0"/>
              <a:t> 770 unique </a:t>
            </a:r>
            <a:r>
              <a:rPr lang="fr-CH" sz="2800" dirty="0" err="1" smtClean="0"/>
              <a:t>users</a:t>
            </a:r>
            <a:r>
              <a:rPr lang="fr-CH" sz="2800" dirty="0" smtClean="0"/>
              <a:t> </a:t>
            </a:r>
            <a:r>
              <a:rPr lang="fr-CH" sz="2800" dirty="0" err="1" smtClean="0"/>
              <a:t>having</a:t>
            </a:r>
            <a:r>
              <a:rPr lang="fr-CH" sz="2800" dirty="0" smtClean="0"/>
              <a:t> </a:t>
            </a:r>
            <a:r>
              <a:rPr lang="fr-CH" sz="2800" dirty="0" err="1" smtClean="0"/>
              <a:t>at</a:t>
            </a:r>
            <a:r>
              <a:rPr lang="fr-CH" sz="2800" dirty="0" smtClean="0"/>
              <a:t> least </a:t>
            </a:r>
            <a:r>
              <a:rPr lang="fr-CH" sz="2800" dirty="0" err="1" smtClean="0"/>
              <a:t>performed</a:t>
            </a:r>
            <a:r>
              <a:rPr lang="fr-CH" sz="2800" dirty="0" smtClean="0"/>
              <a:t> a patent </a:t>
            </a:r>
            <a:r>
              <a:rPr lang="fr-CH" sz="2800" dirty="0" err="1" smtClean="0"/>
              <a:t>search</a:t>
            </a:r>
            <a:r>
              <a:rPr lang="fr-CH" sz="2800" dirty="0" smtClean="0"/>
              <a:t> in Q2 2013</a:t>
            </a:r>
          </a:p>
          <a:p>
            <a:pPr marL="0" indent="0">
              <a:buNone/>
            </a:pPr>
            <a:endParaRPr lang="fr-CH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70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WIPO RE:SEARCH</a:t>
            </a:r>
            <a:br>
              <a:rPr lang="en-US" dirty="0" smtClean="0"/>
            </a:br>
            <a:r>
              <a:rPr lang="en-US" sz="2000" dirty="0" smtClean="0"/>
              <a:t>Sharing Innovation in the Fight Against Neglected Tropical Diseases</a:t>
            </a:r>
            <a:endParaRPr lang="en-US" sz="2000" dirty="0"/>
          </a:p>
        </p:txBody>
      </p:sp>
      <p:pic>
        <p:nvPicPr>
          <p:cNvPr id="23554" name="Picture 2" descr="http://www.bvgh.org/Portals/0/WIPO%20RS/wipo%20spo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592492"/>
            <a:ext cx="908685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WIPO RE:SEARCH</a:t>
            </a:r>
            <a:br>
              <a:rPr lang="en-US" dirty="0" smtClean="0"/>
            </a:br>
            <a:r>
              <a:rPr lang="en-US" sz="2000" dirty="0" smtClean="0"/>
              <a:t>Sharing Innovation in the Fight Against Neglected Tropical Diseases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Get involved</a:t>
            </a:r>
            <a:r>
              <a:rPr lang="en-US" dirty="0" smtClean="0"/>
              <a:t>:</a:t>
            </a:r>
          </a:p>
          <a:p>
            <a:r>
              <a:rPr lang="en-US" dirty="0" smtClean="0"/>
              <a:t>As a user</a:t>
            </a:r>
          </a:p>
          <a:p>
            <a:r>
              <a:rPr lang="en-US" dirty="0" smtClean="0"/>
              <a:t>As a provider</a:t>
            </a:r>
          </a:p>
          <a:p>
            <a:r>
              <a:rPr lang="en-US" dirty="0" smtClean="0"/>
              <a:t>As a supporter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smtClean="0"/>
              <a:t>(</a:t>
            </a:r>
            <a:r>
              <a:rPr lang="fr-CH" dirty="0" err="1" smtClean="0"/>
              <a:t>Adhere</a:t>
            </a:r>
            <a:r>
              <a:rPr lang="fr-CH" dirty="0" smtClean="0"/>
              <a:t> to </a:t>
            </a:r>
            <a:r>
              <a:rPr lang="fr-CH" dirty="0" err="1" smtClean="0"/>
              <a:t>Guiding</a:t>
            </a:r>
            <a:r>
              <a:rPr lang="fr-CH" dirty="0" smtClean="0"/>
              <a:t> </a:t>
            </a:r>
            <a:r>
              <a:rPr lang="fr-CH" dirty="0" err="1" smtClean="0"/>
              <a:t>principles</a:t>
            </a:r>
            <a:r>
              <a:rPr lang="fr-CH" dirty="0" smtClean="0"/>
              <a:t>, contact email: re_search@wipo.int)</a:t>
            </a:r>
            <a:endParaRPr lang="en-US" dirty="0"/>
          </a:p>
        </p:txBody>
      </p:sp>
      <p:pic>
        <p:nvPicPr>
          <p:cNvPr id="22530" name="Picture 2" descr="http://www.wipo.int/export/sites/www/research/logos/ib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www.wipo.int/export/sites/www/research/logos/aib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9370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wipo.int/export/sites/www/research/logos/alnyl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6916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9" name="Picture 11" descr="http://www.wipo.int/export/sites/www/research/logos/calte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05" y="489370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78439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7" name="Picture 19" descr="http://www.wipo.int/export/sites/www/research/logos/mi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9585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9" name="Picture 21" descr="http://www.wipo.int/export/sites/www/research/logos/ms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92" y="582166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83" y="5795854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1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78" y="5846208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2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93668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6" name="Picture 28" descr="http://www.wipo.int/export/sites/www/research/logos/eisa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90945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920458" y="6021288"/>
            <a:ext cx="1872208" cy="727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20272" y="5930939"/>
            <a:ext cx="864096" cy="59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2554" name="Picture 26" descr="http://www.wipo.int/export/sites/www/research/logos/sanofi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5189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44594" y="6067077"/>
            <a:ext cx="52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35292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PATENTSCOPE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Global Brand Database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WIPO Lex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IPAS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DAS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CASE</a:t>
            </a:r>
          </a:p>
          <a:p>
            <a:r>
              <a:rPr lang="en-US" sz="2800" dirty="0">
                <a:solidFill>
                  <a:srgbClr val="00B050"/>
                </a:solidFill>
              </a:rPr>
              <a:t>WIPO RE:SEARCH</a:t>
            </a:r>
          </a:p>
          <a:p>
            <a:r>
              <a:rPr lang="fr-CH" sz="2800" dirty="0">
                <a:solidFill>
                  <a:srgbClr val="00B050"/>
                </a:solidFill>
              </a:rPr>
              <a:t>WIPO </a:t>
            </a:r>
            <a:r>
              <a:rPr lang="fr-CH" sz="2800" dirty="0" err="1">
                <a:solidFill>
                  <a:srgbClr val="00B050"/>
                </a:solidFill>
              </a:rPr>
              <a:t>Development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Matchmaking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Database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WIPO GREEN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右矢印 3"/>
          <p:cNvSpPr/>
          <p:nvPr/>
        </p:nvSpPr>
        <p:spPr bwMode="auto">
          <a:xfrm>
            <a:off x="107504" y="5236890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82680" cy="526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776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12385" cy="527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531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38"/>
            <a:ext cx="8568952" cy="67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064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35292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PATENTSCOPE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Global Brand Database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WIPO Lex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IPAS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DAS</a:t>
            </a:r>
          </a:p>
          <a:p>
            <a:r>
              <a:rPr lang="en-US" sz="2800" dirty="0" smtClean="0">
                <a:solidFill>
                  <a:srgbClr val="CC6600"/>
                </a:solidFill>
              </a:rPr>
              <a:t>WIPO CASE</a:t>
            </a:r>
          </a:p>
          <a:p>
            <a:r>
              <a:rPr lang="en-US" sz="2800" dirty="0">
                <a:solidFill>
                  <a:srgbClr val="00B050"/>
                </a:solidFill>
              </a:rPr>
              <a:t>WIPO RE:SEARCH</a:t>
            </a:r>
          </a:p>
          <a:p>
            <a:r>
              <a:rPr lang="fr-CH" sz="2800" dirty="0">
                <a:solidFill>
                  <a:srgbClr val="00B050"/>
                </a:solidFill>
              </a:rPr>
              <a:t>WIPO </a:t>
            </a:r>
            <a:r>
              <a:rPr lang="fr-CH" sz="2800" dirty="0" err="1">
                <a:solidFill>
                  <a:srgbClr val="00B050"/>
                </a:solidFill>
              </a:rPr>
              <a:t>Development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Matchmaking</a:t>
            </a:r>
            <a:r>
              <a:rPr lang="fr-CH" sz="2800" dirty="0">
                <a:solidFill>
                  <a:srgbClr val="00B050"/>
                </a:solidFill>
              </a:rPr>
              <a:t> </a:t>
            </a:r>
            <a:r>
              <a:rPr lang="fr-CH" sz="2800" dirty="0" err="1">
                <a:solidFill>
                  <a:srgbClr val="00B050"/>
                </a:solidFill>
              </a:rPr>
              <a:t>Database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WIPO GREEN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右矢印 3"/>
          <p:cNvSpPr/>
          <p:nvPr/>
        </p:nvSpPr>
        <p:spPr bwMode="auto">
          <a:xfrm>
            <a:off x="107504" y="5773064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Users\vonderropp\AppData\Local\Microsoft\Windows\Temporary Internet Files\Content.Outlook\CJ7653H0\WIPO GREEN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0734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9552" y="3436215"/>
            <a:ext cx="8229600" cy="54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100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7584" y="3421969"/>
            <a:ext cx="7272808" cy="2016224"/>
          </a:xfrm>
        </p:spPr>
        <p:txBody>
          <a:bodyPr/>
          <a:lstStyle/>
          <a:p>
            <a:r>
              <a:rPr lang="fr-CH" sz="2800" dirty="0" smtClean="0"/>
              <a:t>  An </a:t>
            </a:r>
            <a:r>
              <a:rPr lang="en-US" sz="2800" dirty="0"/>
              <a:t>interactive marketplace that connects green technology providers and those seeking innovative solutions to combat environmental challenges.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00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704856" cy="432048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6600"/>
                </a:solidFill>
              </a:rPr>
              <a:t>Two Principal Components</a:t>
            </a:r>
            <a:r>
              <a:rPr lang="en-US" sz="2000" b="1" dirty="0" smtClean="0">
                <a:solidFill>
                  <a:srgbClr val="006600"/>
                </a:solidFill>
              </a:rPr>
              <a:t>:</a:t>
            </a:r>
            <a:endParaRPr lang="en-US" sz="2000" b="1" dirty="0">
              <a:solidFill>
                <a:srgbClr val="0066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100" b="1" dirty="0">
              <a:solidFill>
                <a:srgbClr val="006600"/>
              </a:solidFill>
            </a:endParaRPr>
          </a:p>
          <a:p>
            <a:pPr algn="just">
              <a:spcBef>
                <a:spcPts val="0"/>
              </a:spcBef>
              <a:buFontTx/>
              <a:buAutoNum type="arabicPeriod"/>
              <a:defRPr/>
            </a:pPr>
            <a:r>
              <a:rPr lang="en-US" sz="2000" dirty="0"/>
              <a:t>The </a:t>
            </a:r>
            <a:r>
              <a:rPr lang="en-US" sz="2000" b="1" dirty="0"/>
              <a:t>WIPO GREEN DATABASE</a:t>
            </a:r>
            <a:r>
              <a:rPr lang="en-US" sz="2000" dirty="0"/>
              <a:t>, freely accessible, offers a broad listing of 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Needs for products, processes, know how transfer, collaboration and finance</a:t>
            </a:r>
          </a:p>
          <a:p>
            <a:pPr lvl="1" algn="just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Products, services and intellectual property assets</a:t>
            </a:r>
          </a:p>
          <a:p>
            <a:pPr marL="457200" lvl="1" indent="0" algn="just" eaLnBrk="1" hangingPunct="1">
              <a:spcBef>
                <a:spcPts val="0"/>
              </a:spcBef>
              <a:defRPr/>
            </a:pPr>
            <a:endParaRPr lang="en-US" sz="1100" dirty="0"/>
          </a:p>
          <a:p>
            <a:pPr>
              <a:spcBef>
                <a:spcPts val="0"/>
              </a:spcBef>
              <a:buFontTx/>
              <a:buAutoNum type="arabicPeriod" startAt="2"/>
              <a:defRPr/>
            </a:pPr>
            <a:r>
              <a:rPr lang="en-US" sz="2000" dirty="0"/>
              <a:t>The </a:t>
            </a:r>
            <a:r>
              <a:rPr lang="en-US" sz="2000" b="1" dirty="0"/>
              <a:t>WIPO GREEN NETWORK </a:t>
            </a:r>
            <a:r>
              <a:rPr lang="en-US" sz="2000" dirty="0"/>
              <a:t>connects green technology providers and seekers, catalyzes mutually beneficial commercial transactions and offers other resources and services.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52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" y="0"/>
            <a:ext cx="9052587" cy="67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1145772" y="620688"/>
            <a:ext cx="216024" cy="50405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418388" cy="478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タイトル 1"/>
          <p:cNvSpPr txBox="1">
            <a:spLocks/>
          </p:cNvSpPr>
          <p:nvPr/>
        </p:nvSpPr>
        <p:spPr bwMode="auto">
          <a:xfrm>
            <a:off x="268288" y="76200"/>
            <a:ext cx="860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1" lang="en-US" altLang="ja-JP" sz="2800" b="1">
                <a:solidFill>
                  <a:srgbClr val="008000"/>
                </a:solidFill>
              </a:rPr>
              <a:t>Six Areas of Green Technology Markets</a:t>
            </a:r>
            <a:endParaRPr kumimoji="1" lang="ja-JP" altLang="en-US" sz="2800" b="1" i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879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11113"/>
            <a:ext cx="8229600" cy="1143000"/>
          </a:xfrm>
        </p:spPr>
        <p:txBody>
          <a:bodyPr/>
          <a:lstStyle/>
          <a:p>
            <a:pPr eaLnBrk="1" hangingPunct="1"/>
            <a:r>
              <a:rPr kumimoji="1" lang="fr-CH" sz="2800" b="1" smtClean="0">
                <a:solidFill>
                  <a:srgbClr val="008000"/>
                </a:solidFill>
                <a:cs typeface="Arial" pitchFamily="34" charset="0"/>
              </a:rPr>
              <a:t>The Challenge</a:t>
            </a:r>
            <a:endParaRPr kumimoji="1" lang="en-US" sz="2800" b="1" smtClean="0">
              <a:solidFill>
                <a:srgbClr val="008000"/>
              </a:solidFill>
              <a:cs typeface="Arial" pitchFamily="34" charset="0"/>
            </a:endParaRPr>
          </a:p>
        </p:txBody>
      </p:sp>
      <p:graphicFrame>
        <p:nvGraphicFramePr>
          <p:cNvPr id="9219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57200" y="3659188"/>
          <a:ext cx="82296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Chart" r:id="rId3" imgW="8229600" imgH="914299" progId="MSGraph.Chart.8">
                  <p:embed followColorScheme="full"/>
                </p:oleObj>
              </mc:Choice>
              <mc:Fallback>
                <p:oleObj name="Chart" r:id="rId3" imgW="8229600" imgH="91429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9188"/>
                        <a:ext cx="82296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1014413" y="6248400"/>
            <a:ext cx="553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457200" y="5872163"/>
            <a:ext cx="64770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International Transfer of wind power technology, 1988-2007, </a:t>
            </a:r>
          </a:p>
          <a:p>
            <a:r>
              <a:rPr lang="en-US" sz="1200">
                <a:solidFill>
                  <a:schemeClr val="tx1"/>
                </a:solidFill>
              </a:rPr>
              <a:t>OECD 2010</a:t>
            </a:r>
          </a:p>
        </p:txBody>
      </p:sp>
      <p:pic>
        <p:nvPicPr>
          <p:cNvPr id="922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23963"/>
            <a:ext cx="7666038" cy="458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4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 txBox="1">
            <a:spLocks/>
          </p:cNvSpPr>
          <p:nvPr/>
        </p:nvSpPr>
        <p:spPr bwMode="auto">
          <a:xfrm>
            <a:off x="260350" y="4054475"/>
            <a:ext cx="860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1" lang="en-US" altLang="ja-JP" sz="2800" b="1" u="sng">
                <a:solidFill>
                  <a:srgbClr val="008000"/>
                </a:solidFill>
              </a:rPr>
              <a:t>Seekers</a:t>
            </a:r>
            <a:endParaRPr kumimoji="1" lang="ja-JP" altLang="en-US" sz="2800" b="1" i="1" u="sng">
              <a:solidFill>
                <a:srgbClr val="008000"/>
              </a:solidFill>
            </a:endParaRPr>
          </a:p>
        </p:txBody>
      </p:sp>
      <p:pic>
        <p:nvPicPr>
          <p:cNvPr id="16387" name="図 6" descr="Honda, logo_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1289050"/>
            <a:ext cx="15398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図 8" descr="Hitachi corp_id_larg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1292225"/>
            <a:ext cx="1219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図 9" descr="Fujitsu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1371600"/>
            <a:ext cx="9969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図 10" descr="Quantum Energ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2293938"/>
            <a:ext cx="144145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図 11" descr="Wuantum desig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555875"/>
            <a:ext cx="285591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図 12" descr="GE 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109663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図 14" descr="UTM branding-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3657600"/>
            <a:ext cx="18319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図 15" descr="MIT_logo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511425"/>
            <a:ext cx="12192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図 18" descr="CER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11918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429000"/>
            <a:ext cx="998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図 13" descr="simpanetworks_logo_top2-copy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90"/>
          <a:stretch>
            <a:fillRect/>
          </a:stretch>
        </p:blipFill>
        <p:spPr bwMode="auto">
          <a:xfrm>
            <a:off x="1463675" y="3698875"/>
            <a:ext cx="2762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図 4" descr="logo-si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14913"/>
            <a:ext cx="11430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図 5" descr="Brukina Fa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4943475"/>
            <a:ext cx="11842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コンテンツ プレースホルダ 3" descr="Shanghai technology exchange.gif"/>
          <p:cNvPicPr>
            <a:picLocks noGrp="1" noChangeAspect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9750" y="5375275"/>
            <a:ext cx="4114800" cy="720725"/>
          </a:xfrm>
        </p:spPr>
      </p:pic>
      <p:sp>
        <p:nvSpPr>
          <p:cNvPr id="16401" name="タイトル 1"/>
          <p:cNvSpPr txBox="1">
            <a:spLocks/>
          </p:cNvSpPr>
          <p:nvPr/>
        </p:nvSpPr>
        <p:spPr bwMode="auto">
          <a:xfrm>
            <a:off x="228600" y="11113"/>
            <a:ext cx="860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1" lang="en-US" altLang="ja-JP" sz="2800" b="1" u="sng">
                <a:solidFill>
                  <a:srgbClr val="008000"/>
                </a:solidFill>
              </a:rPr>
              <a:t>Providers</a:t>
            </a:r>
            <a:endParaRPr kumimoji="1" lang="ja-JP" altLang="en-US" sz="2800" b="1" i="1" u="sng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タイトル 1"/>
          <p:cNvSpPr txBox="1">
            <a:spLocks/>
          </p:cNvSpPr>
          <p:nvPr/>
        </p:nvSpPr>
        <p:spPr bwMode="auto">
          <a:xfrm>
            <a:off x="228600" y="11113"/>
            <a:ext cx="860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1" lang="en-US" altLang="ja-JP" sz="2800" b="1">
                <a:solidFill>
                  <a:srgbClr val="008000"/>
                </a:solidFill>
              </a:rPr>
              <a:t>Get Involved</a:t>
            </a:r>
            <a:endParaRPr kumimoji="1" lang="ja-JP" altLang="en-US" sz="2800" b="1" i="1">
              <a:solidFill>
                <a:srgbClr val="008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3568" y="1268760"/>
            <a:ext cx="727280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/>
              <a:t>Become </a:t>
            </a:r>
            <a:r>
              <a:rPr lang="en-US" dirty="0"/>
              <a:t>a Partner and shape the further development of WIPO </a:t>
            </a:r>
            <a:r>
              <a:rPr lang="en-US" dirty="0" smtClean="0"/>
              <a:t>GREEN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Register to: </a:t>
            </a:r>
          </a:p>
          <a:p>
            <a:pPr marL="742950" lvl="2" indent="-342900"/>
            <a:r>
              <a:rPr lang="en-US" sz="2000" dirty="0"/>
              <a:t>communicate your green innovation and technology </a:t>
            </a:r>
            <a:r>
              <a:rPr lang="en-US" sz="2000" dirty="0" smtClean="0"/>
              <a:t>needs</a:t>
            </a:r>
          </a:p>
          <a:p>
            <a:pPr marL="742950" lvl="2" indent="-342900"/>
            <a:r>
              <a:rPr lang="en-US" sz="2000" dirty="0"/>
              <a:t>advertise your inventions, technologies, products and </a:t>
            </a:r>
            <a:r>
              <a:rPr lang="en-US" sz="2000" dirty="0" smtClean="0"/>
              <a:t>services</a:t>
            </a:r>
          </a:p>
          <a:p>
            <a:pPr marL="742950" lvl="2" indent="-342900"/>
            <a:r>
              <a:rPr lang="en-US" sz="2000" dirty="0"/>
              <a:t>connect with the innovation and business communities globally</a:t>
            </a:r>
          </a:p>
          <a:p>
            <a:pPr marL="342900" lvl="1" indent="-342900"/>
            <a:endParaRPr lang="en-US" sz="2000" dirty="0"/>
          </a:p>
          <a:p>
            <a:pPr marL="342900" lvl="1" indent="-342900"/>
            <a:endParaRPr lang="en-US" sz="20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pPr marL="0" indent="0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0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1676400"/>
            <a:ext cx="7921625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1" lang="en-US" altLang="ja-JP" sz="3600" b="1" u="sng" dirty="0">
                <a:solidFill>
                  <a:srgbClr val="008000"/>
                </a:solidFill>
                <a:latin typeface="Arial" charset="0"/>
                <a:ea typeface="ＭＳ Ｐゴシック" pitchFamily="34" charset="-128"/>
              </a:rPr>
              <a:t>www.wipo.int/green</a:t>
            </a:r>
            <a:r>
              <a:rPr kumimoji="1" lang="en-US" altLang="ja-JP" sz="3600" b="1" dirty="0">
                <a:solidFill>
                  <a:srgbClr val="008000"/>
                </a:solidFill>
                <a:latin typeface="Arial" charset="0"/>
                <a:ea typeface="ＭＳ Ｐゴシック" pitchFamily="34" charset="-128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1" lang="en-US" altLang="ja-JP" sz="2000" b="1" dirty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  <a:hlinkClick r:id="rId3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altLang="ja-JP" sz="2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wipo.green@wipo.int</a:t>
            </a:r>
            <a:endParaRPr lang="en-US" altLang="ja-JP" sz="2200" b="1" dirty="0">
              <a:solidFill>
                <a:schemeClr val="accent4">
                  <a:lumMod val="65000"/>
                  <a:lumOff val="3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r-CH" altLang="ja-JP" sz="2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Tel.: +41 22 338 9500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altLang="ja-JP" b="1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011613"/>
            <a:ext cx="35814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タイトル 1"/>
          <p:cNvSpPr txBox="1">
            <a:spLocks/>
          </p:cNvSpPr>
          <p:nvPr/>
        </p:nvSpPr>
        <p:spPr bwMode="auto">
          <a:xfrm>
            <a:off x="228600" y="11113"/>
            <a:ext cx="860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1" lang="en-US" altLang="ja-JP" sz="2800" b="1">
                <a:solidFill>
                  <a:srgbClr val="008000"/>
                </a:solidFill>
              </a:rPr>
              <a:t>Visit the Pilot Version</a:t>
            </a:r>
            <a:endParaRPr kumimoji="1" lang="ja-JP" altLang="en-US" sz="2800" b="1" i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WIPO Global Databases and Platforms will promote global partnerships among multiple stakeholders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DB, Tools, Platforms need to be easy to search, most updated, interactive/dynamic, multilingual, and robust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Thank You</a:t>
            </a:r>
            <a:r>
              <a:rPr lang="en-US" sz="3600" dirty="0" smtClean="0"/>
              <a:t>!</a:t>
            </a:r>
          </a:p>
          <a:p>
            <a:pPr marL="0" indent="0" algn="ctr">
              <a:buNone/>
            </a:pPr>
            <a:endParaRPr lang="en-US" sz="3600" dirty="0">
              <a:hlinkClick r:id="rId2"/>
            </a:endParaRPr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www.wipo.int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200" dirty="0" smtClean="0"/>
              <a:t>“CONTACT US” Web Site at</a:t>
            </a:r>
          </a:p>
          <a:p>
            <a:pPr marL="0" indent="0" algn="ctr">
              <a:buNone/>
            </a:pPr>
            <a:r>
              <a:rPr lang="en-US" sz="3200" dirty="0"/>
              <a:t> </a:t>
            </a:r>
            <a:r>
              <a:rPr lang="en-US" sz="3200" dirty="0">
                <a:hlinkClick r:id="rId3"/>
              </a:rPr>
              <a:t>http://www.wipo.int/contact/en</a:t>
            </a:r>
            <a:r>
              <a:rPr lang="en-US" sz="3200" dirty="0" smtClean="0">
                <a:hlinkClick r:id="rId3"/>
              </a:rPr>
              <a:t>/</a:t>
            </a: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" y="22369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1979712" y="1988840"/>
            <a:ext cx="504056" cy="2880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 Arrow 5"/>
          <p:cNvSpPr/>
          <p:nvPr/>
        </p:nvSpPr>
        <p:spPr bwMode="auto">
          <a:xfrm>
            <a:off x="2771800" y="2132856"/>
            <a:ext cx="432048" cy="576064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" y="39623"/>
            <a:ext cx="9052587" cy="67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755576" y="692696"/>
            <a:ext cx="576064" cy="21602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755576" y="1412776"/>
            <a:ext cx="576064" cy="21602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8"/>
            <a:ext cx="9148597" cy="68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1202310" y="1828568"/>
            <a:ext cx="576064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14742</TotalTime>
  <Words>1176</Words>
  <Application>Microsoft Office PowerPoint</Application>
  <PresentationFormat>On-screen Show (4:3)</PresentationFormat>
  <Paragraphs>239</Paragraphs>
  <Slides>56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template_english</vt:lpstr>
      <vt:lpstr>Chart</vt:lpstr>
      <vt:lpstr>PowerPoint Presentation</vt:lpstr>
      <vt:lpstr>Global Databases, Tools, and Platform for IP business</vt:lpstr>
      <vt:lpstr>PATENTSCOPE</vt:lpstr>
      <vt:lpstr>PATENTSCOPE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TAPTA</vt:lpstr>
      <vt:lpstr>PowerPoint Presentation</vt:lpstr>
      <vt:lpstr>PowerPoint Presentation</vt:lpstr>
      <vt:lpstr>Global Databases, Tools, and Platform for IP business</vt:lpstr>
      <vt:lpstr>PowerPoint Presentation</vt:lpstr>
      <vt:lpstr>PowerPoint Presentation</vt:lpstr>
      <vt:lpstr>PowerPoint Presentation</vt:lpstr>
      <vt:lpstr>PowerPoint Presentation</vt:lpstr>
      <vt:lpstr>Global Databases, Tools, and Platform for IP business</vt:lpstr>
      <vt:lpstr>PowerPoint Presentation</vt:lpstr>
      <vt:lpstr>PowerPoint Presentation</vt:lpstr>
      <vt:lpstr>PowerPoint Presentation</vt:lpstr>
      <vt:lpstr>PowerPoint Presentation</vt:lpstr>
      <vt:lpstr>Global Databases, Tools, and Platform for IP business</vt:lpstr>
      <vt:lpstr>IPAutomation System (IPAS)</vt:lpstr>
      <vt:lpstr>Global Databases, Tools, and Platform for IP business</vt:lpstr>
      <vt:lpstr>WIPO Digital Access System</vt:lpstr>
      <vt:lpstr>Why use DAS?</vt:lpstr>
      <vt:lpstr>Global Databases, Tools, and Platform for IP business</vt:lpstr>
      <vt:lpstr>WIPO-CASE</vt:lpstr>
      <vt:lpstr>WIPO-CASE (continued)</vt:lpstr>
      <vt:lpstr>PowerPoint Presentation</vt:lpstr>
      <vt:lpstr>Global Databases, Tools, and Platform for IP business</vt:lpstr>
      <vt:lpstr>WIPO RE:SEARCH Sharing Innovation in the Fight Against Neglected Tropical Diseases</vt:lpstr>
      <vt:lpstr>WIPO RE:SEARCH Sharing Innovation in the Fight Against Neglected Tropical Diseases</vt:lpstr>
      <vt:lpstr>PowerPoint Presentation</vt:lpstr>
      <vt:lpstr>WIPO RE:SEARCH Sharing Innovation in the Fight Against Neglected Tropical Diseases</vt:lpstr>
      <vt:lpstr>WIPO RE:SEARCH Sharing Innovation in the Fight Against Neglected Tropical Diseases</vt:lpstr>
      <vt:lpstr>Global Databases, Tools, and Platform for IP business</vt:lpstr>
      <vt:lpstr>PowerPoint Presentation</vt:lpstr>
      <vt:lpstr>PowerPoint Presentation</vt:lpstr>
      <vt:lpstr>PowerPoint Presentation</vt:lpstr>
      <vt:lpstr>Global Databases, Tools, and Platform for IP business</vt:lpstr>
      <vt:lpstr>PowerPoint Presentation</vt:lpstr>
      <vt:lpstr>PowerPoint Presentation</vt:lpstr>
      <vt:lpstr>PowerPoint Presentation</vt:lpstr>
      <vt:lpstr>The Challenge</vt:lpstr>
      <vt:lpstr>PowerPoint Presentation</vt:lpstr>
      <vt:lpstr>PowerPoint Presentation</vt:lpstr>
      <vt:lpstr>PowerPoint Presentation</vt:lpstr>
      <vt:lpstr>Vision 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TAKAGI Yoshiyuki;MAZENC Christophe</dc:creator>
  <cp:lastModifiedBy>PALMIERI Sylvie</cp:lastModifiedBy>
  <cp:revision>95</cp:revision>
  <dcterms:created xsi:type="dcterms:W3CDTF">2010-11-25T10:11:44Z</dcterms:created>
  <dcterms:modified xsi:type="dcterms:W3CDTF">2013-09-03T09:58:36Z</dcterms:modified>
</cp:coreProperties>
</file>