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3" r:id="rId3"/>
    <p:sldId id="258" r:id="rId4"/>
    <p:sldId id="267" r:id="rId5"/>
    <p:sldId id="266" r:id="rId6"/>
    <p:sldId id="265" r:id="rId7"/>
    <p:sldId id="260" r:id="rId8"/>
    <p:sldId id="259" r:id="rId9"/>
    <p:sldId id="268" r:id="rId10"/>
    <p:sldId id="269" r:id="rId11"/>
    <p:sldId id="284" r:id="rId12"/>
    <p:sldId id="270" r:id="rId13"/>
    <p:sldId id="271" r:id="rId14"/>
    <p:sldId id="272" r:id="rId15"/>
    <p:sldId id="273" r:id="rId16"/>
    <p:sldId id="274" r:id="rId17"/>
    <p:sldId id="282" r:id="rId18"/>
    <p:sldId id="285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EB57E-EDB1-46C5-9F9D-A7A496B295E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739B3-37D2-4E91-8C62-7E3D1716FB5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29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26531" indent="-27943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17740" indent="-22354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64836" indent="-22354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11931" indent="-22354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59027" indent="-22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06123" indent="-22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53219" indent="-22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00315" indent="-22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AA853-1037-42ED-8924-DE02C9E9A16F}" type="slidenum">
              <a:rPr lang="es-ES_tradnl" smtClean="0"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_tradnl" smtClean="0">
              <a:latin typeface="Comic Sans MS" pitchFamily="6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2625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618"/>
            <a:ext cx="5029200" cy="4116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10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39B3-37D2-4E91-8C62-7E3D1716FB5B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802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126F-EBD5-42E9-96AC-0ADEACDB5AEE}" type="slidenum">
              <a:rPr lang="es-AR" smtClean="0"/>
              <a:pPr>
                <a:defRPr/>
              </a:pPr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88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72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942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008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420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57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899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295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315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829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362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193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F82F-A4F9-442F-B086-D7FDCB9DC7FB}" type="datetimeFigureOut">
              <a:rPr lang="es-AR" smtClean="0"/>
              <a:t>20/05/2016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5443-2948-4459-B14A-707C13668F5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334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orldwide.espacenet.com/classification?locale=en_EP" TargetMode="External"/><Relationship Id="rId4" Type="http://schemas.openxmlformats.org/officeDocument/2006/relationships/hyperlink" Target="http://cip.oepm.es/ipcpub/#lang=es&amp;menulang=ES&amp;refresh=p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70024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1549400" y="6299200"/>
            <a:ext cx="6032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ES" sz="1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14813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39863" y="4959350"/>
            <a:ext cx="7164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s-AR" sz="2000" b="1">
              <a:latin typeface="Arial" pitchFamily="34" charset="0"/>
            </a:endParaRP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4662488" y="1700213"/>
            <a:ext cx="4124325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AR" sz="2400" b="1" dirty="0" smtClean="0"/>
              <a:t>La vigilancia tecnológica y la inteligencia competitiva como soporte a los procesos de toma de decisiones en temas de estrategias de innovación y desarrollo (I+D) y en la definición de los planes de innovación</a:t>
            </a:r>
          </a:p>
          <a:p>
            <a:endParaRPr lang="es-AR" sz="2800" b="1" dirty="0" smtClean="0">
              <a:solidFill>
                <a:schemeClr val="tx2"/>
              </a:solidFill>
              <a:latin typeface="Ubuntu" pitchFamily="34" charset="0"/>
            </a:endParaRPr>
          </a:p>
          <a:p>
            <a:r>
              <a:rPr lang="es-ES" sz="2200" b="1" dirty="0" smtClean="0">
                <a:solidFill>
                  <a:schemeClr val="tx2"/>
                </a:solidFill>
                <a:latin typeface="Ubuntu" pitchFamily="34" charset="0"/>
              </a:rPr>
              <a:t>Pablo </a:t>
            </a:r>
            <a:r>
              <a:rPr lang="es-ES" sz="2200" b="1" dirty="0">
                <a:solidFill>
                  <a:schemeClr val="tx2"/>
                </a:solidFill>
                <a:latin typeface="Ubuntu" pitchFamily="34" charset="0"/>
              </a:rPr>
              <a:t>Paz </a:t>
            </a:r>
          </a:p>
          <a:p>
            <a:r>
              <a:rPr lang="es-ES" sz="2200" dirty="0" smtClean="0">
                <a:solidFill>
                  <a:schemeClr val="tx2"/>
                </a:solidFill>
                <a:latin typeface="Ubuntu" pitchFamily="34" charset="0"/>
              </a:rPr>
              <a:t>Panamá,</a:t>
            </a:r>
            <a:endParaRPr lang="es-ES" sz="2200" dirty="0">
              <a:solidFill>
                <a:schemeClr val="tx2"/>
              </a:solidFill>
              <a:latin typeface="Ubuntu" pitchFamily="34" charset="0"/>
            </a:endParaRPr>
          </a:p>
          <a:p>
            <a:pPr algn="ctr"/>
            <a:endParaRPr lang="es-AR" sz="3400" b="1" dirty="0">
              <a:solidFill>
                <a:schemeClr val="tx2"/>
              </a:solidFill>
              <a:latin typeface="Ubuntu" pitchFamily="34" charset="0"/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323528" y="216139"/>
            <a:ext cx="70199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sz="3400" b="1" dirty="0" smtClean="0">
                <a:solidFill>
                  <a:schemeClr val="bg1"/>
                </a:solidFill>
                <a:latin typeface="Ubuntu" pitchFamily="34" charset="0"/>
              </a:rPr>
              <a:t>Taller Centroamericano</a:t>
            </a:r>
            <a:endParaRPr lang="es-AR" sz="3400" b="1" dirty="0">
              <a:solidFill>
                <a:schemeClr val="bg1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7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3647"/>
            <a:ext cx="7562850" cy="424973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s-AR" sz="2800" b="1" dirty="0" smtClean="0">
              <a:latin typeface="Ubuntu"/>
            </a:endParaRPr>
          </a:p>
          <a:p>
            <a:pPr fontAlgn="auto">
              <a:lnSpc>
                <a:spcPct val="90000"/>
              </a:lnSpc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endParaRPr lang="es-AR" sz="2400" dirty="0" smtClean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4000" b="1" dirty="0" smtClean="0">
                <a:solidFill>
                  <a:schemeClr val="bg1"/>
                </a:solidFill>
                <a:latin typeface="Ubuntu"/>
                <a:ea typeface="+mn-ea"/>
                <a:cs typeface="Arial" pitchFamily="34" charset="0"/>
              </a:rPr>
              <a:t>Palabras mas usadas</a:t>
            </a:r>
            <a:endParaRPr lang="es-AR" sz="40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2" y="2044546"/>
            <a:ext cx="8550980" cy="2697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3647"/>
            <a:ext cx="7562850" cy="4249737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2800" b="1" dirty="0" smtClean="0">
                <a:latin typeface="Ubuntu"/>
              </a:rPr>
              <a:t>XXXX</a:t>
            </a:r>
          </a:p>
          <a:p>
            <a:pPr fontAlgn="auto">
              <a:lnSpc>
                <a:spcPct val="90000"/>
              </a:lnSpc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endParaRPr lang="es-AR" sz="2400" dirty="0" smtClean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3600" b="1" dirty="0" smtClean="0">
                <a:solidFill>
                  <a:schemeClr val="bg1"/>
                </a:solidFill>
                <a:latin typeface="Ubuntu"/>
                <a:ea typeface="+mn-ea"/>
                <a:cs typeface="Arial" pitchFamily="34" charset="0"/>
              </a:rPr>
              <a:t>Evolución en el tiempo</a:t>
            </a:r>
            <a:endParaRPr lang="es-AR" sz="36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3912"/>
            <a:ext cx="7954937" cy="4021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Ubuntu"/>
              </a:rPr>
              <a:t>Grupos principales CIP</a:t>
            </a:r>
            <a:endParaRPr lang="es-AR" sz="36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7056784" cy="4845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Ubuntu"/>
              </a:rPr>
              <a:t>Principales solicitantes</a:t>
            </a:r>
            <a:endParaRPr lang="es-AR" sz="36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63" y="1450856"/>
            <a:ext cx="7348695" cy="4599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Ubuntu"/>
              </a:rPr>
              <a:t>Evolución de I&amp;D</a:t>
            </a:r>
            <a:endParaRPr lang="es-AR" sz="40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10" y="1484784"/>
            <a:ext cx="7355102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Ubuntu"/>
              </a:rPr>
              <a:t>Evolución de CPC </a:t>
            </a:r>
            <a:endParaRPr lang="es-AR" sz="40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41904"/>
            <a:ext cx="7444384" cy="4651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756592" y="44624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Ubuntu"/>
              </a:rPr>
              <a:t>Evolución por país de presentación</a:t>
            </a:r>
            <a:endParaRPr lang="es-AR" sz="32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556792"/>
            <a:ext cx="7567745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84784"/>
            <a:ext cx="7562850" cy="4824536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2400" dirty="0">
                <a:latin typeface="+mj-lt"/>
              </a:rPr>
              <a:t>La actividad innovadora en un país ó región geográfica de </a:t>
            </a:r>
            <a:r>
              <a:rPr lang="es-AR" sz="2400" dirty="0" smtClean="0">
                <a:latin typeface="+mj-lt"/>
              </a:rPr>
              <a:t>países</a:t>
            </a:r>
          </a:p>
          <a:p>
            <a:pPr>
              <a:buFont typeface="Wingdings" pitchFamily="2" charset="2"/>
              <a:buChar char="ü"/>
            </a:pPr>
            <a:r>
              <a:rPr lang="es-AR" sz="2400" dirty="0">
                <a:latin typeface="+mj-lt"/>
              </a:rPr>
              <a:t>La actividad innovadora y perfil tecnológico de una </a:t>
            </a:r>
            <a:r>
              <a:rPr lang="es-AR" sz="2400" dirty="0" smtClean="0">
                <a:latin typeface="+mj-lt"/>
              </a:rPr>
              <a:t>empresa</a:t>
            </a:r>
          </a:p>
          <a:p>
            <a:pPr>
              <a:buFont typeface="Wingdings" pitchFamily="2" charset="2"/>
              <a:buChar char="ü"/>
            </a:pPr>
            <a:r>
              <a:rPr lang="es-AR" sz="2400" dirty="0">
                <a:latin typeface="+mj-lt"/>
              </a:rPr>
              <a:t>La empresa/s líder/es en un campo </a:t>
            </a:r>
            <a:r>
              <a:rPr lang="es-AR" sz="2400" dirty="0" smtClean="0">
                <a:latin typeface="+mj-lt"/>
              </a:rPr>
              <a:t>tecnológico</a:t>
            </a:r>
          </a:p>
          <a:p>
            <a:pPr>
              <a:buFont typeface="Wingdings" pitchFamily="2" charset="2"/>
              <a:buChar char="ü"/>
            </a:pPr>
            <a:r>
              <a:rPr lang="es-AR" sz="2400" dirty="0">
                <a:latin typeface="+mj-lt"/>
              </a:rPr>
              <a:t>Mercados nacionales de una empresa</a:t>
            </a:r>
            <a:endParaRPr lang="es-AR" sz="2400" dirty="0" smtClean="0">
              <a:latin typeface="+mj-lt"/>
            </a:endParaRPr>
          </a:p>
          <a:p>
            <a:pPr fontAlgn="auto">
              <a:lnSpc>
                <a:spcPct val="90000"/>
              </a:lnSpc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s-AR" sz="2400" dirty="0">
                <a:latin typeface="+mj-lt"/>
              </a:rPr>
              <a:t>Si una empresa tiene tecnología líder en el campo tecnológico de alguna </a:t>
            </a:r>
            <a:r>
              <a:rPr lang="es-AR" sz="2400" dirty="0" smtClean="0">
                <a:latin typeface="+mj-lt"/>
              </a:rPr>
              <a:t>patente</a:t>
            </a:r>
          </a:p>
          <a:p>
            <a:pPr fontAlgn="auto">
              <a:lnSpc>
                <a:spcPct val="90000"/>
              </a:lnSpc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s-AR" sz="2400" dirty="0">
                <a:latin typeface="+mj-lt"/>
              </a:rPr>
              <a:t>El ciclo de vida de una </a:t>
            </a:r>
            <a:r>
              <a:rPr lang="es-AR" sz="2400" dirty="0" smtClean="0">
                <a:latin typeface="+mj-lt"/>
              </a:rPr>
              <a:t>tecnología</a:t>
            </a:r>
          </a:p>
          <a:p>
            <a:pPr fontAlgn="auto">
              <a:lnSpc>
                <a:spcPct val="90000"/>
              </a:lnSpc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s-AR" sz="2400" dirty="0">
                <a:latin typeface="+mj-lt"/>
              </a:rPr>
              <a:t>Los inventores claves en una </a:t>
            </a:r>
            <a:r>
              <a:rPr lang="es-AR" sz="2400" dirty="0" smtClean="0">
                <a:latin typeface="+mj-lt"/>
              </a:rPr>
              <a:t>tecnología</a:t>
            </a:r>
          </a:p>
          <a:p>
            <a:pPr fontAlgn="auto">
              <a:lnSpc>
                <a:spcPct val="90000"/>
              </a:lnSpc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s-AR" sz="2400" dirty="0">
                <a:latin typeface="+mj-lt"/>
              </a:rPr>
              <a:t>Los campos tecnológicos involucrados en una invención</a:t>
            </a:r>
            <a:endParaRPr lang="es-AR" sz="2400" dirty="0" smtClean="0">
              <a:latin typeface="+mj-lt"/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Ubuntu"/>
              </a:rPr>
              <a:t>¿ Que podremos observar ?</a:t>
            </a:r>
            <a:endParaRPr lang="es-AR" sz="36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1835150" y="1988840"/>
            <a:ext cx="61864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AR" sz="3400" b="1" dirty="0">
                <a:latin typeface="Ubuntu" pitchFamily="34" charset="0"/>
              </a:rPr>
              <a:t>¿ Dudas, consultas ?</a:t>
            </a:r>
          </a:p>
          <a:p>
            <a:pPr algn="ctr"/>
            <a:endParaRPr lang="es-AR" sz="3400" b="1" dirty="0">
              <a:latin typeface="Ubuntu" pitchFamily="34" charset="0"/>
            </a:endParaRPr>
          </a:p>
          <a:p>
            <a:pPr algn="ctr"/>
            <a:endParaRPr lang="es-AR" sz="3400" b="1" dirty="0">
              <a:latin typeface="Ubuntu" pitchFamily="34" charset="0"/>
            </a:endParaRPr>
          </a:p>
          <a:p>
            <a:pPr algn="ctr"/>
            <a:r>
              <a:rPr lang="es-AR" sz="3400" b="1" dirty="0">
                <a:latin typeface="Ubuntu" pitchFamily="34" charset="0"/>
              </a:rPr>
              <a:t>Muchas gracias !</a:t>
            </a:r>
          </a:p>
          <a:p>
            <a:pPr algn="ctr"/>
            <a:r>
              <a:rPr lang="es-AR" sz="3400" b="1" dirty="0">
                <a:latin typeface="Ubuntu" pitchFamily="34" charset="0"/>
              </a:rPr>
              <a:t/>
            </a:r>
            <a:br>
              <a:rPr lang="es-AR" sz="3400" b="1" dirty="0">
                <a:latin typeface="Ubuntu" pitchFamily="34" charset="0"/>
              </a:rPr>
            </a:br>
            <a:endParaRPr lang="es-AR" sz="3400" b="1" dirty="0">
              <a:latin typeface="Ubuntu" pitchFamily="34" charset="0"/>
            </a:endParaRPr>
          </a:p>
          <a:p>
            <a:pPr algn="ctr"/>
            <a:r>
              <a:rPr lang="es-AR" sz="2800" b="1" dirty="0">
                <a:latin typeface="Ubuntu" pitchFamily="34" charset="0"/>
              </a:rPr>
              <a:t>Pablo Paz</a:t>
            </a:r>
          </a:p>
          <a:p>
            <a:pPr algn="ctr"/>
            <a:r>
              <a:rPr lang="es-AR" sz="2000" b="1" dirty="0">
                <a:latin typeface="Ubuntu" pitchFamily="34" charset="0"/>
              </a:rPr>
              <a:t>E-mail: </a:t>
            </a:r>
            <a:r>
              <a:rPr lang="es-AR" sz="2000" b="1" dirty="0" smtClean="0">
                <a:latin typeface="Ubuntu" pitchFamily="34" charset="0"/>
              </a:rPr>
              <a:t>pablo_paz@hotmail.com</a:t>
            </a:r>
            <a:endParaRPr lang="es-AR" sz="2000" b="1" dirty="0"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44450"/>
            <a:ext cx="8229600" cy="1143000"/>
          </a:xfrm>
        </p:spPr>
        <p:txBody>
          <a:bodyPr>
            <a:normAutofit/>
          </a:bodyPr>
          <a:lstStyle/>
          <a:p>
            <a:r>
              <a:rPr lang="es-AR" sz="4000" b="1" dirty="0" smtClean="0">
                <a:solidFill>
                  <a:schemeClr val="bg1"/>
                </a:solidFill>
              </a:rPr>
              <a:t>Toma de decisión en general</a:t>
            </a:r>
            <a:endParaRPr lang="es-AR" sz="4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AR" sz="2800" dirty="0" smtClean="0"/>
              <a:t>Toda toma de decisión de una organización debe basarse </a:t>
            </a:r>
            <a:r>
              <a:rPr lang="es-AR" sz="2800" dirty="0"/>
              <a:t>en la </a:t>
            </a:r>
            <a:r>
              <a:rPr lang="es-AR" sz="2800" dirty="0" smtClean="0"/>
              <a:t>racionalidad, y por lo tanto la </a:t>
            </a:r>
            <a:r>
              <a:rPr lang="es-AR" sz="2800" dirty="0"/>
              <a:t>buena toma de decisiones </a:t>
            </a:r>
            <a:r>
              <a:rPr lang="es-AR" sz="2800" dirty="0" smtClean="0"/>
              <a:t>se </a:t>
            </a:r>
            <a:r>
              <a:rPr lang="es-AR" sz="2800" dirty="0"/>
              <a:t>refiere al aprovechamiento </a:t>
            </a:r>
            <a:r>
              <a:rPr lang="es-AR" sz="2800" dirty="0" smtClean="0"/>
              <a:t>del conocimiento.</a:t>
            </a:r>
          </a:p>
          <a:p>
            <a:pPr>
              <a:buFont typeface="Wingdings" pitchFamily="2" charset="2"/>
              <a:buChar char="ü"/>
            </a:pPr>
            <a:endParaRPr lang="es-AR" sz="2800" dirty="0"/>
          </a:p>
          <a:p>
            <a:pPr>
              <a:buFont typeface="Wingdings" pitchFamily="2" charset="2"/>
              <a:buChar char="ü"/>
            </a:pPr>
            <a:r>
              <a:rPr lang="es-AR" sz="2800" dirty="0" smtClean="0"/>
              <a:t>Debe </a:t>
            </a:r>
            <a:r>
              <a:rPr lang="es-AR" sz="2800" dirty="0"/>
              <a:t>cumplir con ciertas características como son: ser rápida, oportuna, fundamentada en información concreta, que permita tomar decisiones eficientes, efectivas y con un bajo costo para la empresa; pues de ello dependerá </a:t>
            </a:r>
            <a:r>
              <a:rPr lang="es-AR" sz="2800" dirty="0" smtClean="0"/>
              <a:t>su éxito </a:t>
            </a:r>
            <a:r>
              <a:rPr lang="es-AR" sz="2800" dirty="0"/>
              <a:t>o </a:t>
            </a:r>
            <a:r>
              <a:rPr lang="es-AR" sz="2800" dirty="0" smtClean="0"/>
              <a:t>fracaso.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85679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778874" cy="4249737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2800" b="1" dirty="0" smtClean="0">
                <a:latin typeface="Ubuntu"/>
              </a:rPr>
              <a:t>Imaginemos que una institución desea llevar a cabo el desarrollo </a:t>
            </a:r>
            <a:r>
              <a:rPr lang="es-AR" sz="2800" b="1" dirty="0">
                <a:latin typeface="Ubuntu"/>
              </a:rPr>
              <a:t>de </a:t>
            </a:r>
            <a:r>
              <a:rPr lang="es-AR" sz="2800" b="1" dirty="0" smtClean="0">
                <a:latin typeface="Ubuntu"/>
              </a:rPr>
              <a:t>tecnología para fabricación de productos lácteos en Latinoamérica, y necesita de nuestro asesoramiento para conocer los campos de mayor interés para el mercado latinoamericano.</a:t>
            </a:r>
          </a:p>
          <a:p>
            <a:pPr>
              <a:buFont typeface="Wingdings" pitchFamily="2" charset="2"/>
              <a:buChar char="ü"/>
            </a:pPr>
            <a:r>
              <a:rPr lang="es-AR" sz="2800" b="1" dirty="0" smtClean="0">
                <a:latin typeface="Ubuntu"/>
              </a:rPr>
              <a:t>¿ Que información podremos proveerles para su toma de decisión sobre I+D?</a:t>
            </a:r>
          </a:p>
          <a:p>
            <a:pPr fontAlgn="auto">
              <a:lnSpc>
                <a:spcPct val="90000"/>
              </a:lnSpc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endParaRPr lang="es-AR" sz="2400" dirty="0" smtClean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828600" y="0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Ubuntu"/>
              </a:rPr>
              <a:t>Toma de decisión en I&amp;D</a:t>
            </a:r>
            <a:endParaRPr lang="es-AR" sz="36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00808"/>
            <a:ext cx="7562850" cy="4249737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2400" b="1" dirty="0" smtClean="0">
                <a:latin typeface="Ubuntu"/>
              </a:rPr>
              <a:t>Bases </a:t>
            </a:r>
            <a:r>
              <a:rPr lang="es-AR" sz="2400" b="1" dirty="0">
                <a:latin typeface="Ubuntu"/>
              </a:rPr>
              <a:t>de patentes: </a:t>
            </a:r>
            <a:r>
              <a:rPr lang="es-AR" sz="2400" b="1" dirty="0" smtClean="0">
                <a:latin typeface="Ubuntu"/>
              </a:rPr>
              <a:t>Patentscope.org, Lens.org, Patentinspiration.com, </a:t>
            </a:r>
            <a:r>
              <a:rPr lang="es-AR" sz="2400" b="1" dirty="0" err="1">
                <a:latin typeface="Ubuntu"/>
              </a:rPr>
              <a:t>Espacenet</a:t>
            </a:r>
            <a:r>
              <a:rPr lang="es-AR" sz="2400" b="1" dirty="0">
                <a:latin typeface="Ubuntu"/>
              </a:rPr>
              <a:t>, Google </a:t>
            </a:r>
            <a:r>
              <a:rPr lang="es-AR" sz="2400" b="1" dirty="0" err="1">
                <a:latin typeface="Ubuntu"/>
              </a:rPr>
              <a:t>Patents</a:t>
            </a:r>
            <a:endParaRPr lang="es-AR" sz="2400" b="1" dirty="0">
              <a:latin typeface="Ubuntu"/>
            </a:endParaRPr>
          </a:p>
          <a:p>
            <a:pPr>
              <a:buFont typeface="Wingdings" pitchFamily="2" charset="2"/>
              <a:buChar char="ü"/>
            </a:pPr>
            <a:endParaRPr lang="es-AR" sz="2400" b="1" dirty="0" smtClean="0">
              <a:latin typeface="Ubuntu"/>
            </a:endParaRPr>
          </a:p>
          <a:p>
            <a:pPr>
              <a:buFont typeface="Wingdings" pitchFamily="2" charset="2"/>
              <a:buChar char="ü"/>
            </a:pPr>
            <a:r>
              <a:rPr lang="es-AR" sz="2400" b="1" dirty="0" smtClean="0">
                <a:latin typeface="Ubuntu"/>
              </a:rPr>
              <a:t>Manual de clasificación de patentes CIP</a:t>
            </a:r>
          </a:p>
          <a:p>
            <a:pPr lvl="1">
              <a:buFont typeface="Wingdings" pitchFamily="2" charset="2"/>
              <a:buChar char="ü"/>
            </a:pPr>
            <a:r>
              <a:rPr lang="es-AR" sz="2000" b="1" dirty="0">
                <a:latin typeface="Ubuntu"/>
                <a:hlinkClick r:id="rId4"/>
              </a:rPr>
              <a:t>http://cip.oepm.es/ipcpub/#</a:t>
            </a:r>
            <a:r>
              <a:rPr lang="es-AR" sz="2000" b="1" dirty="0" smtClean="0">
                <a:latin typeface="Ubuntu"/>
                <a:hlinkClick r:id="rId4"/>
              </a:rPr>
              <a:t>lang=es&amp;menulang=ES&amp;refresh=page</a:t>
            </a:r>
            <a:endParaRPr lang="es-AR" sz="2000" b="1" dirty="0" smtClean="0">
              <a:latin typeface="Ubuntu"/>
            </a:endParaRPr>
          </a:p>
          <a:p>
            <a:pPr lvl="1">
              <a:buFont typeface="Wingdings" pitchFamily="2" charset="2"/>
              <a:buChar char="ü"/>
            </a:pPr>
            <a:endParaRPr lang="es-AR" sz="2000" b="1" dirty="0">
              <a:latin typeface="Ubuntu"/>
            </a:endParaRPr>
          </a:p>
          <a:p>
            <a:pPr>
              <a:buFont typeface="Wingdings" pitchFamily="2" charset="2"/>
              <a:buChar char="ü"/>
            </a:pPr>
            <a:r>
              <a:rPr lang="es-AR" sz="2400" b="1" dirty="0" smtClean="0">
                <a:latin typeface="Ubuntu"/>
              </a:rPr>
              <a:t>Manual de clasificación de patente CPC</a:t>
            </a:r>
          </a:p>
          <a:p>
            <a:pPr lvl="1">
              <a:buFont typeface="Wingdings" pitchFamily="2" charset="2"/>
              <a:buChar char="ü"/>
            </a:pPr>
            <a:r>
              <a:rPr lang="es-AR" sz="2000" b="1" dirty="0">
                <a:latin typeface="Ubuntu"/>
                <a:hlinkClick r:id="rId5"/>
              </a:rPr>
              <a:t>http://</a:t>
            </a:r>
            <a:r>
              <a:rPr lang="es-AR" sz="2000" b="1" dirty="0" smtClean="0">
                <a:latin typeface="Ubuntu"/>
                <a:hlinkClick r:id="rId5"/>
              </a:rPr>
              <a:t>worldwide.espacenet.com/classification?locale=en_EP</a:t>
            </a:r>
            <a:endParaRPr lang="es-AR" sz="2000" b="1" dirty="0" smtClean="0">
              <a:latin typeface="Ubuntu"/>
            </a:endParaRPr>
          </a:p>
          <a:p>
            <a:pPr fontAlgn="auto">
              <a:lnSpc>
                <a:spcPct val="90000"/>
              </a:lnSpc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endParaRPr lang="es-AR" sz="2400" dirty="0" smtClean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Ubuntu"/>
              </a:rPr>
              <a:t>¿ Qué bases utilizaremos ?</a:t>
            </a:r>
            <a:endParaRPr lang="es-AR" sz="36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Ubuntu"/>
              </a:rPr>
              <a:t>Ordenamiento CIP</a:t>
            </a:r>
            <a:endParaRPr lang="es-AR" sz="40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2" y="1484784"/>
            <a:ext cx="8402843" cy="4315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-3083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Ubuntu"/>
              </a:rPr>
              <a:t>Subclase A01J</a:t>
            </a:r>
            <a:endParaRPr lang="es-AR" sz="40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8035484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900608" y="44450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Ubuntu"/>
              </a:rPr>
              <a:t>Búsqueda A01J en Latinoamérica</a:t>
            </a:r>
            <a:endParaRPr lang="es-AR" sz="32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6" y="1557077"/>
            <a:ext cx="8021512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9480" y="-28912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Ubuntu"/>
              </a:rPr>
              <a:t>Resultados</a:t>
            </a:r>
            <a:endParaRPr lang="es-AR" sz="40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8012910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914400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-1044624" y="0"/>
            <a:ext cx="1003667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Ubuntu"/>
              </a:rPr>
              <a:t>Origen de patentes en Latinoamérica</a:t>
            </a:r>
            <a:endParaRPr lang="es-AR" sz="3200" b="1" dirty="0">
              <a:solidFill>
                <a:schemeClr val="bg1"/>
              </a:solidFill>
              <a:latin typeface="Ubuntu"/>
              <a:ea typeface="+mn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48" y="1484784"/>
            <a:ext cx="7128792" cy="46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347</Words>
  <Application>Microsoft Office PowerPoint</Application>
  <PresentationFormat>On-screen Show (4:3)</PresentationFormat>
  <Paragraphs>67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PowerPoint Presentation</vt:lpstr>
      <vt:lpstr>Toma de decisión en general</vt:lpstr>
      <vt:lpstr>Toma de decisión en I&amp;D</vt:lpstr>
      <vt:lpstr>¿ Qué bases utilizaremos ?</vt:lpstr>
      <vt:lpstr>Ordenamiento CIP</vt:lpstr>
      <vt:lpstr>Subclase A01J</vt:lpstr>
      <vt:lpstr>Búsqueda A01J en Latinoamérica</vt:lpstr>
      <vt:lpstr>Resultados</vt:lpstr>
      <vt:lpstr>Origen de patentes en Latinoamérica</vt:lpstr>
      <vt:lpstr>Palabras mas usadas</vt:lpstr>
      <vt:lpstr>Evolución en el tiempo</vt:lpstr>
      <vt:lpstr>Grupos principales CIP</vt:lpstr>
      <vt:lpstr>Principales solicitantes</vt:lpstr>
      <vt:lpstr>Evolución de I&amp;D</vt:lpstr>
      <vt:lpstr>Evolución de CPC </vt:lpstr>
      <vt:lpstr>Evolución por país de presentación</vt:lpstr>
      <vt:lpstr>¿ Que podremos observar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SUMMERS Julie</cp:lastModifiedBy>
  <cp:revision>20</cp:revision>
  <dcterms:created xsi:type="dcterms:W3CDTF">2016-04-27T19:11:14Z</dcterms:created>
  <dcterms:modified xsi:type="dcterms:W3CDTF">2016-05-20T14:04:45Z</dcterms:modified>
</cp:coreProperties>
</file>