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02" r:id="rId2"/>
    <p:sldId id="483" r:id="rId3"/>
    <p:sldId id="492" r:id="rId4"/>
    <p:sldId id="449" r:id="rId5"/>
    <p:sldId id="479" r:id="rId6"/>
    <p:sldId id="493" r:id="rId7"/>
    <p:sldId id="478" r:id="rId8"/>
    <p:sldId id="450" r:id="rId9"/>
    <p:sldId id="497" r:id="rId10"/>
    <p:sldId id="490" r:id="rId11"/>
    <p:sldId id="451" r:id="rId12"/>
    <p:sldId id="489" r:id="rId13"/>
    <p:sldId id="491" r:id="rId14"/>
    <p:sldId id="495" r:id="rId15"/>
    <p:sldId id="459" r:id="rId16"/>
    <p:sldId id="494" r:id="rId17"/>
    <p:sldId id="498" r:id="rId18"/>
    <p:sldId id="500" r:id="rId19"/>
    <p:sldId id="502" r:id="rId20"/>
    <p:sldId id="461" r:id="rId21"/>
    <p:sldId id="464" r:id="rId22"/>
    <p:sldId id="506" r:id="rId23"/>
    <p:sldId id="496" r:id="rId24"/>
    <p:sldId id="499" r:id="rId25"/>
    <p:sldId id="501" r:id="rId26"/>
    <p:sldId id="507" r:id="rId27"/>
    <p:sldId id="468" r:id="rId28"/>
    <p:sldId id="469" r:id="rId29"/>
    <p:sldId id="509" r:id="rId30"/>
    <p:sldId id="510" r:id="rId31"/>
    <p:sldId id="480" r:id="rId32"/>
    <p:sldId id="472" r:id="rId33"/>
    <p:sldId id="481" r:id="rId34"/>
    <p:sldId id="474" r:id="rId35"/>
    <p:sldId id="475" r:id="rId36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B9DF1C-884C-4F4D-901D-17B1F50B0E1E}">
          <p14:sldIdLst>
            <p14:sldId id="402"/>
            <p14:sldId id="483"/>
            <p14:sldId id="492"/>
            <p14:sldId id="449"/>
            <p14:sldId id="479"/>
            <p14:sldId id="493"/>
            <p14:sldId id="478"/>
            <p14:sldId id="450"/>
          </p14:sldIdLst>
        </p14:section>
        <p14:section name="Madrid" id="{3B43B3D1-0812-405D-83A6-43B5C0E865E3}">
          <p14:sldIdLst>
            <p14:sldId id="497"/>
            <p14:sldId id="490"/>
            <p14:sldId id="451"/>
            <p14:sldId id="489"/>
            <p14:sldId id="491"/>
            <p14:sldId id="495"/>
            <p14:sldId id="459"/>
            <p14:sldId id="494"/>
          </p14:sldIdLst>
        </p14:section>
        <p14:section name="Haag" id="{AB2C1B4D-64C6-4850-9066-B2C5DB7FDA17}">
          <p14:sldIdLst>
            <p14:sldId id="498"/>
            <p14:sldId id="500"/>
            <p14:sldId id="502"/>
            <p14:sldId id="461"/>
            <p14:sldId id="464"/>
            <p14:sldId id="506"/>
            <p14:sldId id="496"/>
          </p14:sldIdLst>
        </p14:section>
        <p14:section name="G.I." id="{BD02AEE1-6226-4A5E-B3F0-DDBC7BE455E1}">
          <p14:sldIdLst>
            <p14:sldId id="499"/>
            <p14:sldId id="501"/>
            <p14:sldId id="507"/>
            <p14:sldId id="468"/>
            <p14:sldId id="469"/>
            <p14:sldId id="509"/>
          </p14:sldIdLst>
        </p14:section>
        <p14:section name="Kombinationen" id="{F1F3535A-24F5-49B7-B210-095CA0F8F841}">
          <p14:sldIdLst>
            <p14:sldId id="510"/>
            <p14:sldId id="480"/>
            <p14:sldId id="472"/>
            <p14:sldId id="481"/>
            <p14:sldId id="474"/>
            <p14:sldId id="4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DCA"/>
    <a:srgbClr val="FEB0A0"/>
    <a:srgbClr val="0039AC"/>
    <a:srgbClr val="7265C5"/>
    <a:srgbClr val="70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91885" autoAdjust="0"/>
  </p:normalViewPr>
  <p:slideViewPr>
    <p:cSldViewPr>
      <p:cViewPr varScale="1">
        <p:scale>
          <a:sx n="106" d="100"/>
          <a:sy n="106" d="100"/>
        </p:scale>
        <p:origin x="15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394"/>
    </p:cViewPr>
  </p:sorterViewPr>
  <p:notesViewPr>
    <p:cSldViewPr>
      <p:cViewPr varScale="1">
        <p:scale>
          <a:sx n="92" d="100"/>
          <a:sy n="92" d="100"/>
        </p:scale>
        <p:origin x="375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A0D8D-CA91-4D73-94E2-7E34D2332723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D9513-FB9E-419F-B274-EEE8DD1A8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292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C31CBC-28DA-4C2C-AF57-D89F15BD4A1A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B32609A-E513-4899-BB29-0077BE136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6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2609A-E513-4899-BB29-0077BE13618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2B867-4478-4AEE-AE61-DBF557FB676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11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3E858-A9B0-4382-BCA7-8216FC54FD5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977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2B867-4478-4AEE-AE61-DBF557FB67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52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FC32E-C7DF-4446-AF22-8E682731BFED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7763" cy="3719512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354" y="4572000"/>
            <a:ext cx="5980530" cy="4032251"/>
          </a:xfrm>
          <a:solidFill>
            <a:schemeClr val="bg1"/>
          </a:solidFill>
        </p:spPr>
        <p:txBody>
          <a:bodyPr/>
          <a:lstStyle/>
          <a:p>
            <a:pPr marL="768350" lvl="1">
              <a:lnSpc>
                <a:spcPct val="90000"/>
              </a:lnSpc>
              <a:tabLst>
                <a:tab pos="952500" algn="l"/>
                <a:tab pos="1435100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1961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8B866-6099-48FF-B55C-570E13C2D25E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524" y="4730751"/>
            <a:ext cx="4988628" cy="44862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6" rIns="90479" bIns="44446"/>
          <a:lstStyle/>
          <a:p>
            <a:endParaRPr lang="en-US" altLang="en-US" dirty="0"/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5188"/>
            <a:ext cx="4638675" cy="34798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48282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AC5B23E9-BA1F-4D5C-8D77-6FAABE0F9459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15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3288"/>
            <a:ext cx="5438775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b="1" dirty="0"/>
          </a:p>
        </p:txBody>
      </p:sp>
    </p:spTree>
    <p:extLst>
      <p:ext uri="{BB962C8B-B14F-4D97-AF65-F5344CB8AC3E}">
        <p14:creationId xmlns:p14="http://schemas.microsoft.com/office/powerpoint/2010/main" val="2984064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2B867-4478-4AEE-AE61-DBF557FB67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04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7D333-B83D-4B4B-9AE0-F1410FDC51A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68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83F5FA-05F4-4829-8D06-5ABB244A70F2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17455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3E858-A9B0-4382-BCA7-8216FC54FD5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42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14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3E858-A9B0-4382-BCA7-8216FC54FD5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528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2609A-E513-4899-BB29-0077BE1361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78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7D333-B83D-4B4B-9AE0-F1410FDC51A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21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0630" lvl="1"/>
            <a:endParaRPr lang="fr-CH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0807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48BA-11DA-470B-BA97-C60B429CFAAA}" type="slidenum">
              <a:rPr lang="en-US" smtClean="0"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64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3E858-A9B0-4382-BCA7-8216FC54FD5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384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7E10D-6E09-439F-9BB5-78663CF8BE2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89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0630" lvl="1"/>
            <a:endParaRPr lang="fr-CH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21969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3E858-A9B0-4382-BCA7-8216FC54FD5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338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48BA-11DA-470B-BA97-C60B429CFA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1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>
            <a:extLst>
              <a:ext uri="{FF2B5EF4-FFF2-40B4-BE49-F238E27FC236}">
                <a16:creationId xmlns:a16="http://schemas.microsoft.com/office/drawing/2014/main" id="{BDBCC234-9F9F-4300-ACD0-AC912D8D6A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egnaposto note 2">
            <a:extLst>
              <a:ext uri="{FF2B5EF4-FFF2-40B4-BE49-F238E27FC236}">
                <a16:creationId xmlns:a16="http://schemas.microsoft.com/office/drawing/2014/main" id="{6F6A7FC8-2443-4D5F-9665-97DC01AE11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baseline="0" dirty="0" smtClean="0"/>
              <a:t>Vielzahl von</a:t>
            </a:r>
          </a:p>
        </p:txBody>
      </p:sp>
      <p:sp>
        <p:nvSpPr>
          <p:cNvPr id="69636" name="Segnaposto numero diapositiva 3">
            <a:extLst>
              <a:ext uri="{FF2B5EF4-FFF2-40B4-BE49-F238E27FC236}">
                <a16:creationId xmlns:a16="http://schemas.microsoft.com/office/drawing/2014/main" id="{AC77D373-787E-4F95-A20C-06E3F1868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01F7AD-2793-490B-A365-1694A605D6A6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70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7E10D-6E09-439F-9BB5-78663CF8BE2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675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048BA-11DA-470B-BA97-C60B429CFA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617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3A94917C-AB78-4289-AC91-0D6C0AEEA4A6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34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728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D5D196CF-FB1F-4614-89A9-F50301349070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35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0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3E858-A9B0-4382-BCA7-8216FC54FD5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322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3E858-A9B0-4382-BCA7-8216FC54FD5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03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13E858-A9B0-4382-BCA7-8216FC54FD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85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13E858-A9B0-4382-BCA7-8216FC54FD5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93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13A1036-7B8C-4070-9590-3EC0DCB65FD7}" type="slidenum">
              <a:rPr lang="en-US" altLang="en-US" smtClean="0">
                <a:latin typeface="Arial" pitchFamily="34" charset="0"/>
                <a:cs typeface="Arial" pitchFamily="34" charset="0"/>
              </a:rPr>
              <a:pPr algn="r" eaLnBrk="1" hangingPunct="1">
                <a:spcBef>
                  <a:spcPct val="50000"/>
                </a:spcBef>
              </a:pPr>
              <a:t>8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08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7D333-B83D-4B4B-9AE0-F1410FDC51A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6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051050" y="981075"/>
            <a:ext cx="3384550" cy="647700"/>
          </a:xfrm>
          <a:prstGeom prst="up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05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FA4EF-63D8-4688-9371-FAE57714C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75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48935-76CF-41E4-87D7-951DF3ECB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05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28412-19D6-497D-BF74-51C2A56A7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14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6A9D6-2B1C-4EB3-9DF6-378F2531A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29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B95E7-BC9D-4CB4-949F-4EC5EB647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79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49E81-E4E3-4767-B267-C632B3261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33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61EE0-C96E-4653-ADCF-9173273B4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10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D3B84-42AB-48D3-9391-91307687A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00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0726-28CF-483A-8843-D2FA0F381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0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85D76-141C-43B3-9866-A94C013B8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84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19B98C35-0173-40A2-8451-E2CEFE8C8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c" descr="WIPO PUBLIC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PUBLIC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gif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18" Type="http://schemas.openxmlformats.org/officeDocument/2006/relationships/image" Target="../media/image55.jpeg"/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7.jpg"/><Relationship Id="rId7" Type="http://schemas.openxmlformats.org/officeDocument/2006/relationships/image" Target="../media/image81.jpe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11" Type="http://schemas.openxmlformats.org/officeDocument/2006/relationships/image" Target="../media/image85.jp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16.png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5.jpe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10" Type="http://schemas.openxmlformats.org/officeDocument/2006/relationships/image" Target="../media/image96.jpeg"/><Relationship Id="rId4" Type="http://schemas.openxmlformats.org/officeDocument/2006/relationships/image" Target="../media/image90.jpeg"/><Relationship Id="rId9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5.jpe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10" Type="http://schemas.openxmlformats.org/officeDocument/2006/relationships/image" Target="../media/image103.jp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5" Type="http://schemas.openxmlformats.org/officeDocument/2006/relationships/image" Target="../media/image5.jpeg"/><Relationship Id="rId4" Type="http://schemas.openxmlformats.org/officeDocument/2006/relationships/image" Target="../media/image105.png"/><Relationship Id="rId9" Type="http://schemas.openxmlformats.org/officeDocument/2006/relationships/image" Target="../media/image109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tiff"/><Relationship Id="rId13" Type="http://schemas.openxmlformats.org/officeDocument/2006/relationships/image" Target="../media/image119.tiff"/><Relationship Id="rId18" Type="http://schemas.openxmlformats.org/officeDocument/2006/relationships/image" Target="../media/image124.tiff"/><Relationship Id="rId3" Type="http://schemas.openxmlformats.org/officeDocument/2006/relationships/image" Target="../media/image2.jpeg"/><Relationship Id="rId21" Type="http://schemas.openxmlformats.org/officeDocument/2006/relationships/image" Target="../media/image127.tiff"/><Relationship Id="rId7" Type="http://schemas.openxmlformats.org/officeDocument/2006/relationships/image" Target="../media/image113.tiff"/><Relationship Id="rId12" Type="http://schemas.openxmlformats.org/officeDocument/2006/relationships/image" Target="../media/image118.tiff"/><Relationship Id="rId17" Type="http://schemas.openxmlformats.org/officeDocument/2006/relationships/image" Target="../media/image123.tiff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22.tiff"/><Relationship Id="rId20" Type="http://schemas.openxmlformats.org/officeDocument/2006/relationships/image" Target="../media/image1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tiff"/><Relationship Id="rId11" Type="http://schemas.openxmlformats.org/officeDocument/2006/relationships/image" Target="../media/image117.tiff"/><Relationship Id="rId5" Type="http://schemas.openxmlformats.org/officeDocument/2006/relationships/image" Target="../media/image111.tiff"/><Relationship Id="rId15" Type="http://schemas.openxmlformats.org/officeDocument/2006/relationships/image" Target="../media/image121.tiff"/><Relationship Id="rId10" Type="http://schemas.openxmlformats.org/officeDocument/2006/relationships/image" Target="../media/image116.tiff"/><Relationship Id="rId19" Type="http://schemas.openxmlformats.org/officeDocument/2006/relationships/image" Target="../media/image125.tiff"/><Relationship Id="rId4" Type="http://schemas.openxmlformats.org/officeDocument/2006/relationships/image" Target="../media/image110.tiff"/><Relationship Id="rId9" Type="http://schemas.openxmlformats.org/officeDocument/2006/relationships/image" Target="../media/image115.tiff"/><Relationship Id="rId14" Type="http://schemas.openxmlformats.org/officeDocument/2006/relationships/image" Target="../media/image120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madrid/e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2.jpeg"/><Relationship Id="rId4" Type="http://schemas.openxmlformats.org/officeDocument/2006/relationships/hyperlink" Target="http://www.wipo.int/servic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2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6896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476152" y="2723550"/>
            <a:ext cx="5472112" cy="1512887"/>
          </a:xfrm>
        </p:spPr>
        <p:txBody>
          <a:bodyPr/>
          <a:lstStyle/>
          <a:p>
            <a:r>
              <a:rPr lang="de-DE" b="1" dirty="0" smtClean="0"/>
              <a:t>Internationaler </a:t>
            </a:r>
            <a:r>
              <a:rPr lang="de-DE" b="1" dirty="0"/>
              <a:t>Schutz Ihrer Marken, Designs und geographischen Angaben mit dem Madrider, dem Haager und dem Lissabonner System</a:t>
            </a:r>
            <a:endParaRPr lang="en-US" altLang="en-US" sz="2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76152" y="4262152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altLang="de-DE" sz="2400" i="1" dirty="0" smtClean="0">
                <a:solidFill>
                  <a:srgbClr val="70899B"/>
                </a:solidFill>
              </a:rPr>
              <a:t>Webinar</a:t>
            </a:r>
            <a:endParaRPr lang="de-DE" altLang="de-DE" sz="2400" i="1" dirty="0">
              <a:solidFill>
                <a:srgbClr val="70899B"/>
              </a:solidFill>
            </a:endParaRPr>
          </a:p>
          <a:p>
            <a:pPr algn="l"/>
            <a:endParaRPr lang="en-US" sz="2400" i="1" dirty="0" smtClean="0">
              <a:solidFill>
                <a:srgbClr val="70899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9464" y="5395863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72080" algn="l">
              <a:spcBef>
                <a:spcPts val="0"/>
              </a:spcBef>
            </a:pPr>
            <a:r>
              <a:rPr lang="en-US" dirty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Silke </a:t>
            </a:r>
            <a:r>
              <a:rPr lang="en-US" dirty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Weiss</a:t>
            </a:r>
          </a:p>
          <a:p>
            <a:pPr marR="72080" algn="l">
              <a:spcBef>
                <a:spcPts val="0"/>
              </a:spcBef>
            </a:pPr>
            <a:r>
              <a:rPr lang="en-US" dirty="0" err="1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Leitende</a:t>
            </a:r>
            <a:r>
              <a:rPr lang="en-US" dirty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Juristin</a:t>
            </a:r>
            <a:r>
              <a:rPr lang="en-US" dirty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dirty="0" err="1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Haager</a:t>
            </a:r>
            <a:r>
              <a:rPr lang="en-US" dirty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Abkommen</a:t>
            </a:r>
            <a:r>
              <a:rPr lang="en-US" dirty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dirty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WIPO</a:t>
            </a:r>
            <a:endParaRPr lang="en-GB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300192" y="5703639"/>
            <a:ext cx="2592288" cy="33855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 25. </a:t>
            </a:r>
            <a:r>
              <a:rPr lang="en-US" b="1" dirty="0" err="1" smtClean="0">
                <a:solidFill>
                  <a:srgbClr val="C00000"/>
                </a:solidFill>
              </a:rPr>
              <a:t>Februar</a:t>
            </a:r>
            <a:r>
              <a:rPr lang="en-US" b="1" dirty="0" smtClean="0">
                <a:solidFill>
                  <a:srgbClr val="C00000"/>
                </a:solidFill>
              </a:rPr>
              <a:t> 2021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7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1183165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Schutz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einer</a:t>
            </a:r>
            <a:r>
              <a:rPr lang="en-US" altLang="en-US" dirty="0"/>
              <a:t> </a:t>
            </a:r>
            <a:r>
              <a:rPr lang="en-US" altLang="en-US" dirty="0" err="1" smtClean="0"/>
              <a:t>Marke</a:t>
            </a:r>
            <a:endParaRPr lang="en-US" alt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89" y="3733800"/>
            <a:ext cx="2266311" cy="728662"/>
          </a:xfrm>
          <a:prstGeom prst="rect">
            <a:avLst/>
          </a:prstGeom>
        </p:spPr>
      </p:pic>
      <p:pic>
        <p:nvPicPr>
          <p:cNvPr id="1032" name="Picture 8" descr="Nestl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6" y="1864961"/>
            <a:ext cx="14478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daimler.com/Projects/c2c/cda/images/channel5/header_daimler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6" r="77265"/>
          <a:stretch/>
        </p:blipFill>
        <p:spPr bwMode="auto">
          <a:xfrm>
            <a:off x="2547729" y="1779103"/>
            <a:ext cx="2416917" cy="73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ésultat de recherche d'images pour &quot;microsof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Résultat de recherche d'images pour &quot;microsof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8" descr="Résultat de recherche d'images pour &quot;microsoft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0" descr="Résultat de recherche d'images pour &quot;microsoft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2" descr="Résultat de recherche d'images pour &quot;microsoft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AutoShape 18" descr="Résultat de recherche d'images pour &quot;ingelec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AutoShape 23" descr="Résultat de recherche d'images pour &quot;eti gida&quot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C2FA9-2A6C-4130-8C17-5C1E97E2673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1026" name="Picture 2" descr="natural BIOGE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94" y="2743200"/>
            <a:ext cx="1905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VARTIS LONG LIVE LIF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58" y="3651062"/>
            <a:ext cx="1905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04800" y="6120825"/>
            <a:ext cx="67893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Definition: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Marke</a:t>
            </a:r>
            <a:r>
              <a:rPr lang="en-US" dirty="0" smtClean="0"/>
              <a:t> </a:t>
            </a:r>
            <a:r>
              <a:rPr lang="de-DE" dirty="0"/>
              <a:t>dient grundsätzlich der Kennzeichnung von Waren und/oder Dienstleistungen eines Unternehmens. </a:t>
            </a:r>
            <a:endParaRPr lang="en-GB" dirty="0"/>
          </a:p>
        </p:txBody>
      </p:sp>
      <p:pic>
        <p:nvPicPr>
          <p:cNvPr id="16" name="Picture 8" descr="bos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190500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Brillu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1905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M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39" y="4656111"/>
            <a:ext cx="1150686" cy="11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 Verbal Element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990600"/>
            <a:ext cx="1079500" cy="5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d Bul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19050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o Verbal Elemen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62" y="4800600"/>
            <a:ext cx="995238" cy="84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IESSWEIN MERINO RUNNER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2287"/>
            <a:ext cx="1759319" cy="4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enkel EXPERTLI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4244257"/>
            <a:ext cx="1444625" cy="12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Betty Bossi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35" y="1524000"/>
            <a:ext cx="1230108" cy="43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WELEDA Since 19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95" y="4738166"/>
            <a:ext cx="1639105" cy="6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fr-FR" altLang="en-US" dirty="0" err="1" smtClean="0"/>
              <a:t>Eine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Marke</a:t>
            </a:r>
            <a:endParaRPr lang="en-US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27F63-9ECD-46EA-8729-7C056A0C81C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5" y="2564907"/>
            <a:ext cx="3252407" cy="1524191"/>
          </a:xfrm>
          <a:prstGeom prst="rect">
            <a:avLst/>
          </a:prstGeom>
        </p:spPr>
      </p:pic>
      <p:pic>
        <p:nvPicPr>
          <p:cNvPr id="5" name="Diagramme 8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47"/>
          <a:stretch/>
        </p:blipFill>
        <p:spPr bwMode="auto">
          <a:xfrm>
            <a:off x="6248400" y="0"/>
            <a:ext cx="21463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6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15" y="273399"/>
            <a:ext cx="8229600" cy="8683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/>
              <a:t>Madrid - </a:t>
            </a:r>
            <a:r>
              <a:rPr lang="en-US" dirty="0" err="1" smtClean="0"/>
              <a:t>Verfahren</a:t>
            </a:r>
            <a:r>
              <a:rPr lang="en-US" dirty="0" smtClean="0"/>
              <a:t> </a:t>
            </a: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C2FA9-2A6C-4130-8C17-5C1E97E2673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6069" y="3748696"/>
            <a:ext cx="1242494" cy="307777"/>
          </a:xfrm>
          <a:prstGeom prst="rect">
            <a:avLst/>
          </a:prstGeom>
          <a:solidFill>
            <a:srgbClr val="990134">
              <a:alpha val="39999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fr-CH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Basismarke</a:t>
            </a:r>
            <a:r>
              <a:rPr lang="fr-CH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699744" y="4484920"/>
            <a:ext cx="1444255" cy="847197"/>
          </a:xfrm>
          <a:prstGeom prst="roundRect">
            <a:avLst/>
          </a:prstGeom>
          <a:solidFill>
            <a:srgbClr val="70899B">
              <a:alpha val="39608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CH" sz="1300" dirty="0" err="1" smtClean="0">
                <a:solidFill>
                  <a:srgbClr val="000000"/>
                </a:solidFill>
              </a:rPr>
              <a:t>Aufrechterhal-tung</a:t>
            </a:r>
            <a:r>
              <a:rPr lang="fr-CH" sz="1300" dirty="0" smtClean="0">
                <a:solidFill>
                  <a:srgbClr val="000000"/>
                </a:solidFill>
              </a:rPr>
              <a:t>: </a:t>
            </a:r>
            <a:r>
              <a:rPr lang="fr-CH" sz="1300" dirty="0" err="1" smtClean="0">
                <a:solidFill>
                  <a:srgbClr val="000000"/>
                </a:solidFill>
              </a:rPr>
              <a:t>Erneuerung</a:t>
            </a:r>
            <a:r>
              <a:rPr lang="fr-CH" sz="1300" dirty="0" smtClean="0">
                <a:solidFill>
                  <a:srgbClr val="000000"/>
                </a:solidFill>
              </a:rPr>
              <a:t> </a:t>
            </a:r>
            <a:r>
              <a:rPr lang="fr-CH" sz="1300" dirty="0" err="1" smtClean="0">
                <a:solidFill>
                  <a:srgbClr val="000000"/>
                </a:solidFill>
              </a:rPr>
              <a:t>alle</a:t>
            </a:r>
            <a:r>
              <a:rPr lang="fr-CH" sz="1300" dirty="0" smtClean="0">
                <a:solidFill>
                  <a:srgbClr val="000000"/>
                </a:solidFill>
              </a:rPr>
              <a:t> 10 </a:t>
            </a:r>
            <a:r>
              <a:rPr lang="fr-CH" sz="1300" dirty="0" err="1" smtClean="0">
                <a:solidFill>
                  <a:srgbClr val="000000"/>
                </a:solidFill>
              </a:rPr>
              <a:t>Jahre</a:t>
            </a:r>
            <a:endParaRPr lang="en-US" sz="1300" dirty="0" smtClean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111256" y="2562352"/>
            <a:ext cx="914400" cy="914400"/>
          </a:xfrm>
          <a:prstGeom prst="line">
            <a:avLst/>
          </a:prstGeom>
          <a:solidFill>
            <a:srgbClr val="70899B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ounded Rectangle 13"/>
          <p:cNvSpPr/>
          <p:nvPr/>
        </p:nvSpPr>
        <p:spPr bwMode="auto">
          <a:xfrm>
            <a:off x="685800" y="4609247"/>
            <a:ext cx="1380330" cy="544830"/>
          </a:xfrm>
          <a:prstGeom prst="roundRect">
            <a:avLst/>
          </a:prstGeom>
          <a:solidFill>
            <a:srgbClr val="70899B">
              <a:alpha val="39608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H" sz="1300" dirty="0" smtClean="0">
                <a:solidFill>
                  <a:srgbClr val="000000"/>
                </a:solidFill>
              </a:rPr>
              <a:t>Internationale </a:t>
            </a:r>
            <a:r>
              <a:rPr lang="fr-CH" sz="1300" dirty="0" err="1" smtClean="0">
                <a:solidFill>
                  <a:srgbClr val="000000"/>
                </a:solidFill>
              </a:rPr>
              <a:t>Anmeldung</a:t>
            </a:r>
            <a:endParaRPr lang="en-US" sz="1300" dirty="0" smtClean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493615" y="3104341"/>
            <a:ext cx="0" cy="723900"/>
          </a:xfrm>
          <a:prstGeom prst="straightConnector1">
            <a:avLst/>
          </a:prstGeom>
          <a:solidFill>
            <a:srgbClr val="70899B">
              <a:alpha val="3999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Oval 26"/>
          <p:cNvSpPr/>
          <p:nvPr/>
        </p:nvSpPr>
        <p:spPr bwMode="auto">
          <a:xfrm>
            <a:off x="4691615" y="2673318"/>
            <a:ext cx="1527545" cy="692468"/>
          </a:xfrm>
          <a:prstGeom prst="ellipse">
            <a:avLst/>
          </a:prstGeom>
          <a:solidFill>
            <a:srgbClr val="990134">
              <a:alpha val="39999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H" sz="1300" dirty="0" err="1" smtClean="0">
                <a:solidFill>
                  <a:srgbClr val="000000"/>
                </a:solidFill>
              </a:rPr>
              <a:t>Materielle</a:t>
            </a:r>
            <a:r>
              <a:rPr lang="fr-CH" sz="1300" dirty="0" smtClean="0">
                <a:solidFill>
                  <a:srgbClr val="000000"/>
                </a:solidFill>
              </a:rPr>
              <a:t> </a:t>
            </a:r>
            <a:r>
              <a:rPr lang="fr-CH" sz="1300" dirty="0" err="1" smtClean="0">
                <a:solidFill>
                  <a:srgbClr val="000000"/>
                </a:solidFill>
              </a:rPr>
              <a:t>Prüfung</a:t>
            </a:r>
            <a:endParaRPr lang="en-US" sz="1300" dirty="0" smtClean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2183779" y="4518313"/>
            <a:ext cx="1530407" cy="766167"/>
          </a:xfrm>
          <a:prstGeom prst="roundRect">
            <a:avLst/>
          </a:prstGeom>
          <a:solidFill>
            <a:srgbClr val="70899B">
              <a:alpha val="39608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CH" sz="1300" dirty="0" err="1" smtClean="0">
                <a:solidFill>
                  <a:srgbClr val="000000"/>
                </a:solidFill>
              </a:rPr>
              <a:t>Formalprüfung</a:t>
            </a:r>
            <a:r>
              <a:rPr lang="fr-CH" sz="1300" dirty="0" smtClean="0">
                <a:solidFill>
                  <a:srgbClr val="000000"/>
                </a:solidFill>
              </a:rPr>
              <a:t>, </a:t>
            </a:r>
            <a:r>
              <a:rPr lang="fr-CH" sz="1300" dirty="0" err="1" smtClean="0">
                <a:solidFill>
                  <a:srgbClr val="000000"/>
                </a:solidFill>
              </a:rPr>
              <a:t>Veröffentlichung</a:t>
            </a:r>
            <a:r>
              <a:rPr lang="fr-CH" sz="1300" dirty="0">
                <a:solidFill>
                  <a:srgbClr val="000000"/>
                </a:solidFill>
              </a:rPr>
              <a:t>,</a:t>
            </a:r>
            <a:r>
              <a:rPr lang="fr-CH" sz="1300" dirty="0" smtClean="0">
                <a:solidFill>
                  <a:srgbClr val="000000"/>
                </a:solidFill>
              </a:rPr>
              <a:t> </a:t>
            </a:r>
            <a:r>
              <a:rPr lang="fr-CH" sz="1300" dirty="0" err="1" smtClean="0">
                <a:solidFill>
                  <a:srgbClr val="000000"/>
                </a:solidFill>
              </a:rPr>
              <a:t>Eintragungs-urkunde</a:t>
            </a:r>
            <a:endParaRPr lang="en-US" sz="1300" dirty="0" smtClean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6248400" y="4490146"/>
            <a:ext cx="1371600" cy="792562"/>
          </a:xfrm>
          <a:prstGeom prst="roundRect">
            <a:avLst/>
          </a:prstGeom>
          <a:solidFill>
            <a:srgbClr val="70899B">
              <a:alpha val="39608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CH" sz="1300" dirty="0" err="1" smtClean="0">
                <a:solidFill>
                  <a:srgbClr val="000000"/>
                </a:solidFill>
              </a:rPr>
              <a:t>Eintragung</a:t>
            </a:r>
            <a:r>
              <a:rPr lang="fr-CH" sz="1300" dirty="0" smtClean="0">
                <a:solidFill>
                  <a:srgbClr val="000000"/>
                </a:solidFill>
              </a:rPr>
              <a:t> </a:t>
            </a:r>
            <a:r>
              <a:rPr lang="fr-CH" sz="1300" dirty="0" err="1" smtClean="0">
                <a:solidFill>
                  <a:srgbClr val="000000"/>
                </a:solidFill>
              </a:rPr>
              <a:t>bei</a:t>
            </a:r>
            <a:r>
              <a:rPr lang="fr-CH" sz="1300" dirty="0" smtClean="0">
                <a:solidFill>
                  <a:srgbClr val="000000"/>
                </a:solidFill>
              </a:rPr>
              <a:t> der WIPO </a:t>
            </a:r>
            <a:r>
              <a:rPr lang="fr-CH" sz="1300" dirty="0" err="1" smtClean="0">
                <a:solidFill>
                  <a:srgbClr val="000000"/>
                </a:solidFill>
              </a:rPr>
              <a:t>und</a:t>
            </a:r>
            <a:r>
              <a:rPr lang="fr-CH" sz="1300" dirty="0" smtClean="0">
                <a:solidFill>
                  <a:srgbClr val="000000"/>
                </a:solidFill>
              </a:rPr>
              <a:t> </a:t>
            </a:r>
            <a:r>
              <a:rPr lang="fr-CH" sz="1300" dirty="0" err="1" smtClean="0">
                <a:solidFill>
                  <a:srgbClr val="000000"/>
                </a:solidFill>
              </a:rPr>
              <a:t>Mitteilung</a:t>
            </a:r>
            <a:endParaRPr lang="en-US" sz="1300" dirty="0" smtClean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2574495"/>
            <a:ext cx="1165906" cy="523220"/>
          </a:xfrm>
          <a:prstGeom prst="rect">
            <a:avLst/>
          </a:prstGeom>
          <a:solidFill>
            <a:srgbClr val="990134"/>
          </a:solidFill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Ursprungs-amt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76724" y="2571016"/>
            <a:ext cx="1221858" cy="523220"/>
          </a:xfrm>
          <a:prstGeom prst="rect">
            <a:avLst/>
          </a:prstGeom>
          <a:solidFill>
            <a:srgbClr val="990134"/>
          </a:solidFill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Benanntes</a:t>
            </a:r>
            <a:r>
              <a:rPr lang="fr-CH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Amt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2717508" y="3094236"/>
            <a:ext cx="0" cy="723900"/>
          </a:xfrm>
          <a:prstGeom prst="straightConnector1">
            <a:avLst/>
          </a:prstGeom>
          <a:solidFill>
            <a:srgbClr val="70899B">
              <a:alpha val="3999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991197" y="3104341"/>
            <a:ext cx="0" cy="723900"/>
          </a:xfrm>
          <a:prstGeom prst="straightConnector1">
            <a:avLst/>
          </a:prstGeom>
          <a:solidFill>
            <a:srgbClr val="70899B">
              <a:alpha val="3999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ounded Rectangle 37"/>
          <p:cNvSpPr/>
          <p:nvPr/>
        </p:nvSpPr>
        <p:spPr bwMode="auto">
          <a:xfrm>
            <a:off x="6286960" y="2120721"/>
            <a:ext cx="1710496" cy="962118"/>
          </a:xfrm>
          <a:prstGeom prst="roundRect">
            <a:avLst/>
          </a:prstGeom>
          <a:solidFill>
            <a:srgbClr val="990033">
              <a:alpha val="39608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CH" sz="1300" dirty="0" err="1" smtClean="0">
                <a:solidFill>
                  <a:srgbClr val="000000"/>
                </a:solidFill>
              </a:rPr>
              <a:t>Entscheidung</a:t>
            </a:r>
            <a:r>
              <a:rPr lang="fr-CH" sz="1300" dirty="0" smtClean="0">
                <a:solidFill>
                  <a:srgbClr val="000000"/>
                </a:solidFill>
              </a:rPr>
              <a:t> des </a:t>
            </a:r>
            <a:r>
              <a:rPr lang="fr-CH" sz="1300" dirty="0" err="1" smtClean="0">
                <a:solidFill>
                  <a:srgbClr val="000000"/>
                </a:solidFill>
              </a:rPr>
              <a:t>benannten</a:t>
            </a:r>
            <a:r>
              <a:rPr lang="fr-CH" sz="1300" dirty="0" smtClean="0">
                <a:solidFill>
                  <a:srgbClr val="000000"/>
                </a:solidFill>
              </a:rPr>
              <a:t> </a:t>
            </a:r>
            <a:r>
              <a:rPr lang="fr-CH" sz="1300" dirty="0" err="1" smtClean="0">
                <a:solidFill>
                  <a:srgbClr val="000000"/>
                </a:solidFill>
              </a:rPr>
              <a:t>Amtes</a:t>
            </a:r>
            <a:r>
              <a:rPr lang="fr-CH" sz="1300" dirty="0" smtClean="0">
                <a:solidFill>
                  <a:srgbClr val="000000"/>
                </a:solidFill>
              </a:rPr>
              <a:t>: </a:t>
            </a:r>
            <a:r>
              <a:rPr lang="fr-CH" sz="1300" dirty="0" err="1" smtClean="0">
                <a:solidFill>
                  <a:srgbClr val="000000"/>
                </a:solidFill>
              </a:rPr>
              <a:t>Erteilung</a:t>
            </a:r>
            <a:r>
              <a:rPr lang="fr-CH" sz="1300" dirty="0" smtClean="0">
                <a:solidFill>
                  <a:srgbClr val="000000"/>
                </a:solidFill>
              </a:rPr>
              <a:t> </a:t>
            </a:r>
            <a:r>
              <a:rPr lang="fr-CH" sz="1300" dirty="0" err="1" smtClean="0">
                <a:solidFill>
                  <a:srgbClr val="000000"/>
                </a:solidFill>
              </a:rPr>
              <a:t>oder</a:t>
            </a:r>
            <a:r>
              <a:rPr lang="fr-CH" sz="1300" dirty="0" smtClean="0">
                <a:solidFill>
                  <a:srgbClr val="000000"/>
                </a:solidFill>
              </a:rPr>
              <a:t> </a:t>
            </a:r>
            <a:r>
              <a:rPr lang="fr-CH" sz="1300" dirty="0" err="1" smtClean="0">
                <a:solidFill>
                  <a:srgbClr val="000000"/>
                </a:solidFill>
              </a:rPr>
              <a:t>Verweigerung</a:t>
            </a:r>
            <a:endParaRPr lang="en-US" sz="1300" dirty="0" smtClean="0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493142" y="4112206"/>
            <a:ext cx="1675514" cy="1255097"/>
          </a:xfrm>
          <a:prstGeom prst="ellipse">
            <a:avLst/>
          </a:prstGeom>
          <a:solidFill>
            <a:srgbClr val="990134">
              <a:alpha val="39999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H" sz="1300" dirty="0" err="1" smtClean="0">
                <a:solidFill>
                  <a:srgbClr val="000000"/>
                </a:solidFill>
              </a:rPr>
              <a:t>Frist</a:t>
            </a:r>
            <a:r>
              <a:rPr lang="fr-CH" sz="1300" dirty="0" smtClean="0">
                <a:solidFill>
                  <a:srgbClr val="000000"/>
                </a:solidFill>
              </a:rPr>
              <a:t> </a:t>
            </a:r>
            <a:r>
              <a:rPr lang="fr-CH" sz="1300" dirty="0" err="1" smtClean="0">
                <a:solidFill>
                  <a:srgbClr val="000000"/>
                </a:solidFill>
              </a:rPr>
              <a:t>für</a:t>
            </a:r>
            <a:r>
              <a:rPr lang="fr-CH" sz="1300" dirty="0" smtClean="0">
                <a:solidFill>
                  <a:srgbClr val="000000"/>
                </a:solidFill>
              </a:rPr>
              <a:t> </a:t>
            </a:r>
            <a:r>
              <a:rPr lang="fr-CH" sz="1300" dirty="0" err="1" smtClean="0">
                <a:solidFill>
                  <a:srgbClr val="000000"/>
                </a:solidFill>
              </a:rPr>
              <a:t>vorläufige</a:t>
            </a:r>
            <a:r>
              <a:rPr lang="fr-CH" sz="1300" dirty="0" smtClean="0">
                <a:solidFill>
                  <a:srgbClr val="000000"/>
                </a:solidFill>
              </a:rPr>
              <a:t> </a:t>
            </a:r>
            <a:r>
              <a:rPr lang="fr-CH" sz="1300" dirty="0" err="1" smtClean="0">
                <a:solidFill>
                  <a:srgbClr val="000000"/>
                </a:solidFill>
              </a:rPr>
              <a:t>Schutzver-weigerung</a:t>
            </a:r>
            <a:endParaRPr lang="en-US" sz="1300" dirty="0" smtClean="0">
              <a:solidFill>
                <a:srgbClr val="00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2719279" y="3995235"/>
            <a:ext cx="0" cy="503343"/>
          </a:xfrm>
          <a:prstGeom prst="line">
            <a:avLst/>
          </a:prstGeom>
          <a:solidFill>
            <a:srgbClr val="70899B">
              <a:alpha val="3999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1493615" y="3970719"/>
            <a:ext cx="0" cy="503343"/>
          </a:xfrm>
          <a:prstGeom prst="line">
            <a:avLst/>
          </a:prstGeom>
          <a:solidFill>
            <a:srgbClr val="70899B">
              <a:alpha val="3999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5292799" y="3912946"/>
            <a:ext cx="0" cy="292526"/>
          </a:xfrm>
          <a:prstGeom prst="line">
            <a:avLst/>
          </a:prstGeom>
          <a:solidFill>
            <a:srgbClr val="70899B">
              <a:alpha val="3999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7036982" y="3930002"/>
            <a:ext cx="0" cy="503343"/>
          </a:xfrm>
          <a:prstGeom prst="line">
            <a:avLst/>
          </a:prstGeom>
          <a:solidFill>
            <a:srgbClr val="70899B">
              <a:alpha val="3999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8368848" y="3953799"/>
            <a:ext cx="0" cy="503343"/>
          </a:xfrm>
          <a:prstGeom prst="line">
            <a:avLst/>
          </a:prstGeom>
          <a:solidFill>
            <a:srgbClr val="70899B">
              <a:alpha val="3999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3769242" y="3543614"/>
            <a:ext cx="3034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fr-CH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oder</a:t>
            </a:r>
            <a:r>
              <a:rPr lang="fr-CH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 </a:t>
            </a:r>
            <a:r>
              <a:rPr lang="fr-CH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Monate</a:t>
            </a:r>
            <a:endParaRPr lang="en-US" sz="1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70363" y="3531742"/>
            <a:ext cx="95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CH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Monate</a:t>
            </a:r>
            <a:endParaRPr lang="en-US" sz="1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24912" y="3538130"/>
            <a:ext cx="1233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– 3 </a:t>
            </a:r>
            <a:r>
              <a:rPr lang="fr-CH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Monate</a:t>
            </a:r>
            <a:endParaRPr lang="en-US" sz="1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02728" y="5661931"/>
            <a:ext cx="6693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CH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Jahre</a:t>
            </a:r>
            <a:endParaRPr lang="en-US" sz="1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>
            <a:stCxn id="14" idx="2"/>
            <a:endCxn id="50" idx="1"/>
          </p:cNvCxnSpPr>
          <p:nvPr/>
        </p:nvCxnSpPr>
        <p:spPr bwMode="auto">
          <a:xfrm>
            <a:off x="1375965" y="5154077"/>
            <a:ext cx="226763" cy="661743"/>
          </a:xfrm>
          <a:prstGeom prst="line">
            <a:avLst/>
          </a:prstGeom>
          <a:solidFill>
            <a:srgbClr val="70899B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1493615" y="5251087"/>
            <a:ext cx="1" cy="740265"/>
          </a:xfrm>
          <a:prstGeom prst="line">
            <a:avLst/>
          </a:prstGeom>
          <a:solidFill>
            <a:srgbClr val="70899B">
              <a:alpha val="3999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8389226" y="5272352"/>
            <a:ext cx="1" cy="635421"/>
          </a:xfrm>
          <a:prstGeom prst="line">
            <a:avLst/>
          </a:prstGeom>
          <a:solidFill>
            <a:srgbClr val="70899B">
              <a:alpha val="3999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7036982" y="3114802"/>
            <a:ext cx="0" cy="723900"/>
          </a:xfrm>
          <a:prstGeom prst="straightConnector1">
            <a:avLst/>
          </a:prstGeom>
          <a:solidFill>
            <a:srgbClr val="70899B">
              <a:alpha val="3999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ight Arrow 69"/>
          <p:cNvSpPr/>
          <p:nvPr/>
        </p:nvSpPr>
        <p:spPr bwMode="auto">
          <a:xfrm>
            <a:off x="8269661" y="3818136"/>
            <a:ext cx="609600" cy="161942"/>
          </a:xfrm>
          <a:prstGeom prst="rightArrow">
            <a:avLst/>
          </a:prstGeom>
          <a:solidFill>
            <a:srgbClr val="70899B">
              <a:alpha val="3999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1029"/>
          <p:cNvSpPr/>
          <p:nvPr/>
        </p:nvSpPr>
        <p:spPr bwMode="auto">
          <a:xfrm>
            <a:off x="1385777" y="3857528"/>
            <a:ext cx="6611679" cy="79130"/>
          </a:xfrm>
          <a:prstGeom prst="rect">
            <a:avLst/>
          </a:prstGeom>
          <a:solidFill>
            <a:srgbClr val="70899B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024884" y="3858192"/>
            <a:ext cx="45719" cy="82296"/>
          </a:xfrm>
          <a:prstGeom prst="rect">
            <a:avLst/>
          </a:prstGeom>
          <a:solidFill>
            <a:srgbClr val="70899B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eft-Right Arrow 1031"/>
          <p:cNvSpPr/>
          <p:nvPr/>
        </p:nvSpPr>
        <p:spPr bwMode="auto">
          <a:xfrm>
            <a:off x="1536718" y="3476752"/>
            <a:ext cx="1143000" cy="95036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" name="Left-Right Arrow 78"/>
          <p:cNvSpPr/>
          <p:nvPr/>
        </p:nvSpPr>
        <p:spPr bwMode="auto">
          <a:xfrm>
            <a:off x="2788920" y="3476752"/>
            <a:ext cx="1150973" cy="95036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0" name="Left-Right Arrow 79"/>
          <p:cNvSpPr/>
          <p:nvPr/>
        </p:nvSpPr>
        <p:spPr bwMode="auto">
          <a:xfrm>
            <a:off x="1602728" y="5590062"/>
            <a:ext cx="6699527" cy="121701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" name="Left-Right Arrow 50"/>
          <p:cNvSpPr/>
          <p:nvPr/>
        </p:nvSpPr>
        <p:spPr bwMode="auto">
          <a:xfrm>
            <a:off x="4069080" y="3466291"/>
            <a:ext cx="2926080" cy="108017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8110117" y="3855945"/>
            <a:ext cx="45719" cy="82296"/>
          </a:xfrm>
          <a:prstGeom prst="rect">
            <a:avLst/>
          </a:prstGeom>
          <a:solidFill>
            <a:srgbClr val="70899B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191532" y="3858192"/>
            <a:ext cx="45719" cy="82296"/>
          </a:xfrm>
          <a:prstGeom prst="rect">
            <a:avLst/>
          </a:prstGeom>
          <a:solidFill>
            <a:srgbClr val="70899B">
              <a:alpha val="40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624" y="6290846"/>
            <a:ext cx="2911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fr-CH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fr-CH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Basisanmeldung</a:t>
            </a:r>
            <a:r>
              <a:rPr lang="fr-CH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oder</a:t>
            </a:r>
            <a:r>
              <a:rPr lang="fr-CH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Eintragung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61" y="2451937"/>
            <a:ext cx="889094" cy="5657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163729" y="2352765"/>
            <a:ext cx="1107558" cy="762000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23850" y="292101"/>
            <a:ext cx="8424863" cy="69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>
              <a:spcBef>
                <a:spcPct val="0"/>
              </a:spcBef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1pPr>
            <a:lvl2pPr algn="l">
              <a:spcBef>
                <a:spcPct val="0"/>
              </a:spcBef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2pPr>
            <a:lvl3pPr algn="l">
              <a:spcBef>
                <a:spcPct val="0"/>
              </a:spcBef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3pPr>
            <a:lvl4pPr algn="l">
              <a:spcBef>
                <a:spcPct val="0"/>
              </a:spcBef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4pPr>
            <a:lvl5pPr algn="l">
              <a:spcBef>
                <a:spcPct val="0"/>
              </a:spcBef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dirty="0" err="1" smtClean="0"/>
              <a:t>Mehr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eine</a:t>
            </a:r>
            <a:r>
              <a:rPr lang="en-US" altLang="en-US" dirty="0"/>
              <a:t> </a:t>
            </a:r>
            <a:r>
              <a:rPr lang="en-US" altLang="en-US" dirty="0" err="1" smtClean="0"/>
              <a:t>nur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Anmeldung</a:t>
            </a:r>
            <a:r>
              <a:rPr lang="en-US" altLang="en-US" dirty="0" smtClean="0"/>
              <a:t>!</a:t>
            </a:r>
            <a:br>
              <a:rPr lang="en-US" altLang="en-US" dirty="0" smtClean="0"/>
            </a:br>
            <a:endParaRPr lang="en-US" altLang="en-US" sz="3200" dirty="0" smtClean="0"/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827088" y="2162175"/>
            <a:ext cx="1120775" cy="1214438"/>
          </a:xfrm>
          <a:prstGeom prst="diamon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flipV="1">
            <a:off x="2455863" y="1524000"/>
            <a:ext cx="3798887" cy="1295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V="1">
            <a:off x="2743200" y="1447800"/>
            <a:ext cx="4572000" cy="1371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79388" y="1295400"/>
            <a:ext cx="8064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endParaRPr lang="fr-CH" altLang="en-US" sz="2400" b="1" smtClean="0">
              <a:solidFill>
                <a:srgbClr val="70899B"/>
              </a:solidFill>
            </a:endParaRPr>
          </a:p>
          <a:p>
            <a:pPr algn="l" eaLnBrk="0" hangingPunct="0">
              <a:spcBef>
                <a:spcPct val="0"/>
              </a:spcBef>
            </a:pPr>
            <a:endParaRPr lang="en-US" altLang="en-US" sz="2000" b="1" smtClean="0">
              <a:solidFill>
                <a:srgbClr val="FF9933"/>
              </a:solidFill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187450" y="1844675"/>
            <a:ext cx="2698750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ja-JP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rPr>
              <a:t>Erneuerung</a:t>
            </a:r>
            <a:r>
              <a:rPr lang="en-US" altLang="ja-JP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rPr>
              <a:t>/</a:t>
            </a:r>
            <a:r>
              <a:rPr lang="en-US" altLang="ja-JP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rPr>
              <a:t>Änderung</a:t>
            </a:r>
            <a:endParaRPr lang="en-US" altLang="ja-JP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MS PGothic" pitchFamily="34" charset="-128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755650" y="5300663"/>
            <a:ext cx="1008063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000000"/>
                </a:solidFill>
                <a:ea typeface="MS PGothic" pitchFamily="34" charset="-128"/>
              </a:rPr>
              <a:t>Land A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979613" y="5300663"/>
            <a:ext cx="1008062" cy="40011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ja-JP" dirty="0" smtClean="0">
                <a:solidFill>
                  <a:srgbClr val="000000"/>
                </a:solidFill>
                <a:ea typeface="MS PGothic" pitchFamily="34" charset="-128"/>
              </a:rPr>
              <a:t>Land</a:t>
            </a:r>
            <a:r>
              <a:rPr lang="en-US" altLang="ja-JP" sz="2000" dirty="0" smtClean="0">
                <a:solidFill>
                  <a:srgbClr val="000000"/>
                </a:solidFill>
                <a:ea typeface="MS PGothic" pitchFamily="34" charset="-128"/>
              </a:rPr>
              <a:t> B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203575" y="5300663"/>
            <a:ext cx="1008063" cy="40011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ja-JP" dirty="0" smtClean="0">
                <a:solidFill>
                  <a:srgbClr val="000000"/>
                </a:solidFill>
                <a:ea typeface="MS PGothic" pitchFamily="34" charset="-128"/>
              </a:rPr>
              <a:t>Land</a:t>
            </a:r>
            <a:r>
              <a:rPr lang="en-US" altLang="ja-JP" sz="2000" dirty="0" smtClean="0">
                <a:solidFill>
                  <a:srgbClr val="000000"/>
                </a:solidFill>
                <a:ea typeface="MS PGothic" pitchFamily="34" charset="-128"/>
              </a:rPr>
              <a:t> C</a:t>
            </a:r>
          </a:p>
        </p:txBody>
      </p:sp>
      <p:sp>
        <p:nvSpPr>
          <p:cNvPr id="53259" name="Line 7"/>
          <p:cNvSpPr>
            <a:spLocks noChangeShapeType="1"/>
          </p:cNvSpPr>
          <p:nvPr/>
        </p:nvSpPr>
        <p:spPr bwMode="auto">
          <a:xfrm>
            <a:off x="2484438" y="2276475"/>
            <a:ext cx="1587" cy="1222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60" name="Line 8"/>
          <p:cNvSpPr>
            <a:spLocks noChangeShapeType="1"/>
          </p:cNvSpPr>
          <p:nvPr/>
        </p:nvSpPr>
        <p:spPr bwMode="auto">
          <a:xfrm flipH="1">
            <a:off x="1260475" y="2276475"/>
            <a:ext cx="1223963" cy="1222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61" name="Line 9"/>
          <p:cNvSpPr>
            <a:spLocks noChangeShapeType="1"/>
          </p:cNvSpPr>
          <p:nvPr/>
        </p:nvSpPr>
        <p:spPr bwMode="auto">
          <a:xfrm>
            <a:off x="2484438" y="2276475"/>
            <a:ext cx="1223962" cy="1222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4716463" y="5300663"/>
            <a:ext cx="1008062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ja-JP" dirty="0" smtClean="0">
                <a:solidFill>
                  <a:srgbClr val="000000"/>
                </a:solidFill>
                <a:ea typeface="MS PGothic" pitchFamily="34" charset="-128"/>
              </a:rPr>
              <a:t>Land</a:t>
            </a:r>
            <a:r>
              <a:rPr lang="en-US" altLang="ja-JP" sz="2000" dirty="0" smtClean="0">
                <a:solidFill>
                  <a:srgbClr val="000000"/>
                </a:solidFill>
                <a:ea typeface="MS PGothic" pitchFamily="34" charset="-128"/>
              </a:rPr>
              <a:t> A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5940425" y="5300663"/>
            <a:ext cx="1008063" cy="40011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ja-JP" dirty="0" smtClean="0">
                <a:solidFill>
                  <a:srgbClr val="000000"/>
                </a:solidFill>
                <a:ea typeface="MS PGothic" pitchFamily="34" charset="-128"/>
              </a:rPr>
              <a:t>Land</a:t>
            </a:r>
            <a:r>
              <a:rPr lang="en-US" altLang="ja-JP" sz="2000" dirty="0" smtClean="0">
                <a:solidFill>
                  <a:srgbClr val="000000"/>
                </a:solidFill>
                <a:ea typeface="MS PGothic" pitchFamily="34" charset="-128"/>
              </a:rPr>
              <a:t> B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7164388" y="5300663"/>
            <a:ext cx="1008062" cy="40011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ja-JP" dirty="0" smtClean="0">
                <a:solidFill>
                  <a:srgbClr val="000000"/>
                </a:solidFill>
                <a:ea typeface="MS PGothic" pitchFamily="34" charset="-128"/>
              </a:rPr>
              <a:t>Land</a:t>
            </a:r>
            <a:r>
              <a:rPr lang="en-US" altLang="ja-JP" sz="2000" dirty="0" smtClean="0">
                <a:solidFill>
                  <a:srgbClr val="000000"/>
                </a:solidFill>
                <a:ea typeface="MS PGothic" pitchFamily="34" charset="-128"/>
              </a:rPr>
              <a:t> C</a:t>
            </a:r>
          </a:p>
        </p:txBody>
      </p:sp>
      <p:sp>
        <p:nvSpPr>
          <p:cNvPr id="53265" name="Line 16"/>
          <p:cNvSpPr>
            <a:spLocks noChangeShapeType="1"/>
          </p:cNvSpPr>
          <p:nvPr/>
        </p:nvSpPr>
        <p:spPr bwMode="auto">
          <a:xfrm>
            <a:off x="6445250" y="42926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66" name="Line 17"/>
          <p:cNvSpPr>
            <a:spLocks noChangeShapeType="1"/>
          </p:cNvSpPr>
          <p:nvPr/>
        </p:nvSpPr>
        <p:spPr bwMode="auto">
          <a:xfrm flipH="1">
            <a:off x="5221288" y="4292600"/>
            <a:ext cx="12239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67" name="Line 18"/>
          <p:cNvSpPr>
            <a:spLocks noChangeShapeType="1"/>
          </p:cNvSpPr>
          <p:nvPr/>
        </p:nvSpPr>
        <p:spPr bwMode="auto">
          <a:xfrm>
            <a:off x="6445250" y="4292600"/>
            <a:ext cx="12239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650" y="3500438"/>
            <a:ext cx="1008063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ja-JP" sz="1800" dirty="0" err="1" smtClean="0">
                <a:solidFill>
                  <a:srgbClr val="000000"/>
                </a:solidFill>
                <a:ea typeface="MS PGothic" pitchFamily="34" charset="-128"/>
              </a:rPr>
              <a:t>Amt</a:t>
            </a:r>
            <a:r>
              <a:rPr lang="en-US" altLang="ja-JP" sz="2000" dirty="0" smtClean="0">
                <a:solidFill>
                  <a:srgbClr val="000000"/>
                </a:solidFill>
                <a:ea typeface="MS PGothic" pitchFamily="34" charset="-128"/>
              </a:rPr>
              <a:t> A</a:t>
            </a:r>
            <a:endParaRPr lang="en-US" altLang="ja-JP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MS PGothic" pitchFamily="34" charset="-128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79613" y="3500438"/>
            <a:ext cx="1008062" cy="40011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ja-JP" sz="1800" dirty="0" err="1" smtClean="0">
                <a:solidFill>
                  <a:srgbClr val="000000"/>
                </a:solidFill>
                <a:ea typeface="MS PGothic" pitchFamily="34" charset="-128"/>
              </a:rPr>
              <a:t>Amt</a:t>
            </a:r>
            <a:r>
              <a:rPr lang="en-US" altLang="ja-JP" sz="1800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ea typeface="MS PGothic" pitchFamily="34" charset="-128"/>
              </a:rPr>
              <a:t>B</a:t>
            </a:r>
          </a:p>
        </p:txBody>
      </p:sp>
      <p:sp>
        <p:nvSpPr>
          <p:cNvPr id="53270" name="Line 7"/>
          <p:cNvSpPr>
            <a:spLocks noChangeShapeType="1"/>
          </p:cNvSpPr>
          <p:nvPr/>
        </p:nvSpPr>
        <p:spPr bwMode="auto">
          <a:xfrm>
            <a:off x="1187450" y="42211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71" name="Line 7"/>
          <p:cNvSpPr>
            <a:spLocks noChangeShapeType="1"/>
          </p:cNvSpPr>
          <p:nvPr/>
        </p:nvSpPr>
        <p:spPr bwMode="auto">
          <a:xfrm>
            <a:off x="2484438" y="42211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72" name="Line 7"/>
          <p:cNvSpPr>
            <a:spLocks noChangeShapeType="1"/>
          </p:cNvSpPr>
          <p:nvPr/>
        </p:nvSpPr>
        <p:spPr bwMode="auto">
          <a:xfrm>
            <a:off x="3708400" y="42211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05163" y="3500438"/>
            <a:ext cx="1008062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ja-JP" dirty="0" err="1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Amt</a:t>
            </a:r>
            <a:r>
              <a:rPr lang="en-US" altLang="ja-JP" sz="2000" dirty="0" smtClean="0">
                <a:solidFill>
                  <a:srgbClr val="000000"/>
                </a:solidFill>
                <a:ea typeface="MS PGothic" pitchFamily="34" charset="-128"/>
              </a:rPr>
              <a:t> C</a:t>
            </a:r>
          </a:p>
        </p:txBody>
      </p:sp>
      <p:pic>
        <p:nvPicPr>
          <p:cNvPr id="53274" name="Picture 26" descr="WIPO-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140075"/>
            <a:ext cx="165576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5" name="Line 20"/>
          <p:cNvSpPr>
            <a:spLocks noChangeShapeType="1"/>
          </p:cNvSpPr>
          <p:nvPr/>
        </p:nvSpPr>
        <p:spPr bwMode="auto">
          <a:xfrm>
            <a:off x="6445250" y="2276475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42707" y="1844615"/>
            <a:ext cx="2689225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ja-JP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rPr>
              <a:t>Erneuerung</a:t>
            </a:r>
            <a:r>
              <a:rPr lang="en-US" altLang="ja-JP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rPr>
              <a:t>/</a:t>
            </a:r>
            <a:r>
              <a:rPr lang="en-US" altLang="ja-JP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pitchFamily="34" charset="-128"/>
              </a:rPr>
              <a:t>Änderung</a:t>
            </a:r>
            <a:endParaRPr lang="en-US" altLang="ja-JP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MS PGothic" pitchFamily="34" charset="-128"/>
            </a:endParaRPr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>
            <a:off x="755650" y="2420938"/>
            <a:ext cx="3600450" cy="3600450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 flipH="1">
            <a:off x="755650" y="2349500"/>
            <a:ext cx="3384550" cy="3743325"/>
          </a:xfrm>
          <a:prstGeom prst="line">
            <a:avLst/>
          </a:prstGeom>
          <a:noFill/>
          <a:ln w="254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063" y="1015425"/>
            <a:ext cx="6637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CH" altLang="en-US" sz="2000" dirty="0" err="1"/>
              <a:t>Langfristige</a:t>
            </a:r>
            <a:r>
              <a:rPr lang="fr-CH" altLang="en-US" sz="2000" dirty="0"/>
              <a:t> </a:t>
            </a:r>
            <a:r>
              <a:rPr lang="fr-CH" altLang="en-US" sz="2000" dirty="0" err="1"/>
              <a:t>Vorteile</a:t>
            </a:r>
            <a:r>
              <a:rPr lang="fr-CH" altLang="en-US" sz="2000" dirty="0"/>
              <a:t> </a:t>
            </a:r>
            <a:r>
              <a:rPr lang="fr-CH" altLang="en-US" sz="2000" dirty="0" err="1"/>
              <a:t>durch</a:t>
            </a:r>
            <a:r>
              <a:rPr lang="fr-CH" altLang="en-US" sz="2000" dirty="0"/>
              <a:t> </a:t>
            </a:r>
            <a:r>
              <a:rPr lang="fr-CH" altLang="en-US" sz="2000" dirty="0" err="1"/>
              <a:t>eine</a:t>
            </a:r>
            <a:r>
              <a:rPr lang="fr-CH" altLang="en-US" sz="2000" dirty="0"/>
              <a:t> </a:t>
            </a:r>
            <a:r>
              <a:rPr lang="fr-CH" altLang="en-US" sz="2000" u="sng" dirty="0" err="1"/>
              <a:t>einzige</a:t>
            </a:r>
            <a:r>
              <a:rPr lang="fr-CH" altLang="en-US" sz="2000" u="sng" dirty="0"/>
              <a:t> </a:t>
            </a:r>
            <a:r>
              <a:rPr lang="fr-CH" altLang="en-US" sz="2000" u="sng" dirty="0" err="1" smtClean="0"/>
              <a:t>Registrierung</a:t>
            </a:r>
            <a:r>
              <a:rPr lang="fr-CH" altLang="en-US" sz="2000" dirty="0" smtClean="0"/>
              <a:t>!</a:t>
            </a:r>
            <a:r>
              <a:rPr lang="fr-CH" altLang="en-US" sz="2000" dirty="0"/>
              <a:t/>
            </a:r>
            <a:br>
              <a:rPr lang="fr-CH" altLang="en-US" sz="2000" dirty="0"/>
            </a:b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D3B84-42AB-48D3-9391-91307687AA8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845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92150"/>
            <a:ext cx="8510588" cy="9366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 dirty="0" err="1" smtClean="0"/>
              <a:t>Zentrale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Verwaltung</a:t>
            </a:r>
            <a:r>
              <a:rPr lang="en-US" altLang="en-US" sz="4000" dirty="0" smtClean="0"/>
              <a:t> –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err="1" smtClean="0"/>
              <a:t>Erneuerung</a:t>
            </a:r>
            <a:r>
              <a:rPr lang="en-US" altLang="en-US" sz="4000" dirty="0" smtClean="0"/>
              <a:t>, </a:t>
            </a:r>
            <a:r>
              <a:rPr lang="en-US" altLang="en-US" sz="4000" dirty="0" err="1" smtClean="0"/>
              <a:t>Änderung</a:t>
            </a:r>
            <a:r>
              <a:rPr lang="en-US" altLang="en-US" sz="4000" dirty="0" smtClean="0"/>
              <a:t>, </a:t>
            </a:r>
            <a:r>
              <a:rPr lang="en-US" altLang="en-US" sz="4000" dirty="0" err="1" smtClean="0"/>
              <a:t>Erweiterung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endParaRPr lang="en-US" altLang="en-US" sz="44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04250" cy="3200400"/>
          </a:xfr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768350" lvl="1">
              <a:lnSpc>
                <a:spcPct val="90000"/>
              </a:lnSpc>
              <a:tabLst>
                <a:tab pos="952500" algn="l"/>
                <a:tab pos="1435100" algn="l"/>
              </a:tabLst>
            </a:pPr>
            <a:r>
              <a:rPr lang="en-US" altLang="en-US" sz="2800" dirty="0"/>
              <a:t> </a:t>
            </a:r>
            <a:r>
              <a:rPr lang="en-US" altLang="en-US" dirty="0" err="1"/>
              <a:t>Ein</a:t>
            </a:r>
            <a:r>
              <a:rPr lang="en-US" altLang="en-US" dirty="0"/>
              <a:t> </a:t>
            </a:r>
            <a:r>
              <a:rPr lang="en-US" altLang="en-US" dirty="0" err="1"/>
              <a:t>Antrag</a:t>
            </a:r>
            <a:endParaRPr lang="en-US" altLang="en-US" dirty="0"/>
          </a:p>
          <a:p>
            <a:pPr marL="768350" lvl="1">
              <a:lnSpc>
                <a:spcPct val="90000"/>
              </a:lnSpc>
              <a:tabLst>
                <a:tab pos="952500" algn="l"/>
                <a:tab pos="1435100" algn="l"/>
              </a:tabLst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Ein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Formular</a:t>
            </a:r>
            <a:endParaRPr lang="en-US" altLang="en-US" dirty="0" smtClean="0"/>
          </a:p>
          <a:p>
            <a:pPr marL="768350" lvl="1">
              <a:lnSpc>
                <a:spcPct val="90000"/>
              </a:lnSpc>
              <a:tabLst>
                <a:tab pos="952500" algn="l"/>
                <a:tab pos="1435100" algn="l"/>
              </a:tabLst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Eine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Sprache</a:t>
            </a:r>
            <a:endParaRPr lang="en-US" altLang="en-US" dirty="0" smtClean="0"/>
          </a:p>
          <a:p>
            <a:pPr marL="768350" lvl="1">
              <a:lnSpc>
                <a:spcPct val="90000"/>
              </a:lnSpc>
              <a:tabLst>
                <a:tab pos="952500" algn="l"/>
                <a:tab pos="1435100" algn="l"/>
              </a:tabLst>
            </a:pPr>
            <a:r>
              <a:rPr lang="fr-CH" altLang="en-US" dirty="0" smtClean="0"/>
              <a:t> </a:t>
            </a:r>
            <a:r>
              <a:rPr lang="fr-CH" altLang="en-US" dirty="0" err="1" smtClean="0"/>
              <a:t>Eine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Gebühr</a:t>
            </a:r>
            <a:r>
              <a:rPr lang="fr-CH" altLang="en-US" dirty="0" smtClean="0"/>
              <a:t> in </a:t>
            </a:r>
            <a:r>
              <a:rPr lang="fr-CH" altLang="en-US" dirty="0" err="1" smtClean="0"/>
              <a:t>einer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Währung</a:t>
            </a:r>
            <a:endParaRPr lang="fr-CH" altLang="en-US" dirty="0" smtClean="0"/>
          </a:p>
          <a:p>
            <a:pPr marL="482600" lvl="1" indent="0">
              <a:lnSpc>
                <a:spcPct val="90000"/>
              </a:lnSpc>
              <a:buNone/>
              <a:tabLst>
                <a:tab pos="952500" algn="l"/>
                <a:tab pos="1435100" algn="l"/>
              </a:tabLst>
            </a:pPr>
            <a:endParaRPr lang="fr-CH" altLang="en-US" dirty="0" smtClean="0"/>
          </a:p>
          <a:p>
            <a:pPr marL="768350" lvl="1">
              <a:lnSpc>
                <a:spcPct val="90000"/>
              </a:lnSpc>
              <a:tabLst>
                <a:tab pos="952500" algn="l"/>
                <a:tab pos="1435100" algn="l"/>
              </a:tabLst>
            </a:pPr>
            <a:r>
              <a:rPr lang="fr-CH" altLang="en-US" dirty="0" err="1" smtClean="0"/>
              <a:t>Einfache</a:t>
            </a:r>
            <a:r>
              <a:rPr lang="fr-CH" altLang="en-US" dirty="0" smtClean="0"/>
              <a:t> </a:t>
            </a:r>
            <a:r>
              <a:rPr lang="de-DE" altLang="en-US" dirty="0" smtClean="0"/>
              <a:t>Ausweitung des Schutzes auf </a:t>
            </a:r>
            <a:r>
              <a:rPr lang="de-DE" altLang="en-US" dirty="0"/>
              <a:t>neue </a:t>
            </a:r>
            <a:r>
              <a:rPr lang="de-DE" altLang="en-US" dirty="0" smtClean="0"/>
              <a:t>Märkte</a:t>
            </a:r>
            <a:endParaRPr lang="en-US" altLang="en-US" dirty="0" smtClean="0"/>
          </a:p>
          <a:p>
            <a:pPr marL="482600" lvl="1" indent="0">
              <a:lnSpc>
                <a:spcPct val="90000"/>
              </a:lnSpc>
              <a:buNone/>
              <a:tabLst>
                <a:tab pos="952500" algn="l"/>
                <a:tab pos="1435100" algn="l"/>
              </a:tabLst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28412-19D6-497D-BF74-51C2A56A794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570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en-AU" altLang="en-US" dirty="0" err="1" smtClean="0">
                <a:ea typeface="MS PGothic" pitchFamily="34" charset="-128"/>
              </a:rPr>
              <a:t>Mehr</a:t>
            </a:r>
            <a:r>
              <a:rPr lang="en-AU" altLang="en-US" dirty="0" smtClean="0">
                <a:ea typeface="MS PGothic" pitchFamily="34" charset="-128"/>
              </a:rPr>
              <a:t> </a:t>
            </a:r>
            <a:r>
              <a:rPr lang="en-AU" altLang="en-US" dirty="0" err="1" smtClean="0">
                <a:ea typeface="MS PGothic" pitchFamily="34" charset="-128"/>
              </a:rPr>
              <a:t>als</a:t>
            </a:r>
            <a:r>
              <a:rPr lang="en-AU" altLang="en-US" dirty="0" smtClean="0">
                <a:ea typeface="MS PGothic" pitchFamily="34" charset="-128"/>
              </a:rPr>
              <a:t> </a:t>
            </a:r>
            <a:r>
              <a:rPr lang="en-AU" altLang="en-US" dirty="0">
                <a:ea typeface="MS PGothic" pitchFamily="34" charset="-128"/>
              </a:rPr>
              <a:t>1.5 </a:t>
            </a:r>
            <a:r>
              <a:rPr lang="en-AU" altLang="en-US" dirty="0" err="1" smtClean="0">
                <a:ea typeface="MS PGothic" pitchFamily="34" charset="-128"/>
              </a:rPr>
              <a:t>Millionen</a:t>
            </a:r>
            <a:r>
              <a:rPr lang="en-AU" altLang="en-US" dirty="0" smtClean="0">
                <a:ea typeface="MS PGothic" pitchFamily="34" charset="-128"/>
              </a:rPr>
              <a:t> </a:t>
            </a:r>
            <a:r>
              <a:rPr lang="en-AU" altLang="en-US" dirty="0" err="1" smtClean="0">
                <a:ea typeface="MS PGothic" pitchFamily="34" charset="-128"/>
              </a:rPr>
              <a:t>Registrierungen</a:t>
            </a:r>
            <a:endParaRPr lang="en-AU" altLang="en-US" dirty="0">
              <a:ea typeface="MS PGothic" pitchFamily="34" charset="-128"/>
            </a:endParaRPr>
          </a:p>
        </p:txBody>
      </p:sp>
      <p:pic>
        <p:nvPicPr>
          <p:cNvPr id="34819" name="Picture 4" descr="LONG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" y="2273300"/>
            <a:ext cx="21748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3030539" y="2147889"/>
            <a:ext cx="5883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dirty="0" smtClean="0"/>
              <a:t>Internationale </a:t>
            </a:r>
            <a:r>
              <a:rPr lang="en-AU" altLang="en-US" dirty="0" err="1" smtClean="0"/>
              <a:t>Registrierung</a:t>
            </a:r>
            <a:r>
              <a:rPr lang="en-AU" altLang="en-US" dirty="0" smtClean="0"/>
              <a:t> </a:t>
            </a:r>
            <a:r>
              <a:rPr lang="en-AU" altLang="en-US" dirty="0" err="1" smtClean="0"/>
              <a:t>durch</a:t>
            </a:r>
            <a:r>
              <a:rPr lang="en-AU" altLang="en-US" dirty="0" smtClean="0"/>
              <a:t> das </a:t>
            </a:r>
            <a:r>
              <a:rPr lang="en-AU" altLang="en-US" dirty="0" err="1" smtClean="0"/>
              <a:t>Madrider</a:t>
            </a:r>
            <a:r>
              <a:rPr lang="en-AU" altLang="en-US" dirty="0" smtClean="0"/>
              <a:t> </a:t>
            </a:r>
            <a:r>
              <a:rPr lang="en-AU" altLang="en-US" dirty="0"/>
              <a:t>System </a:t>
            </a:r>
            <a:r>
              <a:rPr lang="en-AU" altLang="en-US" dirty="0" err="1" smtClean="0"/>
              <a:t>im</a:t>
            </a:r>
            <a:r>
              <a:rPr lang="en-AU" altLang="en-US" dirty="0" smtClean="0"/>
              <a:t> </a:t>
            </a:r>
            <a:r>
              <a:rPr lang="en-AU" altLang="en-US" dirty="0" err="1" smtClean="0"/>
              <a:t>Jahr</a:t>
            </a:r>
            <a:r>
              <a:rPr lang="en-AU" altLang="en-US" dirty="0" smtClean="0"/>
              <a:t> </a:t>
            </a:r>
            <a:r>
              <a:rPr lang="en-AU" altLang="en-US" dirty="0">
                <a:solidFill>
                  <a:srgbClr val="FF0000"/>
                </a:solidFill>
              </a:rPr>
              <a:t>1893</a:t>
            </a:r>
            <a:endParaRPr lang="en-AU" altLang="en-US" dirty="0"/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030539" y="4068764"/>
            <a:ext cx="5883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dirty="0" smtClean="0"/>
              <a:t>Internationale </a:t>
            </a:r>
            <a:r>
              <a:rPr lang="en-AU" altLang="en-US" dirty="0" err="1" smtClean="0"/>
              <a:t>Registrierung</a:t>
            </a:r>
            <a:r>
              <a:rPr lang="en-AU" altLang="en-US" dirty="0" smtClean="0"/>
              <a:t> </a:t>
            </a:r>
            <a:r>
              <a:rPr lang="en-AU" altLang="en-US" dirty="0" err="1" smtClean="0"/>
              <a:t>durch</a:t>
            </a:r>
            <a:r>
              <a:rPr lang="en-AU" altLang="en-US" dirty="0" smtClean="0"/>
              <a:t> das </a:t>
            </a:r>
            <a:r>
              <a:rPr lang="en-AU" altLang="en-US" dirty="0" err="1" smtClean="0"/>
              <a:t>Madrider</a:t>
            </a:r>
            <a:r>
              <a:rPr lang="en-AU" altLang="en-US" dirty="0" smtClean="0"/>
              <a:t> </a:t>
            </a:r>
            <a:r>
              <a:rPr lang="en-AU" altLang="en-US" dirty="0"/>
              <a:t>System </a:t>
            </a:r>
            <a:r>
              <a:rPr lang="en-AU" altLang="en-US" dirty="0" err="1" smtClean="0"/>
              <a:t>im</a:t>
            </a:r>
            <a:r>
              <a:rPr lang="en-AU" altLang="en-US" dirty="0" smtClean="0"/>
              <a:t> </a:t>
            </a:r>
            <a:r>
              <a:rPr lang="en-AU" altLang="en-US" dirty="0" err="1"/>
              <a:t>J</a:t>
            </a:r>
            <a:r>
              <a:rPr lang="en-AU" altLang="en-US" dirty="0" err="1" smtClean="0"/>
              <a:t>ahr</a:t>
            </a:r>
            <a:r>
              <a:rPr lang="en-AU" altLang="en-US" dirty="0" smtClean="0"/>
              <a:t> </a:t>
            </a:r>
            <a:r>
              <a:rPr lang="en-AU" altLang="en-US" dirty="0">
                <a:solidFill>
                  <a:srgbClr val="FF0000"/>
                </a:solidFill>
              </a:rPr>
              <a:t>2019</a:t>
            </a:r>
            <a:endParaRPr lang="en-AU" altLang="en-US" dirty="0"/>
          </a:p>
        </p:txBody>
      </p:sp>
      <p:sp>
        <p:nvSpPr>
          <p:cNvPr id="348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CDFEE4-897C-49A8-8C58-C0F54D860D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29000" r="18267" b="30400"/>
          <a:stretch/>
        </p:blipFill>
        <p:spPr>
          <a:xfrm>
            <a:off x="561976" y="4221088"/>
            <a:ext cx="2379779" cy="104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Top 20 Madrid-</a:t>
            </a:r>
            <a:r>
              <a:rPr lang="fr-CH" dirty="0" err="1" smtClean="0"/>
              <a:t>Nutzer</a:t>
            </a:r>
            <a:r>
              <a:rPr lang="fr-CH" dirty="0" smtClean="0"/>
              <a:t> (2019)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C2FA9-2A6C-4130-8C17-5C1E97E2673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1771650"/>
            <a:ext cx="90487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uce-3_p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0892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60463" y="3356992"/>
            <a:ext cx="6477000" cy="1512888"/>
          </a:xfrm>
          <a:noFill/>
        </p:spPr>
        <p:txBody>
          <a:bodyPr/>
          <a:lstStyle/>
          <a:p>
            <a:r>
              <a:rPr lang="de-DE" altLang="en-US" sz="3000" b="1" dirty="0"/>
              <a:t>Überblick über das </a:t>
            </a:r>
            <a:r>
              <a:rPr lang="de-DE" altLang="en-US" sz="3000" b="1" dirty="0" smtClean="0"/>
              <a:t>Haager </a:t>
            </a:r>
            <a:r>
              <a:rPr lang="de-DE" altLang="en-US" sz="3000" b="1" dirty="0"/>
              <a:t>System </a:t>
            </a:r>
            <a:endParaRPr lang="de-DE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65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CH" altLang="en-US" sz="3000" b="1" dirty="0" smtClean="0"/>
              <a:t>Design</a:t>
            </a:r>
            <a:endParaRPr lang="en-US" altLang="en-US" sz="3000" b="1" dirty="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-216059" y="2590800"/>
            <a:ext cx="1849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DM/69399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err="1" smtClean="0">
                <a:latin typeface="Calibri" pitchFamily="34" charset="0"/>
              </a:rPr>
              <a:t>Victorinox</a:t>
            </a:r>
            <a:endParaRPr lang="fr-CH" altLang="en-US" sz="800" b="1" dirty="0">
              <a:latin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464885" y="5391090"/>
            <a:ext cx="16029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DM/207884, DM/34702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err="1" smtClean="0">
                <a:latin typeface="Calibri" pitchFamily="34" charset="0"/>
              </a:rPr>
              <a:t>Knirps</a:t>
            </a:r>
            <a:endParaRPr lang="fr-CH" altLang="en-US" sz="800" b="1" dirty="0">
              <a:latin typeface="Calibri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37810" y="4823925"/>
            <a:ext cx="19022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DM/101844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Lento </a:t>
            </a:r>
            <a:r>
              <a:rPr lang="fr-CH" altLang="en-US" sz="800" b="1" dirty="0" err="1" smtClean="0">
                <a:latin typeface="Calibri" pitchFamily="34" charset="0"/>
              </a:rPr>
              <a:t>Objekt</a:t>
            </a:r>
            <a:endParaRPr lang="fr-CH" altLang="en-US" sz="800" b="1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700" y="6120825"/>
            <a:ext cx="67893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Definition: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eingetragenes</a:t>
            </a:r>
            <a:r>
              <a:rPr lang="en-US" dirty="0" smtClean="0"/>
              <a:t> Design </a:t>
            </a:r>
            <a:r>
              <a:rPr lang="en-US" dirty="0" err="1" smtClean="0"/>
              <a:t>schützt</a:t>
            </a:r>
            <a:r>
              <a:rPr lang="en-US" dirty="0" smtClean="0"/>
              <a:t> die  </a:t>
            </a:r>
            <a:r>
              <a:rPr lang="de-DE" dirty="0" smtClean="0"/>
              <a:t>Gestaltung oder   	  	 dekorative bzw</a:t>
            </a:r>
            <a:r>
              <a:rPr lang="de-DE" dirty="0"/>
              <a:t>. </a:t>
            </a:r>
            <a:r>
              <a:rPr lang="de-DE" dirty="0" smtClean="0"/>
              <a:t>ästhetische Aspekte </a:t>
            </a:r>
            <a:r>
              <a:rPr lang="de-DE" dirty="0"/>
              <a:t>eines Gegenstands</a:t>
            </a:r>
            <a:r>
              <a:rPr lang="de-DE" dirty="0" smtClean="0"/>
              <a:t>.</a:t>
            </a:r>
            <a:endParaRPr lang="en-GB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696146" y="1327885"/>
            <a:ext cx="19407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DM/103472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err="1" smtClean="0">
                <a:latin typeface="Calibri" pitchFamily="34" charset="0"/>
              </a:rPr>
              <a:t>Birkenstock</a:t>
            </a:r>
            <a:endParaRPr lang="fr-CH" altLang="en-US" sz="800" b="1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282" y="190455"/>
            <a:ext cx="2016918" cy="939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898" y="2819400"/>
            <a:ext cx="1097930" cy="1877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569" y="2819400"/>
            <a:ext cx="1056308" cy="1877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380" y="228600"/>
            <a:ext cx="1943620" cy="1782769"/>
          </a:xfrm>
          <a:prstGeom prst="rect">
            <a:avLst/>
          </a:prstGeom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012282" y="2133600"/>
            <a:ext cx="19407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DM/094460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Deutsche Post</a:t>
            </a:r>
            <a:endParaRPr lang="fr-CH" altLang="en-US" sz="800" b="1" dirty="0">
              <a:latin typeface="Calibri" pitchFamily="34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76200" y="4800600"/>
            <a:ext cx="1849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DM/086351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KTM </a:t>
            </a:r>
            <a:endParaRPr lang="fr-CH" altLang="en-US" sz="800" b="1" dirty="0">
              <a:latin typeface="Calibri" pitchFamily="34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5244877" y="2911227"/>
            <a:ext cx="1210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DM/207354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Swatch</a:t>
            </a:r>
            <a:endParaRPr lang="fr-CH" altLang="en-US" sz="800" b="1" dirty="0">
              <a:latin typeface="Calibri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9779" y="1555641"/>
            <a:ext cx="1183011" cy="1416159"/>
          </a:xfrm>
          <a:prstGeom prst="rect">
            <a:avLst/>
          </a:prstGeom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367182" y="3105090"/>
            <a:ext cx="16387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DM/089990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err="1" smtClean="0">
                <a:latin typeface="Calibri" pitchFamily="34" charset="0"/>
              </a:rPr>
              <a:t>Britax</a:t>
            </a:r>
            <a:endParaRPr lang="fr-CH" altLang="en-US" sz="800" b="1" dirty="0" smtClean="0">
              <a:latin typeface="Calibri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811296" y="5329759"/>
            <a:ext cx="555286" cy="761946"/>
          </a:xfrm>
          <a:prstGeom prst="rect">
            <a:avLst/>
          </a:prstGeom>
        </p:spPr>
      </p:pic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4150210" y="5503530"/>
            <a:ext cx="1295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DM/087659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Deutsche </a:t>
            </a:r>
            <a:r>
              <a:rPr lang="fr-CH" altLang="en-US" sz="800" b="1" dirty="0" err="1" smtClean="0">
                <a:latin typeface="Calibri" pitchFamily="34" charset="0"/>
              </a:rPr>
              <a:t>Bahn</a:t>
            </a:r>
            <a:endParaRPr lang="fr-CH" altLang="en-US" sz="800" b="1" dirty="0">
              <a:latin typeface="Calibri" pitchFamily="34" charset="0"/>
            </a:endParaRPr>
          </a:p>
        </p:txBody>
      </p:sp>
      <p:pic>
        <p:nvPicPr>
          <p:cNvPr id="1026" name="Picture 2" descr="03_2018/097814/001_0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750" y="1676400"/>
            <a:ext cx="1053450" cy="135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72419" y="3105090"/>
            <a:ext cx="1571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altLang="en-US" sz="800" b="1" dirty="0" smtClean="0">
                <a:latin typeface="Calibri" pitchFamily="34" charset="0"/>
              </a:rPr>
              <a:t>DM/097814</a:t>
            </a:r>
            <a:endParaRPr lang="fr-CH" altLang="en-US" sz="800" b="1" dirty="0">
              <a:latin typeface="Calibri" pitchFamily="34" charset="0"/>
            </a:endParaRPr>
          </a:p>
          <a:p>
            <a:r>
              <a:rPr lang="fr-CH" altLang="en-US" sz="800" b="1" dirty="0" err="1" smtClean="0">
                <a:latin typeface="Calibri" pitchFamily="34" charset="0"/>
              </a:rPr>
              <a:t>Lindt</a:t>
            </a:r>
            <a:r>
              <a:rPr lang="fr-CH" altLang="en-US" sz="800" b="1" dirty="0" smtClean="0">
                <a:latin typeface="Calibri" pitchFamily="34" charset="0"/>
              </a:rPr>
              <a:t> &amp; </a:t>
            </a:r>
            <a:r>
              <a:rPr lang="fr-CH" altLang="en-US" sz="800" b="1" dirty="0" err="1" smtClean="0">
                <a:latin typeface="Calibri" pitchFamily="34" charset="0"/>
              </a:rPr>
              <a:t>Sprüngli</a:t>
            </a:r>
            <a:endParaRPr lang="fr-CH" altLang="en-US" sz="800" b="1" dirty="0">
              <a:latin typeface="Calibri" pitchFamily="34" charset="0"/>
            </a:endParaRPr>
          </a:p>
        </p:txBody>
      </p:sp>
      <p:pic>
        <p:nvPicPr>
          <p:cNvPr id="1028" name="Picture 4" descr="38_2020/207354/001_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716109" cy="27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540451" y="5559263"/>
            <a:ext cx="1292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DM/211310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Richemont</a:t>
            </a:r>
            <a:endParaRPr lang="fr-CH" altLang="en-US" sz="800" b="1" dirty="0">
              <a:latin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0" y="4776171"/>
            <a:ext cx="613988" cy="862629"/>
          </a:xfrm>
          <a:prstGeom prst="rect">
            <a:avLst/>
          </a:prstGeom>
        </p:spPr>
      </p:pic>
      <p:pic>
        <p:nvPicPr>
          <p:cNvPr id="1034" name="Picture 10" descr="06_1994/034702/001_00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32" y="3764028"/>
            <a:ext cx="1398859" cy="13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9_2015/086351/001_0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" y="3424043"/>
            <a:ext cx="1598323" cy="136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25_2020/208583/001_00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739" y="3383378"/>
            <a:ext cx="1706048" cy="17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5299163" y="5010090"/>
            <a:ext cx="1295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DM/208583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err="1" smtClean="0">
                <a:latin typeface="Calibri" pitchFamily="34" charset="0"/>
              </a:rPr>
              <a:t>Invacare</a:t>
            </a:r>
            <a:r>
              <a:rPr lang="fr-CH" altLang="en-US" sz="800" b="1" dirty="0" smtClean="0">
                <a:latin typeface="Calibri" pitchFamily="34" charset="0"/>
              </a:rPr>
              <a:t> International</a:t>
            </a:r>
            <a:endParaRPr lang="fr-CH" altLang="en-US" sz="800" b="1" dirty="0">
              <a:latin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07898" y="4606613"/>
            <a:ext cx="1322144" cy="915968"/>
          </a:xfrm>
          <a:prstGeom prst="rect">
            <a:avLst/>
          </a:prstGeom>
        </p:spPr>
      </p:pic>
      <p:pic>
        <p:nvPicPr>
          <p:cNvPr id="1044" name="Picture 20" descr="41_2020/210491/001_0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1196992" cy="136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5984082" y="3429000"/>
            <a:ext cx="19407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DM/210491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H" altLang="en-US" sz="800" b="1" dirty="0" smtClean="0">
                <a:latin typeface="Calibri" pitchFamily="34" charset="0"/>
              </a:rPr>
              <a:t>Die </a:t>
            </a:r>
            <a:r>
              <a:rPr lang="fr-CH" altLang="en-US" sz="800" b="1" dirty="0" err="1" smtClean="0">
                <a:latin typeface="Calibri" pitchFamily="34" charset="0"/>
              </a:rPr>
              <a:t>Schweizerische</a:t>
            </a:r>
            <a:r>
              <a:rPr lang="fr-CH" altLang="en-US" sz="800" b="1" dirty="0" smtClean="0">
                <a:latin typeface="Calibri" pitchFamily="34" charset="0"/>
              </a:rPr>
              <a:t> Post</a:t>
            </a:r>
            <a:endParaRPr lang="fr-CH" altLang="en-US" sz="800" b="1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28412-19D6-497D-BF74-51C2A56A794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6" name="Picture 2" descr="1. Pocket tool for rescue; 2. one-hand operated pocket too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8" y="1456852"/>
            <a:ext cx="906443" cy="108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r-CH" altLang="en-US" sz="2800" dirty="0" err="1" smtClean="0"/>
              <a:t>Das</a:t>
            </a:r>
            <a:r>
              <a:rPr lang="fr-CH" altLang="en-US" sz="2800" dirty="0" smtClean="0"/>
              <a:t> Design </a:t>
            </a:r>
            <a:r>
              <a:rPr lang="fr-CH" altLang="en-US" sz="2800" dirty="0" err="1" smtClean="0"/>
              <a:t>bestimmt</a:t>
            </a:r>
            <a:r>
              <a:rPr lang="fr-CH" altLang="en-US" sz="2800" dirty="0" smtClean="0"/>
              <a:t> die Wahl des </a:t>
            </a:r>
            <a:r>
              <a:rPr lang="fr-CH" altLang="en-US" sz="2800" dirty="0" err="1" smtClean="0"/>
              <a:t>Verbrauchers</a:t>
            </a:r>
            <a:endParaRPr lang="en-US" alt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6667500" cy="501967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2971800" cy="2189162"/>
          </a:xfrm>
        </p:spPr>
        <p:txBody>
          <a:bodyPr/>
          <a:lstStyle/>
          <a:p>
            <a:pPr marL="0" indent="0">
              <a:buNone/>
            </a:pPr>
            <a:r>
              <a:rPr lang="de-DE" sz="1800" i="1" dirty="0" smtClean="0">
                <a:solidFill>
                  <a:schemeClr val="bg1"/>
                </a:solidFill>
              </a:rPr>
              <a:t>„Zwischen </a:t>
            </a:r>
            <a:r>
              <a:rPr lang="de-DE" sz="1800" i="1" dirty="0">
                <a:solidFill>
                  <a:schemeClr val="bg1"/>
                </a:solidFill>
              </a:rPr>
              <a:t>zwei Produkten, die in Preis, Funktion und Qualität gleich sind, wird das besser aussehende das andere </a:t>
            </a:r>
            <a:r>
              <a:rPr lang="de-DE" sz="1800" i="1" dirty="0" smtClean="0">
                <a:solidFill>
                  <a:schemeClr val="bg1"/>
                </a:solidFill>
              </a:rPr>
              <a:t>übertrumpfen.“</a:t>
            </a:r>
            <a:endParaRPr lang="fr-CH" sz="18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28412-19D6-497D-BF74-51C2A56A794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Schutz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Koexistenz</a:t>
            </a:r>
            <a:r>
              <a:rPr lang="fr-CH" dirty="0" smtClean="0"/>
              <a:t> </a:t>
            </a:r>
            <a:r>
              <a:rPr lang="fr-CH" dirty="0" err="1" smtClean="0"/>
              <a:t>von</a:t>
            </a:r>
            <a:r>
              <a:rPr lang="fr-CH" dirty="0" smtClean="0"/>
              <a:t> IP-</a:t>
            </a:r>
            <a:r>
              <a:rPr lang="fr-CH" dirty="0" err="1" smtClean="0"/>
              <a:t>Rechten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645994">
            <a:off x="471696" y="1626775"/>
            <a:ext cx="699318" cy="25813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CH" sz="1200" dirty="0" err="1" smtClean="0"/>
              <a:t>Marke</a:t>
            </a:r>
            <a:r>
              <a:rPr lang="fr-CH" sz="1200" dirty="0" smtClean="0"/>
              <a:t>?</a:t>
            </a:r>
            <a:endParaRPr lang="en-US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" y="2572321"/>
            <a:ext cx="9145394" cy="413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10012" y="1329032"/>
            <a:ext cx="1928788" cy="27116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CH" sz="1200" kern="0" dirty="0" err="1" smtClean="0"/>
              <a:t>Geographische</a:t>
            </a:r>
            <a:r>
              <a:rPr lang="fr-CH" sz="1200" kern="0" dirty="0" smtClean="0"/>
              <a:t> </a:t>
            </a:r>
            <a:r>
              <a:rPr lang="fr-CH" sz="1200" kern="0" dirty="0" err="1" smtClean="0"/>
              <a:t>Angabe</a:t>
            </a:r>
            <a:r>
              <a:rPr lang="fr-CH" sz="1200" kern="0" dirty="0" smtClean="0"/>
              <a:t>?</a:t>
            </a:r>
            <a:endParaRPr lang="en-US" sz="12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 rot="1453810">
            <a:off x="7471975" y="1517872"/>
            <a:ext cx="768810" cy="26081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CH" sz="1200" kern="0" dirty="0" smtClean="0"/>
              <a:t>Design?</a:t>
            </a:r>
            <a:endParaRPr lang="en-US" sz="120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 rot="744799">
            <a:off x="1635591" y="1995697"/>
            <a:ext cx="690267" cy="295770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CH" sz="1200" kern="0" dirty="0" smtClean="0"/>
              <a:t>Madrid</a:t>
            </a:r>
            <a:r>
              <a:rPr lang="fr-CH" sz="1400" kern="0" dirty="0" smtClean="0"/>
              <a:t> </a:t>
            </a:r>
            <a:endParaRPr lang="en-US" sz="14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 rot="21103547">
            <a:off x="3889198" y="2051140"/>
            <a:ext cx="818214" cy="29527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CH" sz="1200" kern="0" dirty="0" err="1" smtClean="0"/>
              <a:t>Lissabon</a:t>
            </a:r>
            <a:endParaRPr lang="en-US" sz="12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 rot="21037642">
            <a:off x="6203712" y="1821556"/>
            <a:ext cx="633813" cy="30340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CH" sz="1200" kern="0" dirty="0" err="1" smtClean="0"/>
              <a:t>Haag</a:t>
            </a:r>
            <a:endParaRPr lang="en-US" sz="1200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28412-19D6-497D-BF74-51C2A56A794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6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63625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fr-FR" altLang="en-US" dirty="0" smtClean="0"/>
              <a:t>Industrielles Design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27F63-9ECD-46EA-8729-7C056A0C81C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080713"/>
            <a:ext cx="2587021" cy="2304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3232945"/>
            <a:ext cx="2525729" cy="2306100"/>
          </a:xfrm>
          <a:prstGeom prst="rect">
            <a:avLst/>
          </a:prstGeom>
        </p:spPr>
      </p:pic>
      <p:pic>
        <p:nvPicPr>
          <p:cNvPr id="10" name="Diagramme 8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47"/>
          <a:stretch/>
        </p:blipFill>
        <p:spPr bwMode="auto">
          <a:xfrm>
            <a:off x="6666012" y="-152400"/>
            <a:ext cx="21463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4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Vorteile</a:t>
            </a:r>
            <a:r>
              <a:rPr lang="fr-CH" dirty="0" smtClean="0"/>
              <a:t> des </a:t>
            </a:r>
            <a:r>
              <a:rPr lang="fr-CH" dirty="0" err="1" smtClean="0"/>
              <a:t>Haager</a:t>
            </a:r>
            <a:r>
              <a:rPr lang="fr-CH" dirty="0" smtClean="0"/>
              <a:t> </a:t>
            </a:r>
            <a:r>
              <a:rPr lang="fr-CH" dirty="0" err="1" smtClean="0"/>
              <a:t>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27F63-9ECD-46EA-8729-7C056A0C81C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76600"/>
            <a:ext cx="8556171" cy="13716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ounded Rectangle 6"/>
          <p:cNvSpPr/>
          <p:nvPr/>
        </p:nvSpPr>
        <p:spPr bwMode="auto">
          <a:xfrm>
            <a:off x="1595835" y="5715001"/>
            <a:ext cx="1380330" cy="544830"/>
          </a:xfrm>
          <a:prstGeom prst="roundRect">
            <a:avLst/>
          </a:prstGeom>
          <a:solidFill>
            <a:srgbClr val="70899B">
              <a:alpha val="39608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H" sz="1300" dirty="0" smtClean="0">
                <a:solidFill>
                  <a:srgbClr val="000000"/>
                </a:solidFill>
              </a:rPr>
              <a:t>Internationale </a:t>
            </a:r>
            <a:r>
              <a:rPr lang="fr-CH" sz="1300" dirty="0" err="1" smtClean="0">
                <a:solidFill>
                  <a:srgbClr val="000000"/>
                </a:solidFill>
              </a:rPr>
              <a:t>Anmeldung</a:t>
            </a:r>
            <a:endParaRPr lang="en-US" sz="1300" dirty="0" smtClean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209800" y="4429760"/>
            <a:ext cx="0" cy="1107044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 bwMode="auto">
          <a:xfrm>
            <a:off x="2324100" y="1572071"/>
            <a:ext cx="1752600" cy="876836"/>
          </a:xfrm>
          <a:prstGeom prst="roundRect">
            <a:avLst/>
          </a:prstGeom>
          <a:solidFill>
            <a:schemeClr val="accent1">
              <a:alpha val="39608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H" sz="1300" dirty="0" err="1" smtClean="0">
                <a:solidFill>
                  <a:srgbClr val="000000"/>
                </a:solidFill>
              </a:rPr>
              <a:t>Formalprüfung</a:t>
            </a:r>
            <a:r>
              <a:rPr lang="fr-CH" sz="1300" dirty="0">
                <a:solidFill>
                  <a:srgbClr val="000000"/>
                </a:solidFill>
              </a:rPr>
              <a:t> </a:t>
            </a:r>
            <a:r>
              <a:rPr lang="fr-CH" sz="1300" dirty="0" smtClean="0">
                <a:solidFill>
                  <a:srgbClr val="000000"/>
                </a:solidFill>
              </a:rPr>
              <a:t>+</a:t>
            </a:r>
          </a:p>
          <a:p>
            <a:r>
              <a:rPr lang="fr-CH" sz="1300" dirty="0" err="1" smtClean="0">
                <a:solidFill>
                  <a:srgbClr val="000000"/>
                </a:solidFill>
              </a:rPr>
              <a:t>Eintragungs-urkunde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257800" y="1443634"/>
            <a:ext cx="1600200" cy="1208842"/>
          </a:xfrm>
          <a:prstGeom prst="roundRect">
            <a:avLst/>
          </a:prstGeom>
          <a:solidFill>
            <a:srgbClr val="FFFF00">
              <a:alpha val="39608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H" sz="1300" dirty="0" err="1" smtClean="0">
                <a:solidFill>
                  <a:srgbClr val="000000"/>
                </a:solidFill>
              </a:rPr>
              <a:t>Veröffentlichung</a:t>
            </a:r>
            <a:r>
              <a:rPr lang="fr-CH" sz="1300" dirty="0" smtClean="0">
                <a:solidFill>
                  <a:srgbClr val="000000"/>
                </a:solidFill>
              </a:rPr>
              <a:t> + </a:t>
            </a:r>
            <a:r>
              <a:rPr lang="fr-CH" sz="1300" dirty="0" err="1" smtClean="0">
                <a:solidFill>
                  <a:srgbClr val="000000"/>
                </a:solidFill>
              </a:rPr>
              <a:t>Benachrichtigung</a:t>
            </a:r>
            <a:r>
              <a:rPr lang="fr-CH" sz="1300" dirty="0" smtClean="0">
                <a:solidFill>
                  <a:srgbClr val="000000"/>
                </a:solidFill>
              </a:rPr>
              <a:t> der </a:t>
            </a:r>
            <a:r>
              <a:rPr lang="fr-CH" sz="1300" dirty="0" err="1" smtClean="0">
                <a:solidFill>
                  <a:srgbClr val="000000"/>
                </a:solidFill>
              </a:rPr>
              <a:t>benannten</a:t>
            </a:r>
            <a:r>
              <a:rPr lang="fr-CH" sz="1300" dirty="0" smtClean="0">
                <a:solidFill>
                  <a:srgbClr val="000000"/>
                </a:solidFill>
              </a:rPr>
              <a:t> </a:t>
            </a:r>
            <a:r>
              <a:rPr lang="fr-CH" sz="1300" dirty="0" err="1" smtClean="0">
                <a:solidFill>
                  <a:srgbClr val="000000"/>
                </a:solidFill>
              </a:rPr>
              <a:t>Staaten</a:t>
            </a:r>
            <a:r>
              <a:rPr lang="fr-CH" sz="1300" dirty="0" smtClean="0">
                <a:solidFill>
                  <a:srgbClr val="000000"/>
                </a:solidFill>
              </a:rPr>
              <a:t> </a:t>
            </a:r>
            <a:endParaRPr lang="en-US" sz="1300" dirty="0" smtClean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200400" y="2525107"/>
            <a:ext cx="0" cy="90389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6096000" y="2601307"/>
            <a:ext cx="0" cy="90389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 bwMode="auto">
          <a:xfrm>
            <a:off x="7197355" y="1695528"/>
            <a:ext cx="1527545" cy="692468"/>
          </a:xfrm>
          <a:prstGeom prst="ellipse">
            <a:avLst/>
          </a:prstGeom>
          <a:solidFill>
            <a:srgbClr val="990134">
              <a:alpha val="39999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H" sz="1300" dirty="0" err="1" smtClean="0">
                <a:solidFill>
                  <a:srgbClr val="000000"/>
                </a:solidFill>
              </a:rPr>
              <a:t>Materielle</a:t>
            </a:r>
            <a:r>
              <a:rPr lang="fr-CH" sz="1300" dirty="0" smtClean="0">
                <a:solidFill>
                  <a:srgbClr val="000000"/>
                </a:solidFill>
              </a:rPr>
              <a:t> </a:t>
            </a:r>
            <a:r>
              <a:rPr lang="fr-CH" sz="1300" dirty="0" err="1" smtClean="0">
                <a:solidFill>
                  <a:srgbClr val="000000"/>
                </a:solidFill>
              </a:rPr>
              <a:t>Prüfung</a:t>
            </a:r>
            <a:endParaRPr lang="en-US" sz="1300" dirty="0" smtClean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7385411" y="2448907"/>
            <a:ext cx="304800" cy="528146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8166823" y="2448907"/>
            <a:ext cx="304801" cy="49377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 bwMode="auto">
          <a:xfrm>
            <a:off x="6629400" y="3048000"/>
            <a:ext cx="1112810" cy="2724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9608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H" sz="1000" dirty="0" err="1" smtClean="0">
                <a:solidFill>
                  <a:srgbClr val="000000"/>
                </a:solidFill>
              </a:rPr>
              <a:t>Zurückweisung</a:t>
            </a:r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865436" y="3048000"/>
            <a:ext cx="1112810" cy="2724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9608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H" sz="1000" dirty="0" smtClean="0">
                <a:solidFill>
                  <a:srgbClr val="000000"/>
                </a:solidFill>
              </a:rPr>
              <a:t>Schutz</a:t>
            </a:r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7197355" y="4972493"/>
            <a:ext cx="1739816" cy="1055608"/>
          </a:xfrm>
          <a:prstGeom prst="roundRect">
            <a:avLst/>
          </a:prstGeom>
          <a:solidFill>
            <a:srgbClr val="00B050">
              <a:alpha val="39608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z="1400" dirty="0" err="1">
                <a:latin typeface="Calibri" panose="020F0502020204030204" pitchFamily="34" charset="0"/>
              </a:rPr>
              <a:t>Bündel</a:t>
            </a:r>
            <a:r>
              <a:rPr lang="en-US" altLang="en-US" sz="1400" dirty="0">
                <a:latin typeface="Calibri" panose="020F0502020204030204" pitchFamily="34" charset="0"/>
              </a:rPr>
              <a:t> von </a:t>
            </a:r>
            <a:r>
              <a:rPr lang="en-US" altLang="en-US" sz="1400" dirty="0" err="1">
                <a:latin typeface="Calibri" panose="020F0502020204030204" pitchFamily="34" charset="0"/>
              </a:rPr>
              <a:t>unabhängigen</a:t>
            </a:r>
            <a:r>
              <a:rPr lang="en-US" altLang="en-US" sz="1400" dirty="0">
                <a:latin typeface="Calibri" panose="020F0502020204030204" pitchFamily="34" charset="0"/>
              </a:rPr>
              <a:t> </a:t>
            </a:r>
            <a:r>
              <a:rPr lang="en-US" altLang="en-US" sz="1400" dirty="0" err="1" smtClean="0">
                <a:latin typeface="Calibri" panose="020F0502020204030204" pitchFamily="34" charset="0"/>
              </a:rPr>
              <a:t>nationalen</a:t>
            </a:r>
            <a:r>
              <a:rPr lang="en-US" altLang="en-US" sz="1400" dirty="0" smtClean="0">
                <a:latin typeface="Calibri" panose="020F0502020204030204" pitchFamily="34" charset="0"/>
              </a:rPr>
              <a:t>/region-</a:t>
            </a:r>
            <a:r>
              <a:rPr lang="en-US" altLang="en-US" sz="1400" dirty="0" err="1" smtClean="0">
                <a:latin typeface="Calibri" panose="020F0502020204030204" pitchFamily="34" charset="0"/>
              </a:rPr>
              <a:t>nalen</a:t>
            </a:r>
            <a:r>
              <a:rPr lang="en-US" altLang="en-US" sz="1400" dirty="0" smtClean="0">
                <a:latin typeface="Calibri" panose="020F0502020204030204" pitchFamily="34" charset="0"/>
              </a:rPr>
              <a:t> </a:t>
            </a:r>
            <a:r>
              <a:rPr lang="en-US" altLang="en-US" sz="1400" dirty="0" err="1">
                <a:latin typeface="Calibri" panose="020F0502020204030204" pitchFamily="34" charset="0"/>
              </a:rPr>
              <a:t>Rechten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7437120" y="4515294"/>
            <a:ext cx="304800" cy="285306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 flipV="1">
            <a:off x="8166823" y="4495800"/>
            <a:ext cx="304801" cy="32429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7943141" y="4429760"/>
            <a:ext cx="17219" cy="36995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8" name="Picture 47" descr="File:Male smile.svg - Wikiversit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461" y="5181599"/>
            <a:ext cx="464939" cy="609601"/>
          </a:xfrm>
          <a:prstGeom prst="rect">
            <a:avLst/>
          </a:prstGeom>
        </p:spPr>
      </p:pic>
      <p:pic>
        <p:nvPicPr>
          <p:cNvPr id="49" name="Picture 48" descr="Man Adult Businessman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4724400"/>
            <a:ext cx="685800" cy="651509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 bwMode="auto">
          <a:xfrm>
            <a:off x="393700" y="3352800"/>
            <a:ext cx="1206500" cy="110021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CH" sz="1100" dirty="0" smtClean="0">
                <a:solidFill>
                  <a:schemeClr val="accent3"/>
                </a:solidFill>
              </a:rPr>
              <a:t>Industrielles Design</a:t>
            </a:r>
            <a:endParaRPr lang="en-US" sz="1100" dirty="0" smtClean="0">
              <a:solidFill>
                <a:schemeClr val="accent3"/>
              </a:solidFill>
            </a:endParaRPr>
          </a:p>
        </p:txBody>
      </p:sp>
      <p:pic>
        <p:nvPicPr>
          <p:cNvPr id="57" name="Picture 56" descr="Buildings High Rise Houses Real · Free vector graphic on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4808" y="543763"/>
            <a:ext cx="79110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06680"/>
            <a:ext cx="9296399" cy="1045668"/>
          </a:xfrm>
        </p:spPr>
        <p:txBody>
          <a:bodyPr/>
          <a:lstStyle/>
          <a:p>
            <a:pPr eaLnBrk="1" hangingPunct="1"/>
            <a:r>
              <a:rPr lang="fr-CH" altLang="en-US" sz="3000" dirty="0" err="1" smtClean="0"/>
              <a:t>Haager</a:t>
            </a:r>
            <a:r>
              <a:rPr lang="fr-CH" altLang="en-US" sz="3000" dirty="0" smtClean="0"/>
              <a:t> System: </a:t>
            </a:r>
            <a:r>
              <a:rPr lang="fr-CH" altLang="en-US" sz="3000" dirty="0" err="1" smtClean="0"/>
              <a:t>Vergleich</a:t>
            </a:r>
            <a:r>
              <a:rPr lang="fr-CH" altLang="en-US" sz="3000" dirty="0" smtClean="0"/>
              <a:t> mit </a:t>
            </a:r>
            <a:r>
              <a:rPr lang="fr-CH" altLang="en-US" sz="3000" dirty="0" err="1" smtClean="0"/>
              <a:t>dem</a:t>
            </a:r>
            <a:r>
              <a:rPr lang="fr-CH" altLang="en-US" sz="3000" dirty="0" smtClean="0"/>
              <a:t> Madrid System</a:t>
            </a:r>
            <a:endParaRPr lang="en-US" altLang="en-US" sz="3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8164" y="1069403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CH" altLang="en-US" sz="1800" b="1" dirty="0" err="1" smtClean="0"/>
              <a:t>Gemeinsamkeiten</a:t>
            </a:r>
            <a:r>
              <a:rPr lang="fr-CH" altLang="en-US" sz="1800" b="1" dirty="0" smtClean="0"/>
              <a:t>:</a:t>
            </a:r>
          </a:p>
          <a:p>
            <a:pPr lvl="1" eaLnBrk="1" hangingPunct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CH" altLang="en-US" sz="1800" dirty="0" err="1" smtClean="0"/>
              <a:t>Verfahrensrechtlicher</a:t>
            </a:r>
            <a:r>
              <a:rPr lang="fr-CH" altLang="en-US" sz="1800" dirty="0" smtClean="0"/>
              <a:t> </a:t>
            </a:r>
            <a:r>
              <a:rPr lang="fr-CH" altLang="en-US" sz="1800" dirty="0" err="1" smtClean="0"/>
              <a:t>Vertrag</a:t>
            </a:r>
            <a:r>
              <a:rPr lang="fr-CH" altLang="en-US" sz="1800" dirty="0" smtClean="0"/>
              <a:t> </a:t>
            </a:r>
          </a:p>
          <a:p>
            <a:pPr lvl="1" eaLnBrk="1" hangingPunct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CH" altLang="en-US" sz="1800" dirty="0" err="1" smtClean="0"/>
              <a:t>Zentraler</a:t>
            </a:r>
            <a:r>
              <a:rPr lang="fr-CH" altLang="en-US" sz="1800" dirty="0" smtClean="0"/>
              <a:t> </a:t>
            </a:r>
            <a:r>
              <a:rPr lang="fr-CH" altLang="en-US" sz="1800" dirty="0" err="1" smtClean="0"/>
              <a:t>Erwerb</a:t>
            </a:r>
            <a:r>
              <a:rPr lang="fr-CH" altLang="en-US" sz="1800" dirty="0" smtClean="0"/>
              <a:t> </a:t>
            </a:r>
            <a:r>
              <a:rPr lang="fr-CH" altLang="en-US" sz="1800" dirty="0" err="1" smtClean="0"/>
              <a:t>von</a:t>
            </a:r>
            <a:r>
              <a:rPr lang="fr-CH" altLang="en-US" sz="1800" dirty="0" smtClean="0"/>
              <a:t> </a:t>
            </a:r>
            <a:r>
              <a:rPr lang="fr-CH" altLang="en-US" sz="1800" dirty="0" err="1" smtClean="0"/>
              <a:t>Designrechten</a:t>
            </a:r>
            <a:r>
              <a:rPr lang="fr-CH" altLang="en-US" sz="1800" dirty="0" smtClean="0"/>
              <a:t> mit </a:t>
            </a:r>
            <a:r>
              <a:rPr lang="fr-CH" altLang="en-US" sz="1800" dirty="0" err="1" smtClean="0"/>
              <a:t>rechtlicher</a:t>
            </a:r>
            <a:r>
              <a:rPr lang="fr-CH" altLang="en-US" sz="1800" dirty="0" smtClean="0"/>
              <a:t> </a:t>
            </a:r>
            <a:r>
              <a:rPr lang="fr-CH" altLang="en-US" sz="1800" dirty="0" err="1" smtClean="0"/>
              <a:t>Wirkung</a:t>
            </a:r>
            <a:r>
              <a:rPr lang="fr-CH" altLang="en-US" sz="1800" dirty="0" smtClean="0"/>
              <a:t> in </a:t>
            </a:r>
            <a:r>
              <a:rPr lang="fr-CH" altLang="en-US" sz="1800" dirty="0" err="1" smtClean="0"/>
              <a:t>mehreren</a:t>
            </a:r>
            <a:r>
              <a:rPr lang="fr-CH" altLang="en-US" sz="1800" dirty="0" smtClean="0"/>
              <a:t> </a:t>
            </a:r>
            <a:r>
              <a:rPr lang="fr-CH" altLang="en-US" sz="1800" dirty="0" err="1" smtClean="0"/>
              <a:t>Vertragsparteien</a:t>
            </a:r>
            <a:endParaRPr lang="fr-CH" altLang="en-US" sz="1800" dirty="0" smtClean="0"/>
          </a:p>
          <a:p>
            <a:pPr lvl="1" eaLnBrk="1" hangingPunct="1"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CH" altLang="en-US" sz="1800" dirty="0" smtClean="0"/>
              <a:t> </a:t>
            </a:r>
            <a:r>
              <a:rPr lang="fr-CH" altLang="en-US" sz="1800" dirty="0" err="1" smtClean="0"/>
              <a:t>Zentrale</a:t>
            </a:r>
            <a:r>
              <a:rPr lang="fr-CH" altLang="en-US" sz="1800" dirty="0" smtClean="0"/>
              <a:t> </a:t>
            </a:r>
            <a:r>
              <a:rPr lang="fr-CH" altLang="en-US" sz="1800" dirty="0" err="1" smtClean="0"/>
              <a:t>Verwaltung</a:t>
            </a:r>
            <a:r>
              <a:rPr lang="fr-CH" altLang="en-US" sz="1800" dirty="0" smtClean="0"/>
              <a:t> der </a:t>
            </a:r>
            <a:r>
              <a:rPr lang="fr-CH" altLang="en-US" sz="1800" dirty="0" err="1" smtClean="0"/>
              <a:t>Registrierung</a:t>
            </a:r>
            <a:r>
              <a:rPr lang="fr-CH" altLang="en-US" sz="1800" dirty="0" smtClean="0"/>
              <a:t> (</a:t>
            </a:r>
            <a:r>
              <a:rPr lang="fr-CH" altLang="en-US" sz="1800" dirty="0" err="1" smtClean="0"/>
              <a:t>Erneuerung</a:t>
            </a:r>
            <a:r>
              <a:rPr lang="fr-CH" altLang="en-US" sz="1800" dirty="0" smtClean="0"/>
              <a:t>, </a:t>
            </a:r>
            <a:r>
              <a:rPr lang="fr-CH" altLang="en-US" sz="1800" dirty="0" err="1" smtClean="0"/>
              <a:t>Änderung</a:t>
            </a:r>
            <a:r>
              <a:rPr lang="fr-CH" altLang="en-US" sz="1800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fr-CH" alt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CH" altLang="en-US" sz="1800" b="1" dirty="0" err="1" smtClean="0"/>
              <a:t>Unterschiede</a:t>
            </a:r>
            <a:endParaRPr lang="fr-CH" altLang="en-US" sz="1800" b="1" dirty="0" smtClean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fr-CH" altLang="en-US" dirty="0" smtClean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fr-CH" alt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fr-CH" alt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CH" alt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fr-CH" alt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CH" alt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90600" y="3794125"/>
            <a:ext cx="6324600" cy="260927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1" algn="l" eaLnBrk="1" hangingPunct="1">
              <a:lnSpc>
                <a:spcPct val="90000"/>
              </a:lnSpc>
              <a:defRPr/>
            </a:pPr>
            <a:endParaRPr lang="fr-CH" altLang="en-US" dirty="0" smtClean="0">
              <a:solidFill>
                <a:schemeClr val="tx1"/>
              </a:solidFill>
            </a:endParaRPr>
          </a:p>
          <a:p>
            <a:pPr lvl="1" algn="l">
              <a:lnSpc>
                <a:spcPct val="90000"/>
              </a:lnSpc>
              <a:defRPr/>
            </a:pPr>
            <a:endParaRPr lang="fr-CH" altLang="en-US" dirty="0">
              <a:solidFill>
                <a:schemeClr val="tx1"/>
              </a:solidFill>
            </a:endParaRPr>
          </a:p>
        </p:txBody>
      </p:sp>
      <p:sp>
        <p:nvSpPr>
          <p:cNvPr id="6" name="Cross 5"/>
          <p:cNvSpPr/>
          <p:nvPr/>
        </p:nvSpPr>
        <p:spPr>
          <a:xfrm>
            <a:off x="582041" y="3445163"/>
            <a:ext cx="817117" cy="625475"/>
          </a:xfrm>
          <a:prstGeom prst="plus">
            <a:avLst>
              <a:gd name="adj" fmla="val 32810"/>
            </a:avLst>
          </a:prstGeom>
          <a:solidFill>
            <a:srgbClr val="92D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81800" y="3669551"/>
            <a:ext cx="775568" cy="2166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74687" y="4027572"/>
            <a:ext cx="3036562" cy="214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lnSpc>
                <a:spcPct val="90000"/>
              </a:lnSpc>
              <a:buFont typeface="Arial" panose="020B0604020202020204" pitchFamily="34" charset="0"/>
              <a:buChar char="-"/>
              <a:defRPr/>
            </a:pPr>
            <a:r>
              <a:rPr lang="fr-CH" altLang="en-US" sz="1800" kern="0" dirty="0" err="1" smtClean="0"/>
              <a:t>Schutzdauer</a:t>
            </a:r>
            <a:r>
              <a:rPr lang="fr-CH" altLang="en-US" sz="1800" kern="0" dirty="0" smtClean="0"/>
              <a:t> </a:t>
            </a:r>
            <a:r>
              <a:rPr lang="fr-CH" altLang="en-US" sz="1800" kern="0" dirty="0" err="1" smtClean="0"/>
              <a:t>zeitlich</a:t>
            </a:r>
            <a:r>
              <a:rPr lang="fr-CH" altLang="en-US" sz="1800" kern="0" dirty="0" smtClean="0"/>
              <a:t> </a:t>
            </a:r>
            <a:r>
              <a:rPr lang="fr-CH" altLang="en-US" sz="1800" kern="0" dirty="0" err="1" smtClean="0"/>
              <a:t>beschränkt</a:t>
            </a:r>
            <a:endParaRPr lang="fr-CH" altLang="en-US" sz="1800" kern="0" dirty="0" smtClean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fr-CH" altLang="en-US" sz="1800" kern="0" dirty="0" smtClean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-"/>
              <a:defRPr/>
            </a:pPr>
            <a:r>
              <a:rPr lang="fr-CH" altLang="en-US" sz="1800" kern="0" dirty="0" err="1" smtClean="0"/>
              <a:t>Keine</a:t>
            </a:r>
            <a:r>
              <a:rPr lang="fr-CH" altLang="en-US" sz="1800" kern="0" dirty="0" smtClean="0"/>
              <a:t> </a:t>
            </a:r>
            <a:r>
              <a:rPr lang="fr-CH" altLang="en-US" sz="1800" kern="0" dirty="0" err="1" smtClean="0"/>
              <a:t>nachträgliche</a:t>
            </a:r>
            <a:r>
              <a:rPr lang="fr-CH" altLang="en-US" sz="1800" kern="0" dirty="0" smtClean="0"/>
              <a:t> </a:t>
            </a:r>
            <a:r>
              <a:rPr lang="fr-CH" altLang="en-US" sz="1800" kern="0" dirty="0" err="1" smtClean="0"/>
              <a:t>Ausweitung</a:t>
            </a:r>
            <a:r>
              <a:rPr lang="fr-CH" altLang="en-US" sz="1800" kern="0" dirty="0" smtClean="0"/>
              <a:t> </a:t>
            </a:r>
            <a:r>
              <a:rPr lang="fr-CH" altLang="en-US" sz="1800" kern="0" dirty="0" err="1" smtClean="0"/>
              <a:t>auf</a:t>
            </a:r>
            <a:r>
              <a:rPr lang="fr-CH" altLang="en-US" sz="1800" kern="0" dirty="0" smtClean="0"/>
              <a:t> </a:t>
            </a:r>
            <a:r>
              <a:rPr lang="fr-CH" altLang="en-US" sz="1800" kern="0" dirty="0" err="1" smtClean="0"/>
              <a:t>andere</a:t>
            </a:r>
            <a:r>
              <a:rPr lang="fr-CH" altLang="en-US" sz="1800" kern="0" dirty="0" smtClean="0"/>
              <a:t> Länder</a:t>
            </a:r>
          </a:p>
          <a:p>
            <a:pPr lvl="1">
              <a:lnSpc>
                <a:spcPct val="90000"/>
              </a:lnSpc>
              <a:defRPr/>
            </a:pPr>
            <a:endParaRPr lang="fr-CH" altLang="en-US" kern="0" dirty="0" smtClean="0"/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fr-CH" altLang="en-US" kern="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kern="0" dirty="0" smtClean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fr-CH" altLang="en-US" sz="2000" kern="0" dirty="0" smtClean="0"/>
          </a:p>
          <a:p>
            <a:pPr>
              <a:lnSpc>
                <a:spcPct val="90000"/>
              </a:lnSpc>
              <a:defRPr/>
            </a:pPr>
            <a:endParaRPr lang="fr-CH" altLang="en-US" sz="2000" kern="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fr-CH" altLang="en-US" sz="2000" kern="0" dirty="0" smtClean="0"/>
          </a:p>
          <a:p>
            <a:pPr lvl="1">
              <a:lnSpc>
                <a:spcPct val="90000"/>
              </a:lnSpc>
              <a:defRPr/>
            </a:pPr>
            <a:endParaRPr lang="en-US" altLang="en-US" sz="1800" kern="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78164" y="3978965"/>
            <a:ext cx="3436636" cy="219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CH" altLang="en-US" sz="1800" dirty="0" err="1"/>
              <a:t>Keine</a:t>
            </a:r>
            <a:r>
              <a:rPr lang="fr-CH" altLang="en-US" sz="1800" dirty="0"/>
              <a:t> </a:t>
            </a:r>
            <a:r>
              <a:rPr lang="fr-CH" altLang="en-US" sz="1800" dirty="0" err="1"/>
              <a:t>Basisanmeldung</a:t>
            </a:r>
            <a:r>
              <a:rPr lang="fr-CH" altLang="en-US" sz="1800" dirty="0"/>
              <a:t> </a:t>
            </a:r>
            <a:r>
              <a:rPr lang="fr-CH" altLang="en-US" sz="1800" dirty="0" err="1" smtClean="0"/>
              <a:t>nötig</a:t>
            </a:r>
            <a:endParaRPr lang="fr-CH" altLang="en-US" sz="1800" dirty="0" smtClean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fr-CH" altLang="en-US" sz="18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CH" altLang="en-US" sz="1800" dirty="0" err="1"/>
              <a:t>Einreichung</a:t>
            </a:r>
            <a:r>
              <a:rPr lang="fr-CH" altLang="en-US" sz="1800" dirty="0"/>
              <a:t> </a:t>
            </a:r>
            <a:r>
              <a:rPr lang="fr-CH" altLang="en-US" sz="1800" dirty="0" err="1"/>
              <a:t>direkt</a:t>
            </a:r>
            <a:r>
              <a:rPr lang="fr-CH" altLang="en-US" sz="1800" dirty="0"/>
              <a:t> </a:t>
            </a:r>
            <a:r>
              <a:rPr lang="fr-CH" altLang="en-US" sz="1800" dirty="0" err="1"/>
              <a:t>bei</a:t>
            </a:r>
            <a:r>
              <a:rPr lang="fr-CH" altLang="en-US" sz="1800" dirty="0"/>
              <a:t> der WIPO </a:t>
            </a:r>
            <a:endParaRPr lang="fr-CH" altLang="en-US" sz="1800" dirty="0" smtClean="0"/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fr-CH" altLang="en-US" sz="18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CH" altLang="en-US" sz="1800" dirty="0" err="1"/>
              <a:t>Selbstbenennung</a:t>
            </a:r>
            <a:r>
              <a:rPr lang="fr-CH" altLang="en-US" sz="1800" dirty="0"/>
              <a:t> </a:t>
            </a:r>
            <a:r>
              <a:rPr lang="fr-CH" altLang="en-US" sz="1800" dirty="0" err="1" smtClean="0"/>
              <a:t>möglich</a:t>
            </a:r>
            <a:r>
              <a:rPr lang="fr-CH" altLang="en-US" sz="1800" dirty="0" smtClean="0"/>
              <a:t> (</a:t>
            </a:r>
            <a:r>
              <a:rPr lang="fr-CH" altLang="en-US" sz="1800" dirty="0" err="1" smtClean="0"/>
              <a:t>Ursprungsland</a:t>
            </a:r>
            <a:r>
              <a:rPr lang="fr-CH" altLang="en-US" sz="1800" dirty="0" smtClean="0"/>
              <a:t>)</a:t>
            </a:r>
            <a:endParaRPr lang="fr-CH" altLang="en-US" sz="1800" dirty="0"/>
          </a:p>
          <a:p>
            <a:pPr lvl="1">
              <a:lnSpc>
                <a:spcPct val="90000"/>
              </a:lnSpc>
              <a:defRPr/>
            </a:pPr>
            <a:endParaRPr lang="fr-CH" altLang="en-US" kern="0" dirty="0" smtClean="0"/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fr-CH" altLang="en-US" kern="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kern="0" dirty="0" smtClean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fr-CH" altLang="en-US" sz="2000" kern="0" dirty="0" smtClean="0"/>
          </a:p>
          <a:p>
            <a:pPr>
              <a:lnSpc>
                <a:spcPct val="90000"/>
              </a:lnSpc>
              <a:defRPr/>
            </a:pPr>
            <a:endParaRPr lang="fr-CH" altLang="en-US" sz="2000" kern="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fr-CH" altLang="en-US" sz="2000" kern="0" dirty="0" smtClean="0"/>
          </a:p>
          <a:p>
            <a:pPr lvl="1">
              <a:lnSpc>
                <a:spcPct val="90000"/>
              </a:lnSpc>
              <a:defRPr/>
            </a:pPr>
            <a:endParaRPr lang="en-US" altLang="en-US" sz="1800" kern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D3B84-42AB-48D3-9391-91307687AA8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Top-</a:t>
            </a:r>
            <a:r>
              <a:rPr lang="fr-CH" dirty="0" err="1" smtClean="0"/>
              <a:t>Haager</a:t>
            </a:r>
            <a:r>
              <a:rPr lang="fr-CH" dirty="0" smtClean="0"/>
              <a:t> </a:t>
            </a:r>
            <a:r>
              <a:rPr lang="fr-CH" dirty="0" err="1" smtClean="0"/>
              <a:t>Nutzer</a:t>
            </a:r>
            <a:r>
              <a:rPr lang="fr-CH" dirty="0" smtClean="0"/>
              <a:t> 2019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201909"/>
            <a:ext cx="7696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err="1" smtClean="0"/>
              <a:t>Seit</a:t>
            </a:r>
            <a:r>
              <a:rPr lang="en-US" dirty="0" smtClean="0"/>
              <a:t> 34 </a:t>
            </a:r>
            <a:r>
              <a:rPr lang="en-US" dirty="0" err="1" smtClean="0"/>
              <a:t>Jahren</a:t>
            </a:r>
            <a:r>
              <a:rPr lang="en-US" dirty="0" smtClean="0"/>
              <a:t> in </a:t>
            </a:r>
            <a:r>
              <a:rPr lang="en-US" dirty="0" err="1" smtClean="0"/>
              <a:t>Folge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Deutschland </a:t>
            </a:r>
            <a:r>
              <a:rPr lang="en-US" dirty="0" err="1" smtClean="0"/>
              <a:t>Nummer</a:t>
            </a:r>
            <a:r>
              <a:rPr lang="en-US" dirty="0" smtClean="0"/>
              <a:t> 1-Nutzer des </a:t>
            </a:r>
            <a:r>
              <a:rPr lang="en-US" dirty="0" err="1" smtClean="0"/>
              <a:t>Haager</a:t>
            </a:r>
            <a:r>
              <a:rPr lang="en-US" dirty="0" smtClean="0"/>
              <a:t> Systems, </a:t>
            </a:r>
            <a:r>
              <a:rPr lang="en-US" dirty="0" err="1" smtClean="0"/>
              <a:t>basierend</a:t>
            </a:r>
            <a:r>
              <a:rPr lang="en-US" dirty="0" smtClean="0"/>
              <a:t> auf die </a:t>
            </a:r>
            <a:r>
              <a:rPr lang="en-US" dirty="0" err="1" smtClean="0"/>
              <a:t>Anzahl</a:t>
            </a:r>
            <a:r>
              <a:rPr lang="en-US" dirty="0" smtClean="0"/>
              <a:t> der in </a:t>
            </a:r>
            <a:r>
              <a:rPr lang="en-US" dirty="0" err="1" smtClean="0"/>
              <a:t>Anmeldungen</a:t>
            </a:r>
            <a:r>
              <a:rPr lang="en-US" dirty="0" smtClean="0"/>
              <a:t> </a:t>
            </a:r>
            <a:r>
              <a:rPr lang="en-US" dirty="0" err="1" smtClean="0"/>
              <a:t>enthaltenenen</a:t>
            </a:r>
            <a:r>
              <a:rPr lang="en-US" dirty="0" smtClean="0"/>
              <a:t> Designs.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8229600" cy="29432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28412-19D6-497D-BF74-51C2A56A794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9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uce-3_p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0892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60463" y="3356992"/>
            <a:ext cx="6477000" cy="1512888"/>
          </a:xfrm>
          <a:noFill/>
        </p:spPr>
        <p:txBody>
          <a:bodyPr/>
          <a:lstStyle/>
          <a:p>
            <a:r>
              <a:rPr lang="de-DE" altLang="en-US" sz="3000" b="1" dirty="0"/>
              <a:t>Überblick über das </a:t>
            </a:r>
            <a:r>
              <a:rPr lang="de-DE" altLang="en-US" sz="3000" b="1" dirty="0" smtClean="0"/>
              <a:t>Lissabonner </a:t>
            </a:r>
            <a:r>
              <a:rPr lang="de-DE" altLang="en-US" sz="3000" b="1" dirty="0"/>
              <a:t>System </a:t>
            </a:r>
            <a:endParaRPr lang="de-DE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9443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32" y="34954"/>
            <a:ext cx="8229600" cy="803564"/>
          </a:xfrm>
        </p:spPr>
        <p:txBody>
          <a:bodyPr/>
          <a:lstStyle/>
          <a:p>
            <a:r>
              <a:rPr lang="en-US" dirty="0" err="1" smtClean="0"/>
              <a:t>Lissabon</a:t>
            </a:r>
            <a:r>
              <a:rPr lang="en-US" dirty="0" smtClean="0"/>
              <a:t> - </a:t>
            </a:r>
            <a:r>
              <a:rPr lang="en-US" dirty="0" err="1" smtClean="0"/>
              <a:t>Nutzer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16945" y="2503094"/>
            <a:ext cx="1981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/>
              <a:t>TEQUILA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400" b="1" dirty="0" smtClean="0"/>
              <a:t>(669 / </a:t>
            </a:r>
            <a:r>
              <a:rPr lang="en-US" sz="1400" b="1" dirty="0" err="1" smtClean="0"/>
              <a:t>Mexiko</a:t>
            </a:r>
            <a:r>
              <a:rPr lang="en-US" sz="1400" b="1" dirty="0" smtClean="0"/>
              <a:t>)</a:t>
            </a:r>
            <a:endParaRPr lang="fr-CH" sz="1400" b="1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3185020" y="2542615"/>
            <a:ext cx="3063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/>
              <a:t> </a:t>
            </a:r>
            <a:r>
              <a:rPr lang="en-US" sz="1600" b="1" dirty="0" smtClean="0"/>
              <a:t>KORDESTAN MARBLE </a:t>
            </a:r>
            <a:r>
              <a:rPr lang="en-US" sz="1600" b="1" dirty="0"/>
              <a:t>	</a:t>
            </a:r>
            <a:endParaRPr lang="en-US" b="1" dirty="0" smtClean="0"/>
          </a:p>
          <a:p>
            <a:pPr>
              <a:spcBef>
                <a:spcPts val="0"/>
              </a:spcBef>
            </a:pPr>
            <a:r>
              <a:rPr lang="en-US" sz="1400" b="1" dirty="0" smtClean="0"/>
              <a:t>(1105  / Iran)</a:t>
            </a:r>
            <a:endParaRPr lang="en-US" sz="1400" b="1" dirty="0"/>
          </a:p>
        </p:txBody>
      </p:sp>
      <p:pic>
        <p:nvPicPr>
          <p:cNvPr id="26" name="Picture 2" descr="Résultat d’images pour Iran's Kordestan mar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82" y="914322"/>
            <a:ext cx="2278918" cy="15524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Résultat d’images pour BÂLGARSKO ROZOVOMASLO "/>
          <p:cNvSpPr>
            <a:spLocks noChangeAspect="1" noChangeArrowheads="1"/>
          </p:cNvSpPr>
          <p:nvPr/>
        </p:nvSpPr>
        <p:spPr bwMode="auto">
          <a:xfrm>
            <a:off x="63500" y="-7620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10744200" y="609823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336" y="5276909"/>
            <a:ext cx="2430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/>
              <a:t>OHRID PEARL</a:t>
            </a:r>
            <a:r>
              <a:rPr lang="fr-CH" sz="1200" b="1" dirty="0" smtClean="0"/>
              <a:t/>
            </a:r>
            <a:br>
              <a:rPr lang="fr-CH" sz="1200" b="1" dirty="0" smtClean="0"/>
            </a:br>
            <a:r>
              <a:rPr lang="fr-CH" sz="1400" b="1" dirty="0" smtClean="0"/>
              <a:t>(1002 /  </a:t>
            </a:r>
            <a:r>
              <a:rPr lang="fr-CH" sz="1400" b="1" dirty="0" err="1" smtClean="0"/>
              <a:t>Nordmazedonien</a:t>
            </a:r>
            <a:r>
              <a:rPr lang="fr-CH" sz="1400" b="1" dirty="0" smtClean="0"/>
              <a:t>)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5572" y="1470494"/>
            <a:ext cx="1981200" cy="767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2800" y="5357336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CH" sz="1200" b="1" dirty="0" smtClean="0"/>
              <a:t> </a:t>
            </a:r>
            <a:br>
              <a:rPr lang="fr-CH" sz="1200" b="1" dirty="0" smtClean="0"/>
            </a:br>
            <a:r>
              <a:rPr lang="fr-CH" sz="1600" b="1" dirty="0" smtClean="0"/>
              <a:t>BOHEMIA GLASS </a:t>
            </a:r>
          </a:p>
          <a:p>
            <a:pPr algn="ctr">
              <a:spcBef>
                <a:spcPts val="0"/>
              </a:spcBef>
            </a:pPr>
            <a:r>
              <a:rPr lang="fr-CH" sz="1400" b="1" dirty="0" smtClean="0"/>
              <a:t>(74  / </a:t>
            </a:r>
            <a:r>
              <a:rPr lang="en-US" sz="1400" b="1" dirty="0" err="1" smtClean="0"/>
              <a:t>Tschechische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Republik</a:t>
            </a:r>
            <a:r>
              <a:rPr lang="fr-CH" sz="1200" b="1" dirty="0" smtClean="0"/>
              <a:t>)</a:t>
            </a:r>
            <a:endParaRPr lang="en-US" sz="1200" b="1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66165"/>
            <a:ext cx="1831109" cy="133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78" y="3787805"/>
            <a:ext cx="2905022" cy="139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47" y="3235322"/>
            <a:ext cx="1486309" cy="171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0899B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6" descr="consejo_regulador_del_tequi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5" y="837926"/>
            <a:ext cx="1752600" cy="168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61854" y="4990981"/>
            <a:ext cx="21661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b="1" dirty="0" smtClean="0"/>
              <a:t>BANANO DE COSTA RICA </a:t>
            </a:r>
            <a:r>
              <a:rPr lang="fr-CH" sz="1600" b="1" dirty="0"/>
              <a:t/>
            </a:r>
            <a:br>
              <a:rPr lang="fr-CH" sz="1600" b="1" dirty="0"/>
            </a:br>
            <a:r>
              <a:rPr lang="fr-CH" sz="1400" b="1" dirty="0" smtClean="0"/>
              <a:t>(900 </a:t>
            </a:r>
            <a:r>
              <a:rPr lang="fr-CH" sz="1400" b="1" dirty="0"/>
              <a:t>/ </a:t>
            </a:r>
            <a:r>
              <a:rPr lang="fr-CH" sz="1400" b="1" dirty="0" smtClean="0"/>
              <a:t>Costa Rica)</a:t>
            </a:r>
            <a:endParaRPr lang="fr-CH" sz="1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4933" y="768166"/>
            <a:ext cx="1358642" cy="136543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061333" y="2282240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/>
              <a:t>REBLOCHON</a:t>
            </a:r>
            <a:r>
              <a:rPr lang="fr-CH" sz="1800" b="1" dirty="0"/>
              <a:t> </a:t>
            </a:r>
            <a:r>
              <a:rPr lang="fr-CH" sz="1800" dirty="0"/>
              <a:t/>
            </a:r>
            <a:br>
              <a:rPr lang="fr-CH" sz="1800" dirty="0"/>
            </a:br>
            <a:r>
              <a:rPr lang="fr-CH" sz="1400" b="1" dirty="0"/>
              <a:t>(458 / </a:t>
            </a:r>
            <a:r>
              <a:rPr lang="fr-CH" sz="1400" b="1" dirty="0" err="1" smtClean="0"/>
              <a:t>Frankreich</a:t>
            </a:r>
            <a:r>
              <a:rPr lang="fr-CH" sz="1400" b="1" dirty="0" smtClean="0"/>
              <a:t>)</a:t>
            </a:r>
            <a:endParaRPr lang="en-US" sz="1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28412-19D6-497D-BF74-51C2A56A794B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5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9570" y="304800"/>
            <a:ext cx="9144000" cy="609600"/>
          </a:xfrm>
        </p:spPr>
        <p:txBody>
          <a:bodyPr/>
          <a:lstStyle/>
          <a:p>
            <a:pPr algn="ctr"/>
            <a:r>
              <a:rPr lang="en-US" altLang="en-US" sz="3200" dirty="0" smtClean="0"/>
              <a:t>Was </a:t>
            </a:r>
            <a:r>
              <a:rPr lang="en-US" altLang="en-US" sz="3200" dirty="0" err="1" smtClean="0"/>
              <a:t>sind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geographische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A</a:t>
            </a:r>
            <a:r>
              <a:rPr lang="en-US" altLang="en-US" sz="3200" dirty="0" err="1" smtClean="0"/>
              <a:t>ngaben</a:t>
            </a:r>
            <a:r>
              <a:rPr lang="en-US" altLang="en-US" sz="3200" dirty="0" smtClean="0"/>
              <a:t>?</a:t>
            </a:r>
            <a:endParaRPr lang="fr-CH" altLang="en-US" sz="3200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2971800"/>
            <a:ext cx="8988425" cy="3733800"/>
          </a:xfrm>
        </p:spPr>
        <p:txBody>
          <a:bodyPr/>
          <a:lstStyle/>
          <a:p>
            <a:endParaRPr lang="fr-CH" altLang="en-US" sz="2000" i="1" dirty="0"/>
          </a:p>
          <a:p>
            <a:endParaRPr lang="fr-CH" altLang="en-US" sz="1800" i="1" dirty="0"/>
          </a:p>
          <a:p>
            <a:pPr>
              <a:buFontTx/>
              <a:buNone/>
            </a:pPr>
            <a:endParaRPr lang="fr-CH" altLang="en-US" sz="1800" i="1" dirty="0"/>
          </a:p>
          <a:p>
            <a:pPr>
              <a:buFontTx/>
              <a:buNone/>
            </a:pPr>
            <a:endParaRPr lang="fr-CH" alt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30979"/>
            <a:ext cx="2623329" cy="44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575" y="4463658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C00000"/>
                </a:solidFill>
              </a:rPr>
              <a:t>Chianti Classico</a:t>
            </a:r>
            <a:br>
              <a:rPr lang="fr-CH" b="1" dirty="0" smtClean="0">
                <a:solidFill>
                  <a:srgbClr val="C00000"/>
                </a:solidFill>
              </a:rPr>
            </a:br>
            <a:endParaRPr lang="fr-CH" b="1" dirty="0" smtClean="0">
              <a:solidFill>
                <a:srgbClr val="C00000"/>
              </a:solidFill>
            </a:endParaRPr>
          </a:p>
          <a:p>
            <a:endParaRPr lang="fr-CH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63852"/>
            <a:ext cx="2703530" cy="45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5" y="1239621"/>
            <a:ext cx="8836025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kennzeichnen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Ware</a:t>
            </a:r>
            <a:r>
              <a:rPr lang="en-US" sz="2400" dirty="0" smtClean="0"/>
              <a:t>, die </a:t>
            </a:r>
            <a:r>
              <a:rPr lang="en-US" sz="2400" dirty="0" err="1" smtClean="0"/>
              <a:t>aus</a:t>
            </a:r>
            <a:r>
              <a:rPr lang="en-US" sz="2400" dirty="0" smtClean="0"/>
              <a:t> </a:t>
            </a:r>
            <a:r>
              <a:rPr lang="en-US" sz="2400" dirty="0" err="1" smtClean="0"/>
              <a:t>einem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bestimmten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geographischen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Gebiet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/>
              <a:t>stammen</a:t>
            </a:r>
            <a:r>
              <a:rPr lang="en-US" sz="2400" dirty="0" smtClean="0"/>
              <a:t>, und </a:t>
            </a:r>
            <a:r>
              <a:rPr lang="en-US" sz="2400" dirty="0" err="1" smtClean="0"/>
              <a:t>deren</a:t>
            </a:r>
            <a:r>
              <a:rPr lang="en-US" sz="2400" dirty="0" smtClean="0"/>
              <a:t> </a:t>
            </a:r>
            <a:r>
              <a:rPr lang="en-US" sz="2400" dirty="0" err="1" smtClean="0"/>
              <a:t>Qualität</a:t>
            </a:r>
            <a:r>
              <a:rPr lang="en-US" sz="2400" dirty="0" smtClean="0"/>
              <a:t>, </a:t>
            </a:r>
            <a:r>
              <a:rPr lang="en-US" sz="2400" dirty="0" err="1" smtClean="0"/>
              <a:t>Ansehen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 err="1" smtClean="0"/>
              <a:t>Eigenschaften</a:t>
            </a:r>
            <a:r>
              <a:rPr lang="en-US" sz="2400" dirty="0" smtClean="0"/>
              <a:t> </a:t>
            </a:r>
            <a:r>
              <a:rPr lang="de-DE" sz="2400" dirty="0" smtClean="0"/>
              <a:t>im </a:t>
            </a:r>
            <a:r>
              <a:rPr lang="de-DE" sz="2400" dirty="0"/>
              <a:t>Wesentlichen auf diesen geographischen Ursprung zurückzuführen </a:t>
            </a:r>
            <a:r>
              <a:rPr lang="de-DE" sz="2400" dirty="0" smtClean="0"/>
              <a:t>sind.</a:t>
            </a:r>
            <a:endParaRPr lang="en-US" sz="2400" dirty="0" smtClean="0"/>
          </a:p>
        </p:txBody>
      </p:sp>
      <p:sp>
        <p:nvSpPr>
          <p:cNvPr id="4" name="AutoShape 2" descr="http://www.steenbergs.co.uk/blog/wp-content/uploads/2010/10/DSC_0912_edited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" name="AutoShape 5" descr="http://gbconnect.files.wordpress.com/2010/02/cambodia-map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786710"/>
            <a:ext cx="768973" cy="2154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987" y="4011383"/>
            <a:ext cx="3505200" cy="226070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28412-19D6-497D-BF74-51C2A56A794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672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503576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fr-FR" altLang="en-US" dirty="0" err="1"/>
              <a:t>G</a:t>
            </a:r>
            <a:r>
              <a:rPr lang="fr-FR" altLang="en-US" dirty="0" err="1" smtClean="0"/>
              <a:t>eographische</a:t>
            </a:r>
            <a:r>
              <a:rPr lang="fr-FR" altLang="en-US" dirty="0" smtClean="0"/>
              <a:t> </a:t>
            </a:r>
            <a:r>
              <a:rPr lang="fr-FR" altLang="en-US" dirty="0" err="1"/>
              <a:t>A</a:t>
            </a:r>
            <a:r>
              <a:rPr lang="fr-FR" altLang="en-US" dirty="0" err="1" smtClean="0"/>
              <a:t>ngabe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27F63-9ECD-46EA-8729-7C056A0C81C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5329535"/>
            <a:ext cx="3943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39AC"/>
                </a:solidFill>
              </a:rPr>
              <a:t>Wunderland</a:t>
            </a:r>
            <a:r>
              <a:rPr lang="en-US" sz="2400" b="1" i="1" dirty="0" smtClean="0">
                <a:solidFill>
                  <a:srgbClr val="0039AC"/>
                </a:solidFill>
              </a:rPr>
              <a:t>-Tal </a:t>
            </a:r>
            <a:r>
              <a:rPr lang="en-US" sz="2400" b="1" i="1" dirty="0" err="1" smtClean="0">
                <a:solidFill>
                  <a:srgbClr val="0039AC"/>
                </a:solidFill>
              </a:rPr>
              <a:t>Honig</a:t>
            </a:r>
            <a:r>
              <a:rPr lang="en-US" sz="2400" b="1" i="1" dirty="0" smtClean="0">
                <a:solidFill>
                  <a:srgbClr val="0039AC"/>
                </a:solidFill>
              </a:rPr>
              <a:t> </a:t>
            </a:r>
            <a:endParaRPr lang="en-US" sz="2400" b="1" i="1" dirty="0">
              <a:solidFill>
                <a:srgbClr val="0039A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17617"/>
            <a:ext cx="4402190" cy="2929261"/>
          </a:xfrm>
          <a:prstGeom prst="rect">
            <a:avLst/>
          </a:prstGeom>
        </p:spPr>
      </p:pic>
      <p:pic>
        <p:nvPicPr>
          <p:cNvPr id="8" name="Diagramme 8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47"/>
          <a:stretch/>
        </p:blipFill>
        <p:spPr bwMode="auto">
          <a:xfrm>
            <a:off x="6858000" y="-146050"/>
            <a:ext cx="21463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56107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09855"/>
            <a:ext cx="8229600" cy="1143000"/>
          </a:xfrm>
        </p:spPr>
        <p:txBody>
          <a:bodyPr/>
          <a:lstStyle/>
          <a:p>
            <a:pPr eaLnBrk="1" hangingPunct="1"/>
            <a:r>
              <a:rPr lang="fr-CH" dirty="0" smtClean="0"/>
              <a:t>Die </a:t>
            </a:r>
            <a:r>
              <a:rPr lang="fr-CH" dirty="0" err="1" smtClean="0"/>
              <a:t>Vorteile</a:t>
            </a:r>
            <a:r>
              <a:rPr lang="fr-CH" dirty="0" smtClean="0"/>
              <a:t> des </a:t>
            </a:r>
            <a:r>
              <a:rPr lang="fr-CH" dirty="0" err="1" smtClean="0"/>
              <a:t>Lissabonner</a:t>
            </a:r>
            <a:r>
              <a:rPr lang="fr-CH" dirty="0" smtClean="0"/>
              <a:t> </a:t>
            </a:r>
            <a:r>
              <a:rPr lang="fr-CH" dirty="0" err="1" smtClean="0"/>
              <a:t>Systems</a:t>
            </a:r>
            <a:endParaRPr lang="fr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819400"/>
            <a:ext cx="8507288" cy="3962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sz="2000" b="1" dirty="0" err="1" smtClean="0"/>
              <a:t>Eine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Anmeldung</a:t>
            </a:r>
            <a:r>
              <a:rPr lang="en-US" altLang="en-US" sz="2000" b="1" dirty="0"/>
              <a:t> </a:t>
            </a:r>
            <a:r>
              <a:rPr lang="en-US" altLang="en-US" sz="2000" b="1" dirty="0" smtClean="0"/>
              <a:t>                     </a:t>
            </a:r>
            <a:r>
              <a:rPr lang="en-US" altLang="en-US" sz="2000" b="1" dirty="0" err="1" smtClean="0"/>
              <a:t>Eine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Registrierung</a:t>
            </a:r>
            <a:endParaRPr lang="en-US" altLang="en-US" sz="2000" b="1" dirty="0" smtClean="0"/>
          </a:p>
          <a:p>
            <a:r>
              <a:rPr lang="en-US" altLang="en-US" sz="2000" dirty="0" err="1" smtClean="0"/>
              <a:t>Alle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Produktkategorien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Lebensmittel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Getränke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Kunsthandwerk</a:t>
            </a:r>
            <a:r>
              <a:rPr lang="en-US" altLang="en-US" sz="2000" dirty="0" smtClean="0"/>
              <a:t>, etc.)</a:t>
            </a:r>
            <a:endParaRPr lang="en-US" altLang="en-US" sz="2000" dirty="0"/>
          </a:p>
          <a:p>
            <a:r>
              <a:rPr lang="en-US" sz="2000" dirty="0" err="1" smtClean="0"/>
              <a:t>Unbefristeter</a:t>
            </a:r>
            <a:r>
              <a:rPr lang="en-US" sz="2000" dirty="0" smtClean="0"/>
              <a:t> </a:t>
            </a:r>
            <a:r>
              <a:rPr lang="en-US" sz="2000" dirty="0" err="1" smtClean="0"/>
              <a:t>Schutz</a:t>
            </a:r>
            <a:r>
              <a:rPr lang="en-US" sz="2000" dirty="0" smtClean="0"/>
              <a:t> in </a:t>
            </a:r>
            <a:r>
              <a:rPr lang="en-US" sz="2000" dirty="0" err="1" smtClean="0"/>
              <a:t>allen</a:t>
            </a:r>
            <a:r>
              <a:rPr lang="en-US" sz="2000" dirty="0" smtClean="0"/>
              <a:t> </a:t>
            </a:r>
            <a:r>
              <a:rPr lang="en-US" sz="2000" dirty="0" err="1" smtClean="0"/>
              <a:t>Mitgliedern</a:t>
            </a:r>
            <a:endParaRPr lang="en-US" sz="2000" dirty="0" smtClean="0"/>
          </a:p>
          <a:p>
            <a:r>
              <a:rPr lang="fr-CH" sz="2000" dirty="0" err="1" smtClean="0"/>
              <a:t>Zentralisierte</a:t>
            </a:r>
            <a:r>
              <a:rPr lang="fr-CH" sz="2000" dirty="0" smtClean="0"/>
              <a:t> </a:t>
            </a:r>
            <a:r>
              <a:rPr lang="fr-CH" sz="2000" dirty="0" err="1" smtClean="0"/>
              <a:t>Verwaltung</a:t>
            </a:r>
            <a:endParaRPr lang="fr-CH" sz="2000" dirty="0" smtClean="0"/>
          </a:p>
          <a:p>
            <a:r>
              <a:rPr lang="fr-CH" altLang="en-US" sz="2000" dirty="0" err="1"/>
              <a:t>Automatische</a:t>
            </a:r>
            <a:r>
              <a:rPr lang="fr-CH" altLang="en-US" sz="2000" dirty="0"/>
              <a:t> </a:t>
            </a:r>
            <a:r>
              <a:rPr lang="fr-CH" altLang="en-US" sz="2000" dirty="0" err="1"/>
              <a:t>Ausweitung</a:t>
            </a:r>
            <a:r>
              <a:rPr lang="fr-CH" altLang="en-US" sz="2000" dirty="0"/>
              <a:t> </a:t>
            </a:r>
            <a:r>
              <a:rPr lang="fr-CH" altLang="en-US" sz="2000" dirty="0" err="1"/>
              <a:t>auf</a:t>
            </a:r>
            <a:r>
              <a:rPr lang="fr-CH" altLang="en-US" sz="2000" dirty="0"/>
              <a:t> </a:t>
            </a:r>
            <a:r>
              <a:rPr lang="fr-CH" altLang="en-US" sz="2000" dirty="0" err="1"/>
              <a:t>neue</a:t>
            </a:r>
            <a:r>
              <a:rPr lang="fr-CH" altLang="en-US" sz="2000" dirty="0"/>
              <a:t> </a:t>
            </a:r>
            <a:r>
              <a:rPr lang="fr-CH" altLang="en-US" sz="2000" dirty="0" err="1" smtClean="0"/>
              <a:t>Mitglieder</a:t>
            </a:r>
            <a:endParaRPr lang="fr-CH" altLang="en-US" sz="2000" dirty="0"/>
          </a:p>
          <a:p>
            <a:pPr marL="0" indent="0">
              <a:buNone/>
            </a:pPr>
            <a:endParaRPr lang="fr-CH" altLang="en-US" sz="2000" dirty="0"/>
          </a:p>
          <a:p>
            <a:pPr marL="0" indent="0">
              <a:buNone/>
            </a:pPr>
            <a:r>
              <a:rPr lang="fr-CH" altLang="en-US" sz="2000" b="1" dirty="0" err="1" smtClean="0"/>
              <a:t>Einzige</a:t>
            </a:r>
            <a:r>
              <a:rPr lang="fr-CH" altLang="en-US" sz="2000" b="1" dirty="0" smtClean="0"/>
              <a:t> </a:t>
            </a:r>
            <a:r>
              <a:rPr lang="fr-CH" altLang="en-US" sz="2000" b="1" dirty="0" err="1" smtClean="0"/>
              <a:t>Voraussetzung</a:t>
            </a:r>
            <a:r>
              <a:rPr lang="fr-CH" altLang="en-US" sz="2000" b="1" dirty="0" smtClean="0"/>
              <a:t>:</a:t>
            </a:r>
          </a:p>
          <a:p>
            <a:r>
              <a:rPr lang="fr-CH" altLang="en-US" sz="2000" dirty="0" err="1"/>
              <a:t>Vorheriger</a:t>
            </a:r>
            <a:r>
              <a:rPr lang="fr-CH" altLang="en-US" sz="2000" dirty="0"/>
              <a:t> Schutz </a:t>
            </a:r>
            <a:r>
              <a:rPr lang="fr-CH" altLang="en-US" sz="2000" dirty="0" err="1"/>
              <a:t>im</a:t>
            </a:r>
            <a:r>
              <a:rPr lang="fr-CH" altLang="en-US" sz="2000" dirty="0"/>
              <a:t> </a:t>
            </a:r>
            <a:r>
              <a:rPr lang="fr-CH" altLang="en-US" sz="2000" dirty="0" err="1" smtClean="0"/>
              <a:t>Herkunftsland</a:t>
            </a:r>
            <a:endParaRPr lang="fr-CH" altLang="en-US" sz="2000" dirty="0" smtClean="0"/>
          </a:p>
          <a:p>
            <a:pPr marL="0" indent="0">
              <a:buNone/>
            </a:pPr>
            <a:endParaRPr lang="fr-CH" alt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H" altLang="en-US" sz="2000" b="1" dirty="0" err="1" smtClean="0"/>
              <a:t>Beachte</a:t>
            </a:r>
            <a:r>
              <a:rPr lang="fr-CH" altLang="en-US" sz="2000" b="1" dirty="0" smtClean="0"/>
              <a:t>: </a:t>
            </a:r>
            <a:r>
              <a:rPr lang="fr-CH" altLang="en-US" sz="2000" dirty="0" err="1" smtClean="0"/>
              <a:t>Anmelder</a:t>
            </a:r>
            <a:r>
              <a:rPr lang="fr-CH" altLang="en-US" sz="2000" dirty="0" smtClean="0"/>
              <a:t> </a:t>
            </a:r>
            <a:r>
              <a:rPr lang="fr-CH" altLang="en-US" sz="2000" dirty="0" err="1" smtClean="0"/>
              <a:t>können</a:t>
            </a:r>
            <a:r>
              <a:rPr lang="fr-CH" altLang="en-US" sz="2000" dirty="0" smtClean="0"/>
              <a:t> </a:t>
            </a:r>
            <a:r>
              <a:rPr lang="fr-CH" altLang="en-US" sz="2000" dirty="0" err="1" smtClean="0"/>
              <a:t>nur</a:t>
            </a:r>
            <a:r>
              <a:rPr lang="fr-CH" altLang="en-US" sz="2000" dirty="0" smtClean="0"/>
              <a:t> die </a:t>
            </a:r>
            <a:r>
              <a:rPr lang="fr-CH" altLang="en-US" sz="2000" dirty="0" err="1" smtClean="0"/>
              <a:t>Begünstigten</a:t>
            </a:r>
            <a:r>
              <a:rPr lang="fr-CH" altLang="en-US" sz="2000" dirty="0" smtClean="0"/>
              <a:t> (</a:t>
            </a:r>
            <a:r>
              <a:rPr lang="fr-CH" altLang="en-US" sz="2000" dirty="0" err="1" smtClean="0"/>
              <a:t>z.B</a:t>
            </a:r>
            <a:r>
              <a:rPr lang="fr-CH" altLang="en-US" sz="2000" dirty="0" smtClean="0"/>
              <a:t>. die </a:t>
            </a:r>
            <a:r>
              <a:rPr lang="fr-CH" altLang="en-US" sz="2000" dirty="0" err="1" smtClean="0"/>
              <a:t>Vereinigung</a:t>
            </a:r>
            <a:r>
              <a:rPr lang="fr-CH" altLang="en-US" sz="2000" dirty="0" smtClean="0"/>
              <a:t>) </a:t>
            </a:r>
            <a:r>
              <a:rPr lang="fr-CH" altLang="en-US" sz="2000" dirty="0" err="1" smtClean="0"/>
              <a:t>oder</a:t>
            </a:r>
            <a:r>
              <a:rPr lang="fr-CH" altLang="en-US" sz="2000" dirty="0" smtClean="0"/>
              <a:t> </a:t>
            </a:r>
            <a:r>
              <a:rPr lang="fr-CH" altLang="en-US" sz="2000" dirty="0" err="1" smtClean="0"/>
              <a:t>eine</a:t>
            </a:r>
            <a:r>
              <a:rPr lang="fr-CH" altLang="en-US" sz="2000" dirty="0" smtClean="0"/>
              <a:t> </a:t>
            </a:r>
            <a:r>
              <a:rPr lang="fr-CH" altLang="en-US" sz="2000" dirty="0" err="1" smtClean="0"/>
              <a:t>zuständige</a:t>
            </a:r>
            <a:r>
              <a:rPr lang="fr-CH" altLang="en-US" sz="2000" dirty="0" smtClean="0"/>
              <a:t> </a:t>
            </a:r>
            <a:r>
              <a:rPr lang="fr-CH" altLang="en-US" sz="2000" dirty="0" err="1" smtClean="0"/>
              <a:t>Behörde</a:t>
            </a:r>
            <a:r>
              <a:rPr lang="fr-CH" altLang="en-US" sz="2000" dirty="0" smtClean="0"/>
              <a:t> sein</a:t>
            </a:r>
            <a:endParaRPr lang="fr-CH" altLang="en-US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91572-585C-412F-8989-1D611FFE419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6781800" cy="13144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>
            <a:off x="3162300" y="2895600"/>
            <a:ext cx="723900" cy="304800"/>
          </a:xfrm>
          <a:prstGeom prst="rightArrow">
            <a:avLst/>
          </a:prstGeom>
          <a:solidFill>
            <a:schemeClr val="accent2">
              <a:lumMod val="75000"/>
              <a:alpha val="39999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32" y="34954"/>
            <a:ext cx="8229600" cy="803564"/>
          </a:xfrm>
        </p:spPr>
        <p:txBody>
          <a:bodyPr/>
          <a:lstStyle/>
          <a:p>
            <a:r>
              <a:rPr lang="en-US" dirty="0" err="1" smtClean="0"/>
              <a:t>Geographische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ngaben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2451517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err="1" smtClean="0"/>
              <a:t>Schwarzwälder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Schinken</a:t>
            </a:r>
            <a:endParaRPr lang="fr-CH" sz="1400" b="1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2244435" y="2228685"/>
            <a:ext cx="3063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/>
              <a:t> </a:t>
            </a:r>
            <a:r>
              <a:rPr lang="en-US" sz="1600" b="1" dirty="0" err="1" smtClean="0"/>
              <a:t>Wachauer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Marille</a:t>
            </a:r>
            <a:endParaRPr lang="en-US" sz="1400" b="1" dirty="0"/>
          </a:p>
        </p:txBody>
      </p:sp>
      <p:sp>
        <p:nvSpPr>
          <p:cNvPr id="12" name="AutoShape 4" descr="Résultat d’images pour BÂLGARSKO ROZOVOMASLO "/>
          <p:cNvSpPr>
            <a:spLocks noChangeAspect="1" noChangeArrowheads="1"/>
          </p:cNvSpPr>
          <p:nvPr/>
        </p:nvSpPr>
        <p:spPr bwMode="auto">
          <a:xfrm>
            <a:off x="63500" y="-7620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10744200" y="609823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68791" y="5182787"/>
            <a:ext cx="2430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Walliser</a:t>
            </a:r>
            <a:r>
              <a:rPr lang="en-US" b="1" dirty="0" smtClean="0"/>
              <a:t> </a:t>
            </a:r>
            <a:r>
              <a:rPr lang="en-US" b="1" dirty="0" err="1" smtClean="0"/>
              <a:t>Roggenbrot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004726" y="4572000"/>
            <a:ext cx="2312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CH" b="1" dirty="0" err="1" smtClean="0"/>
              <a:t>Zuger</a:t>
            </a:r>
            <a:r>
              <a:rPr lang="fr-CH" b="1" dirty="0" smtClean="0"/>
              <a:t> Kirsch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783440" y="4741277"/>
            <a:ext cx="2471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b="1" dirty="0" smtClean="0"/>
              <a:t>Dresdner </a:t>
            </a:r>
            <a:r>
              <a:rPr lang="fr-CH" sz="1600" b="1" dirty="0" err="1" smtClean="0"/>
              <a:t>Christstollen</a:t>
            </a:r>
            <a:endParaRPr lang="fr-CH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6634430" y="2178513"/>
            <a:ext cx="2590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err="1" smtClean="0"/>
              <a:t>Thüringer</a:t>
            </a:r>
            <a:r>
              <a:rPr lang="fr-CH" b="1" dirty="0" smtClean="0"/>
              <a:t> </a:t>
            </a:r>
            <a:r>
              <a:rPr lang="fr-CH" b="1" dirty="0" err="1" smtClean="0"/>
              <a:t>Rostbratwurst</a:t>
            </a:r>
            <a:endParaRPr lang="en-US" sz="1400" b="1" dirty="0"/>
          </a:p>
        </p:txBody>
      </p:sp>
      <p:pic>
        <p:nvPicPr>
          <p:cNvPr id="5" name="Picture 4" descr="Schwarzwälder Schinken: Cooking Wik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6" y="966504"/>
            <a:ext cx="1684362" cy="1336260"/>
          </a:xfrm>
          <a:prstGeom prst="rect">
            <a:avLst/>
          </a:prstGeom>
        </p:spPr>
      </p:pic>
      <p:pic>
        <p:nvPicPr>
          <p:cNvPr id="7" name="Picture 6" descr="Grillwürstchen auf dem Grill | Thüringer Rostbratwurst mit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77" y="731079"/>
            <a:ext cx="1864360" cy="1243514"/>
          </a:xfrm>
          <a:prstGeom prst="rect">
            <a:avLst/>
          </a:prstGeom>
        </p:spPr>
      </p:pic>
      <p:pic>
        <p:nvPicPr>
          <p:cNvPr id="8" name="Picture 7" descr="Dresdner Butterstollen (Stollen de mantega de Dresden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16" y="3371901"/>
            <a:ext cx="2037410" cy="1357178"/>
          </a:xfrm>
          <a:prstGeom prst="rect">
            <a:avLst/>
          </a:prstGeom>
        </p:spPr>
      </p:pic>
      <p:pic>
        <p:nvPicPr>
          <p:cNvPr id="10" name="Picture 9" descr="Marille – Wiktionar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44" y="819432"/>
            <a:ext cx="1351329" cy="1314168"/>
          </a:xfrm>
          <a:prstGeom prst="rect">
            <a:avLst/>
          </a:prstGeom>
        </p:spPr>
      </p:pic>
      <p:pic>
        <p:nvPicPr>
          <p:cNvPr id="13" name="Picture 12" descr="Tête de Moine – Wikipedia, wolna encyklo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53" y="2938046"/>
            <a:ext cx="2228145" cy="1780658"/>
          </a:xfrm>
          <a:prstGeom prst="rect">
            <a:avLst/>
          </a:prstGeom>
        </p:spPr>
      </p:pic>
      <p:pic>
        <p:nvPicPr>
          <p:cNvPr id="14" name="Picture 13" descr="Kirsch - Wikipedi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10" y="2895600"/>
            <a:ext cx="1177490" cy="15542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7800" y="1274305"/>
            <a:ext cx="1043898" cy="150174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640539" y="2819400"/>
            <a:ext cx="2430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Steirischer</a:t>
            </a:r>
            <a:r>
              <a:rPr lang="fr-CH" b="1" dirty="0" smtClean="0"/>
              <a:t> </a:t>
            </a:r>
            <a:r>
              <a:rPr lang="fr-CH" b="1" dirty="0" err="1" smtClean="0"/>
              <a:t>Kren</a:t>
            </a:r>
            <a:endParaRPr lang="en-US" b="1" dirty="0"/>
          </a:p>
        </p:txBody>
      </p:sp>
      <p:pic>
        <p:nvPicPr>
          <p:cNvPr id="16" name="Picture 15" descr="Roggenbrot AOC / Pain-de-seigle AOC | Das Walliser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8" y="3819769"/>
            <a:ext cx="1998133" cy="11239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28461" y="4759268"/>
            <a:ext cx="2430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Tête de </a:t>
            </a:r>
            <a:r>
              <a:rPr lang="en-US" b="1" dirty="0" err="1"/>
              <a:t>Moine</a:t>
            </a:r>
            <a:endParaRPr lang="en-US" b="1" dirty="0"/>
          </a:p>
        </p:txBody>
      </p:sp>
      <p:pic>
        <p:nvPicPr>
          <p:cNvPr id="3" name="Picture 2" descr="Brauerei Bub – Wikipedia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98" y="5225445"/>
            <a:ext cx="797640" cy="14801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49114" y="5829141"/>
            <a:ext cx="2545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Bayerisches</a:t>
            </a:r>
            <a:r>
              <a:rPr lang="fr-CH" b="1" dirty="0" smtClean="0"/>
              <a:t> </a:t>
            </a:r>
            <a:r>
              <a:rPr lang="fr-CH" b="1" dirty="0" err="1" smtClean="0"/>
              <a:t>Bier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0277" y="5315270"/>
            <a:ext cx="1204153" cy="116173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172200" y="5528846"/>
            <a:ext cx="2166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b="1" dirty="0" smtClean="0"/>
              <a:t>Steiermark</a:t>
            </a:r>
            <a:endParaRPr lang="fr-CH" sz="1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28412-19D6-497D-BF74-51C2A56A794B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6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6AC2-3F82-497E-A702-7E8C956614CA}"/>
              </a:ext>
            </a:extLst>
          </p:cNvPr>
          <p:cNvSpPr txBox="1">
            <a:spLocks/>
          </p:cNvSpPr>
          <p:nvPr/>
        </p:nvSpPr>
        <p:spPr bwMode="auto">
          <a:xfrm>
            <a:off x="176746" y="428437"/>
            <a:ext cx="8357654" cy="69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2800" dirty="0" err="1">
                <a:solidFill>
                  <a:srgbClr val="70899B"/>
                </a:solidFill>
                <a:latin typeface="Arial" charset="0"/>
                <a:ea typeface="+mn-ea"/>
                <a:cs typeface="Arial" charset="0"/>
              </a:rPr>
              <a:t>Das</a:t>
            </a:r>
            <a:r>
              <a:rPr lang="fr-FR" sz="2800" dirty="0">
                <a:solidFill>
                  <a:srgbClr val="70899B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fr-FR" sz="2800" dirty="0" err="1" smtClean="0">
                <a:solidFill>
                  <a:srgbClr val="70899B"/>
                </a:solidFill>
                <a:latin typeface="Arial" charset="0"/>
                <a:ea typeface="+mn-ea"/>
                <a:cs typeface="Arial" charset="0"/>
              </a:rPr>
              <a:t>Problem</a:t>
            </a:r>
            <a:r>
              <a:rPr lang="fr-FR" sz="2800" dirty="0" smtClean="0">
                <a:solidFill>
                  <a:srgbClr val="70899B"/>
                </a:solidFill>
                <a:latin typeface="Arial" charset="0"/>
                <a:ea typeface="+mn-ea"/>
                <a:cs typeface="Arial" charset="0"/>
              </a:rPr>
              <a:t>: </a:t>
            </a:r>
            <a:r>
              <a:rPr lang="fr-FR" sz="2800" dirty="0" err="1" smtClean="0">
                <a:solidFill>
                  <a:srgbClr val="70899B"/>
                </a:solidFill>
                <a:latin typeface="Arial" charset="0"/>
                <a:ea typeface="+mn-ea"/>
                <a:cs typeface="Arial" charset="0"/>
              </a:rPr>
              <a:t>verschiedene</a:t>
            </a:r>
            <a:r>
              <a:rPr lang="fr-FR" sz="2800" dirty="0" smtClean="0">
                <a:solidFill>
                  <a:srgbClr val="70899B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fr-FR" sz="2800" dirty="0" err="1">
                <a:solidFill>
                  <a:srgbClr val="70899B"/>
                </a:solidFill>
                <a:latin typeface="Arial" charset="0"/>
                <a:ea typeface="+mn-ea"/>
                <a:cs typeface="Arial" charset="0"/>
              </a:rPr>
              <a:t>direkte</a:t>
            </a:r>
            <a:r>
              <a:rPr lang="fr-FR" sz="2800" dirty="0">
                <a:solidFill>
                  <a:srgbClr val="70899B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fr-FR" sz="2800" dirty="0" err="1">
                <a:solidFill>
                  <a:srgbClr val="70899B"/>
                </a:solidFill>
                <a:latin typeface="Arial" charset="0"/>
                <a:ea typeface="+mn-ea"/>
                <a:cs typeface="Arial" charset="0"/>
              </a:rPr>
              <a:t>Anmeldungen</a:t>
            </a:r>
            <a:endParaRPr lang="fr-CH" altLang="en-US" sz="2800" dirty="0">
              <a:solidFill>
                <a:srgbClr val="70899B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ZoneTexte 2">
            <a:extLst>
              <a:ext uri="{FF2B5EF4-FFF2-40B4-BE49-F238E27FC236}">
                <a16:creationId xmlns:a16="http://schemas.microsoft.com/office/drawing/2014/main" id="{D12AB163-48B1-4D9F-BD97-A4811D6CE64D}"/>
              </a:ext>
            </a:extLst>
          </p:cNvPr>
          <p:cNvSpPr txBox="1"/>
          <p:nvPr/>
        </p:nvSpPr>
        <p:spPr>
          <a:xfrm>
            <a:off x="1028407" y="2713112"/>
            <a:ext cx="920450" cy="757130"/>
          </a:xfrm>
          <a:prstGeom prst="rect">
            <a:avLst/>
          </a:prstGeom>
          <a:solidFill>
            <a:srgbClr val="2D2D8A"/>
          </a:solidFill>
          <a:ln w="254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CH" sz="1440" b="1" kern="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fr-CH" sz="1440" b="1" kern="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fr-CH" sz="1440" b="1" kern="0" dirty="0" smtClean="0">
                <a:solidFill>
                  <a:srgbClr val="FFFFFF"/>
                </a:solidFill>
                <a:latin typeface="Arial"/>
                <a:cs typeface="Arial"/>
              </a:rPr>
              <a:t>IP </a:t>
            </a:r>
            <a:r>
              <a:rPr lang="fr-CH" sz="1440" b="1" kern="0" dirty="0" err="1" smtClean="0">
                <a:solidFill>
                  <a:srgbClr val="FFFFFF"/>
                </a:solidFill>
                <a:latin typeface="Arial"/>
                <a:cs typeface="Arial"/>
              </a:rPr>
              <a:t>Recht</a:t>
            </a:r>
            <a:r>
              <a:rPr lang="fr-CH" sz="1440" b="1" kern="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fr-CH" sz="1440" b="1" kern="0" dirty="0" smtClean="0">
                <a:solidFill>
                  <a:srgbClr val="FFFFFF"/>
                </a:solidFill>
                <a:latin typeface="Arial"/>
                <a:cs typeface="Arial"/>
              </a:rPr>
            </a:br>
            <a:endParaRPr lang="fr-CH" sz="144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983E70B-D9A3-4175-9FD9-AB2F15C55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612" y="5127478"/>
            <a:ext cx="5987891" cy="3139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endParaRPr lang="fr-CH" altLang="fr-FR" sz="1440" b="1" i="1" kern="0" dirty="0">
              <a:solidFill>
                <a:srgbClr val="000000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FDDF0CB-AC59-4014-A72F-216BAB581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632" y="5144054"/>
            <a:ext cx="7421670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endParaRPr lang="fr-CH" altLang="fr-FR" sz="1800" kern="0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856" y="1793496"/>
            <a:ext cx="5733812" cy="25880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348" y="4389990"/>
            <a:ext cx="1808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CH" dirty="0" err="1" smtClean="0"/>
              <a:t>Anmeldungen</a:t>
            </a:r>
            <a:r>
              <a:rPr lang="fr-CH" dirty="0" smtClean="0">
                <a:solidFill>
                  <a:srgbClr val="FF0000"/>
                </a:solidFill>
              </a:rPr>
              <a:t>+</a:t>
            </a:r>
          </a:p>
          <a:p>
            <a:pPr>
              <a:spcBef>
                <a:spcPts val="0"/>
              </a:spcBef>
            </a:pPr>
            <a:r>
              <a:rPr lang="fr-CH" dirty="0" err="1" smtClean="0"/>
              <a:t>Verfahren</a:t>
            </a:r>
            <a:r>
              <a:rPr lang="fr-CH" dirty="0" smtClean="0">
                <a:solidFill>
                  <a:srgbClr val="FF0000"/>
                </a:solidFill>
              </a:rPr>
              <a:t>+</a:t>
            </a:r>
          </a:p>
          <a:p>
            <a:pPr>
              <a:spcBef>
                <a:spcPts val="0"/>
              </a:spcBef>
            </a:pPr>
            <a:r>
              <a:rPr lang="fr-CH" dirty="0" err="1" smtClean="0"/>
              <a:t>Übersetzungen</a:t>
            </a:r>
            <a:r>
              <a:rPr lang="fr-CH" dirty="0" smtClean="0">
                <a:solidFill>
                  <a:srgbClr val="FF0000"/>
                </a:solidFill>
              </a:rPr>
              <a:t>+</a:t>
            </a:r>
          </a:p>
          <a:p>
            <a:pPr>
              <a:spcBef>
                <a:spcPts val="0"/>
              </a:spcBef>
            </a:pPr>
            <a:r>
              <a:rPr lang="fr-CH" dirty="0" smtClean="0"/>
              <a:t>IP </a:t>
            </a:r>
            <a:r>
              <a:rPr lang="fr-CH" dirty="0" err="1" smtClean="0"/>
              <a:t>Anwälte</a:t>
            </a:r>
            <a:endParaRPr lang="fr-CH" dirty="0" smtClean="0"/>
          </a:p>
          <a:p>
            <a:pPr>
              <a:spcBef>
                <a:spcPts val="0"/>
              </a:spcBef>
            </a:pPr>
            <a:endParaRPr lang="fr-CH" sz="2000" dirty="0" smtClean="0"/>
          </a:p>
          <a:p>
            <a:pPr>
              <a:spcBef>
                <a:spcPts val="0"/>
              </a:spcBef>
            </a:pPr>
            <a:endParaRPr lang="fr-CH" sz="2000" dirty="0" smtClean="0"/>
          </a:p>
          <a:p>
            <a:pPr>
              <a:spcBef>
                <a:spcPts val="0"/>
              </a:spcBef>
            </a:pPr>
            <a:endParaRPr lang="fr-CH" sz="2000" dirty="0" smtClean="0"/>
          </a:p>
          <a:p>
            <a:pPr>
              <a:spcBef>
                <a:spcPts val="0"/>
              </a:spcBef>
            </a:pPr>
            <a:endParaRPr lang="fr-CH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27100" y="4419592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Ämter</a:t>
            </a:r>
            <a:r>
              <a:rPr lang="fr-CH" dirty="0" smtClean="0"/>
              <a:t> </a:t>
            </a:r>
            <a:r>
              <a:rPr lang="fr-CH" dirty="0" smtClean="0">
                <a:solidFill>
                  <a:srgbClr val="FF0000"/>
                </a:solidFill>
              </a:rPr>
              <a:t>+</a:t>
            </a:r>
            <a:r>
              <a:rPr lang="fr-CH" dirty="0" smtClean="0"/>
              <a:t> </a:t>
            </a:r>
            <a:r>
              <a:rPr lang="fr-CH" dirty="0" err="1" smtClean="0"/>
              <a:t>Gebühren</a:t>
            </a:r>
            <a:endParaRPr lang="fr-CH" dirty="0"/>
          </a:p>
          <a:p>
            <a:endParaRPr lang="fr-CH" dirty="0"/>
          </a:p>
        </p:txBody>
      </p:sp>
      <p:sp>
        <p:nvSpPr>
          <p:cNvPr id="17" name="TextBox 16"/>
          <p:cNvSpPr txBox="1"/>
          <p:nvPr/>
        </p:nvSpPr>
        <p:spPr>
          <a:xfrm>
            <a:off x="5913775" y="4384775"/>
            <a:ext cx="1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Registrierungen</a:t>
            </a:r>
            <a:endParaRPr lang="fr-CH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711857"/>
            <a:ext cx="409812" cy="4939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266" y="5186818"/>
            <a:ext cx="682811" cy="82303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414181" y="3264105"/>
            <a:ext cx="284059" cy="281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dirty="0"/>
          </a:p>
        </p:txBody>
      </p:sp>
      <p:sp>
        <p:nvSpPr>
          <p:cNvPr id="18" name="Rectangle 17"/>
          <p:cNvSpPr/>
          <p:nvPr/>
        </p:nvSpPr>
        <p:spPr>
          <a:xfrm>
            <a:off x="687585" y="1222008"/>
            <a:ext cx="807902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H" dirty="0" err="1" smtClean="0"/>
              <a:t>Eine</a:t>
            </a:r>
            <a:r>
              <a:rPr lang="fr-CH" dirty="0" smtClean="0"/>
              <a:t> </a:t>
            </a:r>
            <a:r>
              <a:rPr lang="fr-CH" dirty="0" err="1" smtClean="0"/>
              <a:t>Vielzahl</a:t>
            </a:r>
            <a:r>
              <a:rPr lang="fr-CH" dirty="0" smtClean="0"/>
              <a:t> </a:t>
            </a:r>
            <a:r>
              <a:rPr lang="fr-CH" dirty="0" err="1" smtClean="0"/>
              <a:t>von</a:t>
            </a:r>
            <a:r>
              <a:rPr lang="fr-CH" dirty="0" smtClean="0"/>
              <a:t>…</a:t>
            </a:r>
            <a:endParaRPr lang="fr-CH" dirty="0"/>
          </a:p>
        </p:txBody>
      </p:sp>
      <p:pic>
        <p:nvPicPr>
          <p:cNvPr id="3" name="Picture 2" descr="Bulgarien | Landkarten kostenlos – Cliparts kostenlos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47" y="1628828"/>
            <a:ext cx="1066800" cy="1066800"/>
          </a:xfrm>
          <a:prstGeom prst="rect">
            <a:avLst/>
          </a:prstGeom>
          <a:ln>
            <a:noFill/>
          </a:ln>
        </p:spPr>
      </p:pic>
      <p:pic>
        <p:nvPicPr>
          <p:cNvPr id="20" name="Picture 19" descr="Bulgarien | Landkarten kostenlos – Cliparts kostenlos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47" y="2554108"/>
            <a:ext cx="1066800" cy="1066800"/>
          </a:xfrm>
          <a:prstGeom prst="rect">
            <a:avLst/>
          </a:prstGeom>
        </p:spPr>
      </p:pic>
      <p:pic>
        <p:nvPicPr>
          <p:cNvPr id="21" name="Picture 20" descr="Bulgarien | Landkarten kostenlos – Cliparts kostenlos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48" y="3386759"/>
            <a:ext cx="1066800" cy="1066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00" y="4554052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Territoriale </a:t>
            </a:r>
            <a:r>
              <a:rPr lang="fr-CH" dirty="0" err="1"/>
              <a:t>Wirkung</a:t>
            </a:r>
            <a:endParaRPr lang="fr-CH" dirty="0"/>
          </a:p>
          <a:p>
            <a:endParaRPr lang="fr-CH" dirty="0"/>
          </a:p>
        </p:txBody>
      </p:sp>
      <p:pic>
        <p:nvPicPr>
          <p:cNvPr id="5" name="Picture 4" descr="Dollar PNG Transparent Images | PNG Al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08" y="5539203"/>
            <a:ext cx="857192" cy="856420"/>
          </a:xfrm>
          <a:prstGeom prst="rect">
            <a:avLst/>
          </a:prstGeom>
        </p:spPr>
      </p:pic>
      <p:pic>
        <p:nvPicPr>
          <p:cNvPr id="11" name="Picture 10" descr="CEREBRAL BOINKFEST: # = Punctuation with an Identity Crisi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53" y="5688521"/>
            <a:ext cx="656072" cy="654182"/>
          </a:xfrm>
          <a:prstGeom prst="rect">
            <a:avLst/>
          </a:prstGeom>
        </p:spPr>
      </p:pic>
      <p:pic>
        <p:nvPicPr>
          <p:cNvPr id="12" name="Picture 11" descr="Yen &amp; Yuan sign ¥ (learn to type Yen money symbol on keyboard)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54" y="5674815"/>
            <a:ext cx="465958" cy="782144"/>
          </a:xfrm>
          <a:prstGeom prst="rect">
            <a:avLst/>
          </a:prstGeom>
        </p:spPr>
      </p:pic>
      <p:pic>
        <p:nvPicPr>
          <p:cNvPr id="28" name="Picture 27" descr="Ruble Money Russia · Free image on Pixabay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25" y="4941210"/>
            <a:ext cx="1076996" cy="588982"/>
          </a:xfrm>
          <a:prstGeom prst="rect">
            <a:avLst/>
          </a:prstGeom>
        </p:spPr>
      </p:pic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D3B84-42AB-48D3-9391-91307687AA8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3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0875" y="5025440"/>
            <a:ext cx="2909525" cy="784809"/>
          </a:xfrm>
        </p:spPr>
        <p:txBody>
          <a:bodyPr/>
          <a:lstStyle/>
          <a:p>
            <a:pPr algn="ctr">
              <a:defRPr/>
            </a:pPr>
            <a:r>
              <a:rPr lang="fr-FR" altLang="en-US" sz="2400" dirty="0" smtClean="0"/>
              <a:t>Industrielles Design</a:t>
            </a:r>
            <a:br>
              <a:rPr lang="fr-FR" altLang="en-US" sz="2400" dirty="0" smtClean="0"/>
            </a:br>
            <a:r>
              <a:rPr lang="fr-FR" altLang="en-US" sz="2400" i="1" dirty="0" smtClean="0"/>
              <a:t>(</a:t>
            </a:r>
            <a:r>
              <a:rPr lang="fr-FR" altLang="en-US" sz="2400" i="1" dirty="0" err="1" smtClean="0"/>
              <a:t>Haager</a:t>
            </a:r>
            <a:r>
              <a:rPr lang="fr-FR" altLang="en-US" sz="2400" i="1" dirty="0" smtClean="0"/>
              <a:t> System)</a:t>
            </a:r>
            <a:endParaRPr lang="en-US" sz="2400" i="1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27F63-9ECD-46EA-8729-7C056A0C81C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915" y="3124200"/>
            <a:ext cx="2346408" cy="1099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27959"/>
            <a:ext cx="2212769" cy="1971091"/>
          </a:xfrm>
          <a:prstGeom prst="rect">
            <a:avLst/>
          </a:prstGeom>
        </p:spPr>
      </p:pic>
      <p:pic>
        <p:nvPicPr>
          <p:cNvPr id="10" name="Diagramme 8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47"/>
          <a:stretch/>
        </p:blipFill>
        <p:spPr bwMode="auto">
          <a:xfrm>
            <a:off x="1295400" y="60960"/>
            <a:ext cx="2322616" cy="27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06" y="76200"/>
            <a:ext cx="3472187" cy="231042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3159805" y="4267200"/>
            <a:ext cx="2909525" cy="78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altLang="en-US" sz="2400" kern="0" dirty="0" err="1" smtClean="0"/>
              <a:t>Marke</a:t>
            </a:r>
            <a:endParaRPr lang="fr-FR" altLang="en-US" sz="2400" kern="0" dirty="0" smtClean="0"/>
          </a:p>
          <a:p>
            <a:pPr algn="ctr">
              <a:defRPr/>
            </a:pPr>
            <a:r>
              <a:rPr lang="fr-FR" sz="2400" i="1" kern="0" dirty="0" smtClean="0">
                <a:ea typeface="ＭＳ Ｐゴシック" charset="0"/>
              </a:rPr>
              <a:t>(</a:t>
            </a:r>
            <a:r>
              <a:rPr lang="fr-FR" sz="2400" i="1" kern="0" dirty="0" err="1" smtClean="0">
                <a:ea typeface="ＭＳ Ｐゴシック" charset="0"/>
              </a:rPr>
              <a:t>Madrider</a:t>
            </a:r>
            <a:r>
              <a:rPr lang="fr-FR" sz="2400" i="1" kern="0" dirty="0" smtClean="0">
                <a:ea typeface="ＭＳ Ｐゴシック" charset="0"/>
              </a:rPr>
              <a:t> System)</a:t>
            </a:r>
            <a:endParaRPr lang="en-US" sz="2400" i="1" kern="0" dirty="0"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440" y="2498412"/>
            <a:ext cx="2096284" cy="210034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5821773" y="4473451"/>
            <a:ext cx="3169827" cy="105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altLang="en-US" sz="2400" kern="0" dirty="0" err="1" smtClean="0"/>
              <a:t>Geographische</a:t>
            </a:r>
            <a:r>
              <a:rPr lang="fr-FR" altLang="en-US" sz="2400" kern="0" dirty="0" smtClean="0"/>
              <a:t> </a:t>
            </a:r>
            <a:r>
              <a:rPr lang="fr-FR" altLang="en-US" sz="2400" kern="0" dirty="0" err="1" smtClean="0"/>
              <a:t>Angabe</a:t>
            </a:r>
            <a:endParaRPr lang="fr-FR" altLang="en-US" sz="2400" kern="0" dirty="0" smtClean="0"/>
          </a:p>
          <a:p>
            <a:pPr algn="ctr">
              <a:defRPr/>
            </a:pPr>
            <a:r>
              <a:rPr lang="fr-FR" sz="2400" i="1" kern="0" dirty="0" smtClean="0">
                <a:ea typeface="ＭＳ Ｐゴシック" charset="0"/>
              </a:rPr>
              <a:t>(</a:t>
            </a:r>
            <a:r>
              <a:rPr lang="fr-FR" sz="2400" i="1" kern="0" dirty="0" err="1" smtClean="0">
                <a:ea typeface="ＭＳ Ｐゴシック" charset="0"/>
              </a:rPr>
              <a:t>Lissabonner</a:t>
            </a:r>
            <a:r>
              <a:rPr lang="fr-FR" sz="2400" i="1" kern="0" dirty="0" smtClean="0">
                <a:ea typeface="ＭＳ Ｐゴシック" charset="0"/>
              </a:rPr>
              <a:t> System)</a:t>
            </a:r>
            <a:endParaRPr lang="en-US" sz="2400" i="1" kern="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50104" y="544698"/>
            <a:ext cx="8229600" cy="857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kern="0" dirty="0" err="1" smtClean="0"/>
              <a:t>Kombination</a:t>
            </a:r>
            <a:r>
              <a:rPr lang="fr-CH" kern="0" dirty="0" smtClean="0"/>
              <a:t> – Daimler AG </a:t>
            </a:r>
            <a:endParaRPr lang="fr-CH" kern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15A7FB-F191-440E-A9A8-F557BFFAB91D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886200" y="1828800"/>
            <a:ext cx="5140816" cy="411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■"/>
            </a:pPr>
            <a:r>
              <a:rPr lang="es-MX" sz="2200" dirty="0" err="1" smtClean="0"/>
              <a:t>Marken</a:t>
            </a:r>
            <a:r>
              <a:rPr lang="es-MX" sz="2200" dirty="0" smtClean="0"/>
              <a:t>: MM, Mercedes Pro </a:t>
            </a:r>
            <a:endParaRPr lang="es-MX" sz="2200" dirty="0"/>
          </a:p>
          <a:p>
            <a:pPr marL="0" indent="0">
              <a:spcBef>
                <a:spcPts val="0"/>
              </a:spcBef>
              <a:buNone/>
            </a:pPr>
            <a:r>
              <a:rPr lang="es-MX" sz="2200" dirty="0"/>
              <a:t>     </a:t>
            </a:r>
            <a:r>
              <a:rPr lang="es-MX" sz="2200" dirty="0" smtClean="0"/>
              <a:t>Nos. 1463956, 1382679, </a:t>
            </a:r>
            <a:r>
              <a:rPr lang="es-MX" sz="2200" dirty="0"/>
              <a:t>1484280  </a:t>
            </a:r>
            <a:endParaRPr lang="es-MX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MX" sz="2200" dirty="0"/>
              <a:t> </a:t>
            </a:r>
            <a:r>
              <a:rPr lang="es-MX" sz="2200" dirty="0" smtClean="0"/>
              <a:t>    (</a:t>
            </a:r>
            <a:r>
              <a:rPr lang="es-MX" sz="2200" b="1" dirty="0"/>
              <a:t>Madrid </a:t>
            </a:r>
            <a:r>
              <a:rPr lang="es-MX" sz="2200" b="1" dirty="0" err="1"/>
              <a:t>System</a:t>
            </a:r>
            <a:r>
              <a:rPr lang="es-MX" sz="2200" dirty="0"/>
              <a:t>)</a:t>
            </a:r>
          </a:p>
          <a:p>
            <a:pPr marL="0" indent="0">
              <a:buNone/>
            </a:pPr>
            <a:endParaRPr lang="fr-FR" altLang="en-US" sz="2200" kern="0" dirty="0"/>
          </a:p>
          <a:p>
            <a:pPr>
              <a:spcBef>
                <a:spcPts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sz="2200" dirty="0" err="1" smtClean="0"/>
              <a:t>Industrielles</a:t>
            </a:r>
            <a:r>
              <a:rPr lang="en-US" sz="2200" dirty="0" smtClean="0"/>
              <a:t> Design: </a:t>
            </a: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    </a:t>
            </a:r>
            <a:r>
              <a:rPr lang="es-MX" sz="2200" dirty="0" smtClean="0"/>
              <a:t>No. DM/091 095 – </a:t>
            </a:r>
            <a:r>
              <a:rPr lang="es-MX" sz="2200" dirty="0" err="1" smtClean="0"/>
              <a:t>Vehicle</a:t>
            </a:r>
            <a:endParaRPr lang="es-MX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MX" sz="2200" dirty="0"/>
              <a:t> </a:t>
            </a:r>
            <a:r>
              <a:rPr lang="es-MX" sz="2200" dirty="0" smtClean="0"/>
              <a:t>    (</a:t>
            </a:r>
            <a:r>
              <a:rPr lang="es-MX" sz="2200" b="1" dirty="0" err="1" smtClean="0"/>
              <a:t>Haager-System</a:t>
            </a:r>
            <a:r>
              <a:rPr lang="es-MX" sz="2200" dirty="0"/>
              <a:t>)</a:t>
            </a:r>
          </a:p>
          <a:p>
            <a:pPr marL="0" indent="0">
              <a:buNone/>
            </a:pPr>
            <a:endParaRPr lang="en-US" altLang="en-US" sz="2200" kern="0" dirty="0"/>
          </a:p>
          <a:p>
            <a:pPr>
              <a:spcBef>
                <a:spcPts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sz="2200" dirty="0" err="1" smtClean="0"/>
              <a:t>Patentanmeldungen</a:t>
            </a:r>
            <a:r>
              <a:rPr lang="en-US" sz="2200" dirty="0" smtClean="0"/>
              <a:t>: </a:t>
            </a:r>
            <a:r>
              <a:rPr lang="en-US" dirty="0" smtClean="0"/>
              <a:t>WO/2021/004857, WO/2019/185407 </a:t>
            </a:r>
            <a:r>
              <a:rPr lang="es-MX" sz="2200" b="1" dirty="0" smtClean="0"/>
              <a:t>(PCT-</a:t>
            </a:r>
            <a:r>
              <a:rPr lang="es-MX" sz="2200" b="1" dirty="0" err="1" smtClean="0"/>
              <a:t>System</a:t>
            </a:r>
            <a:r>
              <a:rPr lang="es-MX" sz="2200" dirty="0"/>
              <a:t>)</a:t>
            </a:r>
          </a:p>
        </p:txBody>
      </p:sp>
      <p:pic>
        <p:nvPicPr>
          <p:cNvPr id="2" name="Picture 2" descr="https://www.wipo.int/idpub/45_2018/091095/s001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0" y="2982842"/>
            <a:ext cx="2904911" cy="15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www3.wipo.int/branddb/jsp/data.jsp?KEY=MAD_ACT.1463956&amp;TYPE=jpg&amp;qi=8-Ec+9yMoTz1djpJDlGigH5AZ61EpD564VfWoCqwaBCUo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23670"/>
            <a:ext cx="1136549" cy="113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0" y="1723781"/>
            <a:ext cx="987425" cy="7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rcedes P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60237"/>
            <a:ext cx="1197309" cy="4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ont page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21" y="4942907"/>
            <a:ext cx="2167639" cy="148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ront page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4" y="4772276"/>
            <a:ext cx="1017055" cy="140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r Erfinder und sein Werk: Carl Benz (vorn) auf seinem Patent-Motorwagen Typ III, zusammen mit Friedrich von Fischer, gleichfalls Mitglied der Geschäftsführung bei Benz &amp; Cie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033590" cy="157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7441" y="289008"/>
            <a:ext cx="8229600" cy="1143000"/>
          </a:xfrm>
        </p:spPr>
        <p:txBody>
          <a:bodyPr/>
          <a:lstStyle/>
          <a:p>
            <a:pPr eaLnBrk="1" hangingPunct="1"/>
            <a:r>
              <a:rPr lang="fr-CH" dirty="0" err="1" smtClean="0"/>
              <a:t>Kombination</a:t>
            </a:r>
            <a:r>
              <a:rPr lang="fr-CH" dirty="0" smtClean="0"/>
              <a:t> - Rolex </a:t>
            </a:r>
            <a:endParaRPr lang="fr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CH" dirty="0"/>
          </a:p>
          <a:p>
            <a:pPr eaLnBrk="1" hangingPunct="1"/>
            <a:endParaRPr lang="fr-CH" dirty="0"/>
          </a:p>
          <a:p>
            <a:pPr eaLnBrk="1" hangingPunct="1"/>
            <a:endParaRPr lang="fr-CH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91572-585C-412F-8989-1D611FFE419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8949" y="2306857"/>
            <a:ext cx="6779096" cy="287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■"/>
            </a:pPr>
            <a:r>
              <a:rPr lang="fr-FR" altLang="en-US" sz="2200" kern="0" dirty="0" smtClean="0"/>
              <a:t>Patent</a:t>
            </a:r>
            <a:r>
              <a:rPr lang="fr-FR" altLang="en-US" sz="2200" kern="0" dirty="0"/>
              <a:t>: </a:t>
            </a:r>
            <a:r>
              <a:rPr lang="fr-FR" altLang="en-US" sz="2200" kern="0" dirty="0" err="1" smtClean="0"/>
              <a:t>Zeitübertragungsvorrichtung</a:t>
            </a:r>
            <a:r>
              <a:rPr lang="fr-FR" altLang="en-US" sz="2200" kern="0" dirty="0" smtClean="0"/>
              <a:t>,                      </a:t>
            </a:r>
            <a:r>
              <a:rPr lang="fr-FR" altLang="en-US" sz="2200" kern="0" dirty="0"/>
              <a:t>No. PCT/EP2015/063649, 23.12.2015                   (</a:t>
            </a:r>
            <a:r>
              <a:rPr lang="fr-FR" altLang="en-US" sz="2200" b="1" kern="0" dirty="0" smtClean="0"/>
              <a:t>PCT System</a:t>
            </a:r>
            <a:r>
              <a:rPr lang="fr-FR" altLang="en-US" sz="2200" kern="0" dirty="0" smtClean="0"/>
              <a:t>)</a:t>
            </a:r>
            <a:endParaRPr lang="fr-FR" altLang="en-US" sz="2200" kern="0" dirty="0"/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en-US" sz="2200" kern="0" dirty="0" err="1" smtClean="0"/>
              <a:t>Marke</a:t>
            </a:r>
            <a:r>
              <a:rPr lang="en-US" altLang="en-US" sz="2200" kern="0" dirty="0" smtClean="0"/>
              <a:t>: </a:t>
            </a:r>
            <a:r>
              <a:rPr lang="en-US" altLang="en-US" sz="2200" kern="0" dirty="0"/>
              <a:t>No. 476371- ROLEX, 24.03.1983 </a:t>
            </a:r>
          </a:p>
          <a:p>
            <a:pPr marL="0" indent="0">
              <a:buNone/>
            </a:pPr>
            <a:r>
              <a:rPr lang="en-US" altLang="en-US" sz="2200" kern="0" dirty="0"/>
              <a:t>     (</a:t>
            </a:r>
            <a:r>
              <a:rPr lang="en-US" altLang="en-US" sz="2200" b="1" kern="0" dirty="0"/>
              <a:t>Madrid System</a:t>
            </a:r>
            <a:r>
              <a:rPr lang="en-US" altLang="en-US" sz="2200" kern="0" dirty="0"/>
              <a:t>)</a:t>
            </a:r>
          </a:p>
          <a:p>
            <a:pPr>
              <a:buClr>
                <a:srgbClr val="C00000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altLang="en-US" sz="2200" kern="0" dirty="0" smtClean="0"/>
              <a:t>Design: </a:t>
            </a:r>
            <a:r>
              <a:rPr lang="en-US" altLang="en-US" sz="2200" kern="0" dirty="0"/>
              <a:t>No. DM/068 824</a:t>
            </a:r>
            <a:r>
              <a:rPr lang="en-US" altLang="en-US" sz="2200" kern="0" dirty="0" smtClean="0"/>
              <a:t>, DM/072 330</a:t>
            </a:r>
            <a:r>
              <a:rPr lang="en-US" sz="2200" kern="0" dirty="0" smtClean="0"/>
              <a:t> </a:t>
            </a:r>
          </a:p>
          <a:p>
            <a:pPr marL="0" indent="0">
              <a:buNone/>
            </a:pPr>
            <a:r>
              <a:rPr lang="en-US" altLang="en-US" sz="2200" kern="0" dirty="0"/>
              <a:t> </a:t>
            </a:r>
            <a:r>
              <a:rPr lang="en-US" altLang="en-US" sz="2200" kern="0" dirty="0" smtClean="0"/>
              <a:t>    (</a:t>
            </a:r>
            <a:r>
              <a:rPr lang="en-US" altLang="en-US" sz="2200" b="1" kern="0" dirty="0" err="1" smtClean="0"/>
              <a:t>Haager</a:t>
            </a:r>
            <a:r>
              <a:rPr lang="en-US" altLang="en-US" sz="2200" b="1" kern="0" dirty="0" smtClean="0"/>
              <a:t> </a:t>
            </a:r>
            <a:r>
              <a:rPr lang="en-US" altLang="en-US" sz="2200" b="1" kern="0" dirty="0"/>
              <a:t>System</a:t>
            </a:r>
            <a:r>
              <a:rPr lang="en-US" altLang="en-US" sz="2200" kern="0" dirty="0" smtClean="0"/>
              <a:t>)</a:t>
            </a:r>
            <a:endParaRPr lang="en-US" altLang="en-US" sz="2200" kern="0" dirty="0"/>
          </a:p>
        </p:txBody>
      </p:sp>
      <p:pic>
        <p:nvPicPr>
          <p:cNvPr id="6" name="Picture 2" descr="ROL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22" y="3556801"/>
            <a:ext cx="14636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www3.wipo.int/designdb/jsp/data.jsp?SOURCE=BULL&amp;TYPE=JPG&amp;KEY=200709/068824/s001_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81" y="4836464"/>
            <a:ext cx="1453290" cy="114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s://www3.wipo.int/designdb/jsp/data.jsp?SOURCE=BULL&amp;TYPE=JPG&amp;KEY=200709/068824/s001_0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41544"/>
            <a:ext cx="905193" cy="97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patentscope.wipo.int/search/docservice_fpimage/US195466004@@@fals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" r="2954" b="5741"/>
          <a:stretch/>
        </p:blipFill>
        <p:spPr bwMode="auto">
          <a:xfrm>
            <a:off x="7371715" y="2435590"/>
            <a:ext cx="1736725" cy="9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Résultat de recherche d'images pour &quot;montre rolex yacht master II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4409">
            <a:off x="427361" y="223166"/>
            <a:ext cx="1087590" cy="166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www.wipo.int/idpub/02_2010/072330/s001_0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16" y="5202527"/>
            <a:ext cx="1216025" cy="119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ทำไมสินค้าดีๆถึงมักไม่ประสพความสำเร็จ ความสำคัญของ ไอเดีย ..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200"/>
            <a:ext cx="2742627" cy="17141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10400" y="1887379"/>
            <a:ext cx="16352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CH" altLang="en-US" sz="1000" dirty="0" smtClean="0"/>
              <a:t>Mercedes </a:t>
            </a:r>
            <a:r>
              <a:rPr lang="fr-CH" altLang="en-US" sz="1000" dirty="0" err="1" smtClean="0"/>
              <a:t>Gleitze</a:t>
            </a:r>
            <a:r>
              <a:rPr lang="fr-CH" altLang="en-US" sz="1000" dirty="0" smtClean="0"/>
              <a:t>, 1927</a:t>
            </a:r>
          </a:p>
        </p:txBody>
      </p:sp>
    </p:spTree>
    <p:extLst>
      <p:ext uri="{BB962C8B-B14F-4D97-AF65-F5344CB8AC3E}">
        <p14:creationId xmlns:p14="http://schemas.microsoft.com/office/powerpoint/2010/main" val="20908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4" y="1825984"/>
            <a:ext cx="3614928" cy="3297936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49" y="2933700"/>
            <a:ext cx="82685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14680" y="523950"/>
            <a:ext cx="6577472" cy="857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kern="0" dirty="0" err="1" smtClean="0"/>
              <a:t>Kombination</a:t>
            </a:r>
            <a:r>
              <a:rPr lang="fr-CH" kern="0" dirty="0" smtClean="0"/>
              <a:t> – Roquefort </a:t>
            </a:r>
            <a:r>
              <a:rPr lang="fr-CH" kern="0" dirty="0" err="1" smtClean="0"/>
              <a:t>Käse</a:t>
            </a:r>
            <a:r>
              <a:rPr lang="fr-CH" kern="0" dirty="0" smtClean="0"/>
              <a:t> </a:t>
            </a:r>
            <a:endParaRPr lang="fr-CH" kern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15A7FB-F191-440E-A9A8-F557BFFAB91D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16460" y="1600200"/>
            <a:ext cx="415138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■"/>
            </a:pPr>
            <a:r>
              <a:rPr lang="es-MX" sz="1800" dirty="0" err="1" smtClean="0"/>
              <a:t>Marke</a:t>
            </a:r>
            <a:r>
              <a:rPr lang="es-MX" sz="1800" dirty="0" smtClean="0"/>
              <a:t>: </a:t>
            </a:r>
            <a:endParaRPr lang="es-MX" sz="1800" dirty="0"/>
          </a:p>
          <a:p>
            <a:pPr marL="0" indent="0">
              <a:spcBef>
                <a:spcPts val="0"/>
              </a:spcBef>
              <a:buNone/>
            </a:pPr>
            <a:r>
              <a:rPr lang="es-MX" sz="1800" dirty="0"/>
              <a:t>     No. 477479 – PAPILLON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800" dirty="0"/>
              <a:t>     (</a:t>
            </a:r>
            <a:r>
              <a:rPr lang="es-MX" sz="1800" b="1" dirty="0" err="1" smtClean="0"/>
              <a:t>Madrider-System</a:t>
            </a:r>
            <a:r>
              <a:rPr lang="es-MX" sz="1800" dirty="0"/>
              <a:t>)</a:t>
            </a:r>
          </a:p>
          <a:p>
            <a:pPr marL="0" indent="0">
              <a:buNone/>
            </a:pPr>
            <a:endParaRPr lang="fr-FR" altLang="en-US" sz="1800" kern="0" dirty="0"/>
          </a:p>
          <a:p>
            <a:pPr>
              <a:spcBef>
                <a:spcPts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sz="1800" dirty="0" err="1" smtClean="0"/>
              <a:t>Kollektive</a:t>
            </a:r>
            <a:r>
              <a:rPr lang="en-US" sz="1800" dirty="0" smtClean="0"/>
              <a:t> </a:t>
            </a:r>
            <a:r>
              <a:rPr lang="en-US" sz="1800" dirty="0" err="1" smtClean="0"/>
              <a:t>Marke</a:t>
            </a:r>
            <a:r>
              <a:rPr lang="en-US" sz="1800" dirty="0" smtClean="0"/>
              <a:t>: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    </a:t>
            </a:r>
            <a:r>
              <a:rPr lang="es-MX" sz="1800" dirty="0"/>
              <a:t>No. 699060 – ROQUEFORT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800" dirty="0"/>
              <a:t>     (</a:t>
            </a:r>
            <a:r>
              <a:rPr lang="es-MX" sz="1800" b="1" dirty="0" err="1" smtClean="0"/>
              <a:t>Madrider-System</a:t>
            </a:r>
            <a:r>
              <a:rPr lang="es-MX" sz="1800" dirty="0"/>
              <a:t>)</a:t>
            </a:r>
          </a:p>
          <a:p>
            <a:pPr marL="0" indent="0">
              <a:buNone/>
            </a:pPr>
            <a:endParaRPr lang="en-US" altLang="en-US" sz="1800" kern="0" dirty="0"/>
          </a:p>
          <a:p>
            <a:pPr>
              <a:spcBef>
                <a:spcPts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sz="1800" dirty="0" err="1" smtClean="0"/>
              <a:t>Geschützte</a:t>
            </a:r>
            <a:r>
              <a:rPr lang="en-US" sz="1800" dirty="0" smtClean="0"/>
              <a:t> </a:t>
            </a:r>
            <a:r>
              <a:rPr lang="en-US" sz="1800" dirty="0" err="1" smtClean="0"/>
              <a:t>Ursprungsbezeichnung</a:t>
            </a:r>
            <a:r>
              <a:rPr lang="en-US" sz="1800" dirty="0" smtClean="0"/>
              <a:t>: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MX" sz="1800" dirty="0"/>
              <a:t>     AO 459 – ROQUEFORT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800" dirty="0"/>
              <a:t>     (</a:t>
            </a:r>
            <a:r>
              <a:rPr lang="es-MX" sz="1800" b="1" smtClean="0"/>
              <a:t>Lissabonner-System</a:t>
            </a:r>
            <a:r>
              <a:rPr lang="es-MX" sz="18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s-MX" sz="1800" dirty="0"/>
          </a:p>
          <a:p>
            <a:pPr>
              <a:spcBef>
                <a:spcPts val="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■"/>
            </a:pPr>
            <a:r>
              <a:rPr lang="en-US" sz="1800" dirty="0" err="1" smtClean="0"/>
              <a:t>Industrielles</a:t>
            </a:r>
            <a:r>
              <a:rPr lang="en-US" sz="1800" dirty="0" smtClean="0"/>
              <a:t> Design: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s-MX" sz="1800" dirty="0"/>
              <a:t>     </a:t>
            </a:r>
            <a:r>
              <a:rPr lang="es-MX" sz="1800" dirty="0" smtClean="0"/>
              <a:t>DM/032 809</a:t>
            </a:r>
            <a:endParaRPr lang="es-MX" sz="1800" dirty="0"/>
          </a:p>
          <a:p>
            <a:pPr marL="0" indent="0">
              <a:spcBef>
                <a:spcPts val="0"/>
              </a:spcBef>
              <a:buNone/>
            </a:pPr>
            <a:r>
              <a:rPr lang="es-MX" sz="1800" dirty="0"/>
              <a:t>     </a:t>
            </a:r>
            <a:r>
              <a:rPr lang="es-MX" sz="1800" dirty="0" smtClean="0"/>
              <a:t>(</a:t>
            </a:r>
            <a:r>
              <a:rPr lang="es-MX" sz="1800" b="1" dirty="0" err="1" smtClean="0"/>
              <a:t>Haager-System</a:t>
            </a:r>
            <a:r>
              <a:rPr lang="es-MX" sz="1800" dirty="0" smtClean="0"/>
              <a:t>)</a:t>
            </a:r>
            <a:endParaRPr lang="es-MX" sz="180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331641" y="3169707"/>
            <a:ext cx="2093295" cy="374571"/>
          </a:xfrm>
          <a:prstGeom prst="roundRect">
            <a:avLst/>
          </a:prstGeom>
          <a:noFill/>
          <a:ln w="38100">
            <a:solidFill>
              <a:srgbClr val="3EACFF"/>
            </a:solidFill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471864" y="4537859"/>
            <a:ext cx="595655" cy="374571"/>
          </a:xfrm>
          <a:prstGeom prst="roundRect">
            <a:avLst/>
          </a:prstGeom>
          <a:noFill/>
          <a:ln w="38100">
            <a:solidFill>
              <a:srgbClr val="3EACFF"/>
            </a:solidFill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259632" y="4442276"/>
            <a:ext cx="2165303" cy="374571"/>
          </a:xfrm>
          <a:prstGeom prst="roundRect">
            <a:avLst/>
          </a:prstGeom>
          <a:noFill/>
          <a:ln w="38100">
            <a:solidFill>
              <a:srgbClr val="3EACFF"/>
            </a:solidFill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098" name="Picture 2" descr="06_1994/032809/001_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72" y="5487950"/>
            <a:ext cx="2204456" cy="10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7646" y="1740742"/>
            <a:ext cx="1441497" cy="13390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14268">
            <a:off x="3722065" y="3053716"/>
            <a:ext cx="1141357" cy="129610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2527262" y="4252104"/>
            <a:ext cx="2048447" cy="146091"/>
          </a:xfrm>
          <a:prstGeom prst="straightConnector1">
            <a:avLst/>
          </a:prstGeom>
          <a:ln>
            <a:tailEnd type="triangle"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V="1">
            <a:off x="2953790" y="5487950"/>
            <a:ext cx="1522305" cy="107877"/>
          </a:xfrm>
          <a:prstGeom prst="straightConnector1">
            <a:avLst/>
          </a:prstGeom>
          <a:ln>
            <a:tailEnd type="triangle"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Paul Vayson — Wikipédi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76200"/>
            <a:ext cx="2340051" cy="169160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845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altLang="en-US" dirty="0" smtClean="0">
                <a:ea typeface="ＭＳ Ｐゴシック" pitchFamily="34" charset="-128"/>
              </a:rPr>
              <a:t>Globale IP-</a:t>
            </a:r>
            <a:r>
              <a:rPr lang="fr-CH" altLang="en-US" dirty="0" err="1" smtClean="0">
                <a:ea typeface="ＭＳ Ｐゴシック" pitchFamily="34" charset="-128"/>
              </a:rPr>
              <a:t>Dienste</a:t>
            </a:r>
            <a:r>
              <a:rPr lang="fr-CH" altLang="en-US" dirty="0" smtClean="0">
                <a:ea typeface="ＭＳ Ｐゴシック" pitchFamily="34" charset="-128"/>
              </a:rPr>
              <a:t>: </a:t>
            </a:r>
            <a:r>
              <a:rPr lang="fr-CH" altLang="en-US" dirty="0" err="1" smtClean="0">
                <a:ea typeface="ＭＳ Ｐゴシック" pitchFamily="34" charset="-128"/>
              </a:rPr>
              <a:t>Für</a:t>
            </a:r>
            <a:r>
              <a:rPr lang="fr-CH" altLang="en-US" dirty="0" smtClean="0">
                <a:ea typeface="ＭＳ Ｐゴシック" pitchFamily="34" charset="-128"/>
              </a:rPr>
              <a:t> </a:t>
            </a:r>
            <a:r>
              <a:rPr lang="fr-CH" altLang="en-US" dirty="0" err="1" smtClean="0">
                <a:ea typeface="ＭＳ Ｐゴシック" pitchFamily="34" charset="-128"/>
              </a:rPr>
              <a:t>alle</a:t>
            </a:r>
            <a:r>
              <a:rPr lang="fr-CH" altLang="en-US" dirty="0" smtClean="0">
                <a:ea typeface="ＭＳ Ｐゴシック" pitchFamily="34" charset="-128"/>
              </a:rPr>
              <a:t> </a:t>
            </a:r>
            <a:r>
              <a:rPr lang="fr-CH" altLang="en-US" dirty="0" err="1" smtClean="0">
                <a:ea typeface="ＭＳ Ｐゴシック" pitchFamily="34" charset="-128"/>
              </a:rPr>
              <a:t>Arten</a:t>
            </a:r>
            <a:r>
              <a:rPr lang="fr-CH" altLang="en-US" dirty="0" smtClean="0">
                <a:ea typeface="ＭＳ Ｐゴシック" pitchFamily="34" charset="-128"/>
              </a:rPr>
              <a:t> </a:t>
            </a:r>
            <a:r>
              <a:rPr lang="fr-CH" altLang="en-US" dirty="0" err="1" smtClean="0">
                <a:ea typeface="ＭＳ Ｐゴシック" pitchFamily="34" charset="-128"/>
              </a:rPr>
              <a:t>von</a:t>
            </a:r>
            <a:r>
              <a:rPr lang="fr-CH" altLang="en-US" dirty="0" smtClean="0">
                <a:ea typeface="ＭＳ Ｐゴシック" pitchFamily="34" charset="-128"/>
              </a:rPr>
              <a:t> </a:t>
            </a:r>
            <a:r>
              <a:rPr lang="fr-CH" altLang="en-US" dirty="0" err="1" smtClean="0">
                <a:ea typeface="ＭＳ Ｐゴシック" pitchFamily="34" charset="-128"/>
              </a:rPr>
              <a:t>Unternehmen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3072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77A9C9-B48E-4947-9E2E-3DE79FEE90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grpSp>
        <p:nvGrpSpPr>
          <p:cNvPr id="4" name="Group 3"/>
          <p:cNvGrpSpPr/>
          <p:nvPr/>
        </p:nvGrpSpPr>
        <p:grpSpPr>
          <a:xfrm>
            <a:off x="457200" y="1772816"/>
            <a:ext cx="8003232" cy="3410894"/>
            <a:chOff x="1043608" y="2110627"/>
            <a:chExt cx="6628004" cy="2416580"/>
          </a:xfrm>
        </p:grpSpPr>
        <p:grpSp>
          <p:nvGrpSpPr>
            <p:cNvPr id="30725" name="Group 30724"/>
            <p:cNvGrpSpPr/>
            <p:nvPr/>
          </p:nvGrpSpPr>
          <p:grpSpPr>
            <a:xfrm>
              <a:off x="1043608" y="2263520"/>
              <a:ext cx="6580612" cy="2263687"/>
              <a:chOff x="1043608" y="2263520"/>
              <a:chExt cx="6580612" cy="2263687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150149" y="4025678"/>
                <a:ext cx="1753746" cy="239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Einzelunternehmer</a:t>
                </a:r>
                <a:endParaRPr lang="en-US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032" name="Picture 8" descr="D:\Users\Chu\Desktop\icons by Christophe\19_Сook_00299.t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329089"/>
                <a:ext cx="1860287" cy="1514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123844" y="4025678"/>
                <a:ext cx="2187120" cy="414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Kleine</a:t>
                </a:r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und </a:t>
                </a:r>
                <a:r>
                  <a:rPr lang="en-US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mittlere</a:t>
                </a:r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Unternehmen</a:t>
                </a:r>
                <a:endParaRPr lang="en-US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5977016" y="4025678"/>
                <a:ext cx="1647204" cy="501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Grosse</a:t>
                </a:r>
                <a:endParaRPr lang="en-US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fr-CH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Unternehmen</a:t>
                </a:r>
                <a:endParaRPr lang="en-US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30724" name="Group 30723"/>
              <p:cNvGrpSpPr/>
              <p:nvPr/>
            </p:nvGrpSpPr>
            <p:grpSpPr>
              <a:xfrm>
                <a:off x="3194645" y="2263520"/>
                <a:ext cx="1870964" cy="1788930"/>
                <a:chOff x="3194645" y="2263520"/>
                <a:chExt cx="1870964" cy="1788930"/>
              </a:xfrm>
            </p:grpSpPr>
            <p:pic>
              <p:nvPicPr>
                <p:cNvPr id="30720" name="Picture 3071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7648" y="2263520"/>
                  <a:ext cx="659511" cy="659511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87535" y="2518073"/>
                  <a:ext cx="809916" cy="809916"/>
                </a:xfrm>
                <a:prstGeom prst="rect">
                  <a:avLst/>
                </a:prstGeom>
              </p:spPr>
            </p:pic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9917" y="2476043"/>
                  <a:ext cx="722576" cy="722576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17404" y="2875461"/>
                  <a:ext cx="646315" cy="646315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8940" y="2862919"/>
                  <a:ext cx="652742" cy="652742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13934" y="2852028"/>
                  <a:ext cx="659294" cy="659294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18642" y="3138416"/>
                  <a:ext cx="687277" cy="687277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6860" y="3077312"/>
                  <a:ext cx="720080" cy="720080"/>
                </a:xfrm>
                <a:prstGeom prst="rect">
                  <a:avLst/>
                </a:prstGeom>
              </p:spPr>
            </p:pic>
            <p:pic>
              <p:nvPicPr>
                <p:cNvPr id="1035" name="Picture 11" descr="D:\Users\Chu\Desktop\icons by Christophe\9_Woman_00299.tif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9537" y="3181675"/>
                  <a:ext cx="600761" cy="6007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4" name="Picture 10" descr="D:\Users\Chu\Desktop\icons by Christophe\17_Man_00299.tif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89545" y="3476386"/>
                  <a:ext cx="576064" cy="5760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3" name="Picture 9" descr="D:\Users\Chu\Desktop\icons by Christophe\24_MAn_00299.tif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4645" y="3400850"/>
                  <a:ext cx="613692" cy="6136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2791" y="3126126"/>
                  <a:ext cx="659684" cy="659684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79961" y="3510198"/>
                  <a:ext cx="522514" cy="522514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8867" y="3357021"/>
                  <a:ext cx="657521" cy="657521"/>
                </a:xfrm>
                <a:prstGeom prst="rect">
                  <a:avLst/>
                </a:prstGeom>
              </p:spPr>
            </p:pic>
            <p:pic>
              <p:nvPicPr>
                <p:cNvPr id="30722" name="Picture 30721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9158" y="3482054"/>
                  <a:ext cx="564729" cy="56472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26" name="Picture 2" descr="D:\Users\Chu\Desktop\icons by Christophe\39_Real Estate Worldwide_00286.tif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412" y="2546455"/>
              <a:ext cx="1871200" cy="187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Users\Chu\Desktop\icons by Christophe\40_Office_Building_00294.tif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173" y="2110627"/>
              <a:ext cx="1324028" cy="132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66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Erfahren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147248" cy="3606800"/>
          </a:xfrm>
        </p:spPr>
        <p:txBody>
          <a:bodyPr/>
          <a:lstStyle/>
          <a:p>
            <a:pPr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en-US" altLang="en-US" sz="5400" dirty="0">
              <a:ea typeface="ＭＳ Ｐゴシック" pitchFamily="34" charset="-128"/>
              <a:hlinkClick r:id="rId3"/>
            </a:endParaRPr>
          </a:p>
          <a:p>
            <a:pPr marL="0" indent="0">
              <a:buNone/>
              <a:defRPr/>
            </a:pPr>
            <a:endParaRPr lang="en-US" altLang="en-US" sz="5400" dirty="0">
              <a:ea typeface="ＭＳ Ｐゴシック" pitchFamily="34" charset="-128"/>
              <a:hlinkClick r:id="rId3"/>
            </a:endParaRPr>
          </a:p>
          <a:p>
            <a:pPr marL="0" indent="0" algn="ctr">
              <a:buNone/>
              <a:defRPr/>
            </a:pPr>
            <a:r>
              <a:rPr lang="en-US" altLang="en-US" sz="4000" dirty="0">
                <a:ea typeface="ＭＳ Ｐゴシック" pitchFamily="34" charset="-128"/>
                <a:hlinkClick r:id="rId4"/>
              </a:rPr>
              <a:t>www.wipo.int/services</a:t>
            </a:r>
            <a:endParaRPr lang="en-US" altLang="en-US" sz="4000" dirty="0">
              <a:ea typeface="ＭＳ Ｐゴシック" pitchFamily="34" charset="-128"/>
            </a:endParaRPr>
          </a:p>
          <a:p>
            <a:pPr marL="0" indent="0" algn="ctr">
              <a:buNone/>
              <a:defRPr/>
            </a:pPr>
            <a:endParaRPr lang="en-US" altLang="en-US" sz="4000" dirty="0">
              <a:ea typeface="ＭＳ Ｐゴシック" pitchFamily="34" charset="-128"/>
            </a:endParaRPr>
          </a:p>
          <a:p>
            <a:pPr marL="0" indent="0" algn="ctr">
              <a:buNone/>
              <a:defRPr/>
            </a:pPr>
            <a:endParaRPr lang="en-US" altLang="en-US" sz="4000" dirty="0">
              <a:ea typeface="ＭＳ Ｐゴシック" pitchFamily="34" charset="-128"/>
            </a:endParaRPr>
          </a:p>
        </p:txBody>
      </p:sp>
      <p:sp>
        <p:nvSpPr>
          <p:cNvPr id="921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7DD908-2183-41D0-96F7-6840931EECF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845E9-B668-4972-B505-94B2661FF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04" y="2127250"/>
            <a:ext cx="2216840" cy="22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27F63-9ECD-46EA-8729-7C056A0C81C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5553" y="5358825"/>
            <a:ext cx="1944216" cy="584775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AU" altLang="en-US" sz="3200" dirty="0" smtClean="0">
                <a:solidFill>
                  <a:srgbClr val="C00000"/>
                </a:solidFill>
              </a:rPr>
              <a:t>Madrid</a:t>
            </a:r>
            <a:endParaRPr lang="en-AU" altLang="en-US" sz="32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0" y="20701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altLang="en-US" dirty="0" smtClean="0"/>
              <a:t>Die </a:t>
            </a:r>
            <a:r>
              <a:rPr lang="fr-FR" altLang="en-US" dirty="0" err="1" smtClean="0"/>
              <a:t>Lösung</a:t>
            </a:r>
            <a:r>
              <a:rPr lang="fr-FR" altLang="en-US" dirty="0" smtClean="0"/>
              <a:t>: Globale IP </a:t>
            </a:r>
            <a:r>
              <a:rPr lang="fr-FR" altLang="en-US" dirty="0" err="1" smtClean="0"/>
              <a:t>Systeme</a:t>
            </a:r>
            <a:endParaRPr lang="en-US" dirty="0">
              <a:ea typeface="ＭＳ Ｐゴシック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08269" y="5227735"/>
            <a:ext cx="194421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AU" altLang="en-US" sz="3200" dirty="0" smtClean="0">
                <a:solidFill>
                  <a:srgbClr val="C00000"/>
                </a:solidFill>
              </a:rPr>
              <a:t>Haag</a:t>
            </a:r>
            <a:endParaRPr lang="en-AU" altLang="en-US" sz="3200" dirty="0">
              <a:solidFill>
                <a:srgbClr val="C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34532" y="5390739"/>
            <a:ext cx="1944216" cy="58477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AU" altLang="en-US" sz="3200" dirty="0" err="1" smtClean="0">
                <a:solidFill>
                  <a:srgbClr val="C00000"/>
                </a:solidFill>
              </a:rPr>
              <a:t>Lissabon</a:t>
            </a:r>
            <a:endParaRPr lang="en-AU" altLang="en-US" sz="3200" dirty="0">
              <a:solidFill>
                <a:srgbClr val="C0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06697" y="2286000"/>
            <a:ext cx="56388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AU" altLang="en-US" sz="3200" dirty="0" err="1" smtClean="0">
                <a:solidFill>
                  <a:srgbClr val="C00000"/>
                </a:solidFill>
              </a:rPr>
              <a:t>Internationaler</a:t>
            </a:r>
            <a:r>
              <a:rPr lang="en-AU" altLang="en-US" sz="3200" dirty="0" smtClean="0">
                <a:solidFill>
                  <a:srgbClr val="C00000"/>
                </a:solidFill>
              </a:rPr>
              <a:t> </a:t>
            </a:r>
            <a:r>
              <a:rPr lang="en-AU" altLang="en-US" sz="3200" dirty="0" err="1" smtClean="0">
                <a:solidFill>
                  <a:srgbClr val="C00000"/>
                </a:solidFill>
              </a:rPr>
              <a:t>Schutz</a:t>
            </a:r>
            <a:r>
              <a:rPr lang="en-AU" altLang="en-US" sz="3200" dirty="0" smtClean="0">
                <a:solidFill>
                  <a:srgbClr val="C00000"/>
                </a:solidFill>
              </a:rPr>
              <a:t> von</a:t>
            </a:r>
            <a:endParaRPr lang="en-AU" altLang="en-US" sz="3200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>
            <a:stCxn id="10" idx="2"/>
          </p:cNvCxnSpPr>
          <p:nvPr/>
        </p:nvCxnSpPr>
        <p:spPr bwMode="auto">
          <a:xfrm>
            <a:off x="4326097" y="2870775"/>
            <a:ext cx="2362200" cy="2209798"/>
          </a:xfrm>
          <a:prstGeom prst="straightConnector1">
            <a:avLst/>
          </a:prstGeom>
          <a:solidFill>
            <a:srgbClr val="70899B">
              <a:alpha val="39999"/>
            </a:srgbClr>
          </a:soli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10" idx="2"/>
          </p:cNvCxnSpPr>
          <p:nvPr/>
        </p:nvCxnSpPr>
        <p:spPr bwMode="auto">
          <a:xfrm>
            <a:off x="4326097" y="2870775"/>
            <a:ext cx="801216" cy="838200"/>
          </a:xfrm>
          <a:prstGeom prst="straightConnector1">
            <a:avLst/>
          </a:prstGeom>
          <a:solidFill>
            <a:srgbClr val="70899B">
              <a:alpha val="39999"/>
            </a:srgbClr>
          </a:soli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3581400" y="3048000"/>
            <a:ext cx="914400" cy="762000"/>
          </a:xfrm>
          <a:prstGeom prst="straightConnector1">
            <a:avLst/>
          </a:prstGeom>
          <a:solidFill>
            <a:srgbClr val="70899B">
              <a:alpha val="39999"/>
            </a:srgbClr>
          </a:soli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ight Arrow 27"/>
          <p:cNvSpPr/>
          <p:nvPr/>
        </p:nvSpPr>
        <p:spPr bwMode="auto">
          <a:xfrm rot="2501969">
            <a:off x="5187624" y="3926844"/>
            <a:ext cx="3183693" cy="590412"/>
          </a:xfrm>
          <a:prstGeom prst="rightArrow">
            <a:avLst/>
          </a:prstGeom>
          <a:solidFill>
            <a:srgbClr val="70899B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5400000">
            <a:off x="3351677" y="3831310"/>
            <a:ext cx="2057400" cy="533400"/>
          </a:xfrm>
          <a:prstGeom prst="rightArrow">
            <a:avLst/>
          </a:prstGeom>
          <a:solidFill>
            <a:srgbClr val="70899B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7836164">
            <a:off x="830804" y="3915610"/>
            <a:ext cx="2736518" cy="533400"/>
          </a:xfrm>
          <a:prstGeom prst="rightArrow">
            <a:avLst/>
          </a:prstGeom>
          <a:solidFill>
            <a:srgbClr val="70899B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 rot="5400000">
            <a:off x="3408269" y="3823947"/>
            <a:ext cx="1944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AU" altLang="en-US" sz="1600" dirty="0" smtClean="0"/>
              <a:t>Designs</a:t>
            </a:r>
            <a:endParaRPr lang="en-AU" altLang="en-US" sz="1600" dirty="0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 rot="18578377">
            <a:off x="1416024" y="3757011"/>
            <a:ext cx="1944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AU" altLang="en-US" sz="1600" dirty="0" err="1" smtClean="0"/>
              <a:t>Marken</a:t>
            </a:r>
            <a:endParaRPr lang="en-AU" altLang="en-US" sz="1600" dirty="0"/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 rot="2502259">
            <a:off x="5068259" y="3913045"/>
            <a:ext cx="31994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AU" altLang="en-US" sz="1600" dirty="0" err="1" smtClean="0"/>
              <a:t>Geographische</a:t>
            </a:r>
            <a:r>
              <a:rPr lang="en-AU" altLang="en-US" sz="1600" dirty="0" smtClean="0"/>
              <a:t> </a:t>
            </a:r>
            <a:r>
              <a:rPr lang="en-AU" altLang="en-US" sz="1600" dirty="0" err="1"/>
              <a:t>A</a:t>
            </a:r>
            <a:r>
              <a:rPr lang="en-AU" altLang="en-US" sz="1600" dirty="0" err="1" smtClean="0"/>
              <a:t>ngaben</a:t>
            </a:r>
            <a:endParaRPr lang="en-AU" alt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143000"/>
            <a:ext cx="1600200" cy="10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27F63-9ECD-46EA-8729-7C056A0C81C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0384" y="1828800"/>
            <a:ext cx="1944216" cy="46166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AU" altLang="en-US" b="1" dirty="0" smtClean="0">
                <a:solidFill>
                  <a:srgbClr val="C00000"/>
                </a:solidFill>
              </a:rPr>
              <a:t>Madrid</a:t>
            </a:r>
            <a:endParaRPr lang="en-AU" alt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AU" altLang="en-US" dirty="0" err="1"/>
              <a:t>Mögliche</a:t>
            </a:r>
            <a:r>
              <a:rPr lang="en-AU" altLang="en-US" dirty="0"/>
              <a:t> </a:t>
            </a:r>
            <a:r>
              <a:rPr lang="en-AU" altLang="en-US" dirty="0" err="1" smtClean="0"/>
              <a:t>Schutzreichweite</a:t>
            </a:r>
            <a:r>
              <a:rPr lang="en-AU" altLang="en-US" dirty="0" smtClean="0"/>
              <a:t> der</a:t>
            </a:r>
            <a:r>
              <a:rPr lang="en-AU" altLang="en-US" dirty="0">
                <a:solidFill>
                  <a:srgbClr val="C00000"/>
                </a:solidFill>
              </a:rPr>
              <a:t/>
            </a:r>
            <a:br>
              <a:rPr lang="en-AU" altLang="en-US" dirty="0">
                <a:solidFill>
                  <a:srgbClr val="C00000"/>
                </a:solidFill>
              </a:rPr>
            </a:br>
            <a:r>
              <a:rPr lang="fr-FR" altLang="en-US" dirty="0" err="1" smtClean="0"/>
              <a:t>globalen</a:t>
            </a:r>
            <a:r>
              <a:rPr lang="fr-FR" altLang="en-US" dirty="0" smtClean="0"/>
              <a:t> IP – </a:t>
            </a:r>
            <a:r>
              <a:rPr lang="fr-FR" altLang="en-US" dirty="0" err="1" smtClean="0"/>
              <a:t>Systeme</a:t>
            </a:r>
            <a:endParaRPr lang="en-US" dirty="0">
              <a:ea typeface="ＭＳ Ｐゴシック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324600" y="2133600"/>
            <a:ext cx="1944216" cy="46166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AU" altLang="en-US" b="1" dirty="0" smtClean="0">
                <a:solidFill>
                  <a:srgbClr val="0070C0"/>
                </a:solidFill>
              </a:rPr>
              <a:t>Haag</a:t>
            </a:r>
            <a:endParaRPr lang="en-AU" altLang="en-US" b="1" dirty="0">
              <a:solidFill>
                <a:srgbClr val="0070C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9807" y="4343400"/>
            <a:ext cx="2128393" cy="46166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AU" altLang="en-US" b="1" dirty="0" err="1" smtClean="0">
                <a:solidFill>
                  <a:srgbClr val="061DCA"/>
                </a:solidFill>
              </a:rPr>
              <a:t>Lissabon</a:t>
            </a:r>
            <a:endParaRPr lang="en-AU" altLang="en-US" b="1" dirty="0">
              <a:solidFill>
                <a:srgbClr val="061DCA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425392" y="2159672"/>
            <a:ext cx="2362200" cy="2209798"/>
          </a:xfrm>
          <a:prstGeom prst="straightConnector1">
            <a:avLst/>
          </a:prstGeom>
          <a:solidFill>
            <a:srgbClr val="70899B">
              <a:alpha val="39999"/>
            </a:srgbClr>
          </a:soli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425392" y="2159672"/>
            <a:ext cx="801216" cy="838200"/>
          </a:xfrm>
          <a:prstGeom prst="straightConnector1">
            <a:avLst/>
          </a:prstGeom>
          <a:solidFill>
            <a:srgbClr val="70899B">
              <a:alpha val="39999"/>
            </a:srgbClr>
          </a:soli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3581400" y="3048000"/>
            <a:ext cx="914400" cy="762000"/>
          </a:xfrm>
          <a:prstGeom prst="straightConnector1">
            <a:avLst/>
          </a:prstGeom>
          <a:solidFill>
            <a:srgbClr val="70899B">
              <a:alpha val="39999"/>
            </a:srgbClr>
          </a:soli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1" name="Rectangle 6"/>
          <p:cNvSpPr>
            <a:spLocks noChangeArrowheads="1"/>
          </p:cNvSpPr>
          <p:nvPr/>
        </p:nvSpPr>
        <p:spPr bwMode="auto">
          <a:xfrm>
            <a:off x="0" y="2362200"/>
            <a:ext cx="3415211" cy="189590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en-AU" altLang="en-US" sz="1400" dirty="0" err="1" smtClean="0">
                <a:solidFill>
                  <a:srgbClr val="C00000"/>
                </a:solidFill>
              </a:rPr>
              <a:t>mögl</a:t>
            </a:r>
            <a:r>
              <a:rPr lang="en-AU" altLang="en-US" sz="1400" dirty="0" smtClean="0">
                <a:solidFill>
                  <a:srgbClr val="C00000"/>
                </a:solidFill>
              </a:rPr>
              <a:t>. </a:t>
            </a:r>
            <a:r>
              <a:rPr lang="en-AU" altLang="en-US" sz="1400" dirty="0" err="1" smtClean="0">
                <a:solidFill>
                  <a:srgbClr val="C00000"/>
                </a:solidFill>
              </a:rPr>
              <a:t>Schutz</a:t>
            </a:r>
            <a:r>
              <a:rPr lang="en-AU" altLang="en-US" sz="1400" dirty="0" smtClean="0">
                <a:solidFill>
                  <a:srgbClr val="C00000"/>
                </a:solidFill>
              </a:rPr>
              <a:t> in </a:t>
            </a:r>
            <a:r>
              <a:rPr lang="en-AU" altLang="en-US" sz="1400" b="1" dirty="0" smtClean="0">
                <a:solidFill>
                  <a:srgbClr val="C00000"/>
                </a:solidFill>
              </a:rPr>
              <a:t>123 </a:t>
            </a:r>
            <a:r>
              <a:rPr lang="en-AU" altLang="en-US" sz="1400" b="1" dirty="0" err="1" smtClean="0">
                <a:solidFill>
                  <a:srgbClr val="C00000"/>
                </a:solidFill>
              </a:rPr>
              <a:t>Ländern</a:t>
            </a:r>
            <a:endParaRPr lang="en-AU" altLang="en-US" sz="14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AU" altLang="en-US" sz="1400" dirty="0" smtClean="0">
                <a:solidFill>
                  <a:srgbClr val="C00000"/>
                </a:solidFill>
              </a:rPr>
              <a:t>(107 </a:t>
            </a:r>
            <a:r>
              <a:rPr lang="en-AU" altLang="en-US" sz="1400" dirty="0" err="1" smtClean="0">
                <a:solidFill>
                  <a:srgbClr val="C00000"/>
                </a:solidFill>
              </a:rPr>
              <a:t>Mitglieder</a:t>
            </a:r>
            <a:r>
              <a:rPr lang="en-AU" altLang="en-US" sz="1400" dirty="0" smtClean="0">
                <a:solidFill>
                  <a:srgbClr val="C00000"/>
                </a:solidFill>
              </a:rPr>
              <a:t>)</a:t>
            </a:r>
            <a:endParaRPr lang="en-AU" altLang="en-US" sz="14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altLang="en-US" sz="1400" dirty="0"/>
          </a:p>
          <a:p>
            <a:pPr algn="l" eaLnBrk="1" hangingPunct="1">
              <a:defRPr/>
            </a:pPr>
            <a:r>
              <a:rPr lang="fr-CH" altLang="en-US" sz="1400" u="sng" dirty="0" err="1" smtClean="0">
                <a:solidFill>
                  <a:srgbClr val="C00000"/>
                </a:solidFill>
              </a:rPr>
              <a:t>Kürzliche</a:t>
            </a:r>
            <a:r>
              <a:rPr lang="fr-CH" altLang="en-US" sz="1400" u="sng" dirty="0" smtClean="0">
                <a:solidFill>
                  <a:srgbClr val="C00000"/>
                </a:solidFill>
              </a:rPr>
              <a:t> </a:t>
            </a:r>
            <a:r>
              <a:rPr lang="fr-CH" altLang="en-US" sz="1400" u="sng" dirty="0" err="1" smtClean="0">
                <a:solidFill>
                  <a:srgbClr val="C00000"/>
                </a:solidFill>
              </a:rPr>
              <a:t>Beitritte</a:t>
            </a:r>
            <a:r>
              <a:rPr lang="fr-CH" altLang="en-US" sz="1400" u="sng" dirty="0" smtClean="0">
                <a:solidFill>
                  <a:srgbClr val="C00000"/>
                </a:solidFill>
              </a:rPr>
              <a:t>:</a:t>
            </a:r>
          </a:p>
          <a:p>
            <a:pPr algn="l" eaLnBrk="1" hangingPunct="1">
              <a:buFont typeface="Wingdings" panose="05000000000000000000" pitchFamily="2" charset="2"/>
              <a:buChar char="Ø"/>
              <a:defRPr/>
            </a:pPr>
            <a:r>
              <a:rPr lang="fr-CH" altLang="en-US" sz="1400" dirty="0" smtClean="0">
                <a:solidFill>
                  <a:srgbClr val="C00000"/>
                </a:solidFill>
              </a:rPr>
              <a:t>2019</a:t>
            </a:r>
            <a:r>
              <a:rPr lang="fr-CH" altLang="en-US" sz="1400" dirty="0">
                <a:solidFill>
                  <a:srgbClr val="C00000"/>
                </a:solidFill>
              </a:rPr>
              <a:t>: </a:t>
            </a:r>
            <a:r>
              <a:rPr lang="fr-CH" altLang="en-US" sz="1400" dirty="0" err="1">
                <a:solidFill>
                  <a:srgbClr val="C00000"/>
                </a:solidFill>
              </a:rPr>
              <a:t>Brasilien</a:t>
            </a:r>
            <a:r>
              <a:rPr lang="fr-CH" altLang="en-US" sz="1400" dirty="0">
                <a:solidFill>
                  <a:srgbClr val="C00000"/>
                </a:solidFill>
              </a:rPr>
              <a:t>, Kanada, </a:t>
            </a:r>
            <a:r>
              <a:rPr lang="fr-CH" altLang="en-US" sz="1400" dirty="0" smtClean="0">
                <a:solidFill>
                  <a:srgbClr val="C00000"/>
                </a:solidFill>
              </a:rPr>
              <a:t>Malaysia</a:t>
            </a:r>
          </a:p>
          <a:p>
            <a:pPr algn="l" eaLnBrk="1" hangingPunct="1">
              <a:buFont typeface="Wingdings" panose="05000000000000000000" pitchFamily="2" charset="2"/>
              <a:buChar char="Ø"/>
              <a:defRPr/>
            </a:pPr>
            <a:r>
              <a:rPr lang="fr-CH" altLang="en-US" sz="1400" dirty="0" smtClean="0">
                <a:solidFill>
                  <a:srgbClr val="C00000"/>
                </a:solidFill>
              </a:rPr>
              <a:t>2020</a:t>
            </a:r>
            <a:r>
              <a:rPr lang="fr-CH" altLang="en-US" sz="1400" dirty="0">
                <a:solidFill>
                  <a:srgbClr val="C00000"/>
                </a:solidFill>
              </a:rPr>
              <a:t>: </a:t>
            </a:r>
            <a:r>
              <a:rPr lang="fr-CH" altLang="en-US" sz="1400" dirty="0" smtClean="0">
                <a:solidFill>
                  <a:srgbClr val="C00000"/>
                </a:solidFill>
              </a:rPr>
              <a:t>Trinidad </a:t>
            </a:r>
            <a:r>
              <a:rPr lang="fr-CH" altLang="en-US" sz="1400" dirty="0" err="1" smtClean="0">
                <a:solidFill>
                  <a:srgbClr val="C00000"/>
                </a:solidFill>
              </a:rPr>
              <a:t>und</a:t>
            </a:r>
            <a:r>
              <a:rPr lang="fr-CH" altLang="en-US" sz="1400" dirty="0" smtClean="0">
                <a:solidFill>
                  <a:srgbClr val="C00000"/>
                </a:solidFill>
              </a:rPr>
              <a:t> Tobago</a:t>
            </a:r>
            <a:endParaRPr lang="en-US" altLang="en-US" sz="1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AU" alt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532" name="Rectangle 6"/>
          <p:cNvSpPr>
            <a:spLocks noChangeArrowheads="1"/>
          </p:cNvSpPr>
          <p:nvPr/>
        </p:nvSpPr>
        <p:spPr bwMode="auto">
          <a:xfrm>
            <a:off x="5853611" y="2678994"/>
            <a:ext cx="3239589" cy="185281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en-AU" altLang="en-US" sz="1400" dirty="0" err="1" smtClean="0">
                <a:solidFill>
                  <a:srgbClr val="0070C0"/>
                </a:solidFill>
              </a:rPr>
              <a:t>mögl</a:t>
            </a:r>
            <a:r>
              <a:rPr lang="en-AU" altLang="en-US" sz="1400" dirty="0" smtClean="0">
                <a:solidFill>
                  <a:srgbClr val="0070C0"/>
                </a:solidFill>
              </a:rPr>
              <a:t>. </a:t>
            </a:r>
            <a:r>
              <a:rPr lang="en-AU" altLang="en-US" sz="1400" dirty="0" err="1" smtClean="0">
                <a:solidFill>
                  <a:srgbClr val="0070C0"/>
                </a:solidFill>
              </a:rPr>
              <a:t>Schutz</a:t>
            </a:r>
            <a:r>
              <a:rPr lang="en-AU" altLang="en-US" sz="1400" dirty="0" smtClean="0">
                <a:solidFill>
                  <a:srgbClr val="0070C0"/>
                </a:solidFill>
              </a:rPr>
              <a:t> in </a:t>
            </a:r>
            <a:r>
              <a:rPr lang="en-AU" altLang="en-US" sz="1400" b="1" dirty="0" smtClean="0">
                <a:solidFill>
                  <a:srgbClr val="0070C0"/>
                </a:solidFill>
              </a:rPr>
              <a:t>91 </a:t>
            </a:r>
            <a:r>
              <a:rPr lang="en-AU" altLang="en-US" sz="1400" b="1" dirty="0" err="1" smtClean="0">
                <a:solidFill>
                  <a:srgbClr val="0070C0"/>
                </a:solidFill>
              </a:rPr>
              <a:t>Ländern</a:t>
            </a:r>
            <a:r>
              <a:rPr lang="en-AU" altLang="en-US" sz="1400" b="1" dirty="0" smtClean="0">
                <a:solidFill>
                  <a:srgbClr val="0070C0"/>
                </a:solidFill>
              </a:rPr>
              <a:t>             </a:t>
            </a:r>
            <a:r>
              <a:rPr lang="en-AU" altLang="en-US" sz="1400" dirty="0" smtClean="0">
                <a:solidFill>
                  <a:srgbClr val="0070C0"/>
                </a:solidFill>
              </a:rPr>
              <a:t>(74 </a:t>
            </a:r>
            <a:r>
              <a:rPr lang="en-AU" altLang="en-US" sz="1400" dirty="0" err="1" smtClean="0">
                <a:solidFill>
                  <a:srgbClr val="0070C0"/>
                </a:solidFill>
              </a:rPr>
              <a:t>Mitglieder</a:t>
            </a:r>
            <a:r>
              <a:rPr lang="en-AU" altLang="en-US" sz="1400" dirty="0" smtClean="0">
                <a:solidFill>
                  <a:srgbClr val="0070C0"/>
                </a:solidFill>
              </a:rPr>
              <a:t>)</a:t>
            </a:r>
          </a:p>
          <a:p>
            <a:pPr algn="just" eaLnBrk="1" hangingPunct="1">
              <a:buFontTx/>
              <a:buNone/>
              <a:defRPr/>
            </a:pPr>
            <a:endParaRPr lang="en-US" altLang="en-US" sz="1400" dirty="0"/>
          </a:p>
          <a:p>
            <a:pPr algn="just" eaLnBrk="1" hangingPunct="1">
              <a:buClr>
                <a:srgbClr val="0070C0"/>
              </a:buClr>
              <a:buSzPct val="150000"/>
              <a:buFont typeface="Arial" panose="020B0604020202020204" pitchFamily="34" charset="0"/>
              <a:buChar char="■"/>
              <a:defRPr/>
            </a:pPr>
            <a:r>
              <a:rPr lang="fr-CH" altLang="en-US" sz="1400" dirty="0" err="1">
                <a:solidFill>
                  <a:srgbClr val="0070C0"/>
                </a:solidFill>
              </a:rPr>
              <a:t>Kürzliche</a:t>
            </a:r>
            <a:r>
              <a:rPr lang="fr-CH" altLang="en-US" sz="1400" dirty="0">
                <a:solidFill>
                  <a:srgbClr val="0070C0"/>
                </a:solidFill>
              </a:rPr>
              <a:t> </a:t>
            </a:r>
            <a:r>
              <a:rPr lang="fr-CH" altLang="en-US" sz="1400" dirty="0" err="1">
                <a:solidFill>
                  <a:srgbClr val="0070C0"/>
                </a:solidFill>
              </a:rPr>
              <a:t>Beitritte</a:t>
            </a:r>
            <a:r>
              <a:rPr lang="fr-CH" altLang="en-US" sz="1400" dirty="0">
                <a:solidFill>
                  <a:srgbClr val="0070C0"/>
                </a:solidFill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fr-CH" altLang="en-US" sz="1400" dirty="0">
                <a:solidFill>
                  <a:srgbClr val="0070C0"/>
                </a:solidFill>
              </a:rPr>
              <a:t>2019: </a:t>
            </a:r>
            <a:r>
              <a:rPr lang="fr-CH" altLang="en-US" sz="1400" dirty="0" err="1" smtClean="0">
                <a:solidFill>
                  <a:srgbClr val="0070C0"/>
                </a:solidFill>
              </a:rPr>
              <a:t>Israel</a:t>
            </a:r>
            <a:r>
              <a:rPr lang="fr-CH" altLang="en-US" sz="1400" dirty="0" smtClean="0">
                <a:solidFill>
                  <a:srgbClr val="0070C0"/>
                </a:solidFill>
              </a:rPr>
              <a:t>, Samoa, Vietnam</a:t>
            </a:r>
            <a:endParaRPr lang="fr-CH" altLang="en-US" sz="1400" dirty="0">
              <a:solidFill>
                <a:srgbClr val="0070C0"/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fr-CH" altLang="en-US" sz="1400" dirty="0">
                <a:solidFill>
                  <a:srgbClr val="0070C0"/>
                </a:solidFill>
              </a:rPr>
              <a:t>2020: </a:t>
            </a:r>
            <a:r>
              <a:rPr lang="fr-CH" altLang="en-US" sz="1400" dirty="0" err="1" smtClean="0">
                <a:solidFill>
                  <a:srgbClr val="0070C0"/>
                </a:solidFill>
              </a:rPr>
              <a:t>Mexiko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0" indent="0" algn="l">
              <a:buNone/>
            </a:pPr>
            <a:endParaRPr lang="en-AU" altLang="en-US" sz="1600" dirty="0">
              <a:solidFill>
                <a:srgbClr val="0070C0"/>
              </a:solidFill>
            </a:endParaRPr>
          </a:p>
        </p:txBody>
      </p:sp>
      <p:sp>
        <p:nvSpPr>
          <p:cNvPr id="533" name="Rectangle 6"/>
          <p:cNvSpPr>
            <a:spLocks noChangeArrowheads="1"/>
          </p:cNvSpPr>
          <p:nvPr/>
        </p:nvSpPr>
        <p:spPr bwMode="auto">
          <a:xfrm>
            <a:off x="2039724" y="4852785"/>
            <a:ext cx="3675275" cy="185281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en-AU" altLang="en-US" sz="1400" dirty="0" err="1" smtClean="0">
                <a:solidFill>
                  <a:srgbClr val="061DCA"/>
                </a:solidFill>
              </a:rPr>
              <a:t>mögl</a:t>
            </a:r>
            <a:r>
              <a:rPr lang="en-AU" altLang="en-US" sz="1400" dirty="0" smtClean="0">
                <a:solidFill>
                  <a:srgbClr val="061DCA"/>
                </a:solidFill>
              </a:rPr>
              <a:t>. </a:t>
            </a:r>
            <a:r>
              <a:rPr lang="en-AU" altLang="en-US" sz="1400" dirty="0" err="1" smtClean="0">
                <a:solidFill>
                  <a:srgbClr val="061DCA"/>
                </a:solidFill>
              </a:rPr>
              <a:t>Schutz</a:t>
            </a:r>
            <a:r>
              <a:rPr lang="en-AU" altLang="en-US" sz="1400" dirty="0" smtClean="0">
                <a:solidFill>
                  <a:srgbClr val="061DCA"/>
                </a:solidFill>
              </a:rPr>
              <a:t> in </a:t>
            </a:r>
            <a:r>
              <a:rPr lang="en-AU" altLang="en-US" sz="1400" b="1" dirty="0" smtClean="0">
                <a:solidFill>
                  <a:srgbClr val="061DCA"/>
                </a:solidFill>
              </a:rPr>
              <a:t>53 </a:t>
            </a:r>
            <a:r>
              <a:rPr lang="en-AU" altLang="en-US" sz="1400" b="1" dirty="0" err="1" smtClean="0">
                <a:solidFill>
                  <a:srgbClr val="061DCA"/>
                </a:solidFill>
              </a:rPr>
              <a:t>Ländern</a:t>
            </a:r>
            <a:r>
              <a:rPr lang="en-AU" altLang="en-US" sz="1400" b="1" dirty="0" smtClean="0">
                <a:solidFill>
                  <a:srgbClr val="061DCA"/>
                </a:solidFill>
              </a:rPr>
              <a:t> </a:t>
            </a:r>
            <a:r>
              <a:rPr lang="en-AU" altLang="en-US" sz="1400" dirty="0" smtClean="0">
                <a:solidFill>
                  <a:srgbClr val="061DCA"/>
                </a:solidFill>
              </a:rPr>
              <a:t>(34 </a:t>
            </a:r>
            <a:r>
              <a:rPr lang="en-AU" altLang="en-US" sz="1400" dirty="0" err="1" smtClean="0">
                <a:solidFill>
                  <a:srgbClr val="061DCA"/>
                </a:solidFill>
              </a:rPr>
              <a:t>Mitglieder</a:t>
            </a:r>
            <a:r>
              <a:rPr lang="en-AU" altLang="en-US" sz="1400" dirty="0" smtClean="0">
                <a:solidFill>
                  <a:srgbClr val="061DCA"/>
                </a:solidFill>
              </a:rPr>
              <a:t>)</a:t>
            </a:r>
            <a:endParaRPr lang="en-AU" altLang="en-US" sz="1400" dirty="0">
              <a:solidFill>
                <a:srgbClr val="061DCA"/>
              </a:solidFill>
            </a:endParaRPr>
          </a:p>
          <a:p>
            <a:pPr marL="0" indent="0" algn="just">
              <a:buNone/>
            </a:pPr>
            <a:endParaRPr lang="en-US" altLang="en-US" sz="1400" dirty="0">
              <a:solidFill>
                <a:srgbClr val="061DCA"/>
              </a:solidFill>
            </a:endParaRPr>
          </a:p>
          <a:p>
            <a:pPr algn="just" eaLnBrk="1" hangingPunct="1">
              <a:buClr>
                <a:srgbClr val="0039AC"/>
              </a:buClr>
              <a:buSzPct val="150000"/>
              <a:buFont typeface="Arial" panose="020B0604020202020204" pitchFamily="34" charset="0"/>
              <a:buChar char="■"/>
              <a:defRPr/>
            </a:pPr>
            <a:r>
              <a:rPr lang="fr-CH" altLang="en-US" sz="1400" dirty="0" err="1">
                <a:solidFill>
                  <a:srgbClr val="061DCA"/>
                </a:solidFill>
              </a:rPr>
              <a:t>Kürzliche</a:t>
            </a:r>
            <a:r>
              <a:rPr lang="fr-CH" altLang="en-US" sz="1400" dirty="0">
                <a:solidFill>
                  <a:srgbClr val="061DCA"/>
                </a:solidFill>
              </a:rPr>
              <a:t> </a:t>
            </a:r>
            <a:r>
              <a:rPr lang="fr-CH" altLang="en-US" sz="1400" dirty="0" err="1">
                <a:solidFill>
                  <a:srgbClr val="061DCA"/>
                </a:solidFill>
              </a:rPr>
              <a:t>Beitritte</a:t>
            </a:r>
            <a:r>
              <a:rPr lang="fr-CH" altLang="en-US" sz="1400" dirty="0">
                <a:solidFill>
                  <a:srgbClr val="061DCA"/>
                </a:solidFill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fr-CH" altLang="en-US" sz="1400" dirty="0" smtClean="0">
                <a:solidFill>
                  <a:srgbClr val="061DCA"/>
                </a:solidFill>
              </a:rPr>
              <a:t>2020: Albanien, </a:t>
            </a:r>
            <a:r>
              <a:rPr lang="en-US" sz="1400" dirty="0" smtClean="0">
                <a:solidFill>
                  <a:srgbClr val="061DCA"/>
                </a:solidFill>
              </a:rPr>
              <a:t>DPRK,</a:t>
            </a:r>
            <a:r>
              <a:rPr lang="fr-CH" altLang="en-US" sz="1400" dirty="0" smtClean="0">
                <a:solidFill>
                  <a:srgbClr val="061DCA"/>
                </a:solidFill>
              </a:rPr>
              <a:t> EU, </a:t>
            </a:r>
            <a:r>
              <a:rPr lang="fr-CH" altLang="en-US" sz="1400" dirty="0" err="1" smtClean="0">
                <a:solidFill>
                  <a:srgbClr val="061DCA"/>
                </a:solidFill>
              </a:rPr>
              <a:t>Kambodscha</a:t>
            </a:r>
            <a:r>
              <a:rPr lang="fr-CH" altLang="en-US" sz="1400" dirty="0" smtClean="0">
                <a:solidFill>
                  <a:srgbClr val="061DCA"/>
                </a:solidFill>
              </a:rPr>
              <a:t>, Laos, Samoa</a:t>
            </a:r>
            <a:endParaRPr lang="fr-CH" altLang="en-US" sz="1400" dirty="0">
              <a:solidFill>
                <a:srgbClr val="061DCA"/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fr-CH" altLang="en-US" sz="1400" dirty="0" smtClean="0">
                <a:solidFill>
                  <a:srgbClr val="061DCA"/>
                </a:solidFill>
              </a:rPr>
              <a:t>2021: </a:t>
            </a:r>
            <a:r>
              <a:rPr lang="fr-CH" altLang="en-US" sz="1400" dirty="0" err="1" smtClean="0">
                <a:solidFill>
                  <a:srgbClr val="061DCA"/>
                </a:solidFill>
              </a:rPr>
              <a:t>Frankreich</a:t>
            </a:r>
            <a:endParaRPr lang="en-US" altLang="en-US" sz="1400" dirty="0">
              <a:solidFill>
                <a:srgbClr val="061DCA"/>
              </a:solidFill>
            </a:endParaRPr>
          </a:p>
          <a:p>
            <a:pPr marL="0" indent="0" algn="l">
              <a:buNone/>
            </a:pPr>
            <a:endParaRPr lang="en-AU" altLang="en-US" sz="1600" dirty="0">
              <a:solidFill>
                <a:srgbClr val="0070C0"/>
              </a:solidFill>
            </a:endParaRPr>
          </a:p>
        </p:txBody>
      </p:sp>
      <p:pic>
        <p:nvPicPr>
          <p:cNvPr id="536" name="Picture 5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6719" b="16711"/>
          <a:stretch/>
        </p:blipFill>
        <p:spPr>
          <a:xfrm>
            <a:off x="3124200" y="1752600"/>
            <a:ext cx="2729411" cy="261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595CE-8B2F-9E48-A92E-A9502F1A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9" y="313228"/>
            <a:ext cx="8459419" cy="857250"/>
          </a:xfrm>
        </p:spPr>
        <p:txBody>
          <a:bodyPr/>
          <a:lstStyle/>
          <a:p>
            <a:pPr>
              <a:defRPr/>
            </a:pPr>
            <a:r>
              <a:rPr lang="en-US" altLang="en-US" sz="3600" dirty="0" smtClean="0"/>
              <a:t>WIPO </a:t>
            </a:r>
            <a:r>
              <a:rPr lang="en-US" altLang="en-US" sz="3600" dirty="0" err="1" smtClean="0"/>
              <a:t>Globale</a:t>
            </a:r>
            <a:r>
              <a:rPr lang="en-US" altLang="en-US" sz="3600" dirty="0" smtClean="0"/>
              <a:t> IP </a:t>
            </a:r>
            <a:r>
              <a:rPr lang="en-US" altLang="en-US" sz="3600" dirty="0" err="1" smtClean="0"/>
              <a:t>Systeme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86E27F63-9ECD-46EA-8729-7C056A0C81C9}" type="slidenum">
              <a:rPr lang="en-US" altLang="en-US">
                <a:solidFill>
                  <a:srgbClr val="000000"/>
                </a:solidFill>
              </a:rPr>
              <a:pPr defTabSz="685800"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909" y="3581400"/>
            <a:ext cx="88509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defTabSz="685800">
              <a:spcBef>
                <a:spcPts val="1200"/>
              </a:spcBef>
              <a:spcAft>
                <a:spcPts val="1200"/>
              </a:spcAft>
              <a:buClr>
                <a:srgbClr val="9A0000"/>
              </a:buClr>
              <a:buSzPct val="220000"/>
              <a:buFont typeface="Arial" panose="020B0604020202020204" pitchFamily="34" charset="0"/>
              <a:buChar char="■"/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Eine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Anmeldung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, in </a:t>
            </a:r>
            <a:r>
              <a:rPr lang="en-US" alt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einer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Sprache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alt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ein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Gebührensatz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altLang="en-US" sz="2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 algn="l" defTabSz="6858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q"/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Schutz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en-US" alt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Vielzahl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von </a:t>
            </a:r>
            <a:r>
              <a:rPr lang="en-US" alt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Ländern</a:t>
            </a:r>
            <a:endParaRPr lang="en-US" alt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 algn="l" defTabSz="6858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q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Zentralisierte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Verwaltung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342900" indent="-342900" algn="l" defTabSz="685800">
              <a:spcBef>
                <a:spcPts val="1200"/>
              </a:spcBef>
              <a:spcAft>
                <a:spcPts val="1200"/>
              </a:spcAft>
              <a:buClr>
                <a:srgbClr val="960000"/>
              </a:buClr>
              <a:buSzPct val="220000"/>
              <a:buFont typeface="Arial" panose="020B0604020202020204" pitchFamily="34" charset="0"/>
              <a:buChar char="■"/>
              <a:defRPr/>
            </a:pPr>
            <a:r>
              <a:rPr lang="fr-CH" altLang="en-US" sz="24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CH" alt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Ergebnis</a:t>
            </a:r>
            <a:r>
              <a:rPr lang="fr-CH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fr-CH" alt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Eine</a:t>
            </a:r>
            <a:r>
              <a:rPr lang="fr-CH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CH" altLang="en-US" sz="2400" b="1" kern="0" dirty="0" err="1" smtClean="0">
                <a:solidFill>
                  <a:srgbClr val="000000"/>
                </a:solidFill>
                <a:latin typeface="Arial"/>
                <a:cs typeface="Arial"/>
              </a:rPr>
              <a:t>Registrierung</a:t>
            </a:r>
            <a:r>
              <a:rPr lang="fr-CH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fr-CH" alt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anders</a:t>
            </a:r>
            <a:r>
              <a:rPr lang="fr-CH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CH" altLang="en-US" sz="2400" kern="0" dirty="0" err="1" smtClean="0">
                <a:solidFill>
                  <a:srgbClr val="000000"/>
                </a:solidFill>
                <a:latin typeface="Arial"/>
                <a:cs typeface="Arial"/>
              </a:rPr>
              <a:t>als</a:t>
            </a:r>
            <a:r>
              <a:rPr lang="fr-CH" alt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 der PCT)</a:t>
            </a:r>
            <a:endParaRPr lang="en-US" alt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685800">
              <a:spcBef>
                <a:spcPts val="1200"/>
              </a:spcBef>
              <a:spcAft>
                <a:spcPts val="1200"/>
              </a:spcAft>
              <a:defRPr/>
            </a:pPr>
            <a:endParaRPr lang="en-US" sz="28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105" y="1296266"/>
            <a:ext cx="8079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 smtClean="0"/>
              <a:t>Eine</a:t>
            </a:r>
            <a:r>
              <a:rPr lang="fr-CH" dirty="0" smtClean="0"/>
              <a:t> </a:t>
            </a:r>
            <a:r>
              <a:rPr lang="fr-CH" dirty="0" err="1" smtClean="0"/>
              <a:t>Registrierung</a:t>
            </a:r>
            <a:r>
              <a:rPr lang="fr-CH" dirty="0" smtClean="0"/>
              <a:t> mit der WIPO</a:t>
            </a:r>
            <a:endParaRPr lang="fr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14525"/>
            <a:ext cx="64865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Diagramme 8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47"/>
          <a:stretch/>
        </p:blipFill>
        <p:spPr bwMode="auto">
          <a:xfrm>
            <a:off x="673100" y="1250950"/>
            <a:ext cx="346685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27F63-9ECD-46EA-8729-7C056A0C81C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86" y="1628800"/>
            <a:ext cx="3147814" cy="3147814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940152" y="4606202"/>
            <a:ext cx="1944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AU" altLang="en-US" sz="3200" dirty="0" smtClean="0"/>
              <a:t>HONIG</a:t>
            </a:r>
            <a:endParaRPr lang="en-A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497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en-US" dirty="0" err="1" smtClean="0"/>
              <a:t>Ein</a:t>
            </a:r>
            <a:r>
              <a:rPr lang="fr-FR" altLang="en-US" dirty="0" smtClean="0"/>
              <a:t> </a:t>
            </a:r>
            <a:r>
              <a:rPr lang="fr-FR" altLang="en-US" dirty="0" smtClean="0">
                <a:ea typeface="ＭＳ Ｐゴシック" charset="0"/>
              </a:rPr>
              <a:t>Plan </a:t>
            </a:r>
            <a:r>
              <a:rPr lang="fr-FR" altLang="en-US" dirty="0" err="1" smtClean="0">
                <a:ea typeface="ＭＳ Ｐゴシック" charset="0"/>
              </a:rPr>
              <a:t>zum</a:t>
            </a:r>
            <a:r>
              <a:rPr lang="fr-FR" altLang="en-US" dirty="0" smtClean="0">
                <a:ea typeface="ＭＳ Ｐゴシック" charset="0"/>
              </a:rPr>
              <a:t> </a:t>
            </a:r>
            <a:r>
              <a:rPr lang="fr-FR" altLang="en-US" dirty="0" err="1" smtClean="0">
                <a:ea typeface="ＭＳ Ｐゴシック" charset="0"/>
              </a:rPr>
              <a:t>weltweiten</a:t>
            </a:r>
            <a:r>
              <a:rPr lang="fr-FR" altLang="en-US" dirty="0" smtClean="0">
                <a:ea typeface="ＭＳ Ｐゴシック" charset="0"/>
              </a:rPr>
              <a:t> Schutz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AutoShape 4" descr="Résultat de recherche d'images pour &quot;global world&quot;"/>
          <p:cNvSpPr>
            <a:spLocks noChangeAspect="1" noChangeArrowheads="1"/>
          </p:cNvSpPr>
          <p:nvPr/>
        </p:nvSpPr>
        <p:spPr bwMode="auto">
          <a:xfrm>
            <a:off x="155575" y="-1747838"/>
            <a:ext cx="54292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6719" b="16711"/>
          <a:stretch/>
        </p:blipFill>
        <p:spPr>
          <a:xfrm>
            <a:off x="4953000" y="1923191"/>
            <a:ext cx="3888432" cy="37193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27F63-9ECD-46EA-8729-7C056A0C81C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Freeform 591"/>
          <p:cNvSpPr>
            <a:spLocks/>
          </p:cNvSpPr>
          <p:nvPr/>
        </p:nvSpPr>
        <p:spPr bwMode="auto">
          <a:xfrm rot="16200000">
            <a:off x="537120" y="2744171"/>
            <a:ext cx="1828800" cy="1901372"/>
          </a:xfrm>
          <a:custGeom>
            <a:avLst/>
            <a:gdLst>
              <a:gd name="T0" fmla="*/ 175 w 175"/>
              <a:gd name="T1" fmla="*/ 79 h 325"/>
              <a:gd name="T2" fmla="*/ 160 w 175"/>
              <a:gd name="T3" fmla="*/ 71 h 325"/>
              <a:gd name="T4" fmla="*/ 122 w 175"/>
              <a:gd name="T5" fmla="*/ 47 h 325"/>
              <a:gd name="T6" fmla="*/ 106 w 175"/>
              <a:gd name="T7" fmla="*/ 39 h 325"/>
              <a:gd name="T8" fmla="*/ 84 w 175"/>
              <a:gd name="T9" fmla="*/ 31 h 325"/>
              <a:gd name="T10" fmla="*/ 53 w 175"/>
              <a:gd name="T11" fmla="*/ 8 h 325"/>
              <a:gd name="T12" fmla="*/ 38 w 175"/>
              <a:gd name="T13" fmla="*/ 0 h 325"/>
              <a:gd name="T14" fmla="*/ 15 w 175"/>
              <a:gd name="T15" fmla="*/ 8 h 325"/>
              <a:gd name="T16" fmla="*/ 23 w 175"/>
              <a:gd name="T17" fmla="*/ 23 h 325"/>
              <a:gd name="T18" fmla="*/ 23 w 175"/>
              <a:gd name="T19" fmla="*/ 39 h 325"/>
              <a:gd name="T20" fmla="*/ 38 w 175"/>
              <a:gd name="T21" fmla="*/ 63 h 325"/>
              <a:gd name="T22" fmla="*/ 30 w 175"/>
              <a:gd name="T23" fmla="*/ 71 h 325"/>
              <a:gd name="T24" fmla="*/ 30 w 175"/>
              <a:gd name="T25" fmla="*/ 87 h 325"/>
              <a:gd name="T26" fmla="*/ 30 w 175"/>
              <a:gd name="T27" fmla="*/ 103 h 325"/>
              <a:gd name="T28" fmla="*/ 30 w 175"/>
              <a:gd name="T29" fmla="*/ 134 h 325"/>
              <a:gd name="T30" fmla="*/ 23 w 175"/>
              <a:gd name="T31" fmla="*/ 142 h 325"/>
              <a:gd name="T32" fmla="*/ 15 w 175"/>
              <a:gd name="T33" fmla="*/ 158 h 325"/>
              <a:gd name="T34" fmla="*/ 8 w 175"/>
              <a:gd name="T35" fmla="*/ 174 h 325"/>
              <a:gd name="T36" fmla="*/ 0 w 175"/>
              <a:gd name="T37" fmla="*/ 182 h 325"/>
              <a:gd name="T38" fmla="*/ 0 w 175"/>
              <a:gd name="T39" fmla="*/ 198 h 325"/>
              <a:gd name="T40" fmla="*/ 8 w 175"/>
              <a:gd name="T41" fmla="*/ 214 h 325"/>
              <a:gd name="T42" fmla="*/ 15 w 175"/>
              <a:gd name="T43" fmla="*/ 214 h 325"/>
              <a:gd name="T44" fmla="*/ 23 w 175"/>
              <a:gd name="T45" fmla="*/ 230 h 325"/>
              <a:gd name="T46" fmla="*/ 23 w 175"/>
              <a:gd name="T47" fmla="*/ 253 h 325"/>
              <a:gd name="T48" fmla="*/ 38 w 175"/>
              <a:gd name="T49" fmla="*/ 277 h 325"/>
              <a:gd name="T50" fmla="*/ 15 w 175"/>
              <a:gd name="T51" fmla="*/ 277 h 325"/>
              <a:gd name="T52" fmla="*/ 8 w 175"/>
              <a:gd name="T53" fmla="*/ 277 h 325"/>
              <a:gd name="T54" fmla="*/ 23 w 175"/>
              <a:gd name="T55" fmla="*/ 301 h 325"/>
              <a:gd name="T56" fmla="*/ 30 w 175"/>
              <a:gd name="T57" fmla="*/ 325 h 325"/>
              <a:gd name="T58" fmla="*/ 46 w 175"/>
              <a:gd name="T59" fmla="*/ 317 h 325"/>
              <a:gd name="T60" fmla="*/ 53 w 175"/>
              <a:gd name="T61" fmla="*/ 325 h 325"/>
              <a:gd name="T62" fmla="*/ 61 w 175"/>
              <a:gd name="T63" fmla="*/ 325 h 325"/>
              <a:gd name="T64" fmla="*/ 84 w 175"/>
              <a:gd name="T65" fmla="*/ 317 h 325"/>
              <a:gd name="T66" fmla="*/ 91 w 175"/>
              <a:gd name="T67" fmla="*/ 309 h 325"/>
              <a:gd name="T68" fmla="*/ 91 w 175"/>
              <a:gd name="T69" fmla="*/ 301 h 325"/>
              <a:gd name="T70" fmla="*/ 114 w 175"/>
              <a:gd name="T71" fmla="*/ 293 h 325"/>
              <a:gd name="T72" fmla="*/ 144 w 175"/>
              <a:gd name="T73" fmla="*/ 261 h 325"/>
              <a:gd name="T74" fmla="*/ 160 w 175"/>
              <a:gd name="T75" fmla="*/ 253 h 325"/>
              <a:gd name="T76" fmla="*/ 160 w 175"/>
              <a:gd name="T77" fmla="*/ 245 h 325"/>
              <a:gd name="T78" fmla="*/ 152 w 175"/>
              <a:gd name="T79" fmla="*/ 237 h 325"/>
              <a:gd name="T80" fmla="*/ 144 w 175"/>
              <a:gd name="T81" fmla="*/ 222 h 325"/>
              <a:gd name="T82" fmla="*/ 137 w 175"/>
              <a:gd name="T83" fmla="*/ 222 h 325"/>
              <a:gd name="T84" fmla="*/ 144 w 175"/>
              <a:gd name="T85" fmla="*/ 206 h 325"/>
              <a:gd name="T86" fmla="*/ 144 w 175"/>
              <a:gd name="T87" fmla="*/ 190 h 325"/>
              <a:gd name="T88" fmla="*/ 152 w 175"/>
              <a:gd name="T89" fmla="*/ 190 h 325"/>
              <a:gd name="T90" fmla="*/ 152 w 175"/>
              <a:gd name="T91" fmla="*/ 182 h 325"/>
              <a:gd name="T92" fmla="*/ 160 w 175"/>
              <a:gd name="T93" fmla="*/ 166 h 325"/>
              <a:gd name="T94" fmla="*/ 167 w 175"/>
              <a:gd name="T95" fmla="*/ 158 h 325"/>
              <a:gd name="T96" fmla="*/ 175 w 175"/>
              <a:gd name="T97" fmla="*/ 158 h 325"/>
              <a:gd name="T98" fmla="*/ 175 w 175"/>
              <a:gd name="T99" fmla="*/ 142 h 325"/>
              <a:gd name="T100" fmla="*/ 175 w 175"/>
              <a:gd name="T101" fmla="*/ 119 h 325"/>
              <a:gd name="T102" fmla="*/ 175 w 175"/>
              <a:gd name="T103" fmla="*/ 103 h 325"/>
              <a:gd name="T104" fmla="*/ 175 w 175"/>
              <a:gd name="T105" fmla="*/ 79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325">
                <a:moveTo>
                  <a:pt x="175" y="79"/>
                </a:moveTo>
                <a:lnTo>
                  <a:pt x="160" y="71"/>
                </a:lnTo>
                <a:lnTo>
                  <a:pt x="122" y="47"/>
                </a:lnTo>
                <a:lnTo>
                  <a:pt x="106" y="39"/>
                </a:lnTo>
                <a:lnTo>
                  <a:pt x="84" y="31"/>
                </a:lnTo>
                <a:lnTo>
                  <a:pt x="53" y="8"/>
                </a:lnTo>
                <a:lnTo>
                  <a:pt x="38" y="0"/>
                </a:lnTo>
                <a:lnTo>
                  <a:pt x="15" y="8"/>
                </a:lnTo>
                <a:lnTo>
                  <a:pt x="23" y="23"/>
                </a:lnTo>
                <a:lnTo>
                  <a:pt x="23" y="39"/>
                </a:lnTo>
                <a:lnTo>
                  <a:pt x="38" y="63"/>
                </a:lnTo>
                <a:lnTo>
                  <a:pt x="30" y="71"/>
                </a:lnTo>
                <a:lnTo>
                  <a:pt x="30" y="87"/>
                </a:lnTo>
                <a:lnTo>
                  <a:pt x="30" y="103"/>
                </a:lnTo>
                <a:lnTo>
                  <a:pt x="30" y="134"/>
                </a:lnTo>
                <a:lnTo>
                  <a:pt x="23" y="142"/>
                </a:lnTo>
                <a:lnTo>
                  <a:pt x="15" y="158"/>
                </a:lnTo>
                <a:lnTo>
                  <a:pt x="8" y="174"/>
                </a:lnTo>
                <a:lnTo>
                  <a:pt x="0" y="182"/>
                </a:lnTo>
                <a:lnTo>
                  <a:pt x="0" y="198"/>
                </a:lnTo>
                <a:lnTo>
                  <a:pt x="8" y="214"/>
                </a:lnTo>
                <a:lnTo>
                  <a:pt x="15" y="214"/>
                </a:lnTo>
                <a:lnTo>
                  <a:pt x="23" y="230"/>
                </a:lnTo>
                <a:lnTo>
                  <a:pt x="23" y="253"/>
                </a:lnTo>
                <a:lnTo>
                  <a:pt x="38" y="277"/>
                </a:lnTo>
                <a:lnTo>
                  <a:pt x="15" y="277"/>
                </a:lnTo>
                <a:lnTo>
                  <a:pt x="8" y="277"/>
                </a:lnTo>
                <a:lnTo>
                  <a:pt x="23" y="301"/>
                </a:lnTo>
                <a:lnTo>
                  <a:pt x="30" y="325"/>
                </a:lnTo>
                <a:lnTo>
                  <a:pt x="46" y="317"/>
                </a:lnTo>
                <a:lnTo>
                  <a:pt x="53" y="325"/>
                </a:lnTo>
                <a:lnTo>
                  <a:pt x="61" y="325"/>
                </a:lnTo>
                <a:lnTo>
                  <a:pt x="84" y="317"/>
                </a:lnTo>
                <a:lnTo>
                  <a:pt x="91" y="309"/>
                </a:lnTo>
                <a:lnTo>
                  <a:pt x="91" y="301"/>
                </a:lnTo>
                <a:lnTo>
                  <a:pt x="114" y="293"/>
                </a:lnTo>
                <a:lnTo>
                  <a:pt x="144" y="261"/>
                </a:lnTo>
                <a:lnTo>
                  <a:pt x="160" y="253"/>
                </a:lnTo>
                <a:lnTo>
                  <a:pt x="160" y="245"/>
                </a:lnTo>
                <a:lnTo>
                  <a:pt x="152" y="237"/>
                </a:lnTo>
                <a:lnTo>
                  <a:pt x="144" y="222"/>
                </a:lnTo>
                <a:lnTo>
                  <a:pt x="137" y="222"/>
                </a:lnTo>
                <a:lnTo>
                  <a:pt x="144" y="206"/>
                </a:lnTo>
                <a:lnTo>
                  <a:pt x="144" y="190"/>
                </a:lnTo>
                <a:lnTo>
                  <a:pt x="152" y="190"/>
                </a:lnTo>
                <a:lnTo>
                  <a:pt x="152" y="182"/>
                </a:lnTo>
                <a:lnTo>
                  <a:pt x="160" y="166"/>
                </a:lnTo>
                <a:lnTo>
                  <a:pt x="167" y="158"/>
                </a:lnTo>
                <a:lnTo>
                  <a:pt x="175" y="158"/>
                </a:lnTo>
                <a:lnTo>
                  <a:pt x="175" y="142"/>
                </a:lnTo>
                <a:lnTo>
                  <a:pt x="175" y="119"/>
                </a:lnTo>
                <a:lnTo>
                  <a:pt x="175" y="103"/>
                </a:lnTo>
                <a:lnTo>
                  <a:pt x="175" y="79"/>
                </a:lnTo>
                <a:close/>
              </a:path>
            </a:pathLst>
          </a:custGeom>
          <a:solidFill>
            <a:srgbClr val="E1E1E1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487" y="3407312"/>
            <a:ext cx="1647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Ihr</a:t>
            </a:r>
            <a:r>
              <a:rPr lang="fr-CH" dirty="0" smtClean="0"/>
              <a:t> Land</a:t>
            </a:r>
            <a:endParaRPr lang="en-US" dirty="0"/>
          </a:p>
        </p:txBody>
      </p:sp>
      <p:sp>
        <p:nvSpPr>
          <p:cNvPr id="9" name="Right Arrow 4"/>
          <p:cNvSpPr>
            <a:spLocks noChangeArrowheads="1"/>
          </p:cNvSpPr>
          <p:nvPr/>
        </p:nvSpPr>
        <p:spPr bwMode="auto">
          <a:xfrm>
            <a:off x="3102746" y="3318096"/>
            <a:ext cx="1545136" cy="672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>
              <a:alpha val="39999"/>
            </a:srgbClr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16" y="4554579"/>
            <a:ext cx="1336500" cy="1336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360" y="5092166"/>
            <a:ext cx="1003840" cy="4704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17" y="4953000"/>
            <a:ext cx="812939" cy="72415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 bwMode="auto">
          <a:xfrm>
            <a:off x="2133600" y="4724400"/>
            <a:ext cx="3124200" cy="116667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uce-3_p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0892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60463" y="3356992"/>
            <a:ext cx="6477000" cy="1512888"/>
          </a:xfrm>
          <a:noFill/>
        </p:spPr>
        <p:txBody>
          <a:bodyPr/>
          <a:lstStyle/>
          <a:p>
            <a:r>
              <a:rPr lang="de-DE" altLang="en-US" sz="3000" b="1" dirty="0"/>
              <a:t>Überblick über das </a:t>
            </a:r>
            <a:r>
              <a:rPr lang="de-DE" altLang="en-US" sz="3000" b="1" dirty="0" smtClean="0"/>
              <a:t>Madrider </a:t>
            </a:r>
            <a:r>
              <a:rPr lang="de-DE" altLang="en-US" sz="3000" b="1" dirty="0"/>
              <a:t>System </a:t>
            </a:r>
            <a:endParaRPr lang="de-DE" altLang="en-US" sz="2600" dirty="0"/>
          </a:p>
        </p:txBody>
      </p:sp>
    </p:spTree>
    <p:extLst>
      <p:ext uri="{BB962C8B-B14F-4D97-AF65-F5344CB8AC3E}">
        <p14:creationId xmlns:p14="http://schemas.microsoft.com/office/powerpoint/2010/main" val="5204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 Generic_2017_e_final_REV1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506E8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506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HS Generic_2017_e_final_REV1</Template>
  <TotalTime>37984</TotalTime>
  <Words>1036</Words>
  <Application>Microsoft Office PowerPoint</Application>
  <PresentationFormat>On-screen Show (4:3)</PresentationFormat>
  <Paragraphs>332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ＭＳ Ｐゴシック</vt:lpstr>
      <vt:lpstr>Arial</vt:lpstr>
      <vt:lpstr>Calibri</vt:lpstr>
      <vt:lpstr>Microsoft Sans Serif</vt:lpstr>
      <vt:lpstr>Times New Roman</vt:lpstr>
      <vt:lpstr>Verdana</vt:lpstr>
      <vt:lpstr>Wingdings</vt:lpstr>
      <vt:lpstr>HS Generic_2017_e_final_REV1</vt:lpstr>
      <vt:lpstr>Internationaler Schutz Ihrer Marken, Designs und geographischen Angaben mit dem Madrider, dem Haager und dem Lissabonner System</vt:lpstr>
      <vt:lpstr>Schutz und Koexistenz von IP-Rechten</vt:lpstr>
      <vt:lpstr>PowerPoint Presentation</vt:lpstr>
      <vt:lpstr>Die Lösung: Globale IP Systeme</vt:lpstr>
      <vt:lpstr>Mögliche Schutzreichweite der globalen IP – Systeme</vt:lpstr>
      <vt:lpstr>WIPO Globale IP Systeme</vt:lpstr>
      <vt:lpstr>PowerPoint Presentation</vt:lpstr>
      <vt:lpstr>Ein Plan zum weltweiten Schutz</vt:lpstr>
      <vt:lpstr>Überblick über das Madrider System </vt:lpstr>
      <vt:lpstr>Schutz einer Marke</vt:lpstr>
      <vt:lpstr>Eine Marke</vt:lpstr>
      <vt:lpstr>Madrid - Verfahren </vt:lpstr>
      <vt:lpstr>PowerPoint Presentation</vt:lpstr>
      <vt:lpstr>Zentrale Verwaltung – Erneuerung, Änderung, Erweiterung </vt:lpstr>
      <vt:lpstr>Mehr als 1.5 Millionen Registrierungen</vt:lpstr>
      <vt:lpstr>Top 20 Madrid-Nutzer (2019) </vt:lpstr>
      <vt:lpstr>Überblick über das Haager System </vt:lpstr>
      <vt:lpstr>Design</vt:lpstr>
      <vt:lpstr>Das Design bestimmt die Wahl des Verbrauchers</vt:lpstr>
      <vt:lpstr>Industrielles Design</vt:lpstr>
      <vt:lpstr>Vorteile des Haager Systems</vt:lpstr>
      <vt:lpstr>Haager System: Vergleich mit dem Madrid System</vt:lpstr>
      <vt:lpstr>Top-Haager Nutzer 2019 </vt:lpstr>
      <vt:lpstr>Überblick über das Lissabonner System </vt:lpstr>
      <vt:lpstr>Lissabon - Nutzer</vt:lpstr>
      <vt:lpstr>Was sind geographische Angaben?</vt:lpstr>
      <vt:lpstr>Geographische Angabe</vt:lpstr>
      <vt:lpstr>Die Vorteile des Lissabonner Systems</vt:lpstr>
      <vt:lpstr>Geographische Angaben</vt:lpstr>
      <vt:lpstr>Industrielles Design (Haager System)</vt:lpstr>
      <vt:lpstr>PowerPoint Presentation</vt:lpstr>
      <vt:lpstr>Kombination - Rolex </vt:lpstr>
      <vt:lpstr>PowerPoint Presentation</vt:lpstr>
      <vt:lpstr>Globale IP-Dienste: Für alle Arten von Unternehmen</vt:lpstr>
      <vt:lpstr>Erfahren Sie mehr: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Hague System for the International Registration of Industrial Designs</dc:title>
  <dc:creator>FRICOT Karine</dc:creator>
  <cp:keywords>PUBLIC</cp:keywords>
  <cp:lastModifiedBy>GOUMAZ Margaux</cp:lastModifiedBy>
  <cp:revision>980</cp:revision>
  <cp:lastPrinted>2019-10-22T09:18:21Z</cp:lastPrinted>
  <dcterms:created xsi:type="dcterms:W3CDTF">2017-06-14T16:38:05Z</dcterms:created>
  <dcterms:modified xsi:type="dcterms:W3CDTF">2021-03-10T15:48:01Z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d32508da-ca4f-47ed-a56b-6cb2c652bdb3</vt:lpwstr>
  </property>
  <property fmtid="{D5CDD505-2E9C-101B-9397-08002B2CF9AE}" pid="3" name="Classification">
    <vt:lpwstr>Public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