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206" r:id="rId2"/>
    <p:sldId id="1158" r:id="rId3"/>
    <p:sldId id="1160" r:id="rId4"/>
    <p:sldId id="1161" r:id="rId5"/>
    <p:sldId id="1162" r:id="rId6"/>
    <p:sldId id="1180" r:id="rId7"/>
    <p:sldId id="1200" r:id="rId8"/>
    <p:sldId id="562" r:id="rId9"/>
    <p:sldId id="1127" r:id="rId10"/>
    <p:sldId id="1177" r:id="rId11"/>
    <p:sldId id="1194" r:id="rId12"/>
    <p:sldId id="1157" r:id="rId13"/>
    <p:sldId id="1189" r:id="rId14"/>
    <p:sldId id="1143" r:id="rId15"/>
    <p:sldId id="1202" r:id="rId16"/>
    <p:sldId id="1192" r:id="rId17"/>
    <p:sldId id="1191" r:id="rId18"/>
    <p:sldId id="1203" r:id="rId19"/>
    <p:sldId id="1204" r:id="rId20"/>
    <p:sldId id="1208" r:id="rId21"/>
    <p:sldId id="1146" r:id="rId22"/>
    <p:sldId id="656" r:id="rId23"/>
    <p:sldId id="1150" r:id="rId24"/>
    <p:sldId id="1197" r:id="rId25"/>
    <p:sldId id="1149" r:id="rId26"/>
    <p:sldId id="1207" r:id="rId27"/>
    <p:sldId id="1188" r:id="rId28"/>
    <p:sldId id="1153" r:id="rId29"/>
    <p:sldId id="1169" r:id="rId30"/>
    <p:sldId id="1182" r:id="rId31"/>
    <p:sldId id="1209" r:id="rId3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A2B"/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85152" autoAdjust="0"/>
  </p:normalViewPr>
  <p:slideViewPr>
    <p:cSldViewPr>
      <p:cViewPr varScale="1">
        <p:scale>
          <a:sx n="98" d="100"/>
          <a:sy n="98" d="100"/>
        </p:scale>
        <p:origin x="1626" y="84"/>
      </p:cViewPr>
      <p:guideLst>
        <p:guide orient="horz" pos="1026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notesViewPr>
    <p:cSldViewPr showGuides="1">
      <p:cViewPr varScale="1">
        <p:scale>
          <a:sx n="59" d="100"/>
          <a:sy n="59" d="100"/>
        </p:scale>
        <p:origin x="2484" y="68"/>
      </p:cViewPr>
      <p:guideLst>
        <p:guide orient="horz" pos="2958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2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2119866814650384E-2"/>
          <c:y val="0.17781402936378465"/>
          <c:w val="0.88457269700332963"/>
          <c:h val="0.745513866231647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Filings by year</c:v>
                </c:pt>
              </c:strCache>
            </c:strRef>
          </c:tx>
          <c:spPr>
            <a:solidFill>
              <a:srgbClr val="C0C0C0"/>
            </a:solidFill>
            <a:ln w="17601">
              <a:noFill/>
            </a:ln>
          </c:spPr>
          <c:invertIfNegative val="0"/>
          <c:cat>
            <c:strRef>
              <c:f>Sheet1!$B$1:$AQ$1</c:f>
              <c:strCache>
                <c:ptCount val="42"/>
                <c:pt idx="0">
                  <c:v>78</c:v>
                </c:pt>
                <c:pt idx="1">
                  <c:v>79</c:v>
                </c:pt>
                <c:pt idx="2">
                  <c:v>80</c:v>
                </c:pt>
                <c:pt idx="3">
                  <c:v>81</c:v>
                </c:pt>
                <c:pt idx="4">
                  <c:v>82</c:v>
                </c:pt>
                <c:pt idx="5">
                  <c:v>83</c:v>
                </c:pt>
                <c:pt idx="6">
                  <c:v>84</c:v>
                </c:pt>
                <c:pt idx="7">
                  <c:v>85</c:v>
                </c:pt>
                <c:pt idx="8">
                  <c:v>86</c:v>
                </c:pt>
                <c:pt idx="9">
                  <c:v>87</c:v>
                </c:pt>
                <c:pt idx="10">
                  <c:v>88</c:v>
                </c:pt>
                <c:pt idx="11">
                  <c:v>89</c:v>
                </c:pt>
                <c:pt idx="12">
                  <c:v>90</c:v>
                </c:pt>
                <c:pt idx="13">
                  <c:v>91</c:v>
                </c:pt>
                <c:pt idx="14">
                  <c:v>92</c:v>
                </c:pt>
                <c:pt idx="15">
                  <c:v>93</c:v>
                </c:pt>
                <c:pt idx="16">
                  <c:v>94</c:v>
                </c:pt>
                <c:pt idx="17">
                  <c:v>95</c:v>
                </c:pt>
                <c:pt idx="18">
                  <c:v>96</c:v>
                </c:pt>
                <c:pt idx="19">
                  <c:v>97</c:v>
                </c:pt>
                <c:pt idx="20">
                  <c:v>98</c:v>
                </c:pt>
                <c:pt idx="21">
                  <c:v>99</c:v>
                </c:pt>
                <c:pt idx="22">
                  <c:v>00</c:v>
                </c:pt>
                <c:pt idx="23">
                  <c:v>01</c:v>
                </c:pt>
                <c:pt idx="24">
                  <c:v>02</c:v>
                </c:pt>
                <c:pt idx="25">
                  <c:v>03</c:v>
                </c:pt>
                <c:pt idx="26">
                  <c:v>04</c:v>
                </c:pt>
                <c:pt idx="27">
                  <c:v>05</c:v>
                </c:pt>
                <c:pt idx="28">
                  <c:v>06</c:v>
                </c:pt>
                <c:pt idx="29">
                  <c:v>07</c:v>
                </c:pt>
                <c:pt idx="30">
                  <c:v>08</c:v>
                </c:pt>
                <c:pt idx="31">
                  <c:v>09</c:v>
                </c:pt>
                <c:pt idx="32">
                  <c:v>10</c:v>
                </c:pt>
                <c:pt idx="33">
                  <c:v>11</c:v>
                </c:pt>
                <c:pt idx="34">
                  <c:v>12</c:v>
                </c:pt>
                <c:pt idx="35">
                  <c:v>13</c:v>
                </c:pt>
                <c:pt idx="36">
                  <c:v>14</c:v>
                </c:pt>
                <c:pt idx="37">
                  <c:v>15</c:v>
                </c:pt>
                <c:pt idx="38">
                  <c:v>16</c:v>
                </c:pt>
                <c:pt idx="39">
                  <c:v>17</c:v>
                </c:pt>
                <c:pt idx="40">
                  <c:v>18</c:v>
                </c:pt>
                <c:pt idx="41">
                  <c:v>19</c:v>
                </c:pt>
              </c:strCache>
            </c:strRef>
          </c:cat>
          <c:val>
            <c:numRef>
              <c:f>Sheet1!$B$2:$AQ$2</c:f>
              <c:numCache>
                <c:formatCode>General</c:formatCode>
                <c:ptCount val="42"/>
                <c:pt idx="0">
                  <c:v>459</c:v>
                </c:pt>
                <c:pt idx="1">
                  <c:v>2625</c:v>
                </c:pt>
                <c:pt idx="2">
                  <c:v>3539</c:v>
                </c:pt>
                <c:pt idx="3">
                  <c:v>4606</c:v>
                </c:pt>
                <c:pt idx="4">
                  <c:v>4675</c:v>
                </c:pt>
                <c:pt idx="5">
                  <c:v>4971</c:v>
                </c:pt>
                <c:pt idx="6">
                  <c:v>5719</c:v>
                </c:pt>
                <c:pt idx="7">
                  <c:v>7095</c:v>
                </c:pt>
                <c:pt idx="8">
                  <c:v>7952</c:v>
                </c:pt>
                <c:pt idx="9">
                  <c:v>9201</c:v>
                </c:pt>
                <c:pt idx="10">
                  <c:v>11996</c:v>
                </c:pt>
                <c:pt idx="11">
                  <c:v>14874</c:v>
                </c:pt>
                <c:pt idx="12">
                  <c:v>19159</c:v>
                </c:pt>
                <c:pt idx="13">
                  <c:v>22247</c:v>
                </c:pt>
                <c:pt idx="14">
                  <c:v>25917</c:v>
                </c:pt>
                <c:pt idx="15">
                  <c:v>28577</c:v>
                </c:pt>
                <c:pt idx="16">
                  <c:v>34104</c:v>
                </c:pt>
                <c:pt idx="17">
                  <c:v>38906</c:v>
                </c:pt>
                <c:pt idx="18">
                  <c:v>47291</c:v>
                </c:pt>
                <c:pt idx="19">
                  <c:v>54422</c:v>
                </c:pt>
                <c:pt idx="20">
                  <c:v>67007</c:v>
                </c:pt>
                <c:pt idx="21">
                  <c:v>74023</c:v>
                </c:pt>
                <c:pt idx="22" formatCode="#,##0">
                  <c:v>93238</c:v>
                </c:pt>
                <c:pt idx="23" formatCode="0">
                  <c:v>108230</c:v>
                </c:pt>
                <c:pt idx="24" formatCode="#,##0">
                  <c:v>110392</c:v>
                </c:pt>
                <c:pt idx="25" formatCode="#,##0">
                  <c:v>115202</c:v>
                </c:pt>
                <c:pt idx="26" formatCode="#,##0">
                  <c:v>122629</c:v>
                </c:pt>
                <c:pt idx="27" formatCode="#,##0">
                  <c:v>136740</c:v>
                </c:pt>
                <c:pt idx="28" formatCode="#,##0">
                  <c:v>149627</c:v>
                </c:pt>
                <c:pt idx="29" formatCode="#,##0">
                  <c:v>159923</c:v>
                </c:pt>
                <c:pt idx="30">
                  <c:v>163233</c:v>
                </c:pt>
                <c:pt idx="31">
                  <c:v>155398</c:v>
                </c:pt>
                <c:pt idx="32">
                  <c:v>163938</c:v>
                </c:pt>
                <c:pt idx="33" formatCode="#,##0">
                  <c:v>181500</c:v>
                </c:pt>
                <c:pt idx="34" formatCode="#,##0">
                  <c:v>194400</c:v>
                </c:pt>
                <c:pt idx="35" formatCode="#,##0">
                  <c:v>205300</c:v>
                </c:pt>
                <c:pt idx="36" formatCode="#,##0">
                  <c:v>215000</c:v>
                </c:pt>
                <c:pt idx="37" formatCode="#,##0">
                  <c:v>218000</c:v>
                </c:pt>
                <c:pt idx="38" formatCode="#,##0">
                  <c:v>232030</c:v>
                </c:pt>
                <c:pt idx="39" formatCode="#,##0">
                  <c:v>243500</c:v>
                </c:pt>
                <c:pt idx="40" formatCode="#,##0">
                  <c:v>253000</c:v>
                </c:pt>
                <c:pt idx="41" formatCode="#,##0">
                  <c:v>265800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3-4F55-9C7F-E4F0F5FBF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0"/>
        <c:shape val="box"/>
        <c:axId val="244141503"/>
        <c:axId val="1"/>
        <c:axId val="0"/>
      </c:bar3DChart>
      <c:catAx>
        <c:axId val="244141503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ln w="8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26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8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4141503"/>
        <c:crosses val="autoZero"/>
        <c:crossBetween val="between"/>
      </c:valAx>
      <c:spPr>
        <a:noFill/>
        <a:ln w="176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7T15:38:31.214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0,'0'26'250,"26"-26"-156,1 0-78,-27 26-16,26-26 15,0 0 16,0 0 16,0 0-47,-26 26 16,26-26-16,1 0 16,-1 0 15,0 0-16,0 0 79,0 0-94,1 0 16,-1 0-1,0 0 17,0 0-17,0 0 17,1 0-32,-1 0 15,0 0 1,0 0-1,0 0 1,0 0 78,1 0-63,-1 0-15,0 0-1,0 0 17,0 0-17,-26 26-15,27-26 0,-1 0 31,0 0 16,0 26-31,0-26-16,0 0 16,1 0-1,-1 0 1,0 0 15,0 0-15,0 0-1,1 0 32,-1 0-31,0 0-1,0 0-15,0 0 16,1 0 0,-1 0 15,0 0-31,0 0 16,0 0-1,0 0-15,1 0 16,-1 0 78,0 0-63,0 0-16,0 0 1,1 27 0,-1-27-1,0 0 1,0 0 0,0 0-16,0 0 31,1 0-16,-1 0 32,0 0 16,0 0-63,0 0 15,1 0 1,-1 0-16,0 0 16,0 0-1,0 0 1,1 0 78,-1 0-79,0 0-15,0 0 16,0 0-16,0 0 16,1 0-16,-1 0 0,0 0 15,0 0-15,0 0 16,1 0-16,-1 0 15,0 0 17,0 0-17,0 0 17,1 0-17,-1 0-15,0 0 63,0 0-48,0 0 17,0 0-17,1 0 1,-1 0-16,0 0 15,0 0 1,0 0-16,1 0 16,-1 0-1,0 0 1,0 0-16,0 0 16,0 0-1,1 0 1,-1 0-1,0 0 1,0 0-16,0 0 16,1 0-1,-1 0-15,0 0 16,0 0 0,0 0-16,1 0 15,-1 0 1,0 0-1,0 0 1,0 0 15,0 0-15,1 0 0,-1 0-1,0 0-15,0 0 47,0 0-31,1 0 15,-1 0-15,0 0-1,0 0-15,0 0 16,0 0-16,1 0 15,-1 0 1,0 0 0,0 0-16,0 0 15,1 0-15,-1 0 0,0 0 16,0 0-16,0 0 0,1 0 16,-1 0-16,0 0 0,0 0 15,0 0-15,0 0 16,1 0-16,-1 0 15,0 0-15,0 0 16,0 0 0,1 0-1,-1 0-15,0 0 32,0 0-32,-26-27 15,26 27-15,0 0 16,1 0-1,-1 0 1,0 0 15,-26-26-31,26 26 16,0 0-16,1 0 16,-1 0-16,0 0 0,0 0 15,0 0 1,1 0-1,-1 0-15,0 0 16,0 0 0,0 0 31,0 0-16,1 0-16,-1 0 1,0 0-16,0 0 31,0 0-15,1 0 31,-1 0-32,0 0-15,0 0 16,0 0 0,1 0-1,-1 0 1,0 0 0,0 0-16,0 0 15,0 0 1,1 0-1,-1 0-15,0 0 16,0 0-16,0 0 0,1 0 16,-1 0-1,0 0-15,0 0 16,0 0-16,0 0 16,1 0-1,-1 0 16,0 0-31,0 0 16,0 0-16,1 0 16,-1 0-16,0 0 15,0 0 1,0 0-16,1 0 0,-1 0 16,0 0-16,0 0 31,0 0-16,0 0 1,1 0 15,-1 0 1,0 0-17,0 0 16,0 0-15,1 0-16,-1 0 16,0 0-16,0 0 31,0 0-15,0 0 15,1 0-16,-1 0 17,0 0 93,0 0-110,0 0 1,1 0-16,-1 0 16,0 0-1,0 0-15,0 0 16,1 0-1,-1 0-15,0 0 16,0 0 0,0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7T15:38:41.634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0,'26'0'343,"1"0"-327,-1 0 78,0 0-94,0 0 0,0 0 31,0 0-31,1 0 16,-1 0-1,0 0 1,0 0 15,0 0 0,1 0-15,-1 0 0,-26 26-16,26-26 15,0 0 1,0 0 31,0 0-32,1 0 1,-1 0 0,0 0-1,-26 27-15,26-27 16,0 0 15,1 0-31,-1 0 16,0 0-16,0 0 15,0 0 1,1 0 0,-1 0 15,0 0 0,0 0-31,0 0 16,0 0-1,1 0 1,-1 0-16,0 0 31,0 0-31,0 0 16,1 0 15,-1 0-31,0 0 16,0 0-1,0 0 1,0 0 0,1 0 15,-1 0-15,0 0-1,0 0-15,0 0 16,1 0-16,-1 0 15,0 0 1,0 0 0,0 0-1,1 0 1,-1 0 0,0 0-1,0 0-15,0 0 0,0 0 0,1 0 16,-1 0-16,0 0 0,0 0 15,0 0-15,1 0 0,-1 0 0,0 0 16,0 0-16,0 0 16,1 0-16,-1 0 0,0 0 15,0 0 1,0 0-16,0 0 16,1 0-1,-1 0 16,0 0-15,0 0 0,0 0 15,1 0-15,-1 0-1,0 0 1,0 0-1,-26 26-15,26-26 16,0 0-16,1 0 0,-1 0 16,0 0-16,0 0 0,0 0 15,1 0-15,-27 26 16,26-26 31,0 0-32,0 0-15,0 0 16,1 0 0,-1 0-16,0 0 0,0 0 0,0 0 15,0 0-15,1 0 0,-1 0 16,0 0-16,0 0 16,0 0-16,-26 26 62,27-26-62,-1 0 16,0 0-1,0 0-15,0 0 16,0 0-16,1 0 16,-1 0-1,0 0-15,0 0 16,-26 26-16,26-26 0,1 0 15,-1 0 1,0 0 0,0 0 31,0 0-32,1 0 1,-1 0-1,0 0-15,0 0 16,0 0-16,0 0 16,1 0-16,-1 0 0,0 0 31,0 0-31,0 0 31,1 0-31,-1 0 16,0 0 15,0 0-31,0 0 16,0 0-16,1 0 15,-1 0-15,0 0 16,0 0-16,0 0 94,-26-26-79,27 26 1,-1 0 0,-26-26-1,26 26 1,0 0 15,-26-26-15,26 26-1,1 0 1,-1 0 0,0 0-1,0 0 1,0 0 46,0 0-62,1 0 16,-27-26-16,26 26 16,0 0-1,0 0 110,0 0-109,1 0-1,-1 0-15,0 0 16,-26-27 0,26 27-16,0 0 31,1 0-15,-1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7T15:36:02.12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59 0,'26'0'313,"1"0"-282,-1 0-16,0 0 1,0 0 0,0 0 15,1 0 0,-1 0-15,0 0-1,0 0 17,0 0-17,1 0 1,-1 0 0,0 0-1,0 0 16,0 0 1,0 0 46,1 0-78,-1 0 0,0 0 15,0 0 17,0 0-17,1 0 17,-1 0-32,0 0 15,0 0 1,0 0-1,0 0-15,1 0 16,-1 0 0,0 0-16,0 0 15,0 0 1,1 0 0,-1 0-16,0 0 15,0 0 1,0 0 15,1 0 16,-1 0-47,0 0 16,0 0-16,0 0 0,-26-26 15,26 26-15,1 0 16,-1 0-16,0 0 15,-26-27-15,26 27 16,0 0 0,1 0 46,-1 0-46,0 0-16,0 0 15,0 0 1,1 0-16,-1 0 47,0 0-47,0 0 16,0 0-16,0 0 15,1 0 1,-1 0 15,0 0-15,0 0-1,0 0 1,1 0 0,-1 0 15,0 0 0,0 0-15,0 0-1,0 0-15,1 0 16,-1 0-16,0 0 94,0 0-79,0 0 1,1 0-16,-1 0 16,0 0-1,0 0-15,0 0 63,1 0-48,-1 0 1,0 0 0,0 0-1,0 0 1,0 0-1,1 0 32,-1 0-31,-26 27-16,26-27 0,0 0 16,0 0-1,1 0-15,-1 0 0,-26 26 16,26-26-16,0 0 0,0 0 0,0 0 15,1 0-15,-1 0 16,0 0-16,0 0 16,0 0 31,1 0-16,-1 0 63,0 0-63,0 0-16,0 0 17,1 0-17,-1 0 32,0 0-31,0 0-1,0 0-15,0 0 79,1 0-17,-1 0-46,0 0-1,0 0-15,0 0 16,1 0 0,-1 0-1,0 0 32,0 0-31,0 0-1,0 0 1,1 0 0,-1 0-16,0 0 0,0 0 15,0 0-15,1 0 0,-1 0 110,0 0-79,0 0-31,0 0 15,1 0-15,-1 0 32,0 0 15,0 0-16,0 0 0,0 0 0,1 0 516,-1 0-453,0 0-78,0 0 843,-52 0-406,0 0-453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7T15:36:40.788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2044 0 0,'-26'0'812,"-1"0"-781,27 26 1,-26-26 46,0 0-31,0 0-47,0 0 297,0 0-282,-1 0 79,1 0-32,26 26-30,-26-26-17,0 0 1,0 0 15,-1 0-15,27 27 15,-26-27-31,0 0 31,0 0-15,0 0-16,0 0 16,-1 0-1,1 0 16,0 0-15,0 0 0,0 0-1,-1 0 1,1 0 93,0 0-93,0 0 0,0 0 155,-1 0-92,1 0 14,0 0-77,26-27 15,-26 27-31,0 0 16,0 0-1,-1 0 1,1 0 0,0 0 62,0 0-47,0 0-15,-1 0-1,1 0 63,0 0-62,0 0 0,0 0 109,-1 0-110,1 0 298,0 0-282,0 0 0,0 0 47,0 0-62,-1 0-16,27 27 0,-26-27 16,0 0-16,0 26 15,0-26 438,-1 0-421,1 0 46,0 0-63,0 0 1,0 0 47,0 0-32,-1 0-31,1 0 62,0 0 32,0 0-78,0 0 15,-1 0 110,1 0-141,0 0 625,0 0-594,0 0-31,-1 0 15,1 0 439,0 0-454,0 0 15,0 0-15,0 0 16,-1 0-16,27-26 234,27 26-234,-1 0 31,0 0-15,0 0 0,0 0 109,0 0-125,1 0 15,-1 0-15,0 0 16,0 0-16,0 0 0,1 0 16,-1 0-1,0 0-15,0 26 16,0-26-1,1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7T15:37:06.640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34 0,'27'0'469,"-1"0"-422,0 0 0,0 0-32,0 0 1,1 0-16,-1 0 16,-26-26-16,26 26 31,0 0 0,0 0-15,0 0-1,1 0 1,-1 0 0,0 0-1,0 0-15,0 0 16,1 0 15,-1 0-15,0 0 62,0 0-63,0 0 48,0 0-47,1 0-16,-1 0 15,0 0 16,0 0-15,0 0 0,1 0-16,-1 0 15,0 0 1,0 0 15,0 0-31,1 0 31,-1 0-31,0 0 0,0 0 16,0 0 47,0 0-48,1 0-15,-1 0 31,0 0 126,0 0-157,-26 26 15,26-26 17,1 0-17,-1 0 1,0 0 15,0 0-15,0 0-1,-26 26 17,27-26 14,-1 0-30,0 0 0,0 0 46,0 0-62,-26 27 16,26-27 15,1 0-15,-1 0-1,0 0 17,0 0-17,0 0 1,1 0-1,-1 0 1,0 0 0,0 0-16,0 0 78,0 0-78,1 0 94,-1 0-79,0 0-15,0 0 16,0 0-1,1 0 1,-1 0 47,0 0 15,-26-27-63,26 27-15,0 0 16,1 0-16,-1 0 31,0 0 16,0 0-47,-26-26 16,26 26-16,0 0 47,1 0-32,-1 0 141,0 0-124,0 0-17,0 0 1,1 0 46,-1 0-46,0 0 0,0 0 46,0 0-31,0 0 1,1 0-17,-1 0 1,0 0 46,0 0-46,0 0-16,1 0 31,-1 0-15,0 0 15,0 0 16,0 0-31,1 0-1,-1 0 17,0 0 77,0 0-47,0 0-30,0 0-1,1 0 0,-1 0 250,0 0-265,0 0 0,0 0-1,1 0 17,-1 0-17,0 0 1,0 0-1,0 0 48,0 0-63,1 0 16,-1 0-1,-26 26 110,26-26-78,-26-26 719,0 0-751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4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89475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5"/>
            <a:ext cx="5681980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4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5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2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2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0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3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5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39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1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61744-AF2D-4FC9-B133-F0B15F8EEF5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911225"/>
            <a:ext cx="4508500" cy="3381375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</p:spPr>
        <p:txBody>
          <a:bodyPr/>
          <a:lstStyle/>
          <a:p>
            <a:endParaRPr lang="en-US" altLang="en-US" baseline="0" dirty="0" smtClean="0"/>
          </a:p>
          <a:p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60050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think that the PCT stands for Patent Cooperation Treaty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some which claims it stands for “Pretty Complicated Treaty” but that’s of course wrong.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it really stands for is this: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C8CF9-66C4-4456-B9FE-D1143C06D6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71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Vorteile</a:t>
            </a:r>
            <a:r>
              <a:rPr lang="en-US" baseline="0" dirty="0" smtClean="0"/>
              <a:t> PVÜ – 12 </a:t>
            </a:r>
            <a:r>
              <a:rPr lang="en-US" baseline="0" dirty="0" err="1" smtClean="0"/>
              <a:t>Monate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</a:t>
            </a:r>
            <a:r>
              <a:rPr lang="en-US" baseline="0" dirty="0" smtClean="0"/>
              <a:t> Entsch. </a:t>
            </a:r>
            <a:r>
              <a:rPr lang="en-US" baseline="0" dirty="0" err="1" smtClean="0"/>
              <a:t>Kosten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immer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nützl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Wenn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wenigen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Nichtvertragsst</a:t>
            </a:r>
            <a:r>
              <a:rPr lang="en-US" baseline="0" dirty="0" smtClean="0"/>
              <a:t>. – </a:t>
            </a:r>
            <a:r>
              <a:rPr lang="en-US" baseline="0" dirty="0" err="1" smtClean="0"/>
              <a:t>Markt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bekannt</a:t>
            </a:r>
            <a:endParaRPr lang="en-US" baseline="0" dirty="0" smtClean="0"/>
          </a:p>
          <a:p>
            <a:r>
              <a:rPr lang="en-US" baseline="0" dirty="0" smtClean="0"/>
              <a:t>A rough estimate: anywhere between 5’000 to 20’000 USD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C8CF9-66C4-4456-B9FE-D1143C06D6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PCT – 1978 – </a:t>
            </a:r>
            <a:r>
              <a:rPr lang="en-US" dirty="0" err="1" smtClean="0"/>
              <a:t>baut</a:t>
            </a:r>
            <a:r>
              <a:rPr lang="en-US" dirty="0" smtClean="0"/>
              <a:t> auf PVÜ -  </a:t>
            </a:r>
            <a:r>
              <a:rPr lang="en-US" dirty="0" err="1" smtClean="0"/>
              <a:t>Entscheidung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Patenterteilung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einzelnen</a:t>
            </a:r>
            <a:r>
              <a:rPr lang="en-US" dirty="0" smtClean="0"/>
              <a:t> </a:t>
            </a:r>
            <a:r>
              <a:rPr lang="en-US" dirty="0" err="1" smtClean="0"/>
              <a:t>Patentämtern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vereinfacht</a:t>
            </a:r>
            <a:r>
              <a:rPr lang="en-US" dirty="0" smtClean="0"/>
              <a:t> 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C8CF9-66C4-4456-B9FE-D1143C06D6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C8CF9-66C4-4456-B9FE-D1143C06D6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/>
              <a:t>2009 </a:t>
            </a:r>
            <a:r>
              <a:rPr lang="fr-FR" dirty="0" err="1" smtClean="0"/>
              <a:t>nach</a:t>
            </a:r>
            <a:r>
              <a:rPr lang="fr-FR" dirty="0" smtClean="0"/>
              <a:t> </a:t>
            </a:r>
            <a:r>
              <a:rPr lang="fr-FR" dirty="0" err="1" smtClean="0"/>
              <a:t>Finanzkrise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6391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Im</a:t>
            </a:r>
            <a:r>
              <a:rPr lang="es-ES" dirty="0" smtClean="0"/>
              <a:t> </a:t>
            </a:r>
            <a:r>
              <a:rPr lang="es-ES" dirty="0" err="1" smtClean="0"/>
              <a:t>Frühjar</a:t>
            </a:r>
            <a:r>
              <a:rPr lang="es-ES" dirty="0" smtClean="0"/>
              <a:t> </a:t>
            </a:r>
            <a:r>
              <a:rPr lang="es-ES" dirty="0" err="1" smtClean="0"/>
              <a:t>für</a:t>
            </a:r>
            <a:r>
              <a:rPr lang="es-ES" dirty="0" smtClean="0"/>
              <a:t> </a:t>
            </a:r>
            <a:r>
              <a:rPr lang="es-ES" dirty="0" err="1" smtClean="0"/>
              <a:t>vorangegangenes</a:t>
            </a:r>
            <a:r>
              <a:rPr lang="es-ES" dirty="0" smtClean="0"/>
              <a:t> </a:t>
            </a:r>
            <a:r>
              <a:rPr lang="es-ES" dirty="0" err="1" smtClean="0"/>
              <a:t>Jahr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4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 dirty="0" smtClean="0">
                <a:solidFill>
                  <a:srgbClr val="9D0A2B"/>
                </a:solidFill>
              </a:rPr>
              <a:t>The International </a:t>
            </a:r>
            <a:br>
              <a:rPr lang="fr-CH" sz="1200" b="1" dirty="0" smtClean="0">
                <a:solidFill>
                  <a:srgbClr val="9D0A2B"/>
                </a:solidFill>
              </a:rPr>
            </a:br>
            <a:r>
              <a:rPr lang="fr-CH" sz="1200" b="1" dirty="0" smtClean="0">
                <a:solidFill>
                  <a:srgbClr val="9D0A2B"/>
                </a:solidFill>
              </a:rPr>
              <a:t>Patent System</a:t>
            </a:r>
            <a:endParaRPr lang="fr-CH" sz="1200" b="1" dirty="0">
              <a:solidFill>
                <a:srgbClr val="9D0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150A8-B334-48D8-BDDC-A2E01CBB8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5393" y="646176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 dirty="0" smtClean="0"/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 dirty="0" smtClean="0">
                <a:solidFill>
                  <a:srgbClr val="9D0A2B"/>
                </a:solidFill>
              </a:rPr>
              <a:t>The International </a:t>
            </a:r>
            <a:br>
              <a:rPr lang="fr-CH" sz="800" b="1" dirty="0" smtClean="0">
                <a:solidFill>
                  <a:srgbClr val="9D0A2B"/>
                </a:solidFill>
              </a:rPr>
            </a:br>
            <a:r>
              <a:rPr lang="fr-CH" sz="800" b="1" dirty="0" smtClean="0">
                <a:solidFill>
                  <a:srgbClr val="9D0A2B"/>
                </a:solidFill>
              </a:rPr>
              <a:t>Patent System</a:t>
            </a:r>
            <a:endParaRPr lang="fr-CH" sz="800" b="1" dirty="0">
              <a:solidFill>
                <a:srgbClr val="9D0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c" descr="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po.int/edocs/pubdocs/de/wipo_pub_901_2020_exec_summary.pdf" TargetMode="External"/><Relationship Id="rId5" Type="http://schemas.openxmlformats.org/officeDocument/2006/relationships/hyperlink" Target="https://www.wipo.int/edocs/pubdocs/en/wipo_pub_901_2020.pdf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va.schumm@wip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8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2.emf"/><Relationship Id="rId4" Type="http://schemas.openxmlformats.org/officeDocument/2006/relationships/customXml" Target="../ink/ink3.xml"/><Relationship Id="rId9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ct/de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Seminarreihe über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WIPO-Dienstleistungen </a:t>
            </a:r>
            <a:r>
              <a:rPr lang="de-DE" b="1" dirty="0"/>
              <a:t>und -Initiativen</a:t>
            </a:r>
            <a:endParaRPr lang="en-US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9" y="1970838"/>
            <a:ext cx="7467557" cy="3888432"/>
          </a:xfrm>
        </p:spPr>
      </p:pic>
    </p:spTree>
    <p:extLst>
      <p:ext uri="{BB962C8B-B14F-4D97-AF65-F5344CB8AC3E}">
        <p14:creationId xmlns:p14="http://schemas.microsoft.com/office/powerpoint/2010/main" val="14594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9CDE33-DF16-4688-88AB-10E1F500E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412776"/>
            <a:ext cx="8928992" cy="4896544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D2EFA8A-2E51-4899-AE80-2AA1F4D9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32656"/>
            <a:ext cx="87849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000" dirty="0" smtClean="0"/>
              <a:t>2019 stammte der </a:t>
            </a:r>
            <a:r>
              <a:rPr lang="de-DE" sz="2000" dirty="0"/>
              <a:t>Großteil der </a:t>
            </a:r>
            <a:r>
              <a:rPr lang="de-DE" sz="2000" dirty="0" smtClean="0"/>
              <a:t>PCT-Anmeldungen aus </a:t>
            </a:r>
            <a:r>
              <a:rPr lang="de-DE" sz="2000" dirty="0"/>
              <a:t>Asien</a:t>
            </a:r>
            <a:endParaRPr lang="en-US" altLang="en-US" sz="2000" b="1" dirty="0">
              <a:solidFill>
                <a:srgbClr val="7086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D2EFA8A-2E51-4899-AE80-2AA1F4D9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88" y="81300"/>
            <a:ext cx="8784976" cy="12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None/>
            </a:pPr>
            <a:r>
              <a:rPr lang="en-US" sz="3200" b="1" dirty="0">
                <a:solidFill>
                  <a:srgbClr val="70869B"/>
                </a:solidFill>
              </a:rPr>
              <a:t>2020 </a:t>
            </a:r>
            <a:r>
              <a:rPr lang="en-US" sz="3200" b="1" dirty="0" smtClean="0">
                <a:solidFill>
                  <a:srgbClr val="70869B"/>
                </a:solidFill>
              </a:rPr>
              <a:t>PCT-</a:t>
            </a:r>
            <a:r>
              <a:rPr lang="en-US" sz="3200" b="1" dirty="0" err="1" smtClean="0">
                <a:solidFill>
                  <a:srgbClr val="70869B"/>
                </a:solidFill>
              </a:rPr>
              <a:t>Jahresbericht</a:t>
            </a:r>
            <a:endParaRPr lang="en-US" sz="3200" b="1" dirty="0">
              <a:solidFill>
                <a:srgbClr val="70869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7D05F-FDF4-477E-BF99-B4D2D951D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40768"/>
            <a:ext cx="7682020" cy="3168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55384D-0919-4767-9EF0-B09943A51738}"/>
              </a:ext>
            </a:extLst>
          </p:cNvPr>
          <p:cNvSpPr txBox="1"/>
          <p:nvPr/>
        </p:nvSpPr>
        <p:spPr>
          <a:xfrm>
            <a:off x="755576" y="456037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000" dirty="0">
                <a:hlinkClick r:id="rId5"/>
              </a:rPr>
              <a:t>https://</a:t>
            </a:r>
            <a:r>
              <a:rPr lang="es-ES" sz="2000" dirty="0" smtClean="0">
                <a:hlinkClick r:id="rId5"/>
              </a:rPr>
              <a:t>www.wipo.int/edocs/pubdocs/en/wipo_pub_901_2020.pdf</a:t>
            </a:r>
            <a:endParaRPr lang="es-ES" sz="2000" dirty="0" smtClean="0"/>
          </a:p>
          <a:p>
            <a:r>
              <a:rPr lang="es-ES" sz="2000" dirty="0" err="1" smtClean="0"/>
              <a:t>Kurzfassung</a:t>
            </a:r>
            <a:r>
              <a:rPr lang="es-ES" sz="2000" dirty="0" smtClean="0"/>
              <a:t> </a:t>
            </a:r>
            <a:r>
              <a:rPr lang="es-ES" sz="2000" dirty="0" err="1" smtClean="0"/>
              <a:t>auf</a:t>
            </a:r>
            <a:r>
              <a:rPr lang="es-ES" sz="2000" dirty="0" smtClean="0"/>
              <a:t> </a:t>
            </a:r>
            <a:r>
              <a:rPr lang="es-ES" sz="2000" dirty="0" err="1" smtClean="0"/>
              <a:t>Deutsch</a:t>
            </a:r>
            <a:r>
              <a:rPr lang="es-ES" sz="2000" dirty="0" smtClean="0"/>
              <a:t>: </a:t>
            </a:r>
            <a:r>
              <a:rPr lang="es-ES" sz="2000" dirty="0">
                <a:hlinkClick r:id="rId6"/>
              </a:rPr>
              <a:t>https://www.wipo.int/edocs/pubdocs/de/wipo_pub_901_2020_exec_summary.pdf</a:t>
            </a:r>
            <a:r>
              <a:rPr lang="es-ES" sz="2000" dirty="0"/>
              <a:t> </a:t>
            </a:r>
            <a:endParaRPr lang="es-ES" sz="2000" dirty="0">
              <a:hlinkClick r:id="rId6"/>
            </a:endParaRPr>
          </a:p>
          <a:p>
            <a:pPr>
              <a:buNone/>
            </a:pP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17155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48880"/>
            <a:ext cx="7169224" cy="3744416"/>
          </a:xfrm>
          <a:noFill/>
          <a:ln/>
        </p:spPr>
        <p:txBody>
          <a:bodyPr/>
          <a:lstStyle/>
          <a:p>
            <a:r>
              <a:rPr lang="en-US" sz="3200" b="1" dirty="0" smtClean="0">
                <a:solidFill>
                  <a:srgbClr val="70899B"/>
                </a:solidFill>
              </a:rPr>
              <a:t>TOMRA: von </a:t>
            </a:r>
            <a:r>
              <a:rPr lang="en-US" sz="3200" b="1" dirty="0" err="1" smtClean="0">
                <a:solidFill>
                  <a:srgbClr val="70899B"/>
                </a:solidFill>
              </a:rPr>
              <a:t>einem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kleinen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Familienunternehmen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zu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einer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globalen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Unternehmensgruppe</a:t>
            </a:r>
            <a:r>
              <a:rPr lang="en-US" sz="3200" b="1" dirty="0" smtClean="0">
                <a:solidFill>
                  <a:srgbClr val="70899B"/>
                </a:solidFill>
              </a:rPr>
              <a:t>, die den PCT </a:t>
            </a:r>
            <a:r>
              <a:rPr lang="en-US" sz="3200" b="1" dirty="0" err="1" smtClean="0">
                <a:solidFill>
                  <a:srgbClr val="70899B"/>
                </a:solidFill>
              </a:rPr>
              <a:t>strategisch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nutzt</a:t>
            </a:r>
            <a:endParaRPr lang="en-US" sz="3200" b="1" dirty="0" smtClean="0">
              <a:solidFill>
                <a:srgbClr val="70899B"/>
              </a:solidFill>
            </a:endParaRPr>
          </a:p>
          <a:p>
            <a:endParaRPr lang="en-US" sz="3200" b="1" dirty="0" smtClean="0">
              <a:solidFill>
                <a:srgbClr val="70899B"/>
              </a:solidFill>
            </a:endParaRPr>
          </a:p>
          <a:p>
            <a:r>
              <a:rPr lang="en-US" b="1" dirty="0" err="1" smtClean="0">
                <a:solidFill>
                  <a:srgbClr val="70899B"/>
                </a:solidFill>
              </a:rPr>
              <a:t>Abbildungen</a:t>
            </a:r>
            <a:r>
              <a:rPr lang="en-US" b="1" dirty="0" smtClean="0">
                <a:solidFill>
                  <a:srgbClr val="70899B"/>
                </a:solidFill>
              </a:rPr>
              <a:t> </a:t>
            </a:r>
            <a:r>
              <a:rPr lang="en-US" b="1" dirty="0" err="1" smtClean="0">
                <a:solidFill>
                  <a:srgbClr val="70899B"/>
                </a:solidFill>
              </a:rPr>
              <a:t>zur</a:t>
            </a:r>
            <a:r>
              <a:rPr lang="en-US" b="1" dirty="0" smtClean="0">
                <a:solidFill>
                  <a:srgbClr val="70899B"/>
                </a:solidFill>
              </a:rPr>
              <a:t> </a:t>
            </a:r>
            <a:r>
              <a:rPr lang="en-US" b="1" dirty="0" err="1" smtClean="0">
                <a:solidFill>
                  <a:srgbClr val="70899B"/>
                </a:solidFill>
              </a:rPr>
              <a:t>Verfügung</a:t>
            </a:r>
            <a:r>
              <a:rPr lang="en-US" b="1" dirty="0" smtClean="0">
                <a:solidFill>
                  <a:srgbClr val="70899B"/>
                </a:solidFill>
              </a:rPr>
              <a:t> </a:t>
            </a:r>
            <a:r>
              <a:rPr lang="en-US" b="1" dirty="0" err="1" smtClean="0">
                <a:solidFill>
                  <a:srgbClr val="70899B"/>
                </a:solidFill>
              </a:rPr>
              <a:t>gestellt</a:t>
            </a:r>
            <a:r>
              <a:rPr lang="en-US" b="1" dirty="0" smtClean="0">
                <a:solidFill>
                  <a:srgbClr val="70899B"/>
                </a:solidFill>
              </a:rPr>
              <a:t> von TOMRA  </a:t>
            </a:r>
            <a:r>
              <a:rPr lang="en-US" b="1" dirty="0" smtClean="0">
                <a:solidFill>
                  <a:srgbClr val="70899B"/>
                </a:solidFill>
                <a:hlinkClick r:id="rId3"/>
              </a:rPr>
              <a:t>www.tomra.com</a:t>
            </a:r>
            <a:r>
              <a:rPr lang="en-US" b="1" dirty="0" smtClean="0">
                <a:solidFill>
                  <a:srgbClr val="70899B"/>
                </a:solidFill>
              </a:rPr>
              <a:t>  </a:t>
            </a:r>
            <a:endParaRPr lang="en-US" b="1" dirty="0">
              <a:solidFill>
                <a:srgbClr val="70899B"/>
              </a:solidFill>
            </a:endParaRPr>
          </a:p>
          <a:p>
            <a:endParaRPr lang="en-US" sz="3200" b="1" dirty="0">
              <a:solidFill>
                <a:srgbClr val="7089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771" y="6084888"/>
            <a:ext cx="8414072" cy="509286"/>
          </a:xfrm>
        </p:spPr>
        <p:txBody>
          <a:bodyPr/>
          <a:lstStyle/>
          <a:p>
            <a:r>
              <a:rPr lang="en-US" sz="1600" dirty="0" err="1" smtClean="0"/>
              <a:t>Ein</a:t>
            </a:r>
            <a:r>
              <a:rPr lang="en-US" sz="1600" dirty="0" smtClean="0"/>
              <a:t> TOMRA-</a:t>
            </a:r>
            <a:r>
              <a:rPr lang="en-US" sz="1600" dirty="0" err="1" smtClean="0"/>
              <a:t>Rücknahmeautomat</a:t>
            </a:r>
            <a:r>
              <a:rPr lang="en-US" sz="1600" dirty="0" smtClean="0"/>
              <a:t> </a:t>
            </a:r>
            <a:r>
              <a:rPr lang="en-US" sz="1600" dirty="0" err="1" smtClean="0"/>
              <a:t>heute</a:t>
            </a:r>
            <a:endParaRPr lang="en-US" sz="16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712968" cy="63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620687"/>
            <a:ext cx="8388350" cy="648073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496" y="1196751"/>
            <a:ext cx="8664000" cy="543660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GB" sz="2800" dirty="0" smtClean="0"/>
              <a:t>  	</a:t>
            </a:r>
            <a:r>
              <a:rPr lang="en-GB" sz="3200" u="sng" dirty="0" err="1" smtClean="0"/>
              <a:t>Weiterentwicklung</a:t>
            </a:r>
            <a:r>
              <a:rPr lang="en-GB" sz="3200" u="sng" dirty="0" smtClean="0"/>
              <a:t> des </a:t>
            </a:r>
            <a:r>
              <a:rPr lang="en-GB" sz="3200" u="sng" dirty="0" err="1" smtClean="0"/>
              <a:t>Geschäftsmodells</a:t>
            </a:r>
            <a:r>
              <a:rPr lang="en-GB" sz="3200" dirty="0" smtClean="0"/>
              <a:t>   	</a:t>
            </a:r>
            <a:r>
              <a:rPr lang="en-GB" sz="3200" dirty="0" err="1" smtClean="0"/>
              <a:t>Richtung</a:t>
            </a:r>
            <a:r>
              <a:rPr lang="en-GB" sz="3200" dirty="0" smtClean="0"/>
              <a:t> </a:t>
            </a:r>
            <a:r>
              <a:rPr lang="en-GB" sz="3200" dirty="0" err="1" smtClean="0"/>
              <a:t>Wertstoffkreislauf</a:t>
            </a:r>
            <a:endParaRPr lang="en-US" sz="3200" dirty="0"/>
          </a:p>
          <a:p>
            <a:pPr marL="457200" lvl="1" indent="0">
              <a:buNone/>
            </a:pPr>
            <a:r>
              <a:rPr lang="en-US" sz="10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 smtClean="0"/>
              <a:t>Sammeln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 smtClean="0"/>
              <a:t>Sortieren</a:t>
            </a:r>
            <a:r>
              <a:rPr lang="en-US" sz="32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 smtClean="0"/>
              <a:t>Verarbeiten</a:t>
            </a:r>
            <a:r>
              <a:rPr lang="en-US" sz="3200" dirty="0" smtClean="0"/>
              <a:t> </a:t>
            </a:r>
            <a:r>
              <a:rPr lang="en-US" sz="3200" dirty="0" err="1" smtClean="0"/>
              <a:t>zu</a:t>
            </a:r>
            <a:r>
              <a:rPr lang="en-US" sz="3200" dirty="0" smtClean="0"/>
              <a:t> </a:t>
            </a:r>
            <a:r>
              <a:rPr lang="en-US" sz="3200" dirty="0" err="1" smtClean="0"/>
              <a:t>Sekundärrohstoff</a:t>
            </a:r>
            <a:r>
              <a:rPr lang="en-US" sz="3200" dirty="0" smtClean="0"/>
              <a:t> (</a:t>
            </a:r>
            <a:r>
              <a:rPr lang="en-US" sz="3200" dirty="0" err="1" smtClean="0"/>
              <a:t>Rezyklate</a:t>
            </a:r>
            <a:r>
              <a:rPr lang="en-US" sz="32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 smtClean="0"/>
              <a:t>Inverkehrbringen</a:t>
            </a:r>
            <a:r>
              <a:rPr lang="en-US" sz="3200" dirty="0" smtClean="0"/>
              <a:t> </a:t>
            </a:r>
            <a:r>
              <a:rPr lang="en-US" sz="3200" dirty="0" err="1" smtClean="0"/>
              <a:t>zur</a:t>
            </a:r>
            <a:r>
              <a:rPr lang="en-US" sz="3200" dirty="0" smtClean="0"/>
              <a:t> </a:t>
            </a:r>
            <a:r>
              <a:rPr lang="en-US" sz="3200" dirty="0" err="1" smtClean="0"/>
              <a:t>Wiederverwertung</a:t>
            </a:r>
            <a:endParaRPr lang="en-US" sz="32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454025"/>
            <a:ext cx="8388350" cy="310679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4976" cy="5184576"/>
          </a:xfrm>
        </p:spPr>
        <p:txBody>
          <a:bodyPr/>
          <a:lstStyle/>
          <a:p>
            <a:endParaRPr lang="en-GB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/>
              <a:t> </a:t>
            </a:r>
            <a:r>
              <a:rPr lang="en-GB" sz="3200" u="sng" dirty="0" err="1" smtClean="0"/>
              <a:t>Weiterentwicklung</a:t>
            </a:r>
            <a:r>
              <a:rPr lang="en-GB" sz="3200" u="sng" dirty="0" smtClean="0"/>
              <a:t> der </a:t>
            </a:r>
            <a:r>
              <a:rPr lang="en-GB" sz="3200" u="sng" dirty="0" err="1" smtClean="0"/>
              <a:t>Technologie</a:t>
            </a:r>
            <a:r>
              <a:rPr lang="en-GB" sz="3200" dirty="0" smtClean="0"/>
              <a:t>, </a:t>
            </a:r>
            <a:r>
              <a:rPr lang="en-GB" sz="3200" dirty="0" err="1" smtClean="0"/>
              <a:t>z.B</a:t>
            </a:r>
            <a:r>
              <a:rPr lang="en-GB" sz="3200" dirty="0" smtClean="0"/>
              <a:t>:</a:t>
            </a:r>
            <a:endParaRPr lang="en-US" sz="3200" dirty="0"/>
          </a:p>
          <a:p>
            <a:pPr lvl="2"/>
            <a:endParaRPr lang="en-US" sz="12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err="1" smtClean="0"/>
              <a:t>Erkennungstechnologien</a:t>
            </a:r>
            <a:endParaRPr lang="en-US" sz="32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err="1" smtClean="0"/>
              <a:t>Konfigurierbare</a:t>
            </a:r>
            <a:r>
              <a:rPr lang="en-US" sz="3200" dirty="0" smtClean="0"/>
              <a:t> Anlagen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err="1" smtClean="0"/>
              <a:t>Weitere</a:t>
            </a:r>
            <a:r>
              <a:rPr lang="en-US" sz="3200" dirty="0" smtClean="0"/>
              <a:t> </a:t>
            </a:r>
            <a:r>
              <a:rPr lang="en-US" sz="3200" dirty="0" err="1" smtClean="0"/>
              <a:t>Einsatzbereiche</a:t>
            </a:r>
            <a:r>
              <a:rPr lang="en-US" sz="3200" dirty="0" smtClean="0"/>
              <a:t> (</a:t>
            </a:r>
            <a:r>
              <a:rPr lang="en-US" sz="3200" dirty="0" err="1" smtClean="0"/>
              <a:t>Lebensmittel</a:t>
            </a:r>
            <a:r>
              <a:rPr lang="en-US" sz="3200" dirty="0" smtClean="0"/>
              <a:t>, </a:t>
            </a:r>
            <a:r>
              <a:rPr lang="en-US" sz="3200" dirty="0" err="1" smtClean="0"/>
              <a:t>organische</a:t>
            </a:r>
            <a:r>
              <a:rPr lang="en-US" sz="3200" dirty="0" smtClean="0"/>
              <a:t> </a:t>
            </a:r>
            <a:r>
              <a:rPr lang="en-US" sz="3200" dirty="0" err="1" smtClean="0"/>
              <a:t>Abfälle</a:t>
            </a:r>
            <a:r>
              <a:rPr lang="en-US" sz="3200" dirty="0" smtClean="0"/>
              <a:t>, </a:t>
            </a:r>
            <a:r>
              <a:rPr lang="en-US" sz="3200" dirty="0" err="1" smtClean="0"/>
              <a:t>Gestein</a:t>
            </a:r>
            <a:r>
              <a:rPr lang="en-US" sz="3200" dirty="0" smtClean="0"/>
              <a:t>)</a:t>
            </a:r>
            <a:r>
              <a:rPr lang="en-GB" sz="3200" dirty="0" smtClean="0"/>
              <a:t> </a:t>
            </a:r>
            <a:endParaRPr lang="en-US" sz="32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997575"/>
            <a:ext cx="8414072" cy="412316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2672"/>
            <a:ext cx="8456327" cy="61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6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997575"/>
            <a:ext cx="8414072" cy="412316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6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9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993063" cy="648072"/>
          </a:xfrm>
        </p:spPr>
        <p:txBody>
          <a:bodyPr/>
          <a:lstStyle/>
          <a:p>
            <a:pPr algn="ctr"/>
            <a:r>
              <a:rPr lang="es-ES_tradnl" altLang="en-US" sz="2800" dirty="0" err="1" smtClean="0"/>
              <a:t>Recycling</a:t>
            </a:r>
            <a:r>
              <a:rPr lang="es-ES_tradnl" altLang="en-US" sz="2800" dirty="0" smtClean="0"/>
              <a:t> von </a:t>
            </a:r>
            <a:r>
              <a:rPr lang="es-ES_tradnl" altLang="en-US" sz="2800" dirty="0" err="1" smtClean="0"/>
              <a:t>Kunststoffen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als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besondere</a:t>
            </a:r>
            <a:r>
              <a:rPr lang="es-ES_tradnl" altLang="en-US" sz="2800" dirty="0" smtClean="0"/>
              <a:t> </a:t>
            </a:r>
            <a:r>
              <a:rPr lang="es-ES_tradnl" altLang="en-US" sz="2800" dirty="0" err="1" smtClean="0"/>
              <a:t>Herausforderung</a:t>
            </a:r>
            <a:r>
              <a:rPr lang="es-ES_tradnl" altLang="en-US" sz="2800" dirty="0" smtClean="0"/>
              <a:t> </a:t>
            </a:r>
            <a:endParaRPr lang="es-ES_tradnl" altLang="en-US" sz="2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856984" cy="4968552"/>
          </a:xfrm>
        </p:spPr>
        <p:txBody>
          <a:bodyPr/>
          <a:lstStyle/>
          <a:p>
            <a:pPr defTabSz="933450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</a:pPr>
            <a:r>
              <a:rPr lang="en-GB" dirty="0" err="1">
                <a:solidFill>
                  <a:srgbClr val="002060"/>
                </a:solidFill>
              </a:rPr>
              <a:t>Ziel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u="sng" dirty="0" err="1" smtClean="0">
                <a:solidFill>
                  <a:srgbClr val="002060"/>
                </a:solidFill>
              </a:rPr>
              <a:t>Qualität</a:t>
            </a:r>
            <a:r>
              <a:rPr lang="en-US" u="sng" dirty="0" smtClean="0">
                <a:solidFill>
                  <a:srgbClr val="002060"/>
                </a:solidFill>
              </a:rPr>
              <a:t> und </a:t>
            </a:r>
            <a:r>
              <a:rPr lang="en-US" u="sng" dirty="0" err="1" smtClean="0">
                <a:solidFill>
                  <a:srgbClr val="002060"/>
                </a:solidFill>
              </a:rPr>
              <a:t>Kosten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von </a:t>
            </a:r>
            <a:r>
              <a:rPr lang="en-US" dirty="0" err="1" smtClean="0">
                <a:solidFill>
                  <a:srgbClr val="002060"/>
                </a:solidFill>
              </a:rPr>
              <a:t>Rezyklat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konkurrenzfähig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gegenüber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Primärrohstoff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Öl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defTabSz="933450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</a:pPr>
            <a:r>
              <a:rPr lang="fr-CH" dirty="0" err="1" smtClean="0">
                <a:solidFill>
                  <a:srgbClr val="002060"/>
                </a:solidFill>
              </a:rPr>
              <a:t>Problem</a:t>
            </a:r>
            <a:r>
              <a:rPr lang="fr-CH" dirty="0" smtClean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Vielfalt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von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Kunststoffarten</a:t>
            </a:r>
            <a:r>
              <a:rPr lang="fr-CH" dirty="0" smtClean="0">
                <a:solidFill>
                  <a:srgbClr val="002060"/>
                </a:solidFill>
              </a:rPr>
              <a:t> – </a:t>
            </a:r>
            <a:r>
              <a:rPr lang="fr-CH" dirty="0" err="1" smtClean="0">
                <a:solidFill>
                  <a:srgbClr val="002060"/>
                </a:solidFill>
              </a:rPr>
              <a:t>techn</a:t>
            </a:r>
            <a:r>
              <a:rPr lang="fr-CH" dirty="0" smtClean="0">
                <a:solidFill>
                  <a:srgbClr val="002060"/>
                </a:solidFill>
              </a:rPr>
              <a:t>. </a:t>
            </a:r>
            <a:r>
              <a:rPr lang="fr-CH" dirty="0" err="1" smtClean="0">
                <a:solidFill>
                  <a:srgbClr val="002060"/>
                </a:solidFill>
              </a:rPr>
              <a:t>aufwendige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Trennung</a:t>
            </a:r>
            <a:endParaRPr lang="fr-CH" dirty="0" smtClean="0">
              <a:solidFill>
                <a:srgbClr val="002060"/>
              </a:solidFill>
            </a:endParaRPr>
          </a:p>
          <a:p>
            <a:pPr lvl="1"/>
            <a:endParaRPr lang="fr-CH" dirty="0" smtClean="0">
              <a:solidFill>
                <a:srgbClr val="002060"/>
              </a:solidFill>
            </a:endParaRPr>
          </a:p>
          <a:p>
            <a:pPr lvl="1"/>
            <a:r>
              <a:rPr lang="fr-CH" dirty="0" smtClean="0">
                <a:solidFill>
                  <a:srgbClr val="002060"/>
                </a:solidFill>
              </a:rPr>
              <a:t>National </a:t>
            </a:r>
            <a:r>
              <a:rPr lang="fr-CH" dirty="0" err="1" smtClean="0">
                <a:solidFill>
                  <a:srgbClr val="002060"/>
                </a:solidFill>
              </a:rPr>
              <a:t>unterschiedliche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Rahmenbedingungen</a:t>
            </a:r>
            <a:r>
              <a:rPr lang="fr-CH" dirty="0" smtClean="0">
                <a:solidFill>
                  <a:srgbClr val="002060"/>
                </a:solidFill>
              </a:rPr>
              <a:t>, </a:t>
            </a:r>
            <a:r>
              <a:rPr lang="fr-CH" dirty="0" err="1">
                <a:solidFill>
                  <a:srgbClr val="002060"/>
                </a:solidFill>
              </a:rPr>
              <a:t>komplex</a:t>
            </a:r>
            <a:r>
              <a:rPr lang="fr-CH" dirty="0">
                <a:solidFill>
                  <a:srgbClr val="002060"/>
                </a:solidFill>
              </a:rPr>
              <a:t> </a:t>
            </a:r>
            <a:r>
              <a:rPr lang="fr-CH" dirty="0" err="1">
                <a:solidFill>
                  <a:srgbClr val="002060"/>
                </a:solidFill>
              </a:rPr>
              <a:t>und</a:t>
            </a:r>
            <a:r>
              <a:rPr lang="fr-CH" dirty="0">
                <a:solidFill>
                  <a:srgbClr val="002060"/>
                </a:solidFill>
              </a:rPr>
              <a:t> </a:t>
            </a:r>
            <a:r>
              <a:rPr lang="fr-CH" dirty="0" err="1">
                <a:solidFill>
                  <a:srgbClr val="002060"/>
                </a:solidFill>
              </a:rPr>
              <a:t>im</a:t>
            </a:r>
            <a:r>
              <a:rPr lang="fr-CH" dirty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Wandel</a:t>
            </a:r>
            <a:r>
              <a:rPr lang="fr-CH" dirty="0" smtClean="0">
                <a:solidFill>
                  <a:srgbClr val="002060"/>
                </a:solidFill>
              </a:rPr>
              <a:t>: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lvl="2"/>
            <a:r>
              <a:rPr lang="en-US" sz="2000" dirty="0" err="1" smtClean="0">
                <a:solidFill>
                  <a:srgbClr val="002060"/>
                </a:solidFill>
              </a:rPr>
              <a:t>Nachfrage</a:t>
            </a:r>
            <a:r>
              <a:rPr lang="en-US" sz="2000" dirty="0" smtClean="0">
                <a:solidFill>
                  <a:srgbClr val="002060"/>
                </a:solidFill>
              </a:rPr>
              <a:t> an </a:t>
            </a:r>
            <a:r>
              <a:rPr lang="en-US" sz="2000" dirty="0" err="1" smtClean="0">
                <a:solidFill>
                  <a:srgbClr val="002060"/>
                </a:solidFill>
              </a:rPr>
              <a:t>Rezyklaten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</a:rPr>
              <a:t>Standards (</a:t>
            </a:r>
            <a:r>
              <a:rPr lang="en-US" sz="2000" dirty="0" err="1" smtClean="0">
                <a:solidFill>
                  <a:srgbClr val="002060"/>
                </a:solidFill>
              </a:rPr>
              <a:t>gesetzl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</a:rPr>
              <a:t>Anreize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Pflichten</a:t>
            </a:r>
            <a:r>
              <a:rPr lang="en-US" sz="2000" dirty="0" smtClean="0">
                <a:solidFill>
                  <a:srgbClr val="002060"/>
                </a:solidFill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</a:rPr>
              <a:t>z.B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</a:rPr>
              <a:t>Pfand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r>
              <a:rPr lang="en-US" sz="2000" dirty="0" err="1" smtClean="0">
                <a:solidFill>
                  <a:srgbClr val="002060"/>
                </a:solidFill>
              </a:rPr>
              <a:t>für</a:t>
            </a:r>
            <a:endParaRPr lang="en-US" sz="2000" dirty="0">
              <a:solidFill>
                <a:srgbClr val="00206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</a:rPr>
              <a:t>Hersteller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Verbraucher</a:t>
            </a:r>
            <a:endParaRPr lang="en-US" sz="2000" dirty="0">
              <a:solidFill>
                <a:srgbClr val="00206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</a:rPr>
              <a:t>Rücknahme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durch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Kommunen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Industrie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u.a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n-US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454025"/>
            <a:ext cx="8388350" cy="310679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836713"/>
            <a:ext cx="8395022" cy="5760640"/>
          </a:xfrm>
        </p:spPr>
        <p:txBody>
          <a:bodyPr/>
          <a:lstStyle/>
          <a:p>
            <a:endParaRPr lang="en-GB" sz="800" dirty="0" smtClean="0"/>
          </a:p>
          <a:p>
            <a:pPr lvl="2"/>
            <a:endParaRPr lang="en-US" dirty="0"/>
          </a:p>
          <a:p>
            <a:r>
              <a:rPr lang="en-GB" sz="2800" dirty="0" err="1" smtClean="0"/>
              <a:t>Märkte</a:t>
            </a:r>
            <a:r>
              <a:rPr lang="en-GB" sz="2800" dirty="0" smtClean="0"/>
              <a:t> von Land </a:t>
            </a:r>
            <a:r>
              <a:rPr lang="en-GB" sz="2800" dirty="0" err="1" smtClean="0"/>
              <a:t>zu</a:t>
            </a:r>
            <a:r>
              <a:rPr lang="en-GB" sz="2800" dirty="0" smtClean="0"/>
              <a:t> Land </a:t>
            </a:r>
            <a:r>
              <a:rPr lang="en-GB" sz="2800" dirty="0" err="1" smtClean="0"/>
              <a:t>sehr</a:t>
            </a:r>
            <a:r>
              <a:rPr lang="en-GB" sz="2800" dirty="0" smtClean="0"/>
              <a:t> </a:t>
            </a:r>
            <a:r>
              <a:rPr lang="en-GB" sz="2800" dirty="0" err="1" smtClean="0"/>
              <a:t>unterschiedlich</a:t>
            </a:r>
            <a:r>
              <a:rPr lang="en-GB" sz="2800" dirty="0" smtClean="0"/>
              <a:t> 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err="1"/>
              <a:t>Einzelanmeldungen</a:t>
            </a:r>
            <a:r>
              <a:rPr lang="en-GB" sz="2800" dirty="0"/>
              <a:t> </a:t>
            </a:r>
            <a:r>
              <a:rPr lang="en-GB" sz="2800" dirty="0" err="1"/>
              <a:t>können</a:t>
            </a:r>
            <a:r>
              <a:rPr lang="en-GB" sz="2800" dirty="0"/>
              <a:t> </a:t>
            </a:r>
            <a:r>
              <a:rPr lang="en-GB" sz="2800" dirty="0" err="1"/>
              <a:t>kostspielig</a:t>
            </a:r>
            <a:r>
              <a:rPr lang="en-GB" sz="2800" dirty="0"/>
              <a:t> und </a:t>
            </a:r>
            <a:r>
              <a:rPr lang="en-GB" sz="2800" dirty="0" err="1"/>
              <a:t>mit</a:t>
            </a:r>
            <a:r>
              <a:rPr lang="en-GB" sz="2800" dirty="0"/>
              <a:t> </a:t>
            </a:r>
            <a:r>
              <a:rPr lang="en-GB" sz="2800" dirty="0" err="1"/>
              <a:t>unsicherem</a:t>
            </a:r>
            <a:r>
              <a:rPr lang="en-GB" sz="2800" dirty="0"/>
              <a:t> </a:t>
            </a:r>
            <a:r>
              <a:rPr lang="en-GB" sz="2800" dirty="0" err="1"/>
              <a:t>Ergebnis</a:t>
            </a:r>
            <a:r>
              <a:rPr lang="en-GB" sz="2800" dirty="0"/>
              <a:t> </a:t>
            </a:r>
            <a:r>
              <a:rPr lang="en-GB" sz="2800" dirty="0" err="1"/>
              <a:t>verbunden</a:t>
            </a:r>
            <a:r>
              <a:rPr lang="en-GB" sz="2800" dirty="0"/>
              <a:t> </a:t>
            </a:r>
            <a:r>
              <a:rPr lang="en-GB" sz="2800" dirty="0" smtClean="0"/>
              <a:t>sein</a:t>
            </a:r>
          </a:p>
          <a:p>
            <a:endParaRPr lang="en-GB" sz="2800" dirty="0"/>
          </a:p>
          <a:p>
            <a:r>
              <a:rPr lang="en-GB" sz="2800" dirty="0" smtClean="0"/>
              <a:t>18 </a:t>
            </a:r>
            <a:r>
              <a:rPr lang="en-GB" sz="2800" dirty="0" err="1" smtClean="0"/>
              <a:t>zusätzliche</a:t>
            </a:r>
            <a:r>
              <a:rPr lang="en-GB" sz="2800" dirty="0" smtClean="0"/>
              <a:t> </a:t>
            </a:r>
            <a:r>
              <a:rPr lang="en-GB" sz="2800" dirty="0" err="1" smtClean="0"/>
              <a:t>Monate</a:t>
            </a:r>
            <a:r>
              <a:rPr lang="en-GB" sz="2800" dirty="0" smtClean="0"/>
              <a:t> </a:t>
            </a:r>
            <a:r>
              <a:rPr lang="en-GB" sz="2800" dirty="0" err="1" smtClean="0"/>
              <a:t>nach</a:t>
            </a:r>
            <a:r>
              <a:rPr lang="en-GB" sz="2800" dirty="0" smtClean="0"/>
              <a:t> PCT </a:t>
            </a:r>
            <a:r>
              <a:rPr lang="en-GB" sz="2800" dirty="0" err="1" smtClean="0"/>
              <a:t>nützlich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48880"/>
            <a:ext cx="7385248" cy="4104456"/>
          </a:xfrm>
          <a:noFill/>
          <a:ln/>
        </p:spPr>
        <p:txBody>
          <a:bodyPr/>
          <a:lstStyle/>
          <a:p>
            <a:r>
              <a:rPr lang="en-US" sz="3200" b="1" dirty="0" smtClean="0">
                <a:solidFill>
                  <a:srgbClr val="70899B"/>
                </a:solidFill>
              </a:rPr>
              <a:t>Der </a:t>
            </a:r>
            <a:r>
              <a:rPr lang="en-US" sz="3200" b="1" dirty="0" err="1" smtClean="0">
                <a:solidFill>
                  <a:srgbClr val="70899B"/>
                </a:solidFill>
              </a:rPr>
              <a:t>Vertrag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über</a:t>
            </a:r>
            <a:r>
              <a:rPr lang="en-US" sz="3200" b="1" dirty="0" smtClean="0">
                <a:solidFill>
                  <a:srgbClr val="70899B"/>
                </a:solidFill>
              </a:rPr>
              <a:t> die </a:t>
            </a:r>
            <a:r>
              <a:rPr lang="en-US" sz="3200" b="1" dirty="0" err="1" smtClean="0">
                <a:solidFill>
                  <a:srgbClr val="70899B"/>
                </a:solidFill>
              </a:rPr>
              <a:t>internationale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Zusammenarbeit</a:t>
            </a:r>
            <a:r>
              <a:rPr lang="en-US" sz="3200" b="1" dirty="0" smtClean="0">
                <a:solidFill>
                  <a:srgbClr val="70899B"/>
                </a:solidFill>
              </a:rPr>
              <a:t> auf </a:t>
            </a:r>
            <a:r>
              <a:rPr lang="en-US" sz="3200" b="1" dirty="0" err="1" smtClean="0">
                <a:solidFill>
                  <a:srgbClr val="70899B"/>
                </a:solidFill>
              </a:rPr>
              <a:t>dem</a:t>
            </a:r>
            <a:r>
              <a:rPr lang="en-US" sz="3200" b="1" dirty="0" smtClean="0">
                <a:solidFill>
                  <a:srgbClr val="70899B"/>
                </a:solidFill>
              </a:rPr>
              <a:t> </a:t>
            </a:r>
            <a:r>
              <a:rPr lang="en-US" sz="3200" b="1" dirty="0" err="1" smtClean="0">
                <a:solidFill>
                  <a:srgbClr val="70899B"/>
                </a:solidFill>
              </a:rPr>
              <a:t>Gebiet</a:t>
            </a:r>
            <a:r>
              <a:rPr lang="en-US" sz="3200" b="1" dirty="0" smtClean="0">
                <a:solidFill>
                  <a:srgbClr val="70899B"/>
                </a:solidFill>
              </a:rPr>
              <a:t> des </a:t>
            </a:r>
            <a:r>
              <a:rPr lang="en-US" sz="3200" b="1" dirty="0" err="1" smtClean="0">
                <a:solidFill>
                  <a:srgbClr val="70899B"/>
                </a:solidFill>
              </a:rPr>
              <a:t>Patentwesens</a:t>
            </a:r>
            <a:r>
              <a:rPr lang="en-US" sz="3200" b="1" dirty="0" smtClean="0">
                <a:solidFill>
                  <a:srgbClr val="70899B"/>
                </a:solidFill>
              </a:rPr>
              <a:t> (PCT) </a:t>
            </a:r>
          </a:p>
          <a:p>
            <a:endParaRPr lang="en-US" sz="2000" b="1" dirty="0" smtClean="0">
              <a:solidFill>
                <a:srgbClr val="70899B"/>
              </a:solidFill>
            </a:endParaRPr>
          </a:p>
          <a:p>
            <a:r>
              <a:rPr lang="en-US" sz="2000" b="1" dirty="0" smtClean="0">
                <a:solidFill>
                  <a:srgbClr val="70899B"/>
                </a:solidFill>
              </a:rPr>
              <a:t>Webinar, 25. </a:t>
            </a:r>
            <a:r>
              <a:rPr lang="en-US" sz="2000" b="1" dirty="0" err="1" smtClean="0">
                <a:solidFill>
                  <a:srgbClr val="70899B"/>
                </a:solidFill>
              </a:rPr>
              <a:t>Februar</a:t>
            </a:r>
            <a:r>
              <a:rPr lang="en-US" sz="2000" b="1" dirty="0" smtClean="0">
                <a:solidFill>
                  <a:srgbClr val="70899B"/>
                </a:solidFill>
              </a:rPr>
              <a:t> 2021 </a:t>
            </a:r>
          </a:p>
          <a:p>
            <a:endParaRPr lang="en-US" sz="2000" b="1" dirty="0" smtClean="0">
              <a:solidFill>
                <a:srgbClr val="70899B"/>
              </a:solidFill>
            </a:endParaRPr>
          </a:p>
          <a:p>
            <a:r>
              <a:rPr lang="en-GB" sz="1600" dirty="0"/>
              <a:t>Eva </a:t>
            </a:r>
            <a:r>
              <a:rPr lang="en-GB" sz="1600" dirty="0" err="1"/>
              <a:t>Schumm</a:t>
            </a:r>
            <a:r>
              <a:rPr lang="en-GB" sz="1600" dirty="0"/>
              <a:t>, Senior Legal Officer,</a:t>
            </a:r>
          </a:p>
          <a:p>
            <a:r>
              <a:rPr lang="en-GB" sz="1600" dirty="0"/>
              <a:t>PCT Legal and User Support Section,</a:t>
            </a:r>
          </a:p>
          <a:p>
            <a:r>
              <a:rPr lang="en-GB" sz="1600" dirty="0"/>
              <a:t>PCT Legal and User Relations Division</a:t>
            </a:r>
          </a:p>
          <a:p>
            <a:r>
              <a:rPr lang="en-GB" sz="1600" dirty="0"/>
              <a:t>WIPO</a:t>
            </a:r>
          </a:p>
          <a:p>
            <a:r>
              <a:rPr lang="en-GB" sz="1600" u="sng" dirty="0">
                <a:hlinkClick r:id="rId3"/>
              </a:rPr>
              <a:t>eva.schumm@wipo.int</a:t>
            </a:r>
            <a:endParaRPr lang="en-GB" sz="1600" dirty="0"/>
          </a:p>
          <a:p>
            <a:endParaRPr lang="en-US" sz="3200" b="1" dirty="0">
              <a:solidFill>
                <a:srgbClr val="70899B"/>
              </a:solidFill>
            </a:endParaRPr>
          </a:p>
        </p:txBody>
      </p:sp>
      <p:pic>
        <p:nvPicPr>
          <p:cNvPr id="2056" name="Picture 8" descr="Puce-3_p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992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D2F2FA"/>
          </a:solidFill>
        </p:spPr>
        <p:txBody>
          <a:bodyPr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5184576" cy="68580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3986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454025"/>
            <a:ext cx="8388350" cy="7032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" y="1305508"/>
            <a:ext cx="9104244" cy="4604755"/>
          </a:xfrm>
          <a:prstGeom prst="rect">
            <a:avLst/>
          </a:prstGeom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7548785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4590"/>
            <a:ext cx="8001000" cy="66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5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61158"/>
            <a:ext cx="1512168" cy="2851818"/>
          </a:xfrm>
        </p:spPr>
        <p:txBody>
          <a:bodyPr/>
          <a:lstStyle/>
          <a:p>
            <a:r>
              <a:rPr lang="es-ES_tradnl" altLang="en-US" sz="1600" dirty="0" err="1" smtClean="0"/>
              <a:t>Internationaler</a:t>
            </a:r>
            <a:r>
              <a:rPr lang="es-ES_tradnl" altLang="en-US" sz="1600" dirty="0" smtClean="0"/>
              <a:t> </a:t>
            </a:r>
            <a:r>
              <a:rPr lang="es-ES_tradnl" altLang="en-US" sz="1600" dirty="0" err="1" smtClean="0"/>
              <a:t>Recherchen-bericht</a:t>
            </a:r>
            <a:r>
              <a:rPr lang="es-ES_tradnl" altLang="en-US" sz="1600" dirty="0" smtClean="0"/>
              <a:t> </a:t>
            </a:r>
            <a:r>
              <a:rPr lang="es-ES_tradnl" altLang="en-US" sz="1600" dirty="0" err="1" smtClean="0"/>
              <a:t>für</a:t>
            </a:r>
            <a:r>
              <a:rPr lang="es-ES_tradnl" altLang="en-US" sz="1600" dirty="0" smtClean="0"/>
              <a:t>  PCT/EP2014/73578</a:t>
            </a:r>
            <a:br>
              <a:rPr lang="es-ES_tradnl" altLang="en-US" sz="1600" dirty="0" smtClean="0"/>
            </a:br>
            <a:r>
              <a:rPr lang="es-ES_tradnl" altLang="en-US" sz="1600" dirty="0"/>
              <a:t/>
            </a:r>
            <a:br>
              <a:rPr lang="es-ES_tradnl" altLang="en-US" sz="1600" dirty="0"/>
            </a:br>
            <a:r>
              <a:rPr lang="es-ES_tradnl" altLang="en-US" sz="1600" dirty="0" smtClean="0"/>
              <a:t>von ISA/EP</a:t>
            </a:r>
            <a:endParaRPr lang="es-ES_tradnl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0"/>
            <a:ext cx="7272808" cy="6635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51285" y="292758"/>
              <a:ext cx="2291040" cy="68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885" y="263958"/>
                <a:ext cx="23198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102125" y="4185438"/>
              <a:ext cx="1603440" cy="5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7725" y="4156998"/>
                <a:ext cx="163188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953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4624"/>
            <a:ext cx="6781800" cy="6886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919925" y="902665"/>
              <a:ext cx="1367280" cy="24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7925" y="758665"/>
                <a:ext cx="15112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214805" y="2818585"/>
              <a:ext cx="736200" cy="44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0765" y="2790145"/>
                <a:ext cx="764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318485" y="2099305"/>
              <a:ext cx="1150920" cy="33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4445" y="2070865"/>
                <a:ext cx="117936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66159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112569"/>
          </a:xfrm>
        </p:spPr>
        <p:txBody>
          <a:bodyPr/>
          <a:lstStyle/>
          <a:p>
            <a:pPr marL="533400" lvl="1">
              <a:buNone/>
            </a:pPr>
            <a:r>
              <a:rPr lang="en-US" altLang="en-US" sz="2800" dirty="0" err="1" smtClean="0">
                <a:ea typeface="ヒラギノ角ゴ Pro W3"/>
                <a:cs typeface="ヒラギノ角ゴ Pro W3"/>
              </a:rPr>
              <a:t>Zeit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für</a:t>
            </a:r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marL="533400" lvl="1"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	</a:t>
            </a: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ea typeface="ヒラギノ角ゴ Pro W3"/>
                <a:cs typeface="ヒラギノ角ゴ Pro W3"/>
              </a:rPr>
              <a:t>Auswertung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der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Recherchenergebnisse</a:t>
            </a:r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altLang="en-US" sz="2800" dirty="0" err="1">
                <a:ea typeface="ヒラギノ角ゴ Pro W3"/>
                <a:cs typeface="ヒラギノ角ゴ Pro W3"/>
              </a:rPr>
              <a:t>Erkunden</a:t>
            </a:r>
            <a:r>
              <a:rPr lang="en-US" altLang="en-US" sz="2800" dirty="0">
                <a:ea typeface="ヒラギノ角ゴ Pro W3"/>
                <a:cs typeface="ヒラギノ角ゴ Pro W3"/>
              </a:rPr>
              <a:t> 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der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Märkte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ea typeface="ヒラギノ角ゴ Pro W3"/>
                <a:cs typeface="ヒラギノ角ゴ Pro W3"/>
              </a:rPr>
              <a:t>Testen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von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Prototypen</a:t>
            </a:r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ea typeface="ヒラギノ角ゴ Pro W3"/>
                <a:cs typeface="ヒラギノ角ゴ Pro W3"/>
              </a:rPr>
              <a:t>Weiterentwicklung</a:t>
            </a:r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ea typeface="ヒラギノ角ゴ Pro W3"/>
                <a:cs typeface="ヒラギノ角ゴ Pro W3"/>
              </a:rPr>
              <a:t>Kommerzialisierung</a:t>
            </a:r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marL="990600" lvl="2" indent="-342900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ea typeface="ヒラギノ角ゴ Pro W3"/>
                <a:cs typeface="ヒラギノ角ゴ Pro W3"/>
              </a:rPr>
              <a:t>Kooperationen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,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Verhandlungen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u.a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. </a:t>
            </a:r>
          </a:p>
          <a:p>
            <a:pPr marL="533400" lvl="1">
              <a:buNone/>
            </a:pPr>
            <a:endParaRPr lang="en-US" altLang="en-US" sz="2200" dirty="0" smtClean="0">
              <a:ea typeface="ヒラギノ角ゴ Pro W3"/>
              <a:cs typeface="ヒラギノ角ゴ Pro W3"/>
            </a:endParaRPr>
          </a:p>
          <a:p>
            <a:pPr marL="590550" lvl="1" indent="-342900">
              <a:buFont typeface="Wingdings" panose="05000000000000000000" pitchFamily="2" charset="2"/>
              <a:buChar char="Ø"/>
            </a:pPr>
            <a:r>
              <a:rPr lang="en-US" altLang="en-US" sz="2800" dirty="0" err="1" smtClean="0">
                <a:ea typeface="ヒラギノ角ゴ Pro W3"/>
                <a:cs typeface="ヒラギノ角ゴ Pro W3"/>
              </a:rPr>
              <a:t>bessere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Entscheidungsgrundlage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unter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Wahrung</a:t>
            </a:r>
            <a:r>
              <a:rPr lang="en-US" altLang="en-US" sz="2800" dirty="0" smtClean="0">
                <a:ea typeface="ヒラギノ角ゴ Pro W3"/>
                <a:cs typeface="ヒラギノ角ゴ Pro W3"/>
              </a:rPr>
              <a:t> </a:t>
            </a:r>
            <a:r>
              <a:rPr lang="en-US" altLang="en-US" sz="2800" dirty="0">
                <a:ea typeface="ヒラギノ角ゴ Pro W3"/>
                <a:cs typeface="ヒラギノ角ゴ Pro W3"/>
              </a:rPr>
              <a:t>der </a:t>
            </a:r>
            <a:r>
              <a:rPr lang="en-US" altLang="en-US" sz="2800" dirty="0" err="1">
                <a:ea typeface="ヒラギノ角ゴ Pro W3"/>
                <a:cs typeface="ヒラギノ角ゴ Pro W3"/>
              </a:rPr>
              <a:t>Rechte</a:t>
            </a:r>
            <a:r>
              <a:rPr lang="en-US" altLang="en-US" sz="2800" dirty="0">
                <a:ea typeface="ヒラギノ角ゴ Pro W3"/>
                <a:cs typeface="ヒラギノ角ゴ Pro W3"/>
              </a:rPr>
              <a:t> in </a:t>
            </a:r>
            <a:r>
              <a:rPr lang="en-US" altLang="en-US" sz="2800" dirty="0" err="1">
                <a:ea typeface="ヒラギノ角ゴ Pro W3"/>
                <a:cs typeface="ヒラギノ角ゴ Pro W3"/>
              </a:rPr>
              <a:t>allen</a:t>
            </a:r>
            <a:r>
              <a:rPr lang="en-US" altLang="en-US" sz="2800" dirty="0">
                <a:ea typeface="ヒラギノ角ゴ Pro W3"/>
                <a:cs typeface="ヒラギノ角ゴ Pro W3"/>
              </a:rPr>
              <a:t> </a:t>
            </a:r>
            <a:r>
              <a:rPr lang="en-US" altLang="en-US" sz="2800" dirty="0" err="1" smtClean="0">
                <a:ea typeface="ヒラギノ角ゴ Pro W3"/>
                <a:cs typeface="ヒラギノ角ゴ Pro W3"/>
              </a:rPr>
              <a:t>Vertragsstaaten</a:t>
            </a:r>
            <a:endParaRPr lang="en-US" altLang="en-US" sz="2800" dirty="0" smtClean="0">
              <a:ea typeface="ヒラギノ角ゴ Pro W3"/>
              <a:cs typeface="ヒラギノ角ゴ Pro W3"/>
            </a:endParaRPr>
          </a:p>
          <a:p>
            <a:pPr marL="533400" lvl="1">
              <a:buNone/>
            </a:pPr>
            <a:r>
              <a:rPr lang="en-US" altLang="en-US" sz="2200" dirty="0" smtClean="0">
                <a:ea typeface="ヒラギノ角ゴ Pro W3"/>
                <a:cs typeface="ヒラギノ角ゴ Pro W3"/>
              </a:rPr>
              <a:t> </a:t>
            </a:r>
            <a:endParaRPr lang="en-US" altLang="en-US" sz="22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212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84888"/>
            <a:ext cx="8486079" cy="368448"/>
          </a:xfrm>
        </p:spPr>
        <p:txBody>
          <a:bodyPr/>
          <a:lstStyle/>
          <a:p>
            <a:r>
              <a:rPr lang="en-US" sz="1400" dirty="0" smtClean="0"/>
              <a:t>TOMRA-</a:t>
            </a:r>
            <a:r>
              <a:rPr lang="en-US" sz="1400" dirty="0" err="1" smtClean="0"/>
              <a:t>Testzentrum</a:t>
            </a:r>
            <a:r>
              <a:rPr lang="en-US" sz="1400" dirty="0" smtClean="0"/>
              <a:t> in Deutschland (</a:t>
            </a:r>
            <a:r>
              <a:rPr lang="en-US" sz="1400" dirty="0" err="1" smtClean="0"/>
              <a:t>Mülheim-Kärlich</a:t>
            </a:r>
            <a:r>
              <a:rPr lang="en-US" sz="1400" dirty="0" smtClean="0"/>
              <a:t>)   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8784976" cy="5649615"/>
          </a:xfrm>
          <a:prstGeom prst="rect">
            <a:avLst/>
          </a:prstGeom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35000" y="5997575"/>
            <a:ext cx="16732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20713" y="6084888"/>
            <a:ext cx="170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993063" cy="337605"/>
          </a:xfrm>
        </p:spPr>
        <p:txBody>
          <a:bodyPr/>
          <a:lstStyle/>
          <a:p>
            <a:endParaRPr lang="es-ES_tradnl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2" y="86127"/>
            <a:ext cx="9108504" cy="681337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748" y="1628800"/>
            <a:ext cx="5938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endParaRPr lang="es-ES_tradnl" altLang="en-US" sz="1600" kern="0" dirty="0" smtClean="0"/>
          </a:p>
          <a:p>
            <a:r>
              <a:rPr lang="es-ES_tradnl" altLang="en-US" sz="1800" kern="0" dirty="0" smtClean="0"/>
              <a:t>CA</a:t>
            </a:r>
          </a:p>
          <a:p>
            <a:r>
              <a:rPr lang="es-ES_tradnl" altLang="en-US" sz="1800" kern="0" dirty="0" smtClean="0"/>
              <a:t>IN</a:t>
            </a:r>
          </a:p>
          <a:p>
            <a:r>
              <a:rPr lang="es-ES_tradnl" altLang="en-US" sz="1800" kern="0" dirty="0" smtClean="0">
                <a:solidFill>
                  <a:srgbClr val="00B050"/>
                </a:solidFill>
              </a:rPr>
              <a:t>IR</a:t>
            </a:r>
          </a:p>
          <a:p>
            <a:r>
              <a:rPr lang="es-ES_tradnl" altLang="en-US" sz="1800" kern="0" dirty="0" smtClean="0"/>
              <a:t>JP </a:t>
            </a:r>
            <a:r>
              <a:rPr lang="es-ES_tradnl" altLang="en-US" sz="1800" kern="0" dirty="0" smtClean="0">
                <a:solidFill>
                  <a:srgbClr val="00B050"/>
                </a:solidFill>
              </a:rPr>
              <a:t>US</a:t>
            </a:r>
          </a:p>
          <a:p>
            <a:r>
              <a:rPr lang="es-ES_tradnl" altLang="en-US" sz="1800" kern="0" dirty="0" smtClean="0"/>
              <a:t>CL</a:t>
            </a:r>
            <a:r>
              <a:rPr lang="es-ES_tradnl" altLang="en-US" sz="1800" kern="0" dirty="0" smtClean="0">
                <a:solidFill>
                  <a:srgbClr val="00B050"/>
                </a:solidFill>
              </a:rPr>
              <a:t>MX</a:t>
            </a:r>
          </a:p>
          <a:p>
            <a:r>
              <a:rPr lang="es-ES_tradnl" altLang="en-US" sz="1800" kern="0" dirty="0" smtClean="0"/>
              <a:t>PE</a:t>
            </a:r>
            <a:endParaRPr lang="es-ES_tradnl" altLang="en-US" sz="1800" kern="0" dirty="0"/>
          </a:p>
          <a:p>
            <a:r>
              <a:rPr lang="es-ES_tradnl" altLang="en-US" sz="1800" kern="0" dirty="0" smtClean="0">
                <a:solidFill>
                  <a:srgbClr val="00B050"/>
                </a:solidFill>
              </a:rPr>
              <a:t>SA</a:t>
            </a:r>
          </a:p>
          <a:p>
            <a:r>
              <a:rPr lang="es-ES_tradnl" altLang="en-US" sz="1800" kern="0" dirty="0" smtClean="0">
                <a:solidFill>
                  <a:srgbClr val="00B050"/>
                </a:solidFill>
              </a:rPr>
              <a:t>CO</a:t>
            </a:r>
          </a:p>
          <a:p>
            <a:r>
              <a:rPr lang="es-ES_tradnl" altLang="en-US" sz="1800" kern="0" dirty="0" smtClean="0">
                <a:solidFill>
                  <a:srgbClr val="00B050"/>
                </a:solidFill>
              </a:rPr>
              <a:t>UA</a:t>
            </a:r>
          </a:p>
          <a:p>
            <a:r>
              <a:rPr lang="es-ES_tradnl" altLang="en-US" sz="1800" kern="0" dirty="0" smtClean="0"/>
              <a:t>EP</a:t>
            </a:r>
          </a:p>
          <a:p>
            <a:r>
              <a:rPr lang="es-ES_tradnl" altLang="en-US" sz="1800" kern="0" dirty="0" smtClean="0">
                <a:solidFill>
                  <a:srgbClr val="00B050"/>
                </a:solidFill>
              </a:rPr>
              <a:t>RU</a:t>
            </a:r>
          </a:p>
          <a:p>
            <a:r>
              <a:rPr lang="es-ES_tradnl" altLang="en-US" sz="1800" kern="0" dirty="0" smtClean="0">
                <a:solidFill>
                  <a:srgbClr val="00B050"/>
                </a:solidFill>
              </a:rPr>
              <a:t>CN</a:t>
            </a:r>
          </a:p>
          <a:p>
            <a:endParaRPr lang="es-ES_tradnl" altLang="en-US" sz="1800" kern="0" dirty="0">
              <a:solidFill>
                <a:srgbClr val="00B050"/>
              </a:solidFill>
            </a:endParaRPr>
          </a:p>
          <a:p>
            <a:r>
              <a:rPr lang="es-ES_tradnl" altLang="en-US" sz="1800" kern="0" dirty="0" smtClean="0">
                <a:solidFill>
                  <a:srgbClr val="00B050"/>
                </a:solidFill>
              </a:rPr>
              <a:t>BR</a:t>
            </a:r>
            <a:endParaRPr lang="es-ES_tradnl" altLang="en-US" sz="1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60040"/>
          </a:xfrm>
        </p:spPr>
        <p:txBody>
          <a:bodyPr/>
          <a:lstStyle/>
          <a:p>
            <a:pPr algn="ctr"/>
            <a:r>
              <a:rPr lang="en-US" sz="2800" dirty="0" err="1" smtClean="0"/>
              <a:t>Ergebnis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54461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Der PCT </a:t>
            </a:r>
            <a:r>
              <a:rPr lang="en-US" sz="2800" dirty="0" err="1" smtClean="0"/>
              <a:t>steht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endParaRPr lang="en-US" sz="2800" dirty="0" smtClean="0"/>
          </a:p>
          <a:p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 smtClean="0"/>
              <a:t>weite</a:t>
            </a:r>
            <a:r>
              <a:rPr lang="en-US" sz="2800" dirty="0" smtClean="0"/>
              <a:t> </a:t>
            </a:r>
            <a:r>
              <a:rPr lang="en-US" sz="2800" dirty="0" err="1" smtClean="0"/>
              <a:t>geografische</a:t>
            </a:r>
            <a:r>
              <a:rPr lang="en-US" sz="2800" dirty="0" smtClean="0"/>
              <a:t> </a:t>
            </a:r>
            <a:r>
              <a:rPr lang="en-US" sz="2800" dirty="0" err="1" smtClean="0"/>
              <a:t>Abdeckung</a:t>
            </a:r>
            <a:r>
              <a:rPr lang="en-US" sz="2800" dirty="0" smtClean="0"/>
              <a:t> und</a:t>
            </a:r>
          </a:p>
          <a:p>
            <a:pPr lvl="1"/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 smtClean="0"/>
              <a:t>wertvolle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Informationen</a:t>
            </a:r>
            <a:r>
              <a:rPr lang="en-US" sz="2800" dirty="0" smtClean="0"/>
              <a:t> </a:t>
            </a:r>
            <a:r>
              <a:rPr lang="en-US" sz="2800" dirty="0" err="1" smtClean="0"/>
              <a:t>über</a:t>
            </a:r>
            <a:r>
              <a:rPr lang="en-US" sz="2800" dirty="0" smtClean="0"/>
              <a:t> </a:t>
            </a:r>
            <a:r>
              <a:rPr lang="en-US" sz="2800" dirty="0" err="1" smtClean="0"/>
              <a:t>Patentierbarkeit</a:t>
            </a:r>
            <a:r>
              <a:rPr lang="en-US" sz="2800" dirty="0" smtClean="0"/>
              <a:t>,</a:t>
            </a:r>
          </a:p>
          <a:p>
            <a:pPr lvl="1"/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 smtClean="0"/>
              <a:t>unter</a:t>
            </a:r>
            <a:r>
              <a:rPr lang="en-US" sz="2800" dirty="0" smtClean="0"/>
              <a:t> </a:t>
            </a:r>
            <a:r>
              <a:rPr lang="en-US" sz="2800" dirty="0" err="1" smtClean="0"/>
              <a:t>Aufschub</a:t>
            </a:r>
            <a:r>
              <a:rPr lang="en-US" sz="2800" dirty="0" smtClean="0"/>
              <a:t> der </a:t>
            </a:r>
            <a:r>
              <a:rPr lang="en-US" sz="2800" dirty="0" err="1" smtClean="0"/>
              <a:t>Hauptkosten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und </a:t>
            </a:r>
            <a:r>
              <a:rPr lang="en-US" sz="2800" dirty="0" err="1" smtClean="0"/>
              <a:t>Zeitgewinn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strategische</a:t>
            </a:r>
            <a:r>
              <a:rPr lang="en-US" sz="2800" dirty="0" smtClean="0"/>
              <a:t> </a:t>
            </a:r>
            <a:r>
              <a:rPr lang="en-US" sz="2800" dirty="0" err="1" smtClean="0"/>
              <a:t>Entscheidungen</a:t>
            </a:r>
            <a:endParaRPr lang="en-US" sz="2800" dirty="0" smtClean="0"/>
          </a:p>
          <a:p>
            <a:pPr lvl="1"/>
            <a:endParaRPr lang="en-US" sz="2800" b="1" dirty="0" smtClean="0"/>
          </a:p>
          <a:p>
            <a:pPr lvl="1"/>
            <a:endParaRPr lang="en-US" sz="2200" b="1" dirty="0" smtClean="0"/>
          </a:p>
          <a:p>
            <a:pPr lvl="1"/>
            <a:endParaRPr lang="en-US" sz="2200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53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13919" y="2109474"/>
            <a:ext cx="6813106" cy="3096344"/>
            <a:chOff x="2585078" y="1411288"/>
            <a:chExt cx="3939942" cy="1860550"/>
          </a:xfrm>
        </p:grpSpPr>
        <p:sp>
          <p:nvSpPr>
            <p:cNvPr id="640004" name="Line 4"/>
            <p:cNvSpPr>
              <a:spLocks noChangeShapeType="1"/>
            </p:cNvSpPr>
            <p:nvPr/>
          </p:nvSpPr>
          <p:spPr bwMode="auto">
            <a:xfrm flipV="1">
              <a:off x="4784725" y="1411288"/>
              <a:ext cx="0" cy="98901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05" name="Rectangle 5"/>
            <p:cNvSpPr>
              <a:spLocks noChangeArrowheads="1"/>
            </p:cNvSpPr>
            <p:nvPr/>
          </p:nvSpPr>
          <p:spPr bwMode="auto">
            <a:xfrm>
              <a:off x="2724150" y="1900238"/>
              <a:ext cx="28575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tIns="47625" rIns="93662" bIns="47625">
              <a:spAutoFit/>
            </a:bodyPr>
            <a:lstStyle>
              <a:lvl1pPr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582613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65225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749425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332038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7892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32464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7036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41608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>
                <a:buNone/>
              </a:pPr>
              <a:r>
                <a:rPr lang="en-US" altLang="en-US" sz="1400" b="1" dirty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40006" name="Rectangle 6"/>
            <p:cNvSpPr>
              <a:spLocks noChangeArrowheads="1"/>
            </p:cNvSpPr>
            <p:nvPr/>
          </p:nvSpPr>
          <p:spPr bwMode="auto">
            <a:xfrm>
              <a:off x="4362450" y="1917700"/>
              <a:ext cx="384175" cy="31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tIns="47625" rIns="93662" bIns="47625">
              <a:spAutoFit/>
            </a:bodyPr>
            <a:lstStyle>
              <a:lvl1pPr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582613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65225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749425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332038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7892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32464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7036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41608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>
                <a:buNone/>
              </a:pPr>
              <a:r>
                <a:rPr lang="en-US" altLang="en-US" sz="1400" b="1" dirty="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640007" name="Rectangle 7"/>
            <p:cNvSpPr>
              <a:spLocks noChangeArrowheads="1"/>
            </p:cNvSpPr>
            <p:nvPr/>
          </p:nvSpPr>
          <p:spPr bwMode="auto">
            <a:xfrm>
              <a:off x="2585078" y="2354263"/>
              <a:ext cx="703592" cy="159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tIns="47625" rIns="93662" bIns="47625">
              <a:spAutoFit/>
            </a:bodyPr>
            <a:lstStyle>
              <a:lvl1pPr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582613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65225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749425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332038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7892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32464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7036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41608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>
                <a:buNone/>
              </a:pPr>
              <a:r>
                <a:rPr lang="en-US" altLang="en-US" sz="1100" b="1" dirty="0" err="1" smtClean="0">
                  <a:solidFill>
                    <a:schemeClr val="tx2"/>
                  </a:solidFill>
                </a:rPr>
                <a:t>Erstanmeldung</a:t>
              </a:r>
              <a:endParaRPr lang="en-US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640008" name="Rectangle 8"/>
            <p:cNvSpPr>
              <a:spLocks noChangeArrowheads="1"/>
            </p:cNvSpPr>
            <p:nvPr/>
          </p:nvSpPr>
          <p:spPr bwMode="auto">
            <a:xfrm>
              <a:off x="5884464" y="1870075"/>
              <a:ext cx="640556" cy="3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tIns="47625" rIns="93662" bIns="47625">
              <a:spAutoFit/>
            </a:bodyPr>
            <a:lstStyle>
              <a:lvl1pPr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582613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65225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749425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332038" defTabSz="777875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7892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32464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7036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4160838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>
                <a:buNone/>
              </a:pPr>
              <a:r>
                <a:rPr lang="en-US" altLang="en-US" sz="1100" b="1" dirty="0" err="1" smtClean="0">
                  <a:solidFill>
                    <a:schemeClr val="tx2"/>
                  </a:solidFill>
                </a:rPr>
                <a:t>Auslands</a:t>
              </a:r>
              <a:r>
                <a:rPr lang="en-US" altLang="en-US" sz="1100" b="1" dirty="0" smtClean="0">
                  <a:solidFill>
                    <a:schemeClr val="tx2"/>
                  </a:solidFill>
                </a:rPr>
                <a:t>-</a:t>
              </a:r>
            </a:p>
            <a:p>
              <a:pPr algn="ctr">
                <a:buNone/>
              </a:pPr>
              <a:r>
                <a:rPr lang="en-US" altLang="en-US" sz="1100" b="1" dirty="0" err="1" smtClean="0">
                  <a:solidFill>
                    <a:schemeClr val="tx2"/>
                  </a:solidFill>
                </a:rPr>
                <a:t>anmeldungen</a:t>
              </a:r>
              <a:endParaRPr lang="en-US" alt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640009" name="Line 9"/>
            <p:cNvSpPr>
              <a:spLocks noChangeShapeType="1"/>
            </p:cNvSpPr>
            <p:nvPr/>
          </p:nvSpPr>
          <p:spPr bwMode="auto">
            <a:xfrm>
              <a:off x="2882900" y="2301875"/>
              <a:ext cx="18954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10" name="Line 10"/>
            <p:cNvSpPr>
              <a:spLocks noChangeShapeType="1"/>
            </p:cNvSpPr>
            <p:nvPr/>
          </p:nvSpPr>
          <p:spPr bwMode="auto">
            <a:xfrm>
              <a:off x="4784725" y="2308225"/>
              <a:ext cx="0" cy="9636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11" name="Line 11"/>
            <p:cNvSpPr>
              <a:spLocks noChangeShapeType="1"/>
            </p:cNvSpPr>
            <p:nvPr/>
          </p:nvSpPr>
          <p:spPr bwMode="auto">
            <a:xfrm>
              <a:off x="4791075" y="2308225"/>
              <a:ext cx="860425" cy="393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12" name="Line 12"/>
            <p:cNvSpPr>
              <a:spLocks noChangeShapeType="1"/>
            </p:cNvSpPr>
            <p:nvPr/>
          </p:nvSpPr>
          <p:spPr bwMode="auto">
            <a:xfrm flipV="1">
              <a:off x="4791075" y="1887538"/>
              <a:ext cx="860425" cy="4206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13" name="Line 13"/>
            <p:cNvSpPr>
              <a:spLocks noChangeShapeType="1"/>
            </p:cNvSpPr>
            <p:nvPr/>
          </p:nvSpPr>
          <p:spPr bwMode="auto">
            <a:xfrm flipV="1">
              <a:off x="4791075" y="1482725"/>
              <a:ext cx="542925" cy="825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14" name="Line 14"/>
            <p:cNvSpPr>
              <a:spLocks noChangeShapeType="1"/>
            </p:cNvSpPr>
            <p:nvPr/>
          </p:nvSpPr>
          <p:spPr bwMode="auto">
            <a:xfrm>
              <a:off x="4791075" y="2308225"/>
              <a:ext cx="463550" cy="800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15" name="Line 15"/>
            <p:cNvSpPr>
              <a:spLocks noChangeShapeType="1"/>
            </p:cNvSpPr>
            <p:nvPr/>
          </p:nvSpPr>
          <p:spPr bwMode="auto">
            <a:xfrm>
              <a:off x="2881313" y="2219324"/>
              <a:ext cx="0" cy="825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16" name="Rectangle 16"/>
            <p:cNvSpPr>
              <a:spLocks noChangeArrowheads="1"/>
            </p:cNvSpPr>
            <p:nvPr/>
          </p:nvSpPr>
          <p:spPr bwMode="auto">
            <a:xfrm>
              <a:off x="2671275" y="1714168"/>
              <a:ext cx="448666" cy="159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tIns="47625" rIns="93662" bIns="47625">
              <a:spAutoFit/>
            </a:bodyPr>
            <a:lstStyle>
              <a:lvl1pPr defTabSz="9334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466725" defTabSz="9334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933450" defTabSz="9334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398588" defTabSz="9334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1865313" defTabSz="9334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322513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779713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236913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694113" defTabSz="9334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>
                <a:buNone/>
              </a:pPr>
              <a:r>
                <a:rPr lang="en-US" altLang="en-US" sz="1100" b="1" dirty="0" smtClean="0">
                  <a:solidFill>
                    <a:schemeClr val="tx2"/>
                  </a:solidFill>
                </a:rPr>
                <a:t>(</a:t>
              </a:r>
              <a:r>
                <a:rPr lang="en-US" altLang="en-US" sz="1100" b="1" dirty="0" err="1" smtClean="0">
                  <a:solidFill>
                    <a:schemeClr val="tx2"/>
                  </a:solidFill>
                </a:rPr>
                <a:t>Monate</a:t>
              </a:r>
              <a:r>
                <a:rPr lang="en-US" altLang="en-US" sz="1100" b="1" dirty="0" smtClean="0">
                  <a:solidFill>
                    <a:schemeClr val="tx2"/>
                  </a:solidFill>
                </a:rPr>
                <a:t>)</a:t>
              </a:r>
              <a:endParaRPr lang="en-US" altLang="en-US" sz="11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98523"/>
          </a:xfrm>
        </p:spPr>
        <p:txBody>
          <a:bodyPr/>
          <a:lstStyle/>
          <a:p>
            <a:pPr algn="ctr"/>
            <a:r>
              <a:rPr lang="en-US" altLang="en-US" sz="3200" dirty="0" smtClean="0"/>
              <a:t>Das </a:t>
            </a:r>
            <a:r>
              <a:rPr lang="en-US" altLang="en-US" sz="3200" dirty="0" err="1" smtClean="0"/>
              <a:t>herkömmliche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Patentsystem</a:t>
            </a:r>
            <a:r>
              <a:rPr lang="en-US" altLang="en-US" sz="3200" dirty="0" smtClean="0"/>
              <a:t> </a:t>
            </a:r>
            <a:br>
              <a:rPr lang="en-US" altLang="en-US" sz="3200" dirty="0" smtClean="0"/>
            </a:br>
            <a:r>
              <a:rPr lang="en-US" altLang="en-US" sz="3200" dirty="0" smtClean="0"/>
              <a:t>(</a:t>
            </a:r>
            <a:r>
              <a:rPr lang="en-US" altLang="en-US" sz="3200" dirty="0" err="1" smtClean="0"/>
              <a:t>Pariser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Verbandsübereinkunft</a:t>
            </a:r>
            <a:r>
              <a:rPr lang="en-US" alt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28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356992"/>
            <a:ext cx="6858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wipo.int/</a:t>
            </a:r>
            <a:r>
              <a:rPr lang="en-US" b="1" dirty="0" err="1" smtClean="0">
                <a:hlinkClick r:id="rId2"/>
              </a:rPr>
              <a:t>pct</a:t>
            </a:r>
            <a:r>
              <a:rPr lang="en-US" b="1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09119"/>
            <a:ext cx="6858000" cy="792089"/>
          </a:xfrm>
        </p:spPr>
        <p:txBody>
          <a:bodyPr/>
          <a:lstStyle/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804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3"/>
            <a:ext cx="4427984" cy="792087"/>
          </a:xfrm>
        </p:spPr>
        <p:txBody>
          <a:bodyPr/>
          <a:lstStyle/>
          <a:p>
            <a:pPr marL="533400"/>
            <a:r>
              <a:rPr lang="en-US" altLang="en-US" sz="2800" b="1" dirty="0" err="1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Internationale</a:t>
            </a:r>
            <a:r>
              <a:rPr lang="en-US" altLang="en-US" sz="2800" b="1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Marken</a:t>
            </a:r>
            <a:endParaRPr lang="en-US" altLang="en-US" sz="2800" b="1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7" y="548680"/>
            <a:ext cx="4320480" cy="1152128"/>
          </a:xfrm>
        </p:spPr>
        <p:txBody>
          <a:bodyPr/>
          <a:lstStyle/>
          <a:p>
            <a:pPr marL="533400" lvl="1">
              <a:buNone/>
            </a:pPr>
            <a:r>
              <a:rPr lang="en-US" altLang="en-US" sz="2800" b="1" dirty="0" err="1" smtClean="0">
                <a:ea typeface="ヒラギノ角ゴ Pro W3"/>
                <a:cs typeface="ヒラギノ角ゴ Pro W3"/>
              </a:rPr>
              <a:t>Internationale</a:t>
            </a:r>
            <a:r>
              <a:rPr lang="en-US" altLang="en-US" sz="2800" b="1" dirty="0" smtClean="0">
                <a:ea typeface="ヒラギノ角ゴ Pro W3"/>
                <a:cs typeface="ヒラギノ角ゴ Pro W3"/>
              </a:rPr>
              <a:t> Designs</a:t>
            </a:r>
          </a:p>
          <a:p>
            <a:pPr marL="533400" lvl="1">
              <a:buNone/>
            </a:pPr>
            <a:endParaRPr lang="en-US" altLang="en-US" sz="1800" dirty="0" smtClean="0">
              <a:ea typeface="ヒラギノ角ゴ Pro W3"/>
              <a:cs typeface="ヒラギノ角ゴ Pro W3"/>
            </a:endParaRPr>
          </a:p>
          <a:p>
            <a:pPr marL="533400" lvl="1">
              <a:buNone/>
            </a:pPr>
            <a:r>
              <a:rPr lang="en-US" altLang="en-US" sz="1800" dirty="0" err="1" smtClean="0">
                <a:ea typeface="ヒラギノ角ゴ Pro W3"/>
                <a:cs typeface="ヒラギノ角ゴ Pro W3"/>
              </a:rPr>
              <a:t>Paneel</a:t>
            </a:r>
            <a:r>
              <a:rPr lang="en-US" altLang="en-US" sz="1800" dirty="0" smtClean="0">
                <a:ea typeface="ヒラギノ角ゴ Pro W3"/>
                <a:cs typeface="ヒラギノ角ゴ Pro W3"/>
              </a:rPr>
              <a:t> </a:t>
            </a:r>
            <a:r>
              <a:rPr lang="en-US" altLang="en-US" sz="1800" dirty="0" err="1">
                <a:ea typeface="ヒラギノ角ゴ Pro W3"/>
                <a:cs typeface="ヒラギノ角ゴ Pro W3"/>
              </a:rPr>
              <a:t>für</a:t>
            </a:r>
            <a:r>
              <a:rPr lang="en-US" altLang="en-US" sz="1800" dirty="0">
                <a:ea typeface="ヒラギノ角ゴ Pro W3"/>
                <a:cs typeface="ヒラギノ角ゴ Pro W3"/>
              </a:rPr>
              <a:t> </a:t>
            </a:r>
            <a:r>
              <a:rPr lang="en-US" altLang="en-US" sz="1800" dirty="0" err="1">
                <a:ea typeface="ヒラギノ角ゴ Pro W3"/>
                <a:cs typeface="ヒラギノ角ゴ Pro W3"/>
              </a:rPr>
              <a:t>Rücknahmeautomat</a:t>
            </a:r>
            <a:endParaRPr lang="en-US" altLang="en-US" sz="1800" dirty="0">
              <a:ea typeface="ヒラギノ角ゴ Pro W3"/>
              <a:cs typeface="ヒラギノ角ゴ Pro W3"/>
            </a:endParaRPr>
          </a:p>
          <a:p>
            <a:pPr marL="533400" lvl="1">
              <a:buNone/>
            </a:pPr>
            <a:endParaRPr lang="en-US" altLang="en-US" sz="1800" dirty="0">
              <a:ea typeface="ヒラギノ角ゴ Pro W3"/>
              <a:cs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76173"/>
            <a:ext cx="3024336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782777"/>
            <a:ext cx="2736305" cy="85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3652798"/>
            <a:ext cx="222885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022003"/>
            <a:ext cx="2304256" cy="165514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9608" y="6177393"/>
            <a:ext cx="4091252" cy="33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kern="0" dirty="0" smtClean="0"/>
              <a:t>WO TM 1144546 </a:t>
            </a:r>
            <a:r>
              <a:rPr lang="en-150" sz="1400" kern="0" dirty="0"/>
              <a:t>–</a:t>
            </a:r>
            <a:r>
              <a:rPr lang="en-US" sz="1400" kern="0" dirty="0"/>
              <a:t> </a:t>
            </a:r>
            <a:r>
              <a:rPr lang="en-US" sz="1400" kern="0" dirty="0" err="1"/>
              <a:t>Tomra</a:t>
            </a:r>
            <a:r>
              <a:rPr lang="en-US" sz="1400" kern="0" dirty="0"/>
              <a:t> Systems ASA</a:t>
            </a:r>
            <a:r>
              <a:rPr lang="en-US" sz="1400" kern="0" dirty="0" smtClean="0"/>
              <a:t>  </a:t>
            </a:r>
            <a:endParaRPr lang="en-US" sz="1400" kern="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89606" y="4677909"/>
            <a:ext cx="4529165" cy="55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800" b="1" dirty="0"/>
              <a:t>CLEAN LOOP RECYCLING</a:t>
            </a:r>
          </a:p>
          <a:p>
            <a:r>
              <a:rPr lang="en-US" sz="1400" kern="0" dirty="0" smtClean="0"/>
              <a:t>WO TM 1481837  - TOMRA SYSTEMS ASA  </a:t>
            </a:r>
            <a:endParaRPr lang="en-US" sz="1400" kern="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9606" y="2204864"/>
            <a:ext cx="3578335" cy="52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b="1" kern="0" dirty="0" smtClean="0"/>
              <a:t>TOMRA</a:t>
            </a:r>
          </a:p>
          <a:p>
            <a:r>
              <a:rPr lang="en-US" sz="1400" kern="0" dirty="0" smtClean="0"/>
              <a:t>WO TM 1188122 </a:t>
            </a:r>
            <a:r>
              <a:rPr lang="en-150" sz="1400" kern="0" dirty="0" smtClean="0"/>
              <a:t>–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Tomra</a:t>
            </a:r>
            <a:r>
              <a:rPr lang="en-US" sz="1400" kern="0" dirty="0" smtClean="0"/>
              <a:t> Systems ASA   </a:t>
            </a:r>
            <a:endParaRPr lang="en-US" sz="140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06" y="5605404"/>
            <a:ext cx="4946489" cy="512664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436095" y="2780928"/>
            <a:ext cx="3380979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kern="0" dirty="0" smtClean="0"/>
              <a:t>DM/098 590  - </a:t>
            </a:r>
            <a:r>
              <a:rPr lang="en-US" sz="1400" kern="0" dirty="0" err="1"/>
              <a:t>Tomra</a:t>
            </a:r>
            <a:r>
              <a:rPr lang="en-US" sz="1400" kern="0" dirty="0"/>
              <a:t> Systems </a:t>
            </a:r>
            <a:r>
              <a:rPr lang="en-US" sz="1400" kern="0" dirty="0" smtClean="0"/>
              <a:t>ASA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3230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/>
              <a:t>Das </a:t>
            </a:r>
            <a:r>
              <a:rPr lang="en-US" altLang="en-US" sz="3200" dirty="0" err="1"/>
              <a:t>herkömmliche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Patentsystem</a:t>
            </a:r>
            <a:r>
              <a:rPr lang="en-US" altLang="en-US" sz="3200" dirty="0"/>
              <a:t> </a:t>
            </a:r>
            <a:br>
              <a:rPr lang="en-US" altLang="en-US" sz="3200" dirty="0"/>
            </a:br>
            <a:r>
              <a:rPr lang="en-US" altLang="en-US" sz="3200" dirty="0"/>
              <a:t>(</a:t>
            </a:r>
            <a:r>
              <a:rPr lang="en-US" altLang="en-US" sz="3200" dirty="0" err="1"/>
              <a:t>Pariser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Verbandsübereinkunft</a:t>
            </a:r>
            <a:r>
              <a:rPr lang="en-US" altLang="en-US" sz="3200" dirty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800" dirty="0" err="1" smtClean="0"/>
              <a:t>Erstanmeldung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gefolgt</a:t>
            </a:r>
            <a:r>
              <a:rPr lang="en-US" altLang="en-US" sz="2800" dirty="0" smtClean="0"/>
              <a:t> von </a:t>
            </a:r>
            <a:r>
              <a:rPr lang="en-US" altLang="en-US" sz="2800" dirty="0" err="1" smtClean="0"/>
              <a:t>einer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Vielzahl</a:t>
            </a:r>
            <a:r>
              <a:rPr lang="en-US" altLang="en-US" sz="2800" dirty="0" smtClean="0"/>
              <a:t> von </a:t>
            </a:r>
            <a:r>
              <a:rPr lang="en-US" altLang="en-US" sz="2800" dirty="0" err="1" smtClean="0"/>
              <a:t>Auslandsanmeldungen</a:t>
            </a:r>
            <a:r>
              <a:rPr lang="en-US" altLang="en-US" sz="2800" dirty="0" smtClean="0"/>
              <a:t>:</a:t>
            </a:r>
          </a:p>
          <a:p>
            <a:pPr marL="0" lvl="1" indent="0">
              <a:buNone/>
            </a:pPr>
            <a:endParaRPr lang="en-US" altLang="en-US" sz="2800" dirty="0" smtClean="0"/>
          </a:p>
          <a:p>
            <a:pPr marL="857250" lvl="2" indent="-457200" algn="just"/>
            <a:r>
              <a:rPr lang="en-US" altLang="en-US" sz="2800" dirty="0" err="1" smtClean="0"/>
              <a:t>Vielzahl</a:t>
            </a:r>
            <a:r>
              <a:rPr lang="en-US" altLang="en-US" sz="2800" dirty="0" smtClean="0"/>
              <a:t> von </a:t>
            </a:r>
            <a:r>
              <a:rPr lang="en-US" altLang="en-US" sz="2800" dirty="0" err="1" smtClean="0"/>
              <a:t>Patentverfahren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Ablauf</a:t>
            </a:r>
            <a:r>
              <a:rPr lang="en-US" altLang="en-US" sz="2800" dirty="0" smtClean="0"/>
              <a:t> von 12 </a:t>
            </a:r>
            <a:r>
              <a:rPr lang="en-US" altLang="en-US" sz="2800" dirty="0" err="1" smtClean="0"/>
              <a:t>Monaten</a:t>
            </a:r>
            <a:endParaRPr lang="en-US" altLang="en-US" sz="2800" dirty="0" smtClean="0"/>
          </a:p>
          <a:p>
            <a:pPr marL="857250" lvl="2" indent="-457200" algn="just"/>
            <a:endParaRPr lang="en-US" altLang="en-US" sz="800" dirty="0" smtClean="0"/>
          </a:p>
          <a:p>
            <a:pPr marL="857250" lvl="2" indent="-457200" algn="just"/>
            <a:r>
              <a:rPr lang="en-US" altLang="en-US" sz="2800" dirty="0" err="1" smtClean="0"/>
              <a:t>Vielzahl</a:t>
            </a:r>
            <a:r>
              <a:rPr lang="en-US" altLang="en-US" sz="2800" dirty="0" smtClean="0"/>
              <a:t> von </a:t>
            </a:r>
            <a:r>
              <a:rPr lang="en-US" altLang="en-US" sz="2800" dirty="0" err="1" smtClean="0"/>
              <a:t>Formerfordernissen</a:t>
            </a:r>
            <a:endParaRPr lang="en-US" altLang="en-US" sz="2800" dirty="0" smtClean="0"/>
          </a:p>
          <a:p>
            <a:pPr marL="0" lvl="1" indent="0" algn="just">
              <a:buNone/>
            </a:pPr>
            <a:endParaRPr lang="en-US" altLang="en-US" sz="800" dirty="0" smtClean="0"/>
          </a:p>
          <a:p>
            <a:pPr marL="857250" lvl="2" indent="-457200" algn="just"/>
            <a:r>
              <a:rPr lang="en-US" altLang="en-US" sz="2800" dirty="0" err="1" smtClean="0"/>
              <a:t>Hauptkosten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innerhalb</a:t>
            </a:r>
            <a:r>
              <a:rPr lang="en-US" altLang="en-US" sz="2800" dirty="0" smtClean="0"/>
              <a:t> von 12 </a:t>
            </a:r>
            <a:r>
              <a:rPr lang="en-US" altLang="en-US" sz="2800" dirty="0" err="1" smtClean="0"/>
              <a:t>Monaten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Der PCT-</a:t>
            </a:r>
            <a:r>
              <a:rPr lang="en-US" dirty="0" err="1" smtClean="0"/>
              <a:t>Weg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6021" y="1381049"/>
            <a:ext cx="8571957" cy="3955614"/>
            <a:chOff x="865910" y="3532188"/>
            <a:chExt cx="8222357" cy="1617888"/>
          </a:xfrm>
          <a:solidFill>
            <a:schemeClr val="bg1"/>
          </a:solidFill>
        </p:grpSpPr>
        <p:sp>
          <p:nvSpPr>
            <p:cNvPr id="5" name="Rectangle 23"/>
            <p:cNvSpPr>
              <a:spLocks noChangeArrowheads="1"/>
            </p:cNvSpPr>
            <p:nvPr/>
          </p:nvSpPr>
          <p:spPr bwMode="auto">
            <a:xfrm>
              <a:off x="1228506" y="3962400"/>
              <a:ext cx="744209" cy="2407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tIns="47625" rIns="93662" bIns="47625">
              <a:spAutoFit/>
            </a:bodyPr>
            <a:lstStyle/>
            <a:p>
              <a:pPr eaLnBrk="0" hangingPunct="0">
                <a:buNone/>
              </a:pPr>
              <a:r>
                <a:rPr lang="en-US" altLang="en-US" sz="1100" b="1" dirty="0" smtClean="0">
                  <a:ea typeface="ヒラギノ角ゴ Pro W3"/>
                  <a:cs typeface="ヒラギノ角ゴ Pro W3"/>
                </a:rPr>
                <a:t>(</a:t>
              </a:r>
              <a:r>
                <a:rPr lang="en-US" altLang="en-US" sz="1100" b="1" dirty="0" err="1" smtClean="0">
                  <a:ea typeface="ヒラギノ角ゴ Pro W3"/>
                  <a:cs typeface="ヒラギノ角ゴ Pro W3"/>
                </a:rPr>
                <a:t>Monate</a:t>
              </a:r>
              <a:r>
                <a:rPr lang="en-US" altLang="en-US" sz="1100" b="1" dirty="0" smtClean="0">
                  <a:ea typeface="ヒラギノ角ゴ Pro W3"/>
                  <a:cs typeface="ヒラギノ角ゴ Pro W3"/>
                </a:rPr>
                <a:t>)</a:t>
              </a:r>
              <a:endParaRPr lang="en-US" altLang="en-US" sz="1100" dirty="0">
                <a:ea typeface="ヒラギノ角ゴ Pro W3"/>
                <a:cs typeface="ヒラギノ角ゴ Pro W3"/>
              </a:endParaRPr>
            </a:p>
            <a:p>
              <a:pPr eaLnBrk="0" hangingPunct="0">
                <a:buNone/>
              </a:pPr>
              <a:endParaRPr lang="en-US" altLang="en-US" sz="14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2562411" y="4726278"/>
              <a:ext cx="1826130" cy="12745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62" tIns="47625" rIns="93662" bIns="47625">
              <a:spAutoFit/>
            </a:bodyPr>
            <a:lstStyle/>
            <a:p>
              <a:pPr eaLnBrk="0" hangingPunct="0">
                <a:buNone/>
              </a:pPr>
              <a:r>
                <a:rPr lang="en-US" altLang="en-US" sz="1400" b="1" dirty="0" smtClean="0">
                  <a:ea typeface="ヒラギノ角ゴ Pro W3"/>
                  <a:cs typeface="ヒラギノ角ゴ Pro W3"/>
                </a:rPr>
                <a:t>PCT-</a:t>
              </a:r>
              <a:r>
                <a:rPr lang="en-US" altLang="en-US" sz="1400" b="1" dirty="0" err="1" smtClean="0">
                  <a:ea typeface="ヒラギノ角ゴ Pro W3"/>
                  <a:cs typeface="ヒラギノ角ゴ Pro W3"/>
                </a:rPr>
                <a:t>Anmeldung</a:t>
              </a:r>
              <a:endParaRPr lang="en-US" altLang="en-US" sz="14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2772845" y="4357978"/>
              <a:ext cx="516037" cy="1300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62" tIns="47625" rIns="93662" bIns="47625">
              <a:spAutoFit/>
            </a:bodyPr>
            <a:lstStyle/>
            <a:p>
              <a:pPr eaLnBrk="0" hangingPunct="0">
                <a:buNone/>
              </a:pPr>
              <a:r>
                <a:rPr lang="en-US" altLang="en-US" sz="1400" b="1" dirty="0">
                  <a:ea typeface="ヒラギノ角ゴ Pro W3"/>
                  <a:cs typeface="ヒラギノ角ゴ Pro W3"/>
                </a:rPr>
                <a:t>12</a:t>
              </a:r>
              <a:endParaRPr lang="en-US" altLang="en-US" sz="14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585070" y="4207155"/>
              <a:ext cx="527050" cy="31162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62" tIns="47625" rIns="93662" bIns="47625">
              <a:spAutoFit/>
            </a:bodyPr>
            <a:lstStyle/>
            <a:p>
              <a:pPr eaLnBrk="0" hangingPunct="0">
                <a:buNone/>
              </a:pPr>
              <a:r>
                <a:rPr lang="en-US" altLang="en-US" sz="1400" b="1" dirty="0">
                  <a:ea typeface="ヒラギノ角ゴ Pro W3"/>
                  <a:cs typeface="ヒラギノ角ゴ Pro W3"/>
                </a:rPr>
                <a:t>30</a:t>
              </a:r>
              <a:endParaRPr lang="en-US" altLang="en-US" sz="14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 flipV="1">
              <a:off x="1528763" y="4640053"/>
              <a:ext cx="6281736" cy="497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 flipV="1">
              <a:off x="2982913" y="4539924"/>
              <a:ext cx="0" cy="11112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7714484" y="4166296"/>
              <a:ext cx="937445" cy="983780"/>
              <a:chOff x="3576" y="361"/>
              <a:chExt cx="1017" cy="1128"/>
            </a:xfrm>
            <a:grpFill/>
          </p:grpSpPr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 rot="18900000">
                <a:off x="3576" y="740"/>
                <a:ext cx="1017" cy="2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 rot="900000" flipV="1">
                <a:off x="3711" y="952"/>
                <a:ext cx="762" cy="1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0" name="Line 39"/>
              <p:cNvSpPr>
                <a:spLocks noChangeShapeType="1"/>
              </p:cNvSpPr>
              <p:nvPr/>
            </p:nvSpPr>
            <p:spPr bwMode="auto">
              <a:xfrm rot="2700000">
                <a:off x="3842" y="1082"/>
                <a:ext cx="486" cy="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1" name="Line 40"/>
              <p:cNvSpPr>
                <a:spLocks noChangeShapeType="1"/>
              </p:cNvSpPr>
              <p:nvPr/>
            </p:nvSpPr>
            <p:spPr bwMode="auto">
              <a:xfrm rot="4500000">
                <a:off x="3559" y="1201"/>
                <a:ext cx="576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2" name="Line 41"/>
              <p:cNvSpPr>
                <a:spLocks noChangeShapeType="1"/>
              </p:cNvSpPr>
              <p:nvPr/>
            </p:nvSpPr>
            <p:spPr bwMode="auto">
              <a:xfrm rot="20700000">
                <a:off x="3675" y="857"/>
                <a:ext cx="795" cy="2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33" name="Line 42"/>
              <p:cNvSpPr>
                <a:spLocks noChangeShapeType="1"/>
              </p:cNvSpPr>
              <p:nvPr/>
            </p:nvSpPr>
            <p:spPr bwMode="auto">
              <a:xfrm rot="17100000">
                <a:off x="3559" y="648"/>
                <a:ext cx="576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865910" y="4729065"/>
              <a:ext cx="1450495" cy="2580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buNone/>
              </a:pPr>
              <a:r>
                <a:rPr lang="en-US" altLang="en-US" sz="1400" b="1" dirty="0" err="1" smtClean="0">
                  <a:ea typeface="ヒラギノ角ゴ Pro W3"/>
                  <a:cs typeface="ヒラギノ角ゴ Pro W3"/>
                </a:rPr>
                <a:t>Erstanmeldung</a:t>
              </a:r>
              <a:endParaRPr lang="en-US" altLang="en-US" sz="1400" dirty="0">
                <a:ea typeface="ヒラギノ角ゴ Pro W3"/>
                <a:cs typeface="ヒラギノ角ゴ Pro W3"/>
              </a:endParaRPr>
            </a:p>
            <a:p>
              <a:pPr algn="l" eaLnBrk="0" hangingPunct="0">
                <a:buNone/>
              </a:pPr>
              <a:endParaRPr lang="en-US" altLang="en-US" sz="14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7810500" y="3532188"/>
              <a:ext cx="1277767" cy="3918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tIns="47625" rIns="93662" bIns="47625">
              <a:spAutoFit/>
            </a:bodyPr>
            <a:lstStyle/>
            <a:p>
              <a:pPr eaLnBrk="0" hangingPunct="0">
                <a:buNone/>
              </a:pPr>
              <a:r>
                <a:rPr lang="en-US" altLang="en-US" sz="1400" b="1" dirty="0" err="1" smtClean="0">
                  <a:solidFill>
                    <a:srgbClr val="0070C0"/>
                  </a:solidFill>
                  <a:ea typeface="ヒラギノ角ゴ Pro W3"/>
                  <a:cs typeface="ヒラギノ角ゴ Pro W3"/>
                </a:rPr>
                <a:t>Eintritt</a:t>
              </a:r>
              <a:r>
                <a:rPr lang="en-US" altLang="en-US" sz="1400" b="1" dirty="0" smtClean="0">
                  <a:solidFill>
                    <a:srgbClr val="0070C0"/>
                  </a:solidFill>
                  <a:ea typeface="ヒラギノ角ゴ Pro W3"/>
                  <a:cs typeface="ヒラギノ角ゴ Pro W3"/>
                </a:rPr>
                <a:t> in die </a:t>
              </a:r>
            </a:p>
            <a:p>
              <a:pPr eaLnBrk="0" hangingPunct="0">
                <a:buNone/>
              </a:pPr>
              <a:r>
                <a:rPr lang="en-US" altLang="en-US" sz="1400" b="1" dirty="0" err="1" smtClean="0">
                  <a:solidFill>
                    <a:srgbClr val="0070C0"/>
                  </a:solidFill>
                  <a:ea typeface="ヒラギノ角ゴ Pro W3"/>
                  <a:cs typeface="ヒラギノ角ゴ Pro W3"/>
                </a:rPr>
                <a:t>nationale</a:t>
              </a:r>
              <a:endParaRPr lang="en-US" altLang="en-US" sz="1400" b="1" dirty="0">
                <a:solidFill>
                  <a:srgbClr val="0070C0"/>
                </a:solidFill>
                <a:ea typeface="ヒラギノ角ゴ Pro W3"/>
                <a:cs typeface="ヒラギノ角ゴ Pro W3"/>
              </a:endParaRPr>
            </a:p>
            <a:p>
              <a:pPr eaLnBrk="0" hangingPunct="0">
                <a:buNone/>
              </a:pPr>
              <a:r>
                <a:rPr lang="en-US" altLang="en-US" sz="1400" b="1" dirty="0" smtClean="0">
                  <a:solidFill>
                    <a:srgbClr val="0070C0"/>
                  </a:solidFill>
                  <a:ea typeface="ヒラギノ角ゴ Pro W3"/>
                  <a:cs typeface="ヒラギノ角ゴ Pro W3"/>
                </a:rPr>
                <a:t>Phase</a:t>
              </a:r>
              <a:endParaRPr lang="en-US" altLang="en-US" sz="1400" dirty="0">
                <a:solidFill>
                  <a:srgbClr val="0070C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 flipV="1">
              <a:off x="1528763" y="4535949"/>
              <a:ext cx="0" cy="11112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1413980" y="4373617"/>
              <a:ext cx="475603" cy="1300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662" tIns="47625" rIns="93662" bIns="47625">
              <a:spAutoFit/>
            </a:bodyPr>
            <a:lstStyle>
              <a:lvl1pPr defTabSz="77787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582613" defTabSz="77787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65225" defTabSz="77787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749425" defTabSz="77787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332038" defTabSz="77787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789238" algn="ctr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3246438" algn="ctr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703638" algn="ctr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4160838" algn="ctr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None/>
              </a:pPr>
              <a:r>
                <a:rPr lang="en-US" altLang="en-US" sz="1400" b="1" dirty="0">
                  <a:ea typeface="ヒラギノ角ゴ Pro W3"/>
                  <a:cs typeface="ヒラギノ角ゴ Pro W3"/>
                </a:rPr>
                <a:t>0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77711" y="343104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dirty="0" err="1">
                <a:solidFill>
                  <a:srgbClr val="FF0000"/>
                </a:solidFill>
              </a:rPr>
              <a:t>zusätzliche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Monate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en-US" altLang="en-US" sz="3200" dirty="0" smtClean="0"/>
              <a:t>Der PCT-</a:t>
            </a:r>
            <a:r>
              <a:rPr lang="en-US" altLang="en-US" sz="3200" dirty="0" err="1" smtClean="0"/>
              <a:t>Weg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5112568"/>
          </a:xfrm>
        </p:spPr>
        <p:txBody>
          <a:bodyPr/>
          <a:lstStyle/>
          <a:p>
            <a:pPr marL="0" lvl="1" indent="0">
              <a:buNone/>
            </a:pPr>
            <a:endParaRPr lang="en-US" altLang="en-US" sz="1000" dirty="0"/>
          </a:p>
          <a:p>
            <a:r>
              <a:rPr lang="en-US" altLang="en-US" dirty="0" err="1" smtClean="0"/>
              <a:t>Innerhalb</a:t>
            </a:r>
            <a:r>
              <a:rPr lang="en-US" altLang="en-US" dirty="0" smtClean="0"/>
              <a:t> </a:t>
            </a:r>
            <a:r>
              <a:rPr lang="en-US" altLang="en-US" dirty="0"/>
              <a:t>der </a:t>
            </a:r>
            <a:r>
              <a:rPr lang="en-US" altLang="en-US" dirty="0" err="1"/>
              <a:t>Prioritätsfrist</a:t>
            </a:r>
            <a:r>
              <a:rPr lang="en-US" altLang="en-US" dirty="0"/>
              <a:t>: </a:t>
            </a:r>
            <a:r>
              <a:rPr lang="en-US" altLang="en-US" dirty="0" err="1"/>
              <a:t>eine</a:t>
            </a:r>
            <a:r>
              <a:rPr lang="en-US" altLang="en-US" dirty="0"/>
              <a:t> </a:t>
            </a:r>
            <a:r>
              <a:rPr lang="en-US" altLang="en-US" dirty="0" err="1"/>
              <a:t>Anmeldung</a:t>
            </a:r>
            <a:r>
              <a:rPr lang="en-US" altLang="en-US" dirty="0"/>
              <a:t>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Wirkung</a:t>
            </a:r>
            <a:r>
              <a:rPr lang="en-US" altLang="en-US" dirty="0"/>
              <a:t> in </a:t>
            </a:r>
            <a:r>
              <a:rPr lang="en-US" altLang="en-US" dirty="0" err="1"/>
              <a:t>allen</a:t>
            </a:r>
            <a:r>
              <a:rPr lang="en-US" altLang="en-US" dirty="0"/>
              <a:t> </a:t>
            </a:r>
            <a:r>
              <a:rPr lang="en-US" altLang="en-US" dirty="0" err="1" smtClean="0"/>
              <a:t>Vertragsstaaten</a:t>
            </a:r>
            <a:endParaRPr lang="en-US" altLang="en-US" dirty="0" smtClean="0"/>
          </a:p>
          <a:p>
            <a:endParaRPr lang="en-US" altLang="en-US" sz="1200" dirty="0"/>
          </a:p>
          <a:p>
            <a:pPr lvl="0"/>
            <a:r>
              <a:rPr lang="en-US" altLang="en-US" dirty="0" err="1" smtClean="0"/>
              <a:t>Internationale</a:t>
            </a:r>
            <a:r>
              <a:rPr lang="en-US" altLang="en-US" dirty="0" smtClean="0"/>
              <a:t> Phase</a:t>
            </a:r>
          </a:p>
          <a:p>
            <a:pPr lvl="0"/>
            <a:endParaRPr lang="en-US" sz="800" dirty="0"/>
          </a:p>
          <a:p>
            <a:pPr lvl="2"/>
            <a:r>
              <a:rPr lang="en-US" dirty="0" err="1" smtClean="0"/>
              <a:t>Einheitliche</a:t>
            </a:r>
            <a:r>
              <a:rPr lang="en-US" dirty="0" smtClean="0"/>
              <a:t> </a:t>
            </a:r>
            <a:r>
              <a:rPr lang="en-US" dirty="0" err="1" smtClean="0"/>
              <a:t>Formerfordernisse</a:t>
            </a:r>
            <a:endParaRPr lang="en-US" dirty="0" smtClean="0"/>
          </a:p>
          <a:p>
            <a:pPr lvl="2"/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Recherche</a:t>
            </a:r>
            <a:endParaRPr lang="en-US" dirty="0" smtClean="0"/>
          </a:p>
          <a:p>
            <a:pPr lvl="2"/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Veröffentlichung</a:t>
            </a:r>
            <a:endParaRPr lang="en-US" dirty="0" smtClean="0"/>
          </a:p>
          <a:p>
            <a:pPr lvl="2"/>
            <a:endParaRPr lang="en-US" sz="1200" dirty="0"/>
          </a:p>
          <a:p>
            <a:pPr marL="342900" lvl="1" indent="-342900">
              <a:buBlip>
                <a:blip r:embed="rId3"/>
              </a:buBlip>
            </a:pPr>
            <a:r>
              <a:rPr lang="en-US" altLang="en-US" dirty="0" err="1" smtClean="0"/>
              <a:t>Hauptkosten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aufgeschoben</a:t>
            </a:r>
            <a:endParaRPr lang="en-US" altLang="en-US" dirty="0" smtClean="0"/>
          </a:p>
          <a:p>
            <a:pPr marL="342900" lvl="1" indent="-342900">
              <a:buBlip>
                <a:blip r:embed="rId3"/>
              </a:buBlip>
            </a:pPr>
            <a:endParaRPr lang="en-US" altLang="en-US" sz="1200" dirty="0" smtClean="0"/>
          </a:p>
          <a:p>
            <a:pPr marL="342900" lvl="1" indent="-342900">
              <a:buBlip>
                <a:blip r:embed="rId3"/>
              </a:buBlip>
            </a:pPr>
            <a:endParaRPr lang="en-US" altLang="en-US" sz="800" dirty="0"/>
          </a:p>
          <a:p>
            <a:pPr marL="342900" lvl="1" indent="-342900">
              <a:buBlip>
                <a:blip r:embed="rId3"/>
              </a:buBlip>
            </a:pPr>
            <a:r>
              <a:rPr lang="en-US" altLang="en-US" dirty="0" err="1" smtClean="0"/>
              <a:t>Vereinfachte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nationale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Verfahren</a:t>
            </a:r>
            <a:r>
              <a:rPr lang="en-US" altLang="en-US" dirty="0" smtClean="0"/>
              <a:t>    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0025" y="3810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88" tIns="25400" rIns="65088" bIns="25400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dirty="0" err="1">
                <a:solidFill>
                  <a:srgbClr val="70899B"/>
                </a:solidFill>
                <a:ea typeface="ヒラギノ角ゴ Pro W3" pitchFamily="1" charset="-128"/>
              </a:rPr>
              <a:t>Pariser</a:t>
            </a:r>
            <a:r>
              <a:rPr lang="en-US" altLang="en-US" sz="3200" dirty="0">
                <a:solidFill>
                  <a:srgbClr val="70899B"/>
                </a:solidFill>
                <a:ea typeface="ヒラギノ角ゴ Pro W3" pitchFamily="1" charset="-128"/>
              </a:rPr>
              <a:t> </a:t>
            </a:r>
            <a:r>
              <a:rPr lang="en-US" altLang="en-US" sz="3200" dirty="0" err="1">
                <a:solidFill>
                  <a:srgbClr val="70899B"/>
                </a:solidFill>
                <a:ea typeface="ヒラギノ角ゴ Pro W3" pitchFamily="1" charset="-128"/>
              </a:rPr>
              <a:t>Verbandsübereinkunft</a:t>
            </a:r>
            <a:r>
              <a:rPr lang="en-US" altLang="en-US" sz="3200" dirty="0">
                <a:solidFill>
                  <a:srgbClr val="70899B"/>
                </a:solidFill>
                <a:ea typeface="ヒラギノ角ゴ Pro W3" pitchFamily="1" charset="-128"/>
              </a:rPr>
              <a:t> vs. PCT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04938" y="2470150"/>
            <a:ext cx="285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>
            <a:lvl1pPr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82613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94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32038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892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464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036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608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1400" b="1">
                <a:ea typeface="ヒラギノ角ゴ Pro W3" pitchFamily="1" charset="-128"/>
              </a:rPr>
              <a:t>0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90800" y="2438400"/>
            <a:ext cx="384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>
            <a:lvl1pPr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82613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94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32038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892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464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036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608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1400" b="1">
                <a:ea typeface="ヒラギノ角ゴ Pro W3" pitchFamily="1" charset="-128"/>
              </a:rPr>
              <a:t>12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78718" y="2924175"/>
            <a:ext cx="1309652" cy="2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>
            <a:lvl1pPr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82613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94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32038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892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464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036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608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1200" b="1" dirty="0" err="1" smtClean="0">
                <a:ea typeface="ヒラギノ角ゴ Pro W3" pitchFamily="1" charset="-128"/>
              </a:rPr>
              <a:t>Erstanmeldung</a:t>
            </a:r>
            <a:endParaRPr lang="en-US" altLang="en-US" sz="1200" b="1" dirty="0">
              <a:ea typeface="ヒラギノ角ゴ Pro W3" pitchFamily="1" charset="-128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530941" y="2280106"/>
            <a:ext cx="1191030" cy="55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>
            <a:lvl1pPr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82613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94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32038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892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464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036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608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1200" b="1" dirty="0" err="1" smtClean="0">
                <a:ea typeface="ヒラギノ角ゴ Pro W3" pitchFamily="1" charset="-128"/>
              </a:rPr>
              <a:t>Auslands</a:t>
            </a:r>
            <a:r>
              <a:rPr lang="en-US" altLang="en-US" sz="1200" b="1" dirty="0" smtClean="0">
                <a:ea typeface="ヒラギノ角ゴ Pro W3" pitchFamily="1" charset="-128"/>
              </a:rPr>
              <a:t>-</a:t>
            </a:r>
          </a:p>
          <a:p>
            <a:pPr algn="ctr" eaLnBrk="0" hangingPunct="0"/>
            <a:r>
              <a:rPr lang="en-US" altLang="en-US" sz="1200" b="1" dirty="0" err="1" smtClean="0">
                <a:ea typeface="ヒラギノ角ゴ Pro W3" pitchFamily="1" charset="-128"/>
              </a:rPr>
              <a:t>anmeldungen</a:t>
            </a:r>
            <a:endParaRPr lang="en-US" altLang="en-US" sz="1200" b="1" dirty="0">
              <a:ea typeface="ヒラギノ角ゴ Pro W3" pitchFamily="1" charset="-128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96975" y="2209800"/>
            <a:ext cx="830355" cy="2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98588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1200" b="1" dirty="0">
                <a:ea typeface="ヒラギノ角ゴ Pro W3" pitchFamily="1" charset="-128"/>
              </a:rPr>
              <a:t>(</a:t>
            </a:r>
            <a:r>
              <a:rPr lang="en-US" altLang="en-US" sz="1200" b="1" dirty="0" err="1" smtClean="0">
                <a:ea typeface="ヒラギノ角ゴ Pro W3" pitchFamily="1" charset="-128"/>
              </a:rPr>
              <a:t>Monate</a:t>
            </a:r>
            <a:r>
              <a:rPr lang="en-US" altLang="en-US" sz="1200" b="1" dirty="0" smtClean="0">
                <a:ea typeface="ヒラギノ角ゴ Pro W3" pitchFamily="1" charset="-128"/>
              </a:rPr>
              <a:t>)</a:t>
            </a:r>
            <a:endParaRPr lang="en-US" altLang="en-US" sz="1200" b="1" dirty="0">
              <a:ea typeface="ヒラギノ角ゴ Pro W3" pitchFamily="1" charset="-128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547813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1547813" y="2895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2884488" y="2362200"/>
            <a:ext cx="606425" cy="1017588"/>
            <a:chOff x="2016" y="1519"/>
            <a:chExt cx="414" cy="641"/>
          </a:xfrm>
        </p:grpSpPr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rot="18900000">
              <a:off x="2016" y="1724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rot="900000">
              <a:off x="2064" y="1882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rot="2700000">
              <a:off x="2036" y="1955"/>
              <a:ext cx="3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4500000">
              <a:off x="1954" y="1997"/>
              <a:ext cx="3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20700000">
              <a:off x="2064" y="1797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rot="17100000">
              <a:off x="1955" y="1681"/>
              <a:ext cx="32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51520" y="2636911"/>
            <a:ext cx="9107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 dirty="0" smtClean="0">
                <a:ea typeface="ヒラギノ角ゴ Pro W3" pitchFamily="1" charset="-128"/>
              </a:rPr>
              <a:t>Paris</a:t>
            </a:r>
            <a:endParaRPr lang="en-US" altLang="en-US" sz="2400" b="1" dirty="0">
              <a:ea typeface="ヒラギノ角ゴ Pro W3" pitchFamily="1" charset="-128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943350" y="4097338"/>
            <a:ext cx="1876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18 </a:t>
            </a:r>
            <a:r>
              <a:rPr lang="en-US" b="1" dirty="0" err="1" smtClean="0">
                <a:solidFill>
                  <a:srgbClr val="FF0000"/>
                </a:solidFill>
              </a:rPr>
              <a:t>zusätzliche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Monate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281363" y="5202238"/>
            <a:ext cx="2444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175498" y="3962400"/>
            <a:ext cx="830355" cy="55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/>
          <a:p>
            <a:pPr algn="ctr" eaLnBrk="0" hangingPunct="0"/>
            <a:r>
              <a:rPr lang="en-US" altLang="en-US" sz="1200" b="1" dirty="0">
                <a:ea typeface="ヒラギノ角ゴ Pro W3" pitchFamily="1" charset="-128"/>
              </a:rPr>
              <a:t>(</a:t>
            </a:r>
            <a:r>
              <a:rPr lang="en-US" altLang="en-US" sz="1200" b="1" dirty="0" err="1" smtClean="0">
                <a:ea typeface="ヒラギノ角ゴ Pro W3" pitchFamily="1" charset="-128"/>
              </a:rPr>
              <a:t>Monate</a:t>
            </a:r>
            <a:r>
              <a:rPr lang="en-US" altLang="en-US" sz="1200" b="1" dirty="0" smtClean="0">
                <a:ea typeface="ヒラギノ角ゴ Pro W3" pitchFamily="1" charset="-128"/>
              </a:rPr>
              <a:t>)</a:t>
            </a:r>
            <a:endParaRPr lang="en-US" altLang="en-US" sz="1200" dirty="0">
              <a:ea typeface="ヒラギノ角ゴ Pro W3" pitchFamily="1" charset="-128"/>
            </a:endParaRPr>
          </a:p>
          <a:p>
            <a:pPr algn="ctr" eaLnBrk="0" hangingPunct="0"/>
            <a:endParaRPr lang="en-US" altLang="en-US" sz="1200" dirty="0">
              <a:ea typeface="ヒラギノ角ゴ Pro W3" pitchFamily="1" charset="-128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266021" y="4691063"/>
            <a:ext cx="1387750" cy="28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altLang="en-US" sz="1200" b="1" dirty="0" smtClean="0">
                <a:ea typeface="ヒラギノ角ゴ Pro W3" pitchFamily="1" charset="-128"/>
              </a:rPr>
              <a:t>PCT-</a:t>
            </a:r>
            <a:r>
              <a:rPr lang="en-US" altLang="en-US" sz="1200" b="1" dirty="0" err="1" smtClean="0">
                <a:ea typeface="ヒラギノ角ゴ Pro W3" pitchFamily="1" charset="-128"/>
              </a:rPr>
              <a:t>Anmeldung</a:t>
            </a:r>
            <a:endParaRPr lang="en-US" altLang="en-US" sz="1200" dirty="0">
              <a:ea typeface="ヒラギノ角ゴ Pro W3" pitchFamily="1" charset="-128"/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2801938" y="4267200"/>
            <a:ext cx="384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/>
          <a:p>
            <a:pPr algn="ctr" eaLnBrk="0" hangingPunct="0"/>
            <a:r>
              <a:rPr lang="en-US" altLang="en-US" sz="1400" b="1">
                <a:ea typeface="ヒラギノ角ゴ Pro W3" pitchFamily="1" charset="-128"/>
              </a:rPr>
              <a:t>12</a:t>
            </a:r>
            <a:endParaRPr lang="en-US" altLang="en-US" sz="1400">
              <a:ea typeface="ヒラギノ角ゴ Pro W3" pitchFamily="1" charset="-128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477963" y="4343400"/>
            <a:ext cx="173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/>
          <a:p>
            <a:pPr algn="ctr" eaLnBrk="0" hangingPunct="0"/>
            <a:endParaRPr lang="en-US" altLang="en-US" sz="1400">
              <a:ea typeface="ヒラギノ角ゴ Pro W3" pitchFamily="1" charset="-128"/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7848600" y="4267200"/>
            <a:ext cx="527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7625" rIns="93662" bIns="47625">
            <a:spAutoFit/>
          </a:bodyPr>
          <a:lstStyle/>
          <a:p>
            <a:pPr algn="ctr" eaLnBrk="0" hangingPunct="0"/>
            <a:r>
              <a:rPr lang="en-US" altLang="en-US" sz="1400" b="1">
                <a:ea typeface="ヒラギノ角ゴ Pro W3" pitchFamily="1" charset="-128"/>
              </a:rPr>
              <a:t>30</a:t>
            </a:r>
            <a:endParaRPr lang="en-US" altLang="en-US" sz="1400">
              <a:ea typeface="ヒラギノ角ゴ Pro W3" pitchFamily="1" charset="-128"/>
            </a:endParaRP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1528763" y="4645025"/>
            <a:ext cx="669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2982913" y="4527550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21" name="Group 33"/>
          <p:cNvGrpSpPr>
            <a:grpSpLocks/>
          </p:cNvGrpSpPr>
          <p:nvPr/>
        </p:nvGrpSpPr>
        <p:grpSpPr bwMode="auto">
          <a:xfrm>
            <a:off x="8148638" y="4149725"/>
            <a:ext cx="600075" cy="989013"/>
            <a:chOff x="4047" y="342"/>
            <a:chExt cx="651" cy="1134"/>
          </a:xfrm>
        </p:grpSpPr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rot="18900000">
              <a:off x="4047" y="705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 rot="900000">
              <a:off x="4122" y="98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rot="2700000">
              <a:off x="4047" y="1113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 rot="4500000">
              <a:off x="3918" y="118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 rot="20700000">
              <a:off x="4122" y="83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 rot="17100000">
              <a:off x="3919" y="629"/>
              <a:ext cx="5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899592" y="4708525"/>
            <a:ext cx="13689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altLang="en-US" sz="1200" b="1" dirty="0" err="1" smtClean="0">
                <a:ea typeface="ヒラギノ角ゴ Pro W3" pitchFamily="1" charset="-128"/>
              </a:rPr>
              <a:t>Erstanmeldung</a:t>
            </a:r>
            <a:endParaRPr lang="en-US" altLang="en-US" sz="1200" dirty="0">
              <a:ea typeface="ヒラギノ角ゴ Pro W3" pitchFamily="1" charset="-128"/>
            </a:endParaRP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7491978" y="3532188"/>
            <a:ext cx="1360949" cy="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7625" rIns="93662" bIns="47625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altLang="en-US" sz="1200" b="1" dirty="0" err="1" smtClean="0">
                <a:ea typeface="ヒラギノ角ゴ Pro W3" pitchFamily="1" charset="-128"/>
              </a:rPr>
              <a:t>Eintritt</a:t>
            </a:r>
            <a:r>
              <a:rPr lang="en-US" altLang="en-US" sz="1200" b="1" dirty="0" smtClean="0">
                <a:ea typeface="ヒラギノ角ゴ Pro W3" pitchFamily="1" charset="-128"/>
              </a:rPr>
              <a:t>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altLang="en-US" sz="1200" b="1" dirty="0" err="1" smtClean="0">
                <a:ea typeface="ヒラギノ角ゴ Pro W3" pitchFamily="1" charset="-128"/>
              </a:rPr>
              <a:t>nationale</a:t>
            </a:r>
            <a:r>
              <a:rPr lang="en-US" altLang="en-US" sz="1200" b="1" dirty="0" smtClean="0">
                <a:ea typeface="ヒラギノ角ゴ Pro W3" pitchFamily="1" charset="-128"/>
              </a:rPr>
              <a:t> Phase</a:t>
            </a:r>
            <a:endParaRPr lang="en-US" altLang="en-US" sz="1200" dirty="0">
              <a:ea typeface="ヒラギノ角ゴ Pro W3" pitchFamily="1" charset="-128"/>
            </a:endParaRPr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 flipV="1">
            <a:off x="1535113" y="4527550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306850" y="4167593"/>
            <a:ext cx="126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b="1" dirty="0">
                <a:ea typeface="ヒラギノ角ゴ Pro W3" pitchFamily="1" charset="-128"/>
              </a:rPr>
              <a:t>PCT</a:t>
            </a:r>
          </a:p>
        </p:txBody>
      </p:sp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1408113" y="4191000"/>
            <a:ext cx="263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7625" rIns="93662" bIns="47625">
            <a:spAutoFit/>
          </a:bodyPr>
          <a:lstStyle>
            <a:lvl1pPr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82613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9425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32038" defTabSz="777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892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464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036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60838" defTabSz="777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1400" b="1">
                <a:ea typeface="ヒラギノ角ゴ Pro W3" pitchFamily="1" charset="-128"/>
              </a:rPr>
              <a:t>0</a:t>
            </a: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1835696" y="1381125"/>
            <a:ext cx="2016224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rgbClr val="00408C"/>
                </a:solidFill>
                <a:ea typeface="ヒラギノ角ゴ Pro W3" pitchFamily="1" charset="-128"/>
              </a:rPr>
              <a:t>- </a:t>
            </a:r>
            <a:r>
              <a:rPr lang="en-US" sz="11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Amtliche</a:t>
            </a:r>
            <a:r>
              <a:rPr lang="en-US" sz="1100" b="1" dirty="0" smtClean="0">
                <a:solidFill>
                  <a:srgbClr val="00408C"/>
                </a:solidFill>
                <a:ea typeface="ヒラギノ角ゴ Pro W3" pitchFamily="1" charset="-128"/>
              </a:rPr>
              <a:t> </a:t>
            </a:r>
            <a:r>
              <a:rPr lang="en-US" sz="11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Gebühren</a:t>
            </a:r>
            <a:endParaRPr lang="en-US" sz="110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0" hangingPunct="0"/>
            <a:r>
              <a:rPr lang="en-US" sz="1100" b="1" dirty="0" smtClean="0">
                <a:solidFill>
                  <a:srgbClr val="00408C"/>
                </a:solidFill>
                <a:ea typeface="ヒラギノ角ゴ Pro W3" pitchFamily="1" charset="-128"/>
              </a:rPr>
              <a:t>- </a:t>
            </a:r>
            <a:r>
              <a:rPr lang="en-US" sz="11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Übersetzungen</a:t>
            </a:r>
            <a:r>
              <a:rPr lang="en-US" sz="1100" b="1" dirty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sz="1100" b="1" dirty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sz="1100" b="1" dirty="0">
                <a:solidFill>
                  <a:srgbClr val="00408C"/>
                </a:solidFill>
                <a:ea typeface="ヒラギノ角ゴ Pro W3" pitchFamily="1" charset="-128"/>
              </a:rPr>
              <a:t>- </a:t>
            </a:r>
            <a:r>
              <a:rPr lang="en-US" sz="11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Lokale</a:t>
            </a:r>
            <a:r>
              <a:rPr lang="en-US" sz="1100" b="1" dirty="0" smtClean="0">
                <a:solidFill>
                  <a:srgbClr val="00408C"/>
                </a:solidFill>
                <a:ea typeface="ヒラギノ角ゴ Pro W3" pitchFamily="1" charset="-128"/>
              </a:rPr>
              <a:t> </a:t>
            </a:r>
            <a:r>
              <a:rPr lang="en-US" sz="11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Anwaltshonorare</a:t>
            </a:r>
            <a:endParaRPr lang="en-US" sz="11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6948264" y="2677374"/>
            <a:ext cx="1904663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rgbClr val="00408C"/>
                </a:solidFill>
                <a:ea typeface="ヒラギノ角ゴ Pro W3" pitchFamily="1" charset="-128"/>
              </a:rPr>
              <a:t>- </a:t>
            </a:r>
            <a:r>
              <a:rPr lang="en-US" sz="11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Amtliche</a:t>
            </a:r>
            <a:r>
              <a:rPr lang="en-US" sz="1100" b="1" dirty="0" smtClean="0">
                <a:solidFill>
                  <a:srgbClr val="00408C"/>
                </a:solidFill>
                <a:ea typeface="ヒラギノ角ゴ Pro W3" pitchFamily="1" charset="-128"/>
              </a:rPr>
              <a:t> </a:t>
            </a:r>
            <a:r>
              <a:rPr lang="en-US" sz="11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Gebühren</a:t>
            </a:r>
            <a:endParaRPr lang="en-US" sz="110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0" hangingPunct="0"/>
            <a:r>
              <a:rPr lang="en-US" sz="1100" b="1" dirty="0">
                <a:solidFill>
                  <a:srgbClr val="00408C"/>
                </a:solidFill>
                <a:ea typeface="ヒラギノ角ゴ Pro W3" pitchFamily="1" charset="-128"/>
              </a:rPr>
              <a:t>- </a:t>
            </a:r>
            <a:r>
              <a:rPr lang="en-US" sz="1100" b="1" dirty="0" err="1">
                <a:solidFill>
                  <a:srgbClr val="00408C"/>
                </a:solidFill>
                <a:ea typeface="ヒラギノ角ゴ Pro W3" pitchFamily="1" charset="-128"/>
              </a:rPr>
              <a:t>Übersetzungen</a:t>
            </a:r>
            <a:r>
              <a:rPr lang="en-US" sz="1100" b="1" dirty="0">
                <a:solidFill>
                  <a:srgbClr val="00408C"/>
                </a:solidFill>
                <a:ea typeface="ヒラギノ角ゴ Pro W3" pitchFamily="1" charset="-128"/>
              </a:rPr>
              <a:t/>
            </a:r>
            <a:br>
              <a:rPr lang="en-US" sz="1100" b="1" dirty="0">
                <a:solidFill>
                  <a:srgbClr val="00408C"/>
                </a:solidFill>
                <a:ea typeface="ヒラギノ角ゴ Pro W3" pitchFamily="1" charset="-128"/>
              </a:rPr>
            </a:br>
            <a:r>
              <a:rPr lang="en-US" sz="1100" b="1" dirty="0">
                <a:solidFill>
                  <a:srgbClr val="00408C"/>
                </a:solidFill>
                <a:ea typeface="ヒラギノ角ゴ Pro W3" pitchFamily="1" charset="-128"/>
              </a:rPr>
              <a:t>- </a:t>
            </a:r>
            <a:r>
              <a:rPr lang="en-US" sz="1100" b="1" dirty="0" err="1">
                <a:solidFill>
                  <a:srgbClr val="00408C"/>
                </a:solidFill>
                <a:ea typeface="ヒラギノ角ゴ Pro W3" pitchFamily="1" charset="-128"/>
              </a:rPr>
              <a:t>Lokale</a:t>
            </a:r>
            <a:r>
              <a:rPr lang="en-US" sz="1100" b="1" dirty="0">
                <a:solidFill>
                  <a:srgbClr val="00408C"/>
                </a:solidFill>
                <a:ea typeface="ヒラギノ角ゴ Pro W3" pitchFamily="1" charset="-128"/>
              </a:rPr>
              <a:t> </a:t>
            </a:r>
            <a:r>
              <a:rPr lang="en-US" sz="1100" b="1" dirty="0" err="1" smtClean="0">
                <a:solidFill>
                  <a:srgbClr val="00408C"/>
                </a:solidFill>
                <a:ea typeface="ヒラギノ角ゴ Pro W3" pitchFamily="1" charset="-128"/>
              </a:rPr>
              <a:t>Anwaltshonorare</a:t>
            </a:r>
            <a:endParaRPr lang="en-US" sz="11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090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274638"/>
            <a:ext cx="8703953" cy="1143000"/>
          </a:xfrm>
        </p:spPr>
        <p:txBody>
          <a:bodyPr/>
          <a:lstStyle/>
          <a:p>
            <a:pPr algn="ctr"/>
            <a:r>
              <a:rPr lang="es-ES" sz="2800" dirty="0" smtClean="0"/>
              <a:t>153 </a:t>
            </a:r>
            <a:r>
              <a:rPr lang="es-ES" sz="2800" dirty="0" err="1" smtClean="0"/>
              <a:t>Vertragsstaaten</a:t>
            </a:r>
            <a:r>
              <a:rPr lang="es-ES" sz="2800" dirty="0" smtClean="0"/>
              <a:t> (</a:t>
            </a:r>
            <a:r>
              <a:rPr lang="es-ES" sz="2800" dirty="0" err="1" smtClean="0"/>
              <a:t>Februar</a:t>
            </a:r>
            <a:r>
              <a:rPr lang="es-ES" sz="2800" dirty="0" smtClean="0"/>
              <a:t> 2021)</a:t>
            </a:r>
            <a:endParaRPr lang="es-E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0808"/>
            <a:ext cx="799976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200800" cy="85010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70869B"/>
                </a:solidFill>
              </a:rPr>
              <a:t>  </a:t>
            </a:r>
            <a:r>
              <a:rPr lang="en-US" sz="2800" dirty="0" smtClean="0">
                <a:solidFill>
                  <a:srgbClr val="70869B"/>
                </a:solidFill>
              </a:rPr>
              <a:t>PCT-</a:t>
            </a:r>
            <a:r>
              <a:rPr lang="en-US" sz="2800" dirty="0" err="1" smtClean="0">
                <a:solidFill>
                  <a:srgbClr val="70869B"/>
                </a:solidFill>
              </a:rPr>
              <a:t>Anmeldungen</a:t>
            </a:r>
            <a:r>
              <a:rPr lang="en-US" sz="2800" dirty="0" smtClean="0">
                <a:solidFill>
                  <a:srgbClr val="70869B"/>
                </a:solidFill>
              </a:rPr>
              <a:t> </a:t>
            </a:r>
            <a:r>
              <a:rPr lang="en-US" sz="2800" dirty="0" err="1" smtClean="0">
                <a:solidFill>
                  <a:srgbClr val="70869B"/>
                </a:solidFill>
              </a:rPr>
              <a:t>seit</a:t>
            </a:r>
            <a:r>
              <a:rPr lang="en-US" sz="2800" dirty="0" smtClean="0">
                <a:solidFill>
                  <a:srgbClr val="70869B"/>
                </a:solidFill>
              </a:rPr>
              <a:t> 1978</a:t>
            </a:r>
            <a:endParaRPr lang="en-US" sz="2800" dirty="0" smtClean="0">
              <a:solidFill>
                <a:srgbClr val="70899B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069159"/>
              </p:ext>
            </p:extLst>
          </p:nvPr>
        </p:nvGraphicFramePr>
        <p:xfrm>
          <a:off x="-36512" y="1110754"/>
          <a:ext cx="9180512" cy="455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5733256"/>
            <a:ext cx="772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2019: 265,800 </a:t>
            </a:r>
            <a:r>
              <a:rPr lang="en-US" sz="2000" dirty="0" smtClean="0"/>
              <a:t>PCT-</a:t>
            </a:r>
            <a:r>
              <a:rPr lang="en-US" sz="2000" dirty="0" err="1" smtClean="0"/>
              <a:t>Anmeldungen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220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EN_2010_pct background png</Template>
  <TotalTime>11172</TotalTime>
  <Words>613</Words>
  <Application>Microsoft Office PowerPoint</Application>
  <PresentationFormat>On-screen Show (4:3)</PresentationFormat>
  <Paragraphs>195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Microsoft Sans Serif</vt:lpstr>
      <vt:lpstr>Wingdings</vt:lpstr>
      <vt:lpstr>ヒラギノ角ゴ Pro W3</vt:lpstr>
      <vt:lpstr>EN_2010_pct background png</vt:lpstr>
      <vt:lpstr>Seminarreihe über  WIPO-Dienstleistungen und -Initiativen</vt:lpstr>
      <vt:lpstr>PowerPoint Presentation</vt:lpstr>
      <vt:lpstr>Das herkömmliche Patentsystem  (Pariser Verbandsübereinkunft)</vt:lpstr>
      <vt:lpstr>Das herkömmliche Patentsystem  (Pariser Verbandsübereinkunft)</vt:lpstr>
      <vt:lpstr>Der PCT-Weg</vt:lpstr>
      <vt:lpstr>Der PCT-Weg</vt:lpstr>
      <vt:lpstr>PowerPoint Presentation</vt:lpstr>
      <vt:lpstr>153 Vertragsstaaten (Februar 2021)</vt:lpstr>
      <vt:lpstr>  PCT-Anmeldungen seit 1978</vt:lpstr>
      <vt:lpstr>PowerPoint Presentation</vt:lpstr>
      <vt:lpstr>PowerPoint Presentation</vt:lpstr>
      <vt:lpstr>PowerPoint Presentation</vt:lpstr>
      <vt:lpstr>Ein TOMRA-Rücknahmeautomat heute</vt:lpstr>
      <vt:lpstr> </vt:lpstr>
      <vt:lpstr>PowerPoint Presentation</vt:lpstr>
      <vt:lpstr>PowerPoint Presentation</vt:lpstr>
      <vt:lpstr>PowerPoint Presentation</vt:lpstr>
      <vt:lpstr>Recycling von Kunststoffen als besondere Herausforderung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Internationaler Recherchen-bericht für  PCT/EP2014/73578  von ISA/EP</vt:lpstr>
      <vt:lpstr>PowerPoint Presentation</vt:lpstr>
      <vt:lpstr>PowerPoint Presentation</vt:lpstr>
      <vt:lpstr>TOMRA-Testzentrum in Deutschland (Mülheim-Kärlich)   </vt:lpstr>
      <vt:lpstr>PowerPoint Presentation</vt:lpstr>
      <vt:lpstr>Ergebnis</vt:lpstr>
      <vt:lpstr>wipo.int/pct/de  </vt:lpstr>
      <vt:lpstr>Internationale Marken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PUBLIC</cp:keywords>
  <cp:lastModifiedBy>GOUMAZ Margaux</cp:lastModifiedBy>
  <cp:revision>1066</cp:revision>
  <cp:lastPrinted>2021-01-26T14:47:11Z</cp:lastPrinted>
  <dcterms:created xsi:type="dcterms:W3CDTF">2013-10-25T09:07:15Z</dcterms:created>
  <dcterms:modified xsi:type="dcterms:W3CDTF">2021-03-10T15:47:06Z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a0cdb9ce-381a-491b-8692-aa17a423bbe5</vt:lpwstr>
  </property>
  <property fmtid="{D5CDD505-2E9C-101B-9397-08002B2CF9AE}" pid="3" name="Classification">
    <vt:lpwstr>Public</vt:lpwstr>
  </property>
  <property fmtid="{D5CDD505-2E9C-101B-9397-08002B2CF9AE}" pid="4" name="VisualMarkings">
    <vt:lpwstr>None</vt:lpwstr>
  </property>
  <property fmtid="{D5CDD505-2E9C-101B-9397-08002B2CF9AE}" pid="5" name="JustificationReason">
    <vt:lpwstr>
    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