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</p:sldMasterIdLst>
  <p:notesMasterIdLst>
    <p:notesMasterId r:id="rId19"/>
  </p:notesMasterIdLst>
  <p:handoutMasterIdLst>
    <p:handoutMasterId r:id="rId20"/>
  </p:handoutMasterIdLst>
  <p:sldIdLst>
    <p:sldId id="478" r:id="rId2"/>
    <p:sldId id="737" r:id="rId3"/>
    <p:sldId id="765" r:id="rId4"/>
    <p:sldId id="752" r:id="rId5"/>
    <p:sldId id="762" r:id="rId6"/>
    <p:sldId id="763" r:id="rId7"/>
    <p:sldId id="734" r:id="rId8"/>
    <p:sldId id="753" r:id="rId9"/>
    <p:sldId id="736" r:id="rId10"/>
    <p:sldId id="756" r:id="rId11"/>
    <p:sldId id="745" r:id="rId12"/>
    <p:sldId id="739" r:id="rId13"/>
    <p:sldId id="746" r:id="rId14"/>
    <p:sldId id="747" r:id="rId15"/>
    <p:sldId id="743" r:id="rId16"/>
    <p:sldId id="749" r:id="rId17"/>
    <p:sldId id="764" r:id="rId1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443098C-A843-4A06-A2F5-ACBB795642F5}">
          <p14:sldIdLst>
            <p14:sldId id="478"/>
            <p14:sldId id="737"/>
            <p14:sldId id="765"/>
            <p14:sldId id="752"/>
          </p14:sldIdLst>
        </p14:section>
        <p14:section name="Administration of an international registration" id="{FDF7A66A-4C7E-4FF0-9217-6BA756920635}">
          <p14:sldIdLst>
            <p14:sldId id="762"/>
            <p14:sldId id="763"/>
            <p14:sldId id="734"/>
            <p14:sldId id="753"/>
            <p14:sldId id="736"/>
            <p14:sldId id="756"/>
            <p14:sldId id="745"/>
            <p14:sldId id="739"/>
            <p14:sldId id="746"/>
            <p14:sldId id="747"/>
            <p14:sldId id="743"/>
            <p14:sldId id="749"/>
            <p14:sldId id="7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9E3"/>
    <a:srgbClr val="70899B"/>
    <a:srgbClr val="FF5050"/>
    <a:srgbClr val="EEB83F"/>
    <a:srgbClr val="FE666D"/>
    <a:srgbClr val="667E98"/>
    <a:srgbClr val="FEA403"/>
    <a:srgbClr val="EEA514"/>
    <a:srgbClr val="FE9E38"/>
    <a:srgbClr val="7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8989" autoAdjust="0"/>
  </p:normalViewPr>
  <p:slideViewPr>
    <p:cSldViewPr>
      <p:cViewPr>
        <p:scale>
          <a:sx n="84" d="100"/>
          <a:sy n="84" d="100"/>
        </p:scale>
        <p:origin x="-239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notesViewPr>
    <p:cSldViewPr>
      <p:cViewPr varScale="1">
        <p:scale>
          <a:sx n="73" d="100"/>
          <a:sy n="73" d="100"/>
        </p:scale>
        <p:origin x="-339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4A5E-45CB-4E51-9A61-CB461D707921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C747A-76D6-43BC-8787-E21FA64EC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EDF249-B6C1-4CAC-B626-269F80D7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5E55A7-2D9E-417F-8BDB-4215A9FA9AAE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Within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portal </a:t>
            </a:r>
            <a:r>
              <a:rPr lang="fr-CH" dirty="0" err="1" smtClean="0"/>
              <a:t>you</a:t>
            </a:r>
            <a:r>
              <a:rPr lang="fr-CH" dirty="0" smtClean="0"/>
              <a:t> have </a:t>
            </a:r>
            <a:r>
              <a:rPr lang="fr-CH" dirty="0" err="1" smtClean="0"/>
              <a:t>access</a:t>
            </a:r>
            <a:r>
              <a:rPr lang="fr-CH" dirty="0" smtClean="0"/>
              <a:t> to a </a:t>
            </a:r>
            <a:r>
              <a:rPr lang="fr-CH" dirty="0" err="1" smtClean="0"/>
              <a:t>wealth</a:t>
            </a:r>
            <a:r>
              <a:rPr lang="fr-CH" dirty="0" smtClean="0"/>
              <a:t> of exclusive content </a:t>
            </a:r>
            <a:r>
              <a:rPr lang="fr-CH" dirty="0" err="1" smtClean="0"/>
              <a:t>provided</a:t>
            </a:r>
            <a:r>
              <a:rPr lang="fr-CH" dirty="0" smtClean="0"/>
              <a:t> in collaboration </a:t>
            </a:r>
            <a:r>
              <a:rPr lang="fr-CH" dirty="0" err="1" smtClean="0"/>
              <a:t>with</a:t>
            </a:r>
            <a:r>
              <a:rPr lang="fr-CH" dirty="0" smtClean="0"/>
              <a:t> our </a:t>
            </a:r>
            <a:r>
              <a:rPr lang="fr-CH" dirty="0" err="1" smtClean="0"/>
              <a:t>Member</a:t>
            </a:r>
            <a:r>
              <a:rPr lang="fr-CH" dirty="0" smtClean="0"/>
              <a:t> Offices and free of 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The objective of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to </a:t>
            </a:r>
            <a:r>
              <a:rPr lang="fr-CH" dirty="0" err="1" smtClean="0"/>
              <a:t>enhance</a:t>
            </a:r>
            <a:r>
              <a:rPr lang="fr-CH" dirty="0" smtClean="0"/>
              <a:t> </a:t>
            </a:r>
            <a:r>
              <a:rPr lang="fr-CH" dirty="0" err="1" smtClean="0"/>
              <a:t>searchable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offering</a:t>
            </a:r>
            <a:r>
              <a:rPr lang="fr-CH" dirty="0" smtClean="0"/>
              <a:t> new </a:t>
            </a:r>
            <a:r>
              <a:rPr lang="fr-CH" dirty="0" err="1" smtClean="0"/>
              <a:t>functions</a:t>
            </a:r>
            <a:r>
              <a:rPr lang="fr-CH" dirty="0" smtClean="0"/>
              <a:t> and more </a:t>
            </a:r>
            <a:r>
              <a:rPr lang="fr-CH" dirty="0" err="1" smtClean="0"/>
              <a:t>granularity</a:t>
            </a:r>
            <a:r>
              <a:rPr lang="fr-CH" dirty="0" smtClean="0"/>
              <a:t>. The </a:t>
            </a:r>
            <a:r>
              <a:rPr lang="fr-CH" dirty="0" err="1" smtClean="0"/>
              <a:t>deployment</a:t>
            </a:r>
            <a:r>
              <a:rPr lang="fr-CH" dirty="0" smtClean="0"/>
              <a:t> of </a:t>
            </a:r>
            <a:r>
              <a:rPr lang="fr-CH" dirty="0" err="1" smtClean="0"/>
              <a:t>this</a:t>
            </a:r>
            <a:r>
              <a:rPr lang="fr-CH" dirty="0" smtClean="0"/>
              <a:t> portal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emcompass</a:t>
            </a:r>
            <a:r>
              <a:rPr lang="fr-CH" dirty="0" smtClean="0"/>
              <a:t> our </a:t>
            </a:r>
            <a:r>
              <a:rPr lang="fr-CH" dirty="0" err="1" smtClean="0"/>
              <a:t>aim</a:t>
            </a:r>
            <a:r>
              <a:rPr lang="fr-CH" dirty="0" smtClean="0"/>
              <a:t> to </a:t>
            </a:r>
            <a:r>
              <a:rPr lang="fr-CH" dirty="0" err="1" smtClean="0"/>
              <a:t>deliver</a:t>
            </a:r>
            <a:r>
              <a:rPr lang="fr-CH" dirty="0" smtClean="0"/>
              <a:t> an accessible and </a:t>
            </a:r>
            <a:r>
              <a:rPr lang="fr-CH" dirty="0" err="1" smtClean="0"/>
              <a:t>yet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-effective </a:t>
            </a:r>
            <a:r>
              <a:rPr lang="fr-CH" dirty="0" err="1" smtClean="0"/>
              <a:t>resource</a:t>
            </a:r>
            <a:r>
              <a:rPr lang="fr-CH" dirty="0" smtClean="0"/>
              <a:t>.</a:t>
            </a:r>
            <a:endParaRPr lang="en-US" dirty="0" smtClean="0"/>
          </a:p>
          <a:p>
            <a:r>
              <a:rPr lang="fr-CH" dirty="0" err="1" smtClean="0"/>
              <a:t>Choose</a:t>
            </a:r>
            <a:r>
              <a:rPr lang="fr-CH" dirty="0" smtClean="0"/>
              <a:t> the </a:t>
            </a:r>
            <a:r>
              <a:rPr lang="fr-CH" dirty="0" err="1" smtClean="0"/>
              <a:t>market</a:t>
            </a:r>
            <a:r>
              <a:rPr lang="fr-CH" dirty="0" smtClean="0"/>
              <a:t> of </a:t>
            </a:r>
            <a:r>
              <a:rPr lang="fr-CH" dirty="0" err="1" smtClean="0"/>
              <a:t>interest</a:t>
            </a:r>
            <a:r>
              <a:rPr lang="fr-CH" dirty="0" smtClean="0"/>
              <a:t> and select or </a:t>
            </a:r>
            <a:r>
              <a:rPr lang="fr-CH" dirty="0" err="1" smtClean="0"/>
              <a:t>determine</a:t>
            </a:r>
            <a:r>
              <a:rPr lang="fr-CH" dirty="0" smtClean="0"/>
              <a:t> the </a:t>
            </a:r>
            <a:r>
              <a:rPr lang="fr-CH" dirty="0" err="1" smtClean="0"/>
              <a:t>subtopic</a:t>
            </a:r>
            <a:r>
              <a:rPr lang="fr-CH" dirty="0" smtClean="0"/>
              <a:t>.  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filters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narrow</a:t>
            </a:r>
            <a:r>
              <a:rPr lang="fr-CH" dirty="0" smtClean="0"/>
              <a:t> down 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too</a:t>
            </a:r>
            <a:r>
              <a:rPr lang="fr-CH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page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separated</a:t>
            </a:r>
            <a:r>
              <a:rPr lang="fr-CH" dirty="0" smtClean="0"/>
              <a:t> </a:t>
            </a:r>
            <a:r>
              <a:rPr lang="fr-CH" dirty="0" err="1" smtClean="0"/>
              <a:t>into</a:t>
            </a:r>
            <a:r>
              <a:rPr lang="fr-CH" dirty="0" smtClean="0"/>
              <a:t> a </a:t>
            </a:r>
            <a:r>
              <a:rPr lang="fr-CH" dirty="0" err="1" smtClean="0"/>
              <a:t>summary</a:t>
            </a:r>
            <a:r>
              <a:rPr lang="fr-CH" dirty="0" smtClean="0"/>
              <a:t> on the </a:t>
            </a:r>
            <a:r>
              <a:rPr lang="fr-CH" dirty="0" err="1" smtClean="0"/>
              <a:t>left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right. As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, if </a:t>
            </a:r>
            <a:r>
              <a:rPr lang="fr-CH" dirty="0" err="1" smtClean="0"/>
              <a:t>you</a:t>
            </a:r>
            <a:r>
              <a:rPr lang="fr-CH" dirty="0" smtClean="0"/>
              <a:t> select more </a:t>
            </a:r>
            <a:r>
              <a:rPr lang="fr-CH" dirty="0" err="1" smtClean="0"/>
              <a:t>than</a:t>
            </a:r>
            <a:r>
              <a:rPr lang="fr-CH" dirty="0" smtClean="0"/>
              <a:t> one </a:t>
            </a:r>
            <a:r>
              <a:rPr lang="fr-CH" dirty="0" err="1" smtClean="0"/>
              <a:t>Member</a:t>
            </a:r>
            <a:r>
              <a:rPr lang="fr-CH" dirty="0" smtClean="0"/>
              <a:t> </a:t>
            </a:r>
            <a:r>
              <a:rPr lang="fr-CH" dirty="0" err="1" smtClean="0"/>
              <a:t>market</a:t>
            </a:r>
            <a:r>
              <a:rPr lang="fr-CH" dirty="0" smtClean="0"/>
              <a:t> in </a:t>
            </a:r>
            <a:r>
              <a:rPr lang="fr-CH" dirty="0" err="1" smtClean="0"/>
              <a:t>Step</a:t>
            </a:r>
            <a:r>
              <a:rPr lang="fr-CH" dirty="0" smtClean="0"/>
              <a:t> 1 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appear</a:t>
            </a:r>
            <a:r>
              <a:rPr lang="fr-CH" dirty="0" smtClean="0"/>
              <a:t> in </a:t>
            </a:r>
            <a:r>
              <a:rPr lang="fr-CH" dirty="0" err="1" smtClean="0"/>
              <a:t>alphaetical</a:t>
            </a:r>
            <a:r>
              <a:rPr lang="fr-CH" dirty="0" smtClean="0"/>
              <a:t> </a:t>
            </a:r>
            <a:r>
              <a:rPr lang="fr-CH" dirty="0" err="1" smtClean="0"/>
              <a:t>order</a:t>
            </a:r>
            <a:r>
              <a:rPr lang="fr-CH" dirty="0" smtClean="0"/>
              <a:t> 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You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edit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to select certain </a:t>
            </a:r>
            <a:r>
              <a:rPr lang="fr-CH" dirty="0" err="1" smtClean="0"/>
              <a:t>elements</a:t>
            </a:r>
            <a:r>
              <a:rPr lang="fr-CH" dirty="0" smtClean="0"/>
              <a:t> or to </a:t>
            </a:r>
            <a:r>
              <a:rPr lang="fr-CH" dirty="0" err="1" smtClean="0"/>
              <a:t>remove</a:t>
            </a:r>
            <a:r>
              <a:rPr lang="fr-CH" dirty="0" smtClean="0"/>
              <a:t> </a:t>
            </a:r>
            <a:r>
              <a:rPr lang="fr-CH" dirty="0" err="1" smtClean="0"/>
              <a:t>them</a:t>
            </a:r>
            <a:r>
              <a:rPr lang="fr-CH" dirty="0" smtClean="0"/>
              <a:t> to </a:t>
            </a:r>
            <a:r>
              <a:rPr lang="fr-CH" dirty="0" err="1" smtClean="0"/>
              <a:t>generate</a:t>
            </a:r>
            <a:r>
              <a:rPr lang="fr-CH" dirty="0" smtClean="0"/>
              <a:t> a new report.   To </a:t>
            </a:r>
            <a:r>
              <a:rPr lang="fr-CH" dirty="0" err="1" smtClean="0"/>
              <a:t>undertake</a:t>
            </a:r>
            <a:r>
              <a:rPr lang="fr-CH" dirty="0" smtClean="0"/>
              <a:t> a new </a:t>
            </a:r>
            <a:r>
              <a:rPr lang="fr-CH" dirty="0" err="1" smtClean="0"/>
              <a:t>search</a:t>
            </a:r>
            <a:r>
              <a:rPr lang="fr-CH" dirty="0" smtClean="0"/>
              <a:t>, click on reset.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You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save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research</a:t>
            </a:r>
            <a:r>
              <a:rPr lang="fr-CH" dirty="0" smtClean="0"/>
              <a:t> as a PDF file.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aim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to 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If </a:t>
            </a:r>
            <a:r>
              <a:rPr lang="fr-CH" dirty="0" err="1" smtClean="0"/>
              <a:t>you</a:t>
            </a:r>
            <a:r>
              <a:rPr lang="fr-CH" dirty="0" smtClean="0"/>
              <a:t> have </a:t>
            </a:r>
            <a:r>
              <a:rPr lang="fr-CH" dirty="0" err="1" smtClean="0"/>
              <a:t>any</a:t>
            </a:r>
            <a:r>
              <a:rPr lang="fr-CH" dirty="0" smtClean="0"/>
              <a:t> questions, </a:t>
            </a:r>
            <a:r>
              <a:rPr lang="fr-CH" dirty="0" err="1" smtClean="0"/>
              <a:t>please</a:t>
            </a:r>
            <a:r>
              <a:rPr lang="fr-CH" dirty="0" smtClean="0"/>
              <a:t> do not </a:t>
            </a:r>
            <a:r>
              <a:rPr lang="fr-CH" dirty="0" err="1" smtClean="0"/>
              <a:t>hesitate</a:t>
            </a:r>
            <a:r>
              <a:rPr lang="fr-CH" dirty="0" smtClean="0"/>
              <a:t> to </a:t>
            </a:r>
            <a:r>
              <a:rPr lang="fr-CH" dirty="0" err="1" smtClean="0"/>
              <a:t>approach</a:t>
            </a:r>
            <a:r>
              <a:rPr lang="fr-CH" dirty="0" smtClean="0"/>
              <a:t> me </a:t>
            </a:r>
            <a:r>
              <a:rPr lang="fr-CH" dirty="0" err="1" smtClean="0"/>
              <a:t>during</a:t>
            </a:r>
            <a:r>
              <a:rPr lang="fr-CH" dirty="0" smtClean="0"/>
              <a:t> coffee break or lunch.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morning</a:t>
            </a:r>
            <a:r>
              <a:rPr lang="fr-CH" dirty="0" smtClean="0"/>
              <a:t> comprises </a:t>
            </a:r>
            <a:r>
              <a:rPr lang="fr-CH" dirty="0" err="1" smtClean="0"/>
              <a:t>two</a:t>
            </a:r>
            <a:r>
              <a:rPr lang="fr-CH" dirty="0" smtClean="0"/>
              <a:t> parts:  Contact Hague Service and Hague </a:t>
            </a:r>
            <a:r>
              <a:rPr lang="fr-CH" dirty="0" err="1" smtClean="0"/>
              <a:t>Member</a:t>
            </a:r>
            <a:r>
              <a:rPr lang="fr-CH" dirty="0" smtClean="0"/>
              <a:t> Profiles.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Ticket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generated</a:t>
            </a:r>
            <a:r>
              <a:rPr lang="fr-CH" dirty="0" smtClean="0"/>
              <a:t> an </a:t>
            </a:r>
            <a:r>
              <a:rPr lang="fr-CH" dirty="0" err="1" smtClean="0"/>
              <a:t>acknowledgement</a:t>
            </a:r>
            <a:r>
              <a:rPr lang="fr-CH" dirty="0" smtClean="0"/>
              <a:t> of </a:t>
            </a:r>
            <a:r>
              <a:rPr lang="fr-CH" dirty="0" err="1" smtClean="0"/>
              <a:t>receipt</a:t>
            </a:r>
            <a:r>
              <a:rPr lang="fr-CH" dirty="0" smtClean="0"/>
              <a:t> and message ID.</a:t>
            </a:r>
          </a:p>
          <a:p>
            <a:r>
              <a:rPr lang="fr-CH" dirty="0" smtClean="0"/>
              <a:t>Modules </a:t>
            </a:r>
            <a:r>
              <a:rPr lang="fr-CH" dirty="0" err="1" smtClean="0"/>
              <a:t>include</a:t>
            </a:r>
            <a:r>
              <a:rPr lang="fr-CH" dirty="0" smtClean="0"/>
              <a:t> a </a:t>
            </a:r>
            <a:r>
              <a:rPr lang="fr-CH" dirty="0" err="1" smtClean="0"/>
              <a:t>customer</a:t>
            </a:r>
            <a:r>
              <a:rPr lang="fr-CH" dirty="0" smtClean="0"/>
              <a:t> and agent module.  Agent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view</a:t>
            </a:r>
            <a:r>
              <a:rPr lang="fr-CH" dirty="0" smtClean="0"/>
              <a:t> the tickets in the queues and manage </a:t>
            </a:r>
            <a:r>
              <a:rPr lang="fr-CH" dirty="0" err="1" smtClean="0"/>
              <a:t>internally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r>
              <a:rPr lang="fr-CH" dirty="0" smtClean="0"/>
              <a:t> </a:t>
            </a:r>
            <a:r>
              <a:rPr lang="fr-CH" dirty="0" err="1" smtClean="0"/>
              <a:t>include</a:t>
            </a:r>
            <a:r>
              <a:rPr lang="fr-CH" dirty="0" smtClean="0"/>
              <a:t>:  lock , </a:t>
            </a:r>
            <a:r>
              <a:rPr lang="fr-CH" dirty="0" err="1" smtClean="0"/>
              <a:t>reserve</a:t>
            </a:r>
            <a:r>
              <a:rPr lang="fr-CH" dirty="0" smtClean="0"/>
              <a:t>, move, </a:t>
            </a:r>
            <a:r>
              <a:rPr lang="fr-CH" dirty="0" err="1" smtClean="0"/>
              <a:t>priority</a:t>
            </a:r>
            <a:r>
              <a:rPr lang="fr-CH" dirty="0" smtClean="0"/>
              <a:t>, </a:t>
            </a:r>
            <a:r>
              <a:rPr lang="fr-CH" dirty="0" err="1" smtClean="0"/>
              <a:t>answer</a:t>
            </a:r>
            <a:r>
              <a:rPr lang="fr-CH" dirty="0" smtClean="0"/>
              <a:t>, note., select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As </a:t>
            </a:r>
            <a:r>
              <a:rPr lang="fr-CH" dirty="0" err="1" smtClean="0"/>
              <a:t>mentioned</a:t>
            </a:r>
            <a:r>
              <a:rPr lang="fr-CH" dirty="0" smtClean="0"/>
              <a:t> </a:t>
            </a:r>
            <a:r>
              <a:rPr lang="fr-CH" dirty="0" err="1" smtClean="0"/>
              <a:t>briefly</a:t>
            </a:r>
            <a:r>
              <a:rPr lang="fr-CH" dirty="0" smtClean="0"/>
              <a:t>, once a ticket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within</a:t>
            </a:r>
            <a:r>
              <a:rPr lang="fr-CH" dirty="0" smtClean="0"/>
              <a:t> WINS,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At the </a:t>
            </a:r>
            <a:r>
              <a:rPr lang="fr-CH" dirty="0" err="1" smtClean="0"/>
              <a:t>heart</a:t>
            </a:r>
            <a:r>
              <a:rPr lang="fr-CH" dirty="0" smtClean="0"/>
              <a:t> of the </a:t>
            </a:r>
            <a:r>
              <a:rPr lang="fr-CH" dirty="0" err="1" smtClean="0"/>
              <a:t>agent’s</a:t>
            </a:r>
            <a:r>
              <a:rPr lang="fr-CH" dirty="0" smtClean="0"/>
              <a:t> module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dashboard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provides</a:t>
            </a:r>
            <a:r>
              <a:rPr lang="fr-CH" dirty="0" smtClean="0"/>
              <a:t> a </a:t>
            </a:r>
            <a:r>
              <a:rPr lang="fr-CH" dirty="0" err="1" smtClean="0"/>
              <a:t>screen</a:t>
            </a:r>
            <a:r>
              <a:rPr lang="fr-CH" dirty="0" smtClean="0"/>
              <a:t> of </a:t>
            </a:r>
            <a:r>
              <a:rPr lang="fr-CH" dirty="0" err="1" smtClean="0"/>
              <a:t>activity</a:t>
            </a:r>
            <a:r>
              <a:rPr lang="fr-CH" dirty="0" smtClean="0"/>
              <a:t> and </a:t>
            </a:r>
            <a:r>
              <a:rPr lang="fr-CH" dirty="0" err="1" smtClean="0"/>
              <a:t>preprogrammed</a:t>
            </a:r>
            <a:r>
              <a:rPr lang="fr-CH" dirty="0" smtClean="0"/>
              <a:t> queues </a:t>
            </a:r>
            <a:r>
              <a:rPr lang="fr-CH" dirty="0" err="1" smtClean="0"/>
              <a:t>with</a:t>
            </a:r>
            <a:r>
              <a:rPr lang="fr-CH" dirty="0" smtClean="0"/>
              <a:t> an </a:t>
            </a:r>
            <a:r>
              <a:rPr lang="fr-CH" dirty="0" err="1" smtClean="0"/>
              <a:t>icon</a:t>
            </a:r>
            <a:r>
              <a:rPr lang="fr-CH" dirty="0" smtClean="0"/>
              <a:t> bar for quick </a:t>
            </a:r>
            <a:r>
              <a:rPr lang="fr-CH" dirty="0" err="1" smtClean="0"/>
              <a:t>searches</a:t>
            </a:r>
            <a:r>
              <a:rPr lang="fr-CH" dirty="0" smtClean="0"/>
              <a:t>, </a:t>
            </a:r>
            <a:r>
              <a:rPr lang="fr-CH" dirty="0" err="1" smtClean="0"/>
              <a:t>sorting</a:t>
            </a:r>
            <a:r>
              <a:rPr lang="fr-CH" dirty="0" smtClean="0"/>
              <a:t> and reports but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r>
              <a:rPr lang="fr-CH" dirty="0" smtClean="0"/>
              <a:t>  </a:t>
            </a:r>
            <a:r>
              <a:rPr lang="fr-CH" dirty="0" err="1" smtClean="0"/>
              <a:t>linked</a:t>
            </a:r>
            <a:r>
              <a:rPr lang="fr-CH" dirty="0" smtClean="0"/>
              <a:t> to a ticket </a:t>
            </a:r>
            <a:r>
              <a:rPr lang="fr-CH" dirty="0" err="1" smtClean="0"/>
              <a:t>such</a:t>
            </a:r>
            <a:r>
              <a:rPr lang="fr-CH" dirty="0" smtClean="0"/>
              <a:t> as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, lock, move, note and split and FAQ -the </a:t>
            </a:r>
            <a:r>
              <a:rPr lang="fr-CH" dirty="0" err="1" smtClean="0"/>
              <a:t>tool</a:t>
            </a:r>
            <a:r>
              <a:rPr lang="fr-CH" dirty="0" smtClean="0"/>
              <a:t> for </a:t>
            </a:r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answers</a:t>
            </a:r>
            <a:r>
              <a:rPr lang="fr-CH" dirty="0" smtClean="0"/>
              <a:t> or </a:t>
            </a:r>
            <a:r>
              <a:rPr lang="fr-CH" dirty="0" err="1" smtClean="0"/>
              <a:t>templates</a:t>
            </a:r>
            <a:r>
              <a:rPr lang="fr-CH" dirty="0" smtClean="0"/>
              <a:t>. This new </a:t>
            </a:r>
            <a:r>
              <a:rPr lang="fr-CH" dirty="0" err="1" smtClean="0"/>
              <a:t>tool</a:t>
            </a:r>
            <a:r>
              <a:rPr lang="fr-CH" dirty="0" smtClean="0"/>
              <a:t> </a:t>
            </a:r>
            <a:r>
              <a:rPr lang="fr-CH" dirty="0" err="1" smtClean="0"/>
              <a:t>presents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opporunities</a:t>
            </a:r>
            <a:r>
              <a:rPr lang="fr-CH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launch</a:t>
            </a:r>
            <a:r>
              <a:rPr lang="fr-CH" dirty="0" smtClean="0"/>
              <a:t> in </a:t>
            </a:r>
            <a:r>
              <a:rPr lang="fr-CH" dirty="0" err="1" smtClean="0"/>
              <a:t>late</a:t>
            </a:r>
            <a:r>
              <a:rPr lang="fr-CH" dirty="0" smtClean="0"/>
              <a:t> </a:t>
            </a:r>
            <a:r>
              <a:rPr lang="fr-CH" dirty="0" err="1" smtClean="0"/>
              <a:t>October</a:t>
            </a:r>
            <a:r>
              <a:rPr lang="fr-CH" dirty="0" smtClean="0"/>
              <a:t> 2017. </a:t>
            </a:r>
          </a:p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Tool</a:t>
            </a:r>
            <a:r>
              <a:rPr lang="fr-CH" dirty="0" smtClean="0"/>
              <a:t> for all </a:t>
            </a:r>
            <a:r>
              <a:rPr lang="fr-CH" dirty="0" err="1" smtClean="0"/>
              <a:t>stakeholders</a:t>
            </a:r>
            <a:r>
              <a:rPr lang="fr-CH" dirty="0" smtClean="0"/>
              <a:t>,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easy</a:t>
            </a:r>
            <a:r>
              <a:rPr lang="fr-CH" dirty="0" smtClean="0"/>
              <a:t> to use and  </a:t>
            </a:r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customized</a:t>
            </a:r>
            <a:r>
              <a:rPr lang="fr-CH" dirty="0" smtClean="0"/>
              <a:t> </a:t>
            </a:r>
            <a:r>
              <a:rPr lang="fr-CH" dirty="0" err="1" smtClean="0"/>
              <a:t>screens</a:t>
            </a:r>
            <a:r>
              <a:rPr lang="fr-CH" dirty="0" smtClean="0"/>
              <a:t> per user and </a:t>
            </a:r>
            <a:r>
              <a:rPr lang="fr-CH" dirty="0" err="1" smtClean="0"/>
              <a:t>furthermore</a:t>
            </a:r>
            <a:r>
              <a:rPr lang="fr-CH" dirty="0" smtClean="0"/>
              <a:t> </a:t>
            </a:r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simplified</a:t>
            </a:r>
            <a:r>
              <a:rPr lang="fr-CH" dirty="0" smtClean="0"/>
              <a:t> web </a:t>
            </a:r>
            <a:r>
              <a:rPr lang="fr-CH" dirty="0" err="1" smtClean="0"/>
              <a:t>access</a:t>
            </a:r>
            <a:r>
              <a:rPr lang="fr-CH" dirty="0" smtClean="0"/>
              <a:t>. It </a:t>
            </a:r>
            <a:r>
              <a:rPr lang="fr-CH" dirty="0" err="1" smtClean="0"/>
              <a:t>covers</a:t>
            </a:r>
            <a:r>
              <a:rPr lang="fr-CH" dirty="0" smtClean="0"/>
              <a:t> all </a:t>
            </a:r>
            <a:r>
              <a:rPr lang="fr-CH" dirty="0" err="1" smtClean="0"/>
              <a:t>communicaiton</a:t>
            </a:r>
            <a:r>
              <a:rPr lang="fr-CH" dirty="0" smtClean="0"/>
              <a:t> </a:t>
            </a:r>
            <a:r>
              <a:rPr lang="fr-CH" dirty="0" err="1" smtClean="0"/>
              <a:t>channels</a:t>
            </a:r>
            <a:r>
              <a:rPr lang="fr-CH" dirty="0" smtClean="0"/>
              <a:t>, phone calls emails, WIPO web contact page and web </a:t>
            </a:r>
            <a:r>
              <a:rPr lang="fr-CH" dirty="0" err="1" smtClean="0"/>
              <a:t>customer</a:t>
            </a:r>
            <a:r>
              <a:rPr lang="fr-CH" dirty="0" smtClean="0"/>
              <a:t> module.  WINS </a:t>
            </a:r>
            <a:r>
              <a:rPr lang="fr-CH" dirty="0" err="1" smtClean="0"/>
              <a:t>allow</a:t>
            </a:r>
            <a:r>
              <a:rPr lang="fr-CH" dirty="0" smtClean="0"/>
              <a:t> us to </a:t>
            </a:r>
            <a:r>
              <a:rPr lang="fr-CH" dirty="0" err="1" smtClean="0"/>
              <a:t>consult</a:t>
            </a:r>
            <a:r>
              <a:rPr lang="fr-CH" dirty="0" smtClean="0"/>
              <a:t> </a:t>
            </a:r>
            <a:r>
              <a:rPr lang="fr-CH" dirty="0" err="1" smtClean="0"/>
              <a:t>customer</a:t>
            </a:r>
            <a:r>
              <a:rPr lang="fr-CH" dirty="0" smtClean="0"/>
              <a:t> type and ticket </a:t>
            </a:r>
            <a:r>
              <a:rPr lang="fr-CH" dirty="0" err="1" smtClean="0"/>
              <a:t>lifecycle</a:t>
            </a:r>
            <a:r>
              <a:rPr lang="fr-CH" dirty="0" smtClean="0"/>
              <a:t>, </a:t>
            </a:r>
            <a:r>
              <a:rPr lang="fr-CH" dirty="0" err="1" smtClean="0"/>
              <a:t>generate</a:t>
            </a:r>
            <a:r>
              <a:rPr lang="fr-CH" dirty="0" smtClean="0"/>
              <a:t> new </a:t>
            </a:r>
            <a:r>
              <a:rPr lang="fr-CH" dirty="0" err="1" smtClean="0"/>
              <a:t>FAQs</a:t>
            </a:r>
            <a:r>
              <a:rPr lang="fr-CH" dirty="0" smtClean="0"/>
              <a:t>, </a:t>
            </a:r>
            <a:r>
              <a:rPr lang="fr-CH" dirty="0" err="1" smtClean="0"/>
              <a:t>statistics</a:t>
            </a:r>
            <a:r>
              <a:rPr lang="fr-CH" dirty="0" smtClean="0"/>
              <a:t> and performance </a:t>
            </a:r>
            <a:r>
              <a:rPr lang="fr-CH" dirty="0" err="1" smtClean="0"/>
              <a:t>metrics</a:t>
            </a:r>
            <a:r>
              <a:rPr lang="fr-CH" dirty="0" smtClean="0"/>
              <a:t> and </a:t>
            </a:r>
            <a:r>
              <a:rPr lang="fr-CH" dirty="0" err="1" smtClean="0"/>
              <a:t>derive</a:t>
            </a:r>
            <a:r>
              <a:rPr lang="fr-CH" dirty="0" smtClean="0"/>
              <a:t> more BI, 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more responsive and </a:t>
            </a:r>
            <a:r>
              <a:rPr lang="fr-CH" dirty="0" err="1" smtClean="0"/>
              <a:t>while</a:t>
            </a:r>
            <a:r>
              <a:rPr lang="fr-CH" dirty="0" smtClean="0"/>
              <a:t> </a:t>
            </a:r>
            <a:r>
              <a:rPr lang="fr-CH" dirty="0" err="1" smtClean="0"/>
              <a:t>aiming</a:t>
            </a:r>
            <a:r>
              <a:rPr lang="fr-CH" dirty="0" smtClean="0"/>
              <a:t> to </a:t>
            </a:r>
            <a:r>
              <a:rPr lang="fr-CH" dirty="0" err="1" smtClean="0"/>
              <a:t>achieve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standards are </a:t>
            </a:r>
            <a:r>
              <a:rPr lang="fr-CH" dirty="0" err="1" smtClean="0"/>
              <a:t>enhanced</a:t>
            </a:r>
            <a:r>
              <a:rPr lang="fr-CH" dirty="0" smtClean="0"/>
              <a:t> </a:t>
            </a:r>
            <a:r>
              <a:rPr lang="fr-CH" dirty="0" err="1" smtClean="0"/>
              <a:t>adn</a:t>
            </a:r>
            <a:r>
              <a:rPr lang="fr-CH" dirty="0" smtClean="0"/>
              <a:t> to </a:t>
            </a:r>
            <a:r>
              <a:rPr lang="fr-CH" dirty="0" err="1" smtClean="0"/>
              <a:t>really</a:t>
            </a:r>
            <a:r>
              <a:rPr lang="fr-CH" dirty="0" smtClean="0"/>
              <a:t> </a:t>
            </a:r>
            <a:r>
              <a:rPr lang="fr-CH" dirty="0" err="1" smtClean="0"/>
              <a:t>understand</a:t>
            </a:r>
            <a:r>
              <a:rPr lang="fr-CH" dirty="0" smtClean="0"/>
              <a:t> the </a:t>
            </a:r>
            <a:r>
              <a:rPr lang="fr-CH" dirty="0" err="1" smtClean="0"/>
              <a:t>customer</a:t>
            </a:r>
            <a:r>
              <a:rPr lang="fr-CH" dirty="0" smtClean="0"/>
              <a:t>, and as </a:t>
            </a:r>
            <a:r>
              <a:rPr lang="fr-CH" dirty="0" err="1" smtClean="0"/>
              <a:t>well</a:t>
            </a:r>
            <a:r>
              <a:rPr lang="fr-CH" dirty="0" smtClean="0"/>
              <a:t> to </a:t>
            </a:r>
            <a:r>
              <a:rPr lang="fr-CH" dirty="0" err="1" smtClean="0"/>
              <a:t>improve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</a:t>
            </a:r>
            <a:r>
              <a:rPr lang="fr-CH" dirty="0" err="1" smtClean="0"/>
              <a:t>processes</a:t>
            </a:r>
            <a:r>
              <a:rPr lang="fr-CH" dirty="0" smtClean="0"/>
              <a:t> to  </a:t>
            </a:r>
            <a:r>
              <a:rPr lang="fr-CH" dirty="0" err="1" smtClean="0"/>
              <a:t>provide</a:t>
            </a:r>
            <a:r>
              <a:rPr lang="fr-CH" dirty="0" smtClean="0"/>
              <a:t> an efficient and </a:t>
            </a:r>
            <a:r>
              <a:rPr lang="fr-CH" dirty="0" err="1" smtClean="0"/>
              <a:t>dedicated</a:t>
            </a:r>
            <a:r>
              <a:rPr lang="fr-CH" dirty="0" smtClean="0"/>
              <a:t> service by </a:t>
            </a:r>
            <a:r>
              <a:rPr lang="fr-CH" dirty="0" err="1" smtClean="0"/>
              <a:t>channelling</a:t>
            </a:r>
            <a:r>
              <a:rPr lang="fr-CH" dirty="0" smtClean="0"/>
              <a:t> </a:t>
            </a:r>
            <a:r>
              <a:rPr lang="fr-CH" dirty="0" err="1" smtClean="0"/>
              <a:t>internally</a:t>
            </a:r>
            <a:r>
              <a:rPr lang="fr-CH" dirty="0" smtClean="0"/>
              <a:t>, </a:t>
            </a:r>
            <a:r>
              <a:rPr lang="fr-CH" dirty="0" err="1" smtClean="0"/>
              <a:t>becoming</a:t>
            </a:r>
            <a:r>
              <a:rPr lang="fr-CH" dirty="0" smtClean="0"/>
              <a:t> more </a:t>
            </a:r>
            <a:r>
              <a:rPr lang="fr-CH" dirty="0" err="1" smtClean="0"/>
              <a:t>connected</a:t>
            </a:r>
            <a:r>
              <a:rPr lang="fr-CH" dirty="0" smtClean="0"/>
              <a:t> and more responsive.  The </a:t>
            </a:r>
            <a:r>
              <a:rPr lang="fr-CH" dirty="0" err="1" smtClean="0"/>
              <a:t>internal</a:t>
            </a:r>
            <a:r>
              <a:rPr lang="fr-CH" dirty="0" smtClean="0"/>
              <a:t> </a:t>
            </a:r>
            <a:r>
              <a:rPr lang="fr-CH" dirty="0" err="1" smtClean="0"/>
              <a:t>highway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evermore</a:t>
            </a:r>
            <a:r>
              <a:rPr lang="fr-CH" dirty="0" smtClean="0"/>
              <a:t> </a:t>
            </a:r>
            <a:r>
              <a:rPr lang="fr-CH" dirty="0" err="1" smtClean="0"/>
              <a:t>interconnected</a:t>
            </a:r>
            <a:r>
              <a:rPr lang="fr-CH" dirty="0" smtClean="0"/>
              <a:t> to </a:t>
            </a:r>
            <a:r>
              <a:rPr lang="fr-CH" dirty="0" err="1" smtClean="0"/>
              <a:t>improve</a:t>
            </a:r>
            <a:r>
              <a:rPr lang="fr-CH" dirty="0" smtClean="0"/>
              <a:t> the </a:t>
            </a:r>
            <a:r>
              <a:rPr lang="fr-CH" dirty="0" err="1" smtClean="0"/>
              <a:t>customer</a:t>
            </a:r>
            <a:r>
              <a:rPr lang="fr-CH" dirty="0" smtClean="0"/>
              <a:t> </a:t>
            </a:r>
            <a:r>
              <a:rPr lang="fr-CH" dirty="0" err="1" smtClean="0"/>
              <a:t>journey</a:t>
            </a:r>
            <a:r>
              <a:rPr lang="fr-CH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Because</a:t>
            </a:r>
            <a:r>
              <a:rPr lang="fr-CH" dirty="0" smtClean="0"/>
              <a:t> of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a </a:t>
            </a:r>
            <a:r>
              <a:rPr lang="fr-CH" dirty="0" err="1" smtClean="0"/>
              <a:t>knock-on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on our Operating </a:t>
            </a:r>
            <a:r>
              <a:rPr lang="fr-CH" dirty="0" err="1" smtClean="0"/>
              <a:t>procedures</a:t>
            </a:r>
            <a:r>
              <a:rPr lang="fr-CH" dirty="0" smtClean="0"/>
              <a:t>  </a:t>
            </a:r>
            <a:r>
              <a:rPr lang="fr-CH" dirty="0" err="1" smtClean="0"/>
              <a:t>which</a:t>
            </a:r>
            <a:r>
              <a:rPr lang="fr-CH" dirty="0" smtClean="0"/>
              <a:t> are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developed</a:t>
            </a:r>
            <a:r>
              <a:rPr lang="fr-CH" dirty="0" smtClean="0"/>
              <a:t> and in </a:t>
            </a:r>
            <a:r>
              <a:rPr lang="fr-CH" dirty="0" err="1" smtClean="0"/>
              <a:t>other</a:t>
            </a:r>
            <a:r>
              <a:rPr lang="fr-CH" dirty="0" smtClean="0"/>
              <a:t> parts of WIPO as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</a:t>
            </a:r>
            <a:r>
              <a:rPr lang="fr-CH" dirty="0" err="1" smtClean="0"/>
              <a:t>found</a:t>
            </a:r>
            <a:r>
              <a:rPr lang="fr-CH" dirty="0" smtClean="0"/>
              <a:t> to have been </a:t>
            </a:r>
            <a:r>
              <a:rPr lang="fr-CH" dirty="0" err="1" smtClean="0"/>
              <a:t>really</a:t>
            </a:r>
            <a:r>
              <a:rPr lang="fr-CH" dirty="0" smtClean="0"/>
              <a:t> positive and effective.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2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F249-B6C1-4CAC-B626-269F80D73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1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1050" y="981075"/>
            <a:ext cx="3384550" cy="647700"/>
          </a:xfrm>
          <a:prstGeom prst="up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38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9D12-EEC8-464C-9E07-3C4BBEC48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4DB6-6D69-4D52-BA91-66A362723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6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2580-3603-4DFB-B2C3-B866B6A6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83E9-047E-4E16-A483-42F928A99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9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52FB-F878-44BE-ACF2-4E9DB7F0F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1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63888" y="6237312"/>
            <a:ext cx="2133600" cy="47625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64FFFC3-9636-46F1-8B11-069DF12506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C49D-6FBF-45CB-B196-3B8E77317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E3A0-E0CC-49BD-9B66-565E1E733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6A37-2811-4B59-936C-706971971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6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9484-4594-4E36-AA9E-2A8D9B7D7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78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888" y="616530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610247-7848-49E6-A3AB-0A216006E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11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940" name="Picture 2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25" y="5876057"/>
            <a:ext cx="2159000" cy="6492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  <a:t>Geneva,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  <a:t>July 19, 2018</a:t>
            </a:r>
            <a:br>
              <a:rPr lang="en-US" altLang="en-US" sz="1400" dirty="0" smtClean="0">
                <a:solidFill>
                  <a:srgbClr val="990033"/>
                </a:solidFill>
                <a:latin typeface="Arial Black" pitchFamily="34" charset="0"/>
              </a:rPr>
            </a:br>
            <a:endParaRPr lang="en-US" altLang="en-US" sz="1400" dirty="0" smtClean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1373302" y="5516562"/>
            <a:ext cx="47108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fr-CH" altLang="en-US" sz="1800" dirty="0" smtClean="0">
                <a:solidFill>
                  <a:srgbClr val="70899B"/>
                </a:solidFill>
              </a:rPr>
              <a:t>Ms. Marlene Haustein-</a:t>
            </a:r>
            <a:r>
              <a:rPr lang="fr-CH" altLang="en-US" sz="1800" dirty="0" err="1" smtClean="0">
                <a:solidFill>
                  <a:srgbClr val="70899B"/>
                </a:solidFill>
              </a:rPr>
              <a:t>Csordas</a:t>
            </a:r>
            <a:endParaRPr lang="fr-CH" altLang="en-US" sz="1800" dirty="0" smtClean="0">
              <a:solidFill>
                <a:srgbClr val="70899B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fr-CH" altLang="en-US" sz="1800" dirty="0" smtClean="0">
                <a:solidFill>
                  <a:srgbClr val="70899B"/>
                </a:solidFill>
              </a:rPr>
              <a:t>Information Assistant</a:t>
            </a:r>
            <a:br>
              <a:rPr lang="fr-CH" altLang="en-US" sz="1800" dirty="0" smtClean="0">
                <a:solidFill>
                  <a:srgbClr val="70899B"/>
                </a:solidFill>
              </a:rPr>
            </a:br>
            <a:r>
              <a:rPr lang="fr-CH" altLang="en-US" sz="1800" dirty="0" smtClean="0">
                <a:solidFill>
                  <a:srgbClr val="70899B"/>
                </a:solidFill>
              </a:rPr>
              <a:t>Hague Development and Promotion Section</a:t>
            </a:r>
            <a:br>
              <a:rPr lang="fr-CH" altLang="en-US" sz="1800" dirty="0" smtClean="0">
                <a:solidFill>
                  <a:srgbClr val="70899B"/>
                </a:solidFill>
              </a:rPr>
            </a:br>
            <a:r>
              <a:rPr lang="fr-CH" altLang="en-US" sz="1800" dirty="0" smtClean="0">
                <a:solidFill>
                  <a:srgbClr val="70899B"/>
                </a:solidFill>
              </a:rPr>
              <a:t>The Hague Registry </a:t>
            </a:r>
            <a:endParaRPr lang="en-US" altLang="en-US" sz="1800" dirty="0" smtClean="0">
              <a:solidFill>
                <a:srgbClr val="70899B"/>
              </a:solidFill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373303" y="2931057"/>
            <a:ext cx="6769051" cy="20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b="1" kern="0" dirty="0" smtClean="0"/>
              <a:t>New Tools for Users:</a:t>
            </a:r>
          </a:p>
          <a:p>
            <a:pPr eaLnBrk="1" hangingPunct="1">
              <a:defRPr/>
            </a:pPr>
            <a:r>
              <a:rPr lang="en-US" altLang="en-US" sz="2600" b="1" kern="0" dirty="0" smtClean="0"/>
              <a:t>Contact Hague Service</a:t>
            </a:r>
          </a:p>
          <a:p>
            <a:pPr eaLnBrk="1" hangingPunct="1">
              <a:defRPr/>
            </a:pPr>
            <a:r>
              <a:rPr lang="en-US" altLang="en-US" sz="2600" b="1" kern="0" dirty="0" smtClean="0"/>
              <a:t>Hague Member Profile Database</a:t>
            </a:r>
          </a:p>
        </p:txBody>
      </p:sp>
    </p:spTree>
    <p:extLst>
      <p:ext uri="{BB962C8B-B14F-4D97-AF65-F5344CB8AC3E}">
        <p14:creationId xmlns:p14="http://schemas.microsoft.com/office/powerpoint/2010/main" val="28432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II. </a:t>
            </a:r>
            <a:r>
              <a:rPr lang="fr-CH" b="1" dirty="0" smtClean="0"/>
              <a:t>Hague </a:t>
            </a:r>
            <a:r>
              <a:rPr lang="fr-CH" b="1" dirty="0" err="1" smtClean="0"/>
              <a:t>Member</a:t>
            </a:r>
            <a:r>
              <a:rPr lang="fr-CH" b="1" dirty="0" smtClean="0"/>
              <a:t> Profiles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63688" y="5157192"/>
            <a:ext cx="339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www.wipo.int/hague/en/members</a:t>
            </a:r>
          </a:p>
        </p:txBody>
      </p:sp>
      <p:pic>
        <p:nvPicPr>
          <p:cNvPr id="3074" name="Picture 2" descr="D:\Users\haustein\AppData\Local\Microsoft\Windows\Temporary Internet Files\Content.Outlook\TVKBADZ3\GettyImages-483533237_fullHDpl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62092" cy="43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5309592"/>
            <a:ext cx="4197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</a:rPr>
              <a:t>http://www.wipo.int/hague/en/members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portal - Frontpage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68760"/>
            <a:ext cx="345638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3924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EC052FB-F878-44BE-ACF2-4E9DB7F0FF50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fr-CH" dirty="0" smtClean="0"/>
              <a:t>Future portal – Frontpage</a:t>
            </a:r>
            <a:br>
              <a:rPr lang="fr-CH" dirty="0" smtClean="0"/>
            </a:br>
            <a:r>
              <a:rPr lang="fr-CH" dirty="0" smtClean="0"/>
              <a:t>Multiple new </a:t>
            </a:r>
            <a:r>
              <a:rPr lang="fr-CH" dirty="0" err="1" smtClean="0"/>
              <a:t>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10403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D:\Users\haustein\AppData\Local\Microsoft\Windows\Temporary Internet Files\Content.Outlook\TVKBADZ3\1 - 5 Front 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EC052FB-F878-44BE-ACF2-4E9DB7F0FF50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Member</a:t>
            </a:r>
            <a:r>
              <a:rPr lang="fr-CH" dirty="0" smtClean="0"/>
              <a:t> </a:t>
            </a:r>
            <a:r>
              <a:rPr lang="fr-CH" dirty="0" err="1" smtClean="0"/>
              <a:t>CPs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stay</a:t>
            </a:r>
            <a:r>
              <a:rPr lang="fr-CH" dirty="0" smtClean="0"/>
              <a:t> </a:t>
            </a:r>
            <a:r>
              <a:rPr lang="fr-CH" dirty="0" err="1" smtClean="0"/>
              <a:t>ahead</a:t>
            </a:r>
            <a:r>
              <a:rPr lang="fr-CH" dirty="0" smtClean="0"/>
              <a:t> of the </a:t>
            </a:r>
            <a:r>
              <a:rPr lang="fr-CH" dirty="0" err="1" smtClean="0"/>
              <a:t>competition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4" name="Picture 2" descr="D:\Users\haustein\AppData\Local\Microsoft\Windows\Temporary Internet Files\Content.Outlook\TVKBADZ3\No deferment 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2238"/>
            <a:ext cx="8394766" cy="49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953FC49D-6FBF-45CB-B196-3B8E77317D53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/>
          <a:lstStyle/>
          <a:p>
            <a:r>
              <a:rPr lang="fr-CH" dirty="0" err="1" smtClean="0"/>
              <a:t>Assess</a:t>
            </a:r>
            <a:r>
              <a:rPr lang="fr-CH" dirty="0" smtClean="0"/>
              <a:t> grounds of </a:t>
            </a:r>
            <a:r>
              <a:rPr lang="fr-CH" dirty="0" err="1" smtClean="0"/>
              <a:t>examination</a:t>
            </a:r>
            <a:r>
              <a:rPr lang="fr-CH" dirty="0" smtClean="0"/>
              <a:t> for </a:t>
            </a:r>
            <a:r>
              <a:rPr lang="fr-CH" dirty="0" err="1" smtClean="0"/>
              <a:t>specific</a:t>
            </a:r>
            <a:r>
              <a:rPr lang="fr-CH" dirty="0" smtClean="0"/>
              <a:t> </a:t>
            </a:r>
            <a:r>
              <a:rPr lang="fr-CH" dirty="0" err="1" smtClean="0"/>
              <a:t>CPs</a:t>
            </a:r>
            <a:r>
              <a:rPr lang="fr-CH" dirty="0" smtClean="0"/>
              <a:t> </a:t>
            </a:r>
            <a:r>
              <a:rPr lang="fr-CH" dirty="0" err="1" smtClean="0"/>
              <a:t>prior</a:t>
            </a:r>
            <a:r>
              <a:rPr lang="fr-CH" dirty="0" smtClean="0"/>
              <a:t> to </a:t>
            </a:r>
            <a:r>
              <a:rPr lang="fr-CH" dirty="0" err="1" smtClean="0"/>
              <a:t>filing</a:t>
            </a:r>
            <a:endParaRPr lang="en-US" dirty="0"/>
          </a:p>
        </p:txBody>
      </p:sp>
      <p:pic>
        <p:nvPicPr>
          <p:cNvPr id="10242" name="Picture 2" descr="D:\Users\haustein\AppData\Local\Microsoft\Windows\Temporary Internet Files\Content.Outlook\TVKBADZ3\Screenshot Examination proced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953FC49D-6FBF-45CB-B196-3B8E77317D53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4098" name="Picture 2" descr="D:\Users\haustein\AppData\Local\Microsoft\Windows\Temporary Internet Files\Content.Outlook\TVKBADZ3\5 - 5 Results Examination - Priority Docs - Represe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7574"/>
            <a:ext cx="8424936" cy="4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274638"/>
            <a:ext cx="8291264" cy="99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CH" kern="0" dirty="0" err="1" smtClean="0"/>
              <a:t>Consult</a:t>
            </a:r>
            <a:r>
              <a:rPr lang="fr-CH" kern="0" dirty="0" smtClean="0"/>
              <a:t> the </a:t>
            </a:r>
            <a:r>
              <a:rPr lang="fr-CH" kern="0" dirty="0" err="1" smtClean="0"/>
              <a:t>procedures</a:t>
            </a:r>
            <a:r>
              <a:rPr lang="fr-CH" kern="0" dirty="0" smtClean="0"/>
              <a:t> for </a:t>
            </a:r>
            <a:r>
              <a:rPr lang="fr-CH" kern="0" dirty="0" err="1" smtClean="0"/>
              <a:t>filing</a:t>
            </a:r>
            <a:r>
              <a:rPr lang="fr-CH" kern="0" dirty="0" smtClean="0"/>
              <a:t> </a:t>
            </a:r>
            <a:r>
              <a:rPr lang="fr-CH" kern="0" dirty="0" err="1" smtClean="0"/>
              <a:t>priority</a:t>
            </a:r>
            <a:r>
              <a:rPr lang="fr-CH" kern="0" dirty="0" smtClean="0"/>
              <a:t> documents</a:t>
            </a:r>
            <a:endParaRPr lang="en-US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953FC49D-6FBF-45CB-B196-3B8E77317D53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3928" y="1628800"/>
            <a:ext cx="4536504" cy="4496941"/>
          </a:xfrm>
        </p:spPr>
        <p:txBody>
          <a:bodyPr/>
          <a:lstStyle/>
          <a:p>
            <a:r>
              <a:rPr lang="fr-CH" dirty="0" err="1" smtClean="0"/>
              <a:t>Rollout</a:t>
            </a:r>
            <a:r>
              <a:rPr lang="fr-CH" dirty="0" smtClean="0"/>
              <a:t> in 3rd quarter of 2018, replaces </a:t>
            </a:r>
            <a:r>
              <a:rPr lang="fr-CH" dirty="0" err="1" smtClean="0"/>
              <a:t>current</a:t>
            </a:r>
            <a:r>
              <a:rPr lang="fr-CH" dirty="0" smtClean="0"/>
              <a:t> version</a:t>
            </a:r>
          </a:p>
          <a:p>
            <a:r>
              <a:rPr lang="fr-CH" dirty="0" smtClean="0"/>
              <a:t>Quick Start Guide</a:t>
            </a:r>
          </a:p>
          <a:p>
            <a:r>
              <a:rPr lang="fr-CH" dirty="0" smtClean="0"/>
              <a:t>Feedback </a:t>
            </a:r>
            <a:r>
              <a:rPr lang="fr-CH" dirty="0" err="1" smtClean="0"/>
              <a:t>mechanism</a:t>
            </a:r>
            <a:endParaRPr lang="fr-CH" dirty="0" smtClean="0"/>
          </a:p>
          <a:p>
            <a:r>
              <a:rPr lang="fr-CH" dirty="0" smtClean="0"/>
              <a:t>Continue to </a:t>
            </a:r>
            <a:r>
              <a:rPr lang="fr-CH" dirty="0" err="1" smtClean="0"/>
              <a:t>populate</a:t>
            </a:r>
            <a:r>
              <a:rPr lang="fr-CH" dirty="0" smtClean="0"/>
              <a:t> the </a:t>
            </a:r>
            <a:r>
              <a:rPr lang="fr-CH" dirty="0" err="1" smtClean="0"/>
              <a:t>resource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new </a:t>
            </a:r>
            <a:r>
              <a:rPr lang="fr-CH" dirty="0" err="1" smtClean="0"/>
              <a:t>functionalities</a:t>
            </a:r>
            <a:endParaRPr lang="fr-CH" dirty="0" smtClean="0"/>
          </a:p>
        </p:txBody>
      </p:sp>
      <p:pic>
        <p:nvPicPr>
          <p:cNvPr id="6" name="Picture 3" descr="D:\Users\haustein\AppData\Local\Microsoft\Windows\Temporary Internet Files\Content.Outlook\TVKBADZ3\IMG_20180713_175719_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800"/>
            <a:ext cx="33115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EC052FB-F878-44BE-ACF2-4E9DB7F0FF50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824536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2B59E3"/>
                </a:solidFill>
              </a:rPr>
              <a:t>T</a:t>
            </a:r>
            <a:r>
              <a:rPr lang="en-US" sz="4400" dirty="0">
                <a:solidFill>
                  <a:srgbClr val="2B59E3"/>
                </a:solidFill>
              </a:rPr>
              <a:t>hank </a:t>
            </a:r>
            <a:r>
              <a:rPr lang="en-US" sz="4400" dirty="0" smtClean="0">
                <a:solidFill>
                  <a:srgbClr val="2B59E3"/>
                </a:solidFill>
              </a:rPr>
              <a:t>you… </a:t>
            </a:r>
            <a:br>
              <a:rPr lang="en-US" sz="4400" dirty="0" smtClean="0">
                <a:solidFill>
                  <a:srgbClr val="2B59E3"/>
                </a:solidFill>
              </a:rPr>
            </a:br>
            <a:r>
              <a:rPr lang="en-US" sz="2400" dirty="0" smtClean="0">
                <a:solidFill>
                  <a:srgbClr val="2B59E3"/>
                </a:solidFill>
              </a:rPr>
              <a:t>http://www.wipo.int/contact/en/hague</a:t>
            </a:r>
            <a:r>
              <a:rPr lang="en-US" dirty="0" smtClean="0">
                <a:solidFill>
                  <a:srgbClr val="2B59E3"/>
                </a:solidFill>
              </a:rPr>
              <a:t/>
            </a:r>
            <a:br>
              <a:rPr lang="en-US" dirty="0" smtClean="0">
                <a:solidFill>
                  <a:srgbClr val="2B59E3"/>
                </a:solidFill>
              </a:rPr>
            </a:br>
            <a:r>
              <a:rPr lang="en-US" dirty="0">
                <a:solidFill>
                  <a:srgbClr val="2B59E3"/>
                </a:solidFill>
              </a:rPr>
              <a:t/>
            </a:r>
            <a:br>
              <a:rPr lang="en-US" dirty="0">
                <a:solidFill>
                  <a:srgbClr val="2B59E3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5"/>
            <a:ext cx="828092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24307" y="1124744"/>
            <a:ext cx="7488832" cy="1800199"/>
          </a:xfrm>
          <a:prstGeom prst="rect">
            <a:avLst/>
          </a:prstGeom>
          <a:noFill/>
          <a:ln>
            <a:solidFill>
              <a:srgbClr val="2B59E3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EC052FB-F878-44BE-ACF2-4E9DB7F0FF50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6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76464" cy="576064"/>
          </a:xfrm>
        </p:spPr>
        <p:txBody>
          <a:bodyPr/>
          <a:lstStyle/>
          <a:p>
            <a:r>
              <a:rPr lang="fr-CH" dirty="0" smtClean="0">
                <a:latin typeface="+mj-lt"/>
              </a:rPr>
              <a:t>I. Contact Hague Service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520" y="3717032"/>
            <a:ext cx="3970784" cy="576064"/>
          </a:xfrm>
        </p:spPr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>
              <a:latin typeface="+mj-lt"/>
            </a:endParaRPr>
          </a:p>
          <a:p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/>
              <a:t>II. Hague </a:t>
            </a:r>
            <a:r>
              <a:rPr lang="fr-CH" dirty="0" err="1"/>
              <a:t>Member</a:t>
            </a:r>
            <a:r>
              <a:rPr lang="fr-CH" dirty="0"/>
              <a:t> </a:t>
            </a:r>
            <a:r>
              <a:rPr lang="fr-CH" dirty="0" smtClean="0"/>
              <a:t>Profiles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86808" cy="1614165"/>
          </a:xfrm>
        </p:spPr>
        <p:txBody>
          <a:bodyPr/>
          <a:lstStyle/>
          <a:p>
            <a:r>
              <a:rPr lang="fr-CH" dirty="0" smtClean="0"/>
              <a:t>Components</a:t>
            </a:r>
          </a:p>
          <a:p>
            <a:r>
              <a:rPr lang="fr-CH" dirty="0" err="1" smtClean="0"/>
              <a:t>Benefits</a:t>
            </a:r>
            <a:endParaRPr lang="fr-CH" dirty="0" smtClean="0"/>
          </a:p>
          <a:p>
            <a:r>
              <a:rPr lang="fr-CH" dirty="0" smtClean="0"/>
              <a:t>Future </a:t>
            </a:r>
            <a:r>
              <a:rPr lang="fr-CH" dirty="0" err="1" smtClean="0"/>
              <a:t>Developments</a:t>
            </a:r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7544" y="4509120"/>
            <a:ext cx="4041775" cy="1761058"/>
          </a:xfrm>
        </p:spPr>
        <p:txBody>
          <a:bodyPr/>
          <a:lstStyle/>
          <a:p>
            <a:r>
              <a:rPr lang="fr-CH" dirty="0" err="1" smtClean="0"/>
              <a:t>Looking</a:t>
            </a:r>
            <a:r>
              <a:rPr lang="fr-CH" dirty="0" smtClean="0"/>
              <a:t> Inside </a:t>
            </a:r>
          </a:p>
          <a:p>
            <a:r>
              <a:rPr lang="fr-CH" dirty="0" smtClean="0"/>
              <a:t>Future Portal and Multiple New </a:t>
            </a:r>
            <a:r>
              <a:rPr lang="fr-CH" dirty="0" err="1" smtClean="0"/>
              <a:t>Features</a:t>
            </a:r>
            <a:endParaRPr lang="fr-CH" dirty="0" smtClean="0"/>
          </a:p>
          <a:p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Developments</a:t>
            </a:r>
            <a:endParaRPr lang="en-US" dirty="0"/>
          </a:p>
        </p:txBody>
      </p:sp>
      <p:pic>
        <p:nvPicPr>
          <p:cNvPr id="4098" name="Picture 2" descr="D:\Users\haustein\AppData\Local\Microsoft\Windows\Temporary Internet Files\Content.Outlook\TVKBADZ3\GettyImages-491064353_full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6246"/>
            <a:ext cx="3995936" cy="31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FFC3-9636-46F1-8B11-069DF12506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507288" cy="1143000"/>
          </a:xfrm>
        </p:spPr>
        <p:txBody>
          <a:bodyPr/>
          <a:lstStyle/>
          <a:p>
            <a:r>
              <a:rPr lang="fr-CH" dirty="0" smtClean="0"/>
              <a:t>Contact Hague: http://www.wipo.int/hague/en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D:\Users\haustein\AppData\Local\Microsoft\Windows\Temporary Internet Files\Content.Outlook\TVKBADZ3\GettyImages-155918044_full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21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4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/>
          <a:lstStyle/>
          <a:p>
            <a:r>
              <a:rPr lang="fr-CH" dirty="0" smtClean="0"/>
              <a:t>Components - Ticket Workflow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89726" cy="46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5" y="274638"/>
            <a:ext cx="8459315" cy="749085"/>
          </a:xfrm>
        </p:spPr>
        <p:txBody>
          <a:bodyPr/>
          <a:lstStyle/>
          <a:p>
            <a:r>
              <a:rPr lang="fr-CH" dirty="0" smtClean="0"/>
              <a:t>Components –Ticket </a:t>
            </a:r>
            <a:r>
              <a:rPr lang="fr-CH" dirty="0" err="1" smtClean="0"/>
              <a:t>History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DEC052FB-F878-44BE-ACF2-4E9DB7F0FF50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Users\haustein\AppData\Local\Microsoft\Windows\Temporary Internet Files\Content.Outlook\TVKBADZ3\History-Top-2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5" y="1023723"/>
            <a:ext cx="8704369" cy="25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3" y="3562404"/>
            <a:ext cx="8734173" cy="235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6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2242"/>
            <a:ext cx="7992888" cy="474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/>
          <a:lstStyle/>
          <a:p>
            <a:r>
              <a:rPr lang="fr-CH" dirty="0" smtClean="0"/>
              <a:t>Ticket Workflow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FFFC3-9636-46F1-8B11-069DF12506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Contact Hague Volume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953FC49D-6FBF-45CB-B196-3B8E77317D53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1588"/>
            <a:ext cx="6819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Benefits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136904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953FC49D-6FBF-45CB-B196-3B8E77317D53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</a:t>
            </a:r>
            <a:r>
              <a:rPr lang="fr-CH" dirty="0" err="1" smtClean="0"/>
              <a:t>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Expand</a:t>
            </a:r>
            <a:r>
              <a:rPr lang="fr-CH" dirty="0" smtClean="0"/>
              <a:t> Contact Hague </a:t>
            </a:r>
          </a:p>
          <a:p>
            <a:r>
              <a:rPr lang="fr-CH" dirty="0" smtClean="0"/>
              <a:t>One-stop-service</a:t>
            </a:r>
          </a:p>
          <a:p>
            <a:r>
              <a:rPr lang="fr-CH" dirty="0" err="1" smtClean="0"/>
              <a:t>Surveys</a:t>
            </a:r>
            <a:endParaRPr lang="fr-CH" dirty="0"/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48248"/>
            <a:ext cx="15087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6819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F1F42580-3603-4DFB-B2C3-B866B6A6DA6E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ague PowerPoint template EN">
  <a:themeElements>
    <a:clrScheme name="Hague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Hague PowerPoint template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Hague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gue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gue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Hague PowerPoint template EN_2015</Template>
  <TotalTime>45266</TotalTime>
  <Words>691</Words>
  <Application>Microsoft Office PowerPoint</Application>
  <PresentationFormat>On-screen Show (4:3)</PresentationFormat>
  <Paragraphs>100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1_Hague PowerPoint template EN</vt:lpstr>
      <vt:lpstr>PowerPoint Presentation</vt:lpstr>
      <vt:lpstr>Overview </vt:lpstr>
      <vt:lpstr>Contact Hague: http://www.wipo.int/hague/en </vt:lpstr>
      <vt:lpstr>Components - Ticket Workflow</vt:lpstr>
      <vt:lpstr>Components –Ticket History</vt:lpstr>
      <vt:lpstr>Ticket Workflow</vt:lpstr>
      <vt:lpstr>Contact Hague Volume</vt:lpstr>
      <vt:lpstr>Benefits </vt:lpstr>
      <vt:lpstr>Future Developments</vt:lpstr>
      <vt:lpstr>II. Hague Member Profiles</vt:lpstr>
      <vt:lpstr>Current portal - Frontpage</vt:lpstr>
      <vt:lpstr>Future portal – Frontpage Multiple new features</vt:lpstr>
      <vt:lpstr>Search Member CPs where you want to stay ahead of the competition </vt:lpstr>
      <vt:lpstr>Assess grounds of examination for specific CPs prior to filing</vt:lpstr>
      <vt:lpstr> </vt:lpstr>
      <vt:lpstr>Further Developments</vt:lpstr>
      <vt:lpstr>Thank you…  http://www.wipo.int/contact/en/hague    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Hague System for the International Registration of Industrial Designs</dc:title>
  <dc:creator>Marlene Haustein</dc:creator>
  <cp:lastModifiedBy>FRICOT Karine</cp:lastModifiedBy>
  <cp:revision>1111</cp:revision>
  <cp:lastPrinted>2018-07-18T18:03:11Z</cp:lastPrinted>
  <dcterms:created xsi:type="dcterms:W3CDTF">2015-02-16T09:28:25Z</dcterms:created>
  <dcterms:modified xsi:type="dcterms:W3CDTF">2018-07-19T05:58:05Z</dcterms:modified>
</cp:coreProperties>
</file>