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96" r:id="rId3"/>
    <p:sldId id="303" r:id="rId4"/>
    <p:sldId id="304" r:id="rId5"/>
    <p:sldId id="306" r:id="rId6"/>
    <p:sldId id="307" r:id="rId7"/>
    <p:sldId id="301" r:id="rId8"/>
  </p:sldIdLst>
  <p:sldSz cx="9144000" cy="6858000" type="screen4x3"/>
  <p:notesSz cx="6797675" cy="9926638"/>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Gotthainer" initials="MG" lastIdx="14" clrIdx="0"/>
  <p:cmAuthor id="1" name="COOK ROBBINS Janice" initials="CRJ" lastIdx="10" clrIdx="1">
    <p:extLst>
      <p:ext uri="{19B8F6BF-5375-455C-9EA6-DF929625EA0E}">
        <p15:presenceInfo xmlns:p15="http://schemas.microsoft.com/office/powerpoint/2012/main" userId="S-1-5-21-3637208745-3825800285-422149103-14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3366"/>
    <a:srgbClr val="000099"/>
    <a:srgbClr val="0066CC"/>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5374" autoAdjust="0"/>
  </p:normalViewPr>
  <p:slideViewPr>
    <p:cSldViewPr>
      <p:cViewPr varScale="1">
        <p:scale>
          <a:sx n="83" d="100"/>
          <a:sy n="83" d="100"/>
        </p:scale>
        <p:origin x="1459"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4B619F-E9F0-4208-8E36-8529449588AA}"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D2C8834B-7409-4816-8AF9-C9A099DAFDA1}">
      <dgm:prSet phldrT="[Text]"/>
      <dgm:spPr>
        <a:solidFill>
          <a:srgbClr val="003366">
            <a:alpha val="52000"/>
          </a:srgbClr>
        </a:solidFill>
      </dgm:spPr>
      <dgm:t>
        <a:bodyPr/>
        <a:lstStyle/>
        <a:p>
          <a:r>
            <a:rPr lang="fr-CH" dirty="0"/>
            <a:t>WIPO </a:t>
          </a:r>
          <a:r>
            <a:rPr lang="fr-CH" dirty="0" err="1"/>
            <a:t>Member</a:t>
          </a:r>
          <a:r>
            <a:rPr lang="fr-CH" dirty="0"/>
            <a:t> States</a:t>
          </a:r>
          <a:endParaRPr lang="en-US" dirty="0"/>
        </a:p>
      </dgm:t>
    </dgm:pt>
    <dgm:pt modelId="{5B8271FF-8F4F-4F90-9A18-BF48A17FDA7B}" type="parTrans" cxnId="{4ADB4D69-EA1B-47C6-9496-0366A67A491C}">
      <dgm:prSet/>
      <dgm:spPr/>
      <dgm:t>
        <a:bodyPr/>
        <a:lstStyle/>
        <a:p>
          <a:endParaRPr lang="en-US"/>
        </a:p>
      </dgm:t>
    </dgm:pt>
    <dgm:pt modelId="{E9A03E4D-B90B-4471-820E-B2E3D1848E6E}" type="sibTrans" cxnId="{4ADB4D69-EA1B-47C6-9496-0366A67A491C}">
      <dgm:prSet/>
      <dgm:spPr/>
      <dgm:t>
        <a:bodyPr/>
        <a:lstStyle/>
        <a:p>
          <a:endParaRPr lang="en-US"/>
        </a:p>
      </dgm:t>
    </dgm:pt>
    <dgm:pt modelId="{1AAB7B31-E423-4775-81D3-275A68F403CB}">
      <dgm:prSet phldrT="[Text]"/>
      <dgm:spPr>
        <a:solidFill>
          <a:srgbClr val="003366">
            <a:alpha val="52000"/>
          </a:srgbClr>
        </a:solidFill>
        <a:ln w="0">
          <a:solidFill>
            <a:schemeClr val="lt1">
              <a:hueOff val="0"/>
              <a:satOff val="0"/>
              <a:lumOff val="0"/>
            </a:schemeClr>
          </a:solidFill>
        </a:ln>
      </dgm:spPr>
      <dgm:t>
        <a:bodyPr/>
        <a:lstStyle/>
        <a:p>
          <a:r>
            <a:rPr lang="fr-CH" dirty="0"/>
            <a:t>Independent </a:t>
          </a:r>
          <a:r>
            <a:rPr lang="fr-CH" dirty="0" err="1"/>
            <a:t>Advisory</a:t>
          </a:r>
          <a:r>
            <a:rPr lang="fr-CH" dirty="0"/>
            <a:t> </a:t>
          </a:r>
          <a:r>
            <a:rPr lang="fr-CH" dirty="0" err="1"/>
            <a:t>Oversight</a:t>
          </a:r>
          <a:r>
            <a:rPr lang="fr-CH" dirty="0"/>
            <a:t> </a:t>
          </a:r>
          <a:r>
            <a:rPr lang="fr-CH" dirty="0" err="1"/>
            <a:t>Committee</a:t>
          </a:r>
          <a:r>
            <a:rPr lang="fr-CH" dirty="0"/>
            <a:t> (IAOC)</a:t>
          </a:r>
          <a:endParaRPr lang="en-US" dirty="0"/>
        </a:p>
      </dgm:t>
    </dgm:pt>
    <dgm:pt modelId="{6C314E37-D10C-469D-AF15-AB777C9E0857}" type="parTrans" cxnId="{9E9996E8-491B-4BDA-9157-8ACE0363EF7B}">
      <dgm:prSet/>
      <dgm:spPr/>
      <dgm:t>
        <a:bodyPr/>
        <a:lstStyle/>
        <a:p>
          <a:endParaRPr lang="en-US"/>
        </a:p>
      </dgm:t>
    </dgm:pt>
    <dgm:pt modelId="{1DB68115-4442-4783-B02B-013E202AFE3D}" type="sibTrans" cxnId="{9E9996E8-491B-4BDA-9157-8ACE0363EF7B}">
      <dgm:prSet/>
      <dgm:spPr/>
      <dgm:t>
        <a:bodyPr/>
        <a:lstStyle/>
        <a:p>
          <a:endParaRPr lang="en-US"/>
        </a:p>
      </dgm:t>
    </dgm:pt>
    <dgm:pt modelId="{E1CE0640-D27E-4AD9-843B-B6BB70F286A1}">
      <dgm:prSet phldrT="[Text]"/>
      <dgm:spPr>
        <a:solidFill>
          <a:srgbClr val="003366">
            <a:alpha val="52000"/>
          </a:srgbClr>
        </a:solidFill>
        <a:ln w="0">
          <a:solidFill>
            <a:schemeClr val="bg1"/>
          </a:solidFill>
        </a:ln>
      </dgm:spPr>
      <dgm:t>
        <a:bodyPr/>
        <a:lstStyle/>
        <a:p>
          <a:r>
            <a:rPr lang="fr-CH" dirty="0"/>
            <a:t>WIPO </a:t>
          </a:r>
          <a:r>
            <a:rPr lang="fr-CH" dirty="0" err="1"/>
            <a:t>Risk</a:t>
          </a:r>
          <a:r>
            <a:rPr lang="fr-CH" dirty="0"/>
            <a:t> Management </a:t>
          </a:r>
          <a:r>
            <a:rPr lang="fr-CH" dirty="0" err="1"/>
            <a:t>Committee</a:t>
          </a:r>
          <a:endParaRPr lang="en-US" dirty="0"/>
        </a:p>
      </dgm:t>
    </dgm:pt>
    <dgm:pt modelId="{47CD06BB-186A-41A8-A686-303B229D1DF8}" type="parTrans" cxnId="{46A84400-14BE-4F52-92D3-7618C57959BB}">
      <dgm:prSet/>
      <dgm:spPr/>
      <dgm:t>
        <a:bodyPr/>
        <a:lstStyle/>
        <a:p>
          <a:endParaRPr lang="en-US"/>
        </a:p>
      </dgm:t>
    </dgm:pt>
    <dgm:pt modelId="{9FCD0B5D-568C-4120-B3F8-7786D05C03F2}" type="sibTrans" cxnId="{46A84400-14BE-4F52-92D3-7618C57959BB}">
      <dgm:prSet/>
      <dgm:spPr/>
      <dgm:t>
        <a:bodyPr/>
        <a:lstStyle/>
        <a:p>
          <a:endParaRPr lang="en-US"/>
        </a:p>
      </dgm:t>
    </dgm:pt>
    <dgm:pt modelId="{416A09FF-98AC-47CD-B98C-06650A47C043}">
      <dgm:prSet phldrT="[Text]"/>
      <dgm:spPr>
        <a:solidFill>
          <a:srgbClr val="003366">
            <a:alpha val="52000"/>
          </a:srgbClr>
        </a:solidFill>
        <a:ln w="0">
          <a:solidFill>
            <a:schemeClr val="bg1"/>
          </a:solidFill>
        </a:ln>
      </dgm:spPr>
      <dgm:t>
        <a:bodyPr/>
        <a:lstStyle/>
        <a:p>
          <a:r>
            <a:rPr lang="fr-CH" dirty="0" err="1"/>
            <a:t>External</a:t>
          </a:r>
          <a:r>
            <a:rPr lang="fr-CH" dirty="0"/>
            <a:t> &amp; </a:t>
          </a:r>
          <a:r>
            <a:rPr lang="fr-CH" dirty="0" err="1"/>
            <a:t>Internal</a:t>
          </a:r>
          <a:r>
            <a:rPr lang="fr-CH" dirty="0"/>
            <a:t> </a:t>
          </a:r>
          <a:r>
            <a:rPr lang="fr-CH" dirty="0" err="1"/>
            <a:t>Auditors</a:t>
          </a:r>
          <a:endParaRPr lang="en-US" dirty="0"/>
        </a:p>
      </dgm:t>
    </dgm:pt>
    <dgm:pt modelId="{11D50B7A-114D-4F9F-8DD4-6434F5F39C08}" type="parTrans" cxnId="{DACEDA11-6FD0-4492-86B8-6C566DF167AB}">
      <dgm:prSet/>
      <dgm:spPr/>
      <dgm:t>
        <a:bodyPr/>
        <a:lstStyle/>
        <a:p>
          <a:endParaRPr lang="en-US"/>
        </a:p>
      </dgm:t>
    </dgm:pt>
    <dgm:pt modelId="{00A8B10D-A213-449A-884B-573DA546A700}" type="sibTrans" cxnId="{DACEDA11-6FD0-4492-86B8-6C566DF167AB}">
      <dgm:prSet/>
      <dgm:spPr/>
      <dgm:t>
        <a:bodyPr/>
        <a:lstStyle/>
        <a:p>
          <a:endParaRPr lang="en-US"/>
        </a:p>
      </dgm:t>
    </dgm:pt>
    <dgm:pt modelId="{4A54A966-C645-45C4-BAE3-C8E0E3EAB0CF}">
      <dgm:prSet phldrT="[Text]"/>
      <dgm:spPr>
        <a:solidFill>
          <a:srgbClr val="003366">
            <a:alpha val="52000"/>
          </a:srgbClr>
        </a:solidFill>
        <a:ln w="0">
          <a:solidFill>
            <a:schemeClr val="bg1"/>
          </a:solidFill>
        </a:ln>
      </dgm:spPr>
      <dgm:t>
        <a:bodyPr/>
        <a:lstStyle/>
        <a:p>
          <a:r>
            <a:rPr lang="fr-CH" dirty="0"/>
            <a:t>WIPO </a:t>
          </a:r>
          <a:r>
            <a:rPr lang="fr-CH" dirty="0" err="1"/>
            <a:t>Advisory</a:t>
          </a:r>
          <a:r>
            <a:rPr lang="fr-CH" dirty="0"/>
            <a:t> </a:t>
          </a:r>
          <a:r>
            <a:rPr lang="fr-CH" dirty="0" err="1"/>
            <a:t>Committee</a:t>
          </a:r>
          <a:r>
            <a:rPr lang="fr-CH" dirty="0"/>
            <a:t> on </a:t>
          </a:r>
          <a:r>
            <a:rPr lang="fr-CH" dirty="0" err="1"/>
            <a:t>Investments</a:t>
          </a:r>
          <a:endParaRPr lang="en-US" dirty="0"/>
        </a:p>
      </dgm:t>
    </dgm:pt>
    <dgm:pt modelId="{77B78B7C-E04F-41E1-BF06-4BC0F4874000}" type="parTrans" cxnId="{7751A5BC-80AF-44F4-8DFE-25D8E8097BE1}">
      <dgm:prSet/>
      <dgm:spPr/>
      <dgm:t>
        <a:bodyPr/>
        <a:lstStyle/>
        <a:p>
          <a:endParaRPr lang="en-US"/>
        </a:p>
      </dgm:t>
    </dgm:pt>
    <dgm:pt modelId="{929F75BF-08CB-4CF3-9B69-579483A2A375}" type="sibTrans" cxnId="{7751A5BC-80AF-44F4-8DFE-25D8E8097BE1}">
      <dgm:prSet/>
      <dgm:spPr/>
      <dgm:t>
        <a:bodyPr/>
        <a:lstStyle/>
        <a:p>
          <a:endParaRPr lang="en-US"/>
        </a:p>
      </dgm:t>
    </dgm:pt>
    <dgm:pt modelId="{2B3CDB94-ED7A-444A-B9BE-39D736E1EF46}">
      <dgm:prSet phldrT="[Text]"/>
      <dgm:spPr>
        <a:solidFill>
          <a:srgbClr val="003366">
            <a:alpha val="52000"/>
          </a:srgbClr>
        </a:solidFill>
      </dgm:spPr>
      <dgm:t>
        <a:bodyPr/>
        <a:lstStyle/>
        <a:p>
          <a:r>
            <a:rPr lang="fr-CH" dirty="0"/>
            <a:t>WIPO </a:t>
          </a:r>
          <a:r>
            <a:rPr lang="fr-CH" dirty="0" err="1"/>
            <a:t>Investments</a:t>
          </a:r>
          <a:endParaRPr lang="en-US" dirty="0"/>
        </a:p>
      </dgm:t>
    </dgm:pt>
    <dgm:pt modelId="{E590F0D4-1DB9-4936-9139-348F53C4EF6A}" type="parTrans" cxnId="{EB60AE24-3CBF-4DBF-A0C5-AAA0122F7996}">
      <dgm:prSet/>
      <dgm:spPr/>
      <dgm:t>
        <a:bodyPr/>
        <a:lstStyle/>
        <a:p>
          <a:endParaRPr lang="en-US"/>
        </a:p>
      </dgm:t>
    </dgm:pt>
    <dgm:pt modelId="{2B1E35E4-F8EA-4FA2-86CC-87E084CC94FB}" type="sibTrans" cxnId="{EB60AE24-3CBF-4DBF-A0C5-AAA0122F7996}">
      <dgm:prSet/>
      <dgm:spPr/>
      <dgm:t>
        <a:bodyPr/>
        <a:lstStyle/>
        <a:p>
          <a:endParaRPr lang="en-US"/>
        </a:p>
      </dgm:t>
    </dgm:pt>
    <dgm:pt modelId="{2784E1BA-B3EA-4B6F-A061-F3D29E6C733C}" type="pres">
      <dgm:prSet presAssocID="{8F4B619F-E9F0-4208-8E36-8529449588AA}" presName="Name0" presStyleCnt="0">
        <dgm:presLayoutVars>
          <dgm:chMax val="7"/>
          <dgm:resizeHandles val="exact"/>
        </dgm:presLayoutVars>
      </dgm:prSet>
      <dgm:spPr/>
      <dgm:t>
        <a:bodyPr/>
        <a:lstStyle/>
        <a:p>
          <a:endParaRPr lang="en-US"/>
        </a:p>
      </dgm:t>
    </dgm:pt>
    <dgm:pt modelId="{2E512E21-DF15-4DC4-8EAB-80632F3F7697}" type="pres">
      <dgm:prSet presAssocID="{8F4B619F-E9F0-4208-8E36-8529449588AA}" presName="comp1" presStyleCnt="0"/>
      <dgm:spPr/>
    </dgm:pt>
    <dgm:pt modelId="{111C4B8A-9E53-427B-B656-541E9BE6CD89}" type="pres">
      <dgm:prSet presAssocID="{8F4B619F-E9F0-4208-8E36-8529449588AA}" presName="circle1" presStyleLbl="node1" presStyleIdx="0" presStyleCnt="6"/>
      <dgm:spPr/>
      <dgm:t>
        <a:bodyPr/>
        <a:lstStyle/>
        <a:p>
          <a:endParaRPr lang="en-US"/>
        </a:p>
      </dgm:t>
    </dgm:pt>
    <dgm:pt modelId="{1E98C4A0-651F-450F-B04E-6B0FEC20CF36}" type="pres">
      <dgm:prSet presAssocID="{8F4B619F-E9F0-4208-8E36-8529449588AA}" presName="c1text" presStyleLbl="node1" presStyleIdx="0" presStyleCnt="6">
        <dgm:presLayoutVars>
          <dgm:bulletEnabled val="1"/>
        </dgm:presLayoutVars>
      </dgm:prSet>
      <dgm:spPr/>
      <dgm:t>
        <a:bodyPr/>
        <a:lstStyle/>
        <a:p>
          <a:endParaRPr lang="en-US"/>
        </a:p>
      </dgm:t>
    </dgm:pt>
    <dgm:pt modelId="{26A6EF42-6DF0-4378-96F0-4855D222A37C}" type="pres">
      <dgm:prSet presAssocID="{8F4B619F-E9F0-4208-8E36-8529449588AA}" presName="comp2" presStyleCnt="0"/>
      <dgm:spPr/>
    </dgm:pt>
    <dgm:pt modelId="{85D6B53F-FDBA-4E7A-91BD-AE665588A2AD}" type="pres">
      <dgm:prSet presAssocID="{8F4B619F-E9F0-4208-8E36-8529449588AA}" presName="circle2" presStyleLbl="node1" presStyleIdx="1" presStyleCnt="6"/>
      <dgm:spPr/>
      <dgm:t>
        <a:bodyPr/>
        <a:lstStyle/>
        <a:p>
          <a:endParaRPr lang="en-US"/>
        </a:p>
      </dgm:t>
    </dgm:pt>
    <dgm:pt modelId="{9C45D668-994D-41EB-B772-511CD852D3FC}" type="pres">
      <dgm:prSet presAssocID="{8F4B619F-E9F0-4208-8E36-8529449588AA}" presName="c2text" presStyleLbl="node1" presStyleIdx="1" presStyleCnt="6">
        <dgm:presLayoutVars>
          <dgm:bulletEnabled val="1"/>
        </dgm:presLayoutVars>
      </dgm:prSet>
      <dgm:spPr/>
      <dgm:t>
        <a:bodyPr/>
        <a:lstStyle/>
        <a:p>
          <a:endParaRPr lang="en-US"/>
        </a:p>
      </dgm:t>
    </dgm:pt>
    <dgm:pt modelId="{B69CAF84-A073-4108-9579-9A298640C538}" type="pres">
      <dgm:prSet presAssocID="{8F4B619F-E9F0-4208-8E36-8529449588AA}" presName="comp3" presStyleCnt="0"/>
      <dgm:spPr/>
    </dgm:pt>
    <dgm:pt modelId="{6B4C8622-96AB-4FBA-8C6E-1780B2FB283E}" type="pres">
      <dgm:prSet presAssocID="{8F4B619F-E9F0-4208-8E36-8529449588AA}" presName="circle3" presStyleLbl="node1" presStyleIdx="2" presStyleCnt="6"/>
      <dgm:spPr/>
      <dgm:t>
        <a:bodyPr/>
        <a:lstStyle/>
        <a:p>
          <a:endParaRPr lang="en-US"/>
        </a:p>
      </dgm:t>
    </dgm:pt>
    <dgm:pt modelId="{E4425408-8B80-4F48-B4BB-0817F1B2E41E}" type="pres">
      <dgm:prSet presAssocID="{8F4B619F-E9F0-4208-8E36-8529449588AA}" presName="c3text" presStyleLbl="node1" presStyleIdx="2" presStyleCnt="6">
        <dgm:presLayoutVars>
          <dgm:bulletEnabled val="1"/>
        </dgm:presLayoutVars>
      </dgm:prSet>
      <dgm:spPr/>
      <dgm:t>
        <a:bodyPr/>
        <a:lstStyle/>
        <a:p>
          <a:endParaRPr lang="en-US"/>
        </a:p>
      </dgm:t>
    </dgm:pt>
    <dgm:pt modelId="{A2E1C786-BFE4-4449-A799-FA61BA56F0DA}" type="pres">
      <dgm:prSet presAssocID="{8F4B619F-E9F0-4208-8E36-8529449588AA}" presName="comp4" presStyleCnt="0"/>
      <dgm:spPr/>
    </dgm:pt>
    <dgm:pt modelId="{F6586015-BB1C-401F-8549-10B79F557FCC}" type="pres">
      <dgm:prSet presAssocID="{8F4B619F-E9F0-4208-8E36-8529449588AA}" presName="circle4" presStyleLbl="node1" presStyleIdx="3" presStyleCnt="6"/>
      <dgm:spPr/>
      <dgm:t>
        <a:bodyPr/>
        <a:lstStyle/>
        <a:p>
          <a:endParaRPr lang="en-US"/>
        </a:p>
      </dgm:t>
    </dgm:pt>
    <dgm:pt modelId="{9AD08BC5-F649-4018-B487-645EAA9A12FF}" type="pres">
      <dgm:prSet presAssocID="{8F4B619F-E9F0-4208-8E36-8529449588AA}" presName="c4text" presStyleLbl="node1" presStyleIdx="3" presStyleCnt="6">
        <dgm:presLayoutVars>
          <dgm:bulletEnabled val="1"/>
        </dgm:presLayoutVars>
      </dgm:prSet>
      <dgm:spPr/>
      <dgm:t>
        <a:bodyPr/>
        <a:lstStyle/>
        <a:p>
          <a:endParaRPr lang="en-US"/>
        </a:p>
      </dgm:t>
    </dgm:pt>
    <dgm:pt modelId="{CF8B1A33-48C5-4618-9F18-D77E14964C2F}" type="pres">
      <dgm:prSet presAssocID="{8F4B619F-E9F0-4208-8E36-8529449588AA}" presName="comp5" presStyleCnt="0"/>
      <dgm:spPr/>
    </dgm:pt>
    <dgm:pt modelId="{FB1FB8E6-D94E-46F5-A8AA-D0CAF5F2F3FD}" type="pres">
      <dgm:prSet presAssocID="{8F4B619F-E9F0-4208-8E36-8529449588AA}" presName="circle5" presStyleLbl="node1" presStyleIdx="4" presStyleCnt="6"/>
      <dgm:spPr/>
      <dgm:t>
        <a:bodyPr/>
        <a:lstStyle/>
        <a:p>
          <a:endParaRPr lang="en-US"/>
        </a:p>
      </dgm:t>
    </dgm:pt>
    <dgm:pt modelId="{0DA3D102-BB81-48DA-BC8C-A5773FA48C5C}" type="pres">
      <dgm:prSet presAssocID="{8F4B619F-E9F0-4208-8E36-8529449588AA}" presName="c5text" presStyleLbl="node1" presStyleIdx="4" presStyleCnt="6">
        <dgm:presLayoutVars>
          <dgm:bulletEnabled val="1"/>
        </dgm:presLayoutVars>
      </dgm:prSet>
      <dgm:spPr/>
      <dgm:t>
        <a:bodyPr/>
        <a:lstStyle/>
        <a:p>
          <a:endParaRPr lang="en-US"/>
        </a:p>
      </dgm:t>
    </dgm:pt>
    <dgm:pt modelId="{FB3CD136-5F72-4F7E-8FC8-96CAE519CEB2}" type="pres">
      <dgm:prSet presAssocID="{8F4B619F-E9F0-4208-8E36-8529449588AA}" presName="comp6" presStyleCnt="0"/>
      <dgm:spPr/>
    </dgm:pt>
    <dgm:pt modelId="{CAA90159-585B-4C2A-B590-26299C81EDE8}" type="pres">
      <dgm:prSet presAssocID="{8F4B619F-E9F0-4208-8E36-8529449588AA}" presName="circle6" presStyleLbl="node1" presStyleIdx="5" presStyleCnt="6"/>
      <dgm:spPr/>
      <dgm:t>
        <a:bodyPr/>
        <a:lstStyle/>
        <a:p>
          <a:endParaRPr lang="en-US"/>
        </a:p>
      </dgm:t>
    </dgm:pt>
    <dgm:pt modelId="{51197667-445D-41BC-8E91-B56275C73F55}" type="pres">
      <dgm:prSet presAssocID="{8F4B619F-E9F0-4208-8E36-8529449588AA}" presName="c6text" presStyleLbl="node1" presStyleIdx="5" presStyleCnt="6">
        <dgm:presLayoutVars>
          <dgm:bulletEnabled val="1"/>
        </dgm:presLayoutVars>
      </dgm:prSet>
      <dgm:spPr/>
      <dgm:t>
        <a:bodyPr/>
        <a:lstStyle/>
        <a:p>
          <a:endParaRPr lang="en-US"/>
        </a:p>
      </dgm:t>
    </dgm:pt>
  </dgm:ptLst>
  <dgm:cxnLst>
    <dgm:cxn modelId="{72F51C21-343E-4016-B71C-6AFE1BB331AB}" type="presOf" srcId="{416A09FF-98AC-47CD-B98C-06650A47C043}" destId="{E4425408-8B80-4F48-B4BB-0817F1B2E41E}" srcOrd="1" destOrd="0" presId="urn:microsoft.com/office/officeart/2005/8/layout/venn2"/>
    <dgm:cxn modelId="{7751A5BC-80AF-44F4-8DFE-25D8E8097BE1}" srcId="{8F4B619F-E9F0-4208-8E36-8529449588AA}" destId="{4A54A966-C645-45C4-BAE3-C8E0E3EAB0CF}" srcOrd="4" destOrd="0" parTransId="{77B78B7C-E04F-41E1-BF06-4BC0F4874000}" sibTransId="{929F75BF-08CB-4CF3-9B69-579483A2A375}"/>
    <dgm:cxn modelId="{477EF3D8-E614-4913-B91C-D78B0B335B08}" type="presOf" srcId="{1AAB7B31-E423-4775-81D3-275A68F403CB}" destId="{85D6B53F-FDBA-4E7A-91BD-AE665588A2AD}" srcOrd="0" destOrd="0" presId="urn:microsoft.com/office/officeart/2005/8/layout/venn2"/>
    <dgm:cxn modelId="{9E9996E8-491B-4BDA-9157-8ACE0363EF7B}" srcId="{8F4B619F-E9F0-4208-8E36-8529449588AA}" destId="{1AAB7B31-E423-4775-81D3-275A68F403CB}" srcOrd="1" destOrd="0" parTransId="{6C314E37-D10C-469D-AF15-AB777C9E0857}" sibTransId="{1DB68115-4442-4783-B02B-013E202AFE3D}"/>
    <dgm:cxn modelId="{C02018B1-1861-4D2F-B93E-BBAADB0D94DA}" type="presOf" srcId="{8F4B619F-E9F0-4208-8E36-8529449588AA}" destId="{2784E1BA-B3EA-4B6F-A061-F3D29E6C733C}" srcOrd="0" destOrd="0" presId="urn:microsoft.com/office/officeart/2005/8/layout/venn2"/>
    <dgm:cxn modelId="{AF2BB893-F43B-4E82-879E-82F8BECDF9E7}" type="presOf" srcId="{2B3CDB94-ED7A-444A-B9BE-39D736E1EF46}" destId="{CAA90159-585B-4C2A-B590-26299C81EDE8}" srcOrd="0" destOrd="0" presId="urn:microsoft.com/office/officeart/2005/8/layout/venn2"/>
    <dgm:cxn modelId="{46A84400-14BE-4F52-92D3-7618C57959BB}" srcId="{8F4B619F-E9F0-4208-8E36-8529449588AA}" destId="{E1CE0640-D27E-4AD9-843B-B6BB70F286A1}" srcOrd="3" destOrd="0" parTransId="{47CD06BB-186A-41A8-A686-303B229D1DF8}" sibTransId="{9FCD0B5D-568C-4120-B3F8-7786D05C03F2}"/>
    <dgm:cxn modelId="{616C5567-5323-4BB9-8686-8929B6BB1092}" type="presOf" srcId="{416A09FF-98AC-47CD-B98C-06650A47C043}" destId="{6B4C8622-96AB-4FBA-8C6E-1780B2FB283E}" srcOrd="0" destOrd="0" presId="urn:microsoft.com/office/officeart/2005/8/layout/venn2"/>
    <dgm:cxn modelId="{B4996740-8236-4D31-84A3-287BB8A78AE6}" type="presOf" srcId="{D2C8834B-7409-4816-8AF9-C9A099DAFDA1}" destId="{1E98C4A0-651F-450F-B04E-6B0FEC20CF36}" srcOrd="1" destOrd="0" presId="urn:microsoft.com/office/officeart/2005/8/layout/venn2"/>
    <dgm:cxn modelId="{4ADB4D69-EA1B-47C6-9496-0366A67A491C}" srcId="{8F4B619F-E9F0-4208-8E36-8529449588AA}" destId="{D2C8834B-7409-4816-8AF9-C9A099DAFDA1}" srcOrd="0" destOrd="0" parTransId="{5B8271FF-8F4F-4F90-9A18-BF48A17FDA7B}" sibTransId="{E9A03E4D-B90B-4471-820E-B2E3D1848E6E}"/>
    <dgm:cxn modelId="{0D098EFB-12DB-41D9-8C0D-B3D8C379F4FC}" type="presOf" srcId="{1AAB7B31-E423-4775-81D3-275A68F403CB}" destId="{9C45D668-994D-41EB-B772-511CD852D3FC}" srcOrd="1" destOrd="0" presId="urn:microsoft.com/office/officeart/2005/8/layout/venn2"/>
    <dgm:cxn modelId="{2D8E786A-68D9-4581-8C2D-6A5D1F81BE68}" type="presOf" srcId="{4A54A966-C645-45C4-BAE3-C8E0E3EAB0CF}" destId="{FB1FB8E6-D94E-46F5-A8AA-D0CAF5F2F3FD}" srcOrd="0" destOrd="0" presId="urn:microsoft.com/office/officeart/2005/8/layout/venn2"/>
    <dgm:cxn modelId="{E1C4881D-C51C-4C2A-A27B-62474E77DFAE}" type="presOf" srcId="{4A54A966-C645-45C4-BAE3-C8E0E3EAB0CF}" destId="{0DA3D102-BB81-48DA-BC8C-A5773FA48C5C}" srcOrd="1" destOrd="0" presId="urn:microsoft.com/office/officeart/2005/8/layout/venn2"/>
    <dgm:cxn modelId="{DACEDA11-6FD0-4492-86B8-6C566DF167AB}" srcId="{8F4B619F-E9F0-4208-8E36-8529449588AA}" destId="{416A09FF-98AC-47CD-B98C-06650A47C043}" srcOrd="2" destOrd="0" parTransId="{11D50B7A-114D-4F9F-8DD4-6434F5F39C08}" sibTransId="{00A8B10D-A213-449A-884B-573DA546A700}"/>
    <dgm:cxn modelId="{476CF615-B1B1-4D5B-A782-C74E4DAC4592}" type="presOf" srcId="{2B3CDB94-ED7A-444A-B9BE-39D736E1EF46}" destId="{51197667-445D-41BC-8E91-B56275C73F55}" srcOrd="1" destOrd="0" presId="urn:microsoft.com/office/officeart/2005/8/layout/venn2"/>
    <dgm:cxn modelId="{6D652846-101D-48C3-985C-77E92302783C}" type="presOf" srcId="{E1CE0640-D27E-4AD9-843B-B6BB70F286A1}" destId="{9AD08BC5-F649-4018-B487-645EAA9A12FF}" srcOrd="1" destOrd="0" presId="urn:microsoft.com/office/officeart/2005/8/layout/venn2"/>
    <dgm:cxn modelId="{7E75AF46-F885-4E5A-837D-5A7D3C10A9DB}" type="presOf" srcId="{D2C8834B-7409-4816-8AF9-C9A099DAFDA1}" destId="{111C4B8A-9E53-427B-B656-541E9BE6CD89}" srcOrd="0" destOrd="0" presId="urn:microsoft.com/office/officeart/2005/8/layout/venn2"/>
    <dgm:cxn modelId="{45127F2B-B35A-485C-B26E-8C492446702B}" type="presOf" srcId="{E1CE0640-D27E-4AD9-843B-B6BB70F286A1}" destId="{F6586015-BB1C-401F-8549-10B79F557FCC}" srcOrd="0" destOrd="0" presId="urn:microsoft.com/office/officeart/2005/8/layout/venn2"/>
    <dgm:cxn modelId="{EB60AE24-3CBF-4DBF-A0C5-AAA0122F7996}" srcId="{8F4B619F-E9F0-4208-8E36-8529449588AA}" destId="{2B3CDB94-ED7A-444A-B9BE-39D736E1EF46}" srcOrd="5" destOrd="0" parTransId="{E590F0D4-1DB9-4936-9139-348F53C4EF6A}" sibTransId="{2B1E35E4-F8EA-4FA2-86CC-87E084CC94FB}"/>
    <dgm:cxn modelId="{A32E4A90-5A07-4F47-9F0D-82BC6E857BE8}" type="presParOf" srcId="{2784E1BA-B3EA-4B6F-A061-F3D29E6C733C}" destId="{2E512E21-DF15-4DC4-8EAB-80632F3F7697}" srcOrd="0" destOrd="0" presId="urn:microsoft.com/office/officeart/2005/8/layout/venn2"/>
    <dgm:cxn modelId="{7F20E5F9-76E0-45F4-9755-2B7F7E737698}" type="presParOf" srcId="{2E512E21-DF15-4DC4-8EAB-80632F3F7697}" destId="{111C4B8A-9E53-427B-B656-541E9BE6CD89}" srcOrd="0" destOrd="0" presId="urn:microsoft.com/office/officeart/2005/8/layout/venn2"/>
    <dgm:cxn modelId="{6B5C7F7E-3E66-4EAB-A9FD-48A50F2FEB5D}" type="presParOf" srcId="{2E512E21-DF15-4DC4-8EAB-80632F3F7697}" destId="{1E98C4A0-651F-450F-B04E-6B0FEC20CF36}" srcOrd="1" destOrd="0" presId="urn:microsoft.com/office/officeart/2005/8/layout/venn2"/>
    <dgm:cxn modelId="{7D87FE21-91A8-4395-8492-36F80EA56176}" type="presParOf" srcId="{2784E1BA-B3EA-4B6F-A061-F3D29E6C733C}" destId="{26A6EF42-6DF0-4378-96F0-4855D222A37C}" srcOrd="1" destOrd="0" presId="urn:microsoft.com/office/officeart/2005/8/layout/venn2"/>
    <dgm:cxn modelId="{59EABD57-6292-4033-BE0A-7BF1548B7129}" type="presParOf" srcId="{26A6EF42-6DF0-4378-96F0-4855D222A37C}" destId="{85D6B53F-FDBA-4E7A-91BD-AE665588A2AD}" srcOrd="0" destOrd="0" presId="urn:microsoft.com/office/officeart/2005/8/layout/venn2"/>
    <dgm:cxn modelId="{12B86767-452C-48CC-868B-67AFE1641E15}" type="presParOf" srcId="{26A6EF42-6DF0-4378-96F0-4855D222A37C}" destId="{9C45D668-994D-41EB-B772-511CD852D3FC}" srcOrd="1" destOrd="0" presId="urn:microsoft.com/office/officeart/2005/8/layout/venn2"/>
    <dgm:cxn modelId="{B0789D60-FBB7-4493-B16B-E720EE2D1FA7}" type="presParOf" srcId="{2784E1BA-B3EA-4B6F-A061-F3D29E6C733C}" destId="{B69CAF84-A073-4108-9579-9A298640C538}" srcOrd="2" destOrd="0" presId="urn:microsoft.com/office/officeart/2005/8/layout/venn2"/>
    <dgm:cxn modelId="{59226EAF-C2B9-44CF-929B-A12E602135C6}" type="presParOf" srcId="{B69CAF84-A073-4108-9579-9A298640C538}" destId="{6B4C8622-96AB-4FBA-8C6E-1780B2FB283E}" srcOrd="0" destOrd="0" presId="urn:microsoft.com/office/officeart/2005/8/layout/venn2"/>
    <dgm:cxn modelId="{07588A0B-3C00-44E4-BB10-602C1F2AF78C}" type="presParOf" srcId="{B69CAF84-A073-4108-9579-9A298640C538}" destId="{E4425408-8B80-4F48-B4BB-0817F1B2E41E}" srcOrd="1" destOrd="0" presId="urn:microsoft.com/office/officeart/2005/8/layout/venn2"/>
    <dgm:cxn modelId="{03E91849-6C18-4472-AC98-D024AB1AF235}" type="presParOf" srcId="{2784E1BA-B3EA-4B6F-A061-F3D29E6C733C}" destId="{A2E1C786-BFE4-4449-A799-FA61BA56F0DA}" srcOrd="3" destOrd="0" presId="urn:microsoft.com/office/officeart/2005/8/layout/venn2"/>
    <dgm:cxn modelId="{94B44421-A840-4656-97E9-556C6BA0E3E2}" type="presParOf" srcId="{A2E1C786-BFE4-4449-A799-FA61BA56F0DA}" destId="{F6586015-BB1C-401F-8549-10B79F557FCC}" srcOrd="0" destOrd="0" presId="urn:microsoft.com/office/officeart/2005/8/layout/venn2"/>
    <dgm:cxn modelId="{6E5ABAA1-EB0F-4543-AF88-D6198E83C9F4}" type="presParOf" srcId="{A2E1C786-BFE4-4449-A799-FA61BA56F0DA}" destId="{9AD08BC5-F649-4018-B487-645EAA9A12FF}" srcOrd="1" destOrd="0" presId="urn:microsoft.com/office/officeart/2005/8/layout/venn2"/>
    <dgm:cxn modelId="{93ADFD02-B712-42C1-904F-4C8DC0C97426}" type="presParOf" srcId="{2784E1BA-B3EA-4B6F-A061-F3D29E6C733C}" destId="{CF8B1A33-48C5-4618-9F18-D77E14964C2F}" srcOrd="4" destOrd="0" presId="urn:microsoft.com/office/officeart/2005/8/layout/venn2"/>
    <dgm:cxn modelId="{4D2BDC1F-572D-4CEC-9D71-F2F37600280C}" type="presParOf" srcId="{CF8B1A33-48C5-4618-9F18-D77E14964C2F}" destId="{FB1FB8E6-D94E-46F5-A8AA-D0CAF5F2F3FD}" srcOrd="0" destOrd="0" presId="urn:microsoft.com/office/officeart/2005/8/layout/venn2"/>
    <dgm:cxn modelId="{4CED84E1-4B7E-4B68-BAE0-5190D0433F29}" type="presParOf" srcId="{CF8B1A33-48C5-4618-9F18-D77E14964C2F}" destId="{0DA3D102-BB81-48DA-BC8C-A5773FA48C5C}" srcOrd="1" destOrd="0" presId="urn:microsoft.com/office/officeart/2005/8/layout/venn2"/>
    <dgm:cxn modelId="{C35A5D24-D29B-4862-BCD4-0047503A5E7D}" type="presParOf" srcId="{2784E1BA-B3EA-4B6F-A061-F3D29E6C733C}" destId="{FB3CD136-5F72-4F7E-8FC8-96CAE519CEB2}" srcOrd="5" destOrd="0" presId="urn:microsoft.com/office/officeart/2005/8/layout/venn2"/>
    <dgm:cxn modelId="{4E34741F-0D75-42EC-ABD3-E7AB2ABED196}" type="presParOf" srcId="{FB3CD136-5F72-4F7E-8FC8-96CAE519CEB2}" destId="{CAA90159-585B-4C2A-B590-26299C81EDE8}" srcOrd="0" destOrd="0" presId="urn:microsoft.com/office/officeart/2005/8/layout/venn2"/>
    <dgm:cxn modelId="{766DFCA7-9C21-4962-A2C5-E958916698E3}" type="presParOf" srcId="{FB3CD136-5F72-4F7E-8FC8-96CAE519CEB2}" destId="{51197667-445D-41BC-8E91-B56275C73F55}"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1C4B8A-9E53-427B-B656-541E9BE6CD89}">
      <dsp:nvSpPr>
        <dsp:cNvPr id="0" name=""/>
        <dsp:cNvSpPr/>
      </dsp:nvSpPr>
      <dsp:spPr>
        <a:xfrm>
          <a:off x="109537" y="0"/>
          <a:ext cx="4352925" cy="4352925"/>
        </a:xfrm>
        <a:prstGeom prst="ellipse">
          <a:avLst/>
        </a:prstGeom>
        <a:solidFill>
          <a:srgbClr val="003366">
            <a:alpha val="52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fr-CH" sz="800" kern="1200" dirty="0"/>
            <a:t>WIPO </a:t>
          </a:r>
          <a:r>
            <a:rPr lang="fr-CH" sz="800" kern="1200" dirty="0" err="1"/>
            <a:t>Member</a:t>
          </a:r>
          <a:r>
            <a:rPr lang="fr-CH" sz="800" kern="1200" dirty="0"/>
            <a:t> States</a:t>
          </a:r>
          <a:endParaRPr lang="en-US" sz="800" kern="1200" dirty="0"/>
        </a:p>
      </dsp:txBody>
      <dsp:txXfrm>
        <a:off x="1469826" y="217646"/>
        <a:ext cx="1632346" cy="435292"/>
      </dsp:txXfrm>
    </dsp:sp>
    <dsp:sp modelId="{85D6B53F-FDBA-4E7A-91BD-AE665588A2AD}">
      <dsp:nvSpPr>
        <dsp:cNvPr id="0" name=""/>
        <dsp:cNvSpPr/>
      </dsp:nvSpPr>
      <dsp:spPr>
        <a:xfrm>
          <a:off x="436006" y="652938"/>
          <a:ext cx="3699986" cy="3699986"/>
        </a:xfrm>
        <a:prstGeom prst="ellipse">
          <a:avLst/>
        </a:prstGeom>
        <a:solidFill>
          <a:srgbClr val="003366">
            <a:alpha val="52000"/>
          </a:srgbClr>
        </a:solidFill>
        <a:ln w="0" cap="flat" cmpd="sng" algn="ctr">
          <a:solidFill>
            <a:schemeClr val="lt1">
              <a:hueOff val="0"/>
              <a:satOff val="0"/>
              <a:lum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fr-CH" sz="800" kern="1200" dirty="0"/>
            <a:t>Independent </a:t>
          </a:r>
          <a:r>
            <a:rPr lang="fr-CH" sz="800" kern="1200" dirty="0" err="1"/>
            <a:t>Advisory</a:t>
          </a:r>
          <a:r>
            <a:rPr lang="fr-CH" sz="800" kern="1200" dirty="0"/>
            <a:t> </a:t>
          </a:r>
          <a:r>
            <a:rPr lang="fr-CH" sz="800" kern="1200" dirty="0" err="1"/>
            <a:t>Oversight</a:t>
          </a:r>
          <a:r>
            <a:rPr lang="fr-CH" sz="800" kern="1200" dirty="0"/>
            <a:t> </a:t>
          </a:r>
          <a:r>
            <a:rPr lang="fr-CH" sz="800" kern="1200" dirty="0" err="1"/>
            <a:t>Committee</a:t>
          </a:r>
          <a:r>
            <a:rPr lang="fr-CH" sz="800" kern="1200" dirty="0"/>
            <a:t> (IAOC)</a:t>
          </a:r>
          <a:endParaRPr lang="en-US" sz="800" kern="1200" dirty="0"/>
        </a:p>
      </dsp:txBody>
      <dsp:txXfrm>
        <a:off x="1488190" y="865687"/>
        <a:ext cx="1595619" cy="425498"/>
      </dsp:txXfrm>
    </dsp:sp>
    <dsp:sp modelId="{6B4C8622-96AB-4FBA-8C6E-1780B2FB283E}">
      <dsp:nvSpPr>
        <dsp:cNvPr id="0" name=""/>
        <dsp:cNvSpPr/>
      </dsp:nvSpPr>
      <dsp:spPr>
        <a:xfrm>
          <a:off x="762476" y="1305877"/>
          <a:ext cx="3047047" cy="3047047"/>
        </a:xfrm>
        <a:prstGeom prst="ellipse">
          <a:avLst/>
        </a:prstGeom>
        <a:solidFill>
          <a:srgbClr val="003366">
            <a:alpha val="52000"/>
          </a:srgbClr>
        </a:solidFill>
        <a:ln w="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fr-CH" sz="800" kern="1200" dirty="0" err="1"/>
            <a:t>External</a:t>
          </a:r>
          <a:r>
            <a:rPr lang="fr-CH" sz="800" kern="1200" dirty="0"/>
            <a:t> &amp; </a:t>
          </a:r>
          <a:r>
            <a:rPr lang="fr-CH" sz="800" kern="1200" dirty="0" err="1"/>
            <a:t>Internal</a:t>
          </a:r>
          <a:r>
            <a:rPr lang="fr-CH" sz="800" kern="1200" dirty="0"/>
            <a:t> </a:t>
          </a:r>
          <a:r>
            <a:rPr lang="fr-CH" sz="800" kern="1200" dirty="0" err="1"/>
            <a:t>Auditors</a:t>
          </a:r>
          <a:endParaRPr lang="en-US" sz="800" kern="1200" dirty="0"/>
        </a:p>
      </dsp:txBody>
      <dsp:txXfrm>
        <a:off x="1497576" y="1516123"/>
        <a:ext cx="1576847" cy="420492"/>
      </dsp:txXfrm>
    </dsp:sp>
    <dsp:sp modelId="{F6586015-BB1C-401F-8549-10B79F557FCC}">
      <dsp:nvSpPr>
        <dsp:cNvPr id="0" name=""/>
        <dsp:cNvSpPr/>
      </dsp:nvSpPr>
      <dsp:spPr>
        <a:xfrm>
          <a:off x="1088945" y="1958816"/>
          <a:ext cx="2394108" cy="2394108"/>
        </a:xfrm>
        <a:prstGeom prst="ellipse">
          <a:avLst/>
        </a:prstGeom>
        <a:solidFill>
          <a:srgbClr val="003366">
            <a:alpha val="52000"/>
          </a:srgbClr>
        </a:solidFill>
        <a:ln w="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fr-CH" sz="800" kern="1200" dirty="0"/>
            <a:t>WIPO </a:t>
          </a:r>
          <a:r>
            <a:rPr lang="fr-CH" sz="800" kern="1200" dirty="0" err="1"/>
            <a:t>Risk</a:t>
          </a:r>
          <a:r>
            <a:rPr lang="fr-CH" sz="800" kern="1200" dirty="0"/>
            <a:t> Management </a:t>
          </a:r>
          <a:r>
            <a:rPr lang="fr-CH" sz="800" kern="1200" dirty="0" err="1"/>
            <a:t>Committee</a:t>
          </a:r>
          <a:endParaRPr lang="en-US" sz="800" kern="1200" dirty="0"/>
        </a:p>
      </dsp:txBody>
      <dsp:txXfrm>
        <a:off x="1639590" y="2174286"/>
        <a:ext cx="1292818" cy="430939"/>
      </dsp:txXfrm>
    </dsp:sp>
    <dsp:sp modelId="{FB1FB8E6-D94E-46F5-A8AA-D0CAF5F2F3FD}">
      <dsp:nvSpPr>
        <dsp:cNvPr id="0" name=""/>
        <dsp:cNvSpPr/>
      </dsp:nvSpPr>
      <dsp:spPr>
        <a:xfrm>
          <a:off x="1415414" y="2611755"/>
          <a:ext cx="1741170" cy="1741170"/>
        </a:xfrm>
        <a:prstGeom prst="ellipse">
          <a:avLst/>
        </a:prstGeom>
        <a:solidFill>
          <a:srgbClr val="003366">
            <a:alpha val="52000"/>
          </a:srgbClr>
        </a:solidFill>
        <a:ln w="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fr-CH" sz="800" kern="1200" dirty="0"/>
            <a:t>WIPO </a:t>
          </a:r>
          <a:r>
            <a:rPr lang="fr-CH" sz="800" kern="1200" dirty="0" err="1"/>
            <a:t>Advisory</a:t>
          </a:r>
          <a:r>
            <a:rPr lang="fr-CH" sz="800" kern="1200" dirty="0"/>
            <a:t> </a:t>
          </a:r>
          <a:r>
            <a:rPr lang="fr-CH" sz="800" kern="1200" dirty="0" err="1"/>
            <a:t>Committee</a:t>
          </a:r>
          <a:r>
            <a:rPr lang="fr-CH" sz="800" kern="1200" dirty="0"/>
            <a:t> on </a:t>
          </a:r>
          <a:r>
            <a:rPr lang="fr-CH" sz="800" kern="1200" dirty="0" err="1"/>
            <a:t>Investments</a:t>
          </a:r>
          <a:endParaRPr lang="en-US" sz="800" kern="1200" dirty="0"/>
        </a:p>
      </dsp:txBody>
      <dsp:txXfrm>
        <a:off x="1720119" y="2829401"/>
        <a:ext cx="1131760" cy="435292"/>
      </dsp:txXfrm>
    </dsp:sp>
    <dsp:sp modelId="{CAA90159-585B-4C2A-B590-26299C81EDE8}">
      <dsp:nvSpPr>
        <dsp:cNvPr id="0" name=""/>
        <dsp:cNvSpPr/>
      </dsp:nvSpPr>
      <dsp:spPr>
        <a:xfrm>
          <a:off x="1741884" y="3264693"/>
          <a:ext cx="1088231" cy="1088231"/>
        </a:xfrm>
        <a:prstGeom prst="ellipse">
          <a:avLst/>
        </a:prstGeom>
        <a:solidFill>
          <a:srgbClr val="003366">
            <a:alpha val="52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fr-CH" sz="800" kern="1200" dirty="0"/>
            <a:t>WIPO </a:t>
          </a:r>
          <a:r>
            <a:rPr lang="fr-CH" sz="800" kern="1200" dirty="0" err="1"/>
            <a:t>Investments</a:t>
          </a:r>
          <a:endParaRPr lang="en-US" sz="800" kern="1200" dirty="0"/>
        </a:p>
      </dsp:txBody>
      <dsp:txXfrm>
        <a:off x="1901252" y="3536751"/>
        <a:ext cx="769495" cy="544115"/>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dirty="0"/>
          </a:p>
        </p:txBody>
      </p:sp>
      <p:sp>
        <p:nvSpPr>
          <p:cNvPr id="11267" name="Rectangle 3"/>
          <p:cNvSpPr>
            <a:spLocks noGrp="1" noChangeArrowheads="1"/>
          </p:cNvSpPr>
          <p:nvPr>
            <p:ph type="dt" sz="quarter"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dirty="0"/>
          </a:p>
        </p:txBody>
      </p:sp>
      <p:sp>
        <p:nvSpPr>
          <p:cNvPr id="11268" name="Rectangle 4"/>
          <p:cNvSpPr>
            <a:spLocks noGrp="1" noChangeArrowheads="1"/>
          </p:cNvSpPr>
          <p:nvPr>
            <p:ph type="ftr" sz="quarter" idx="2"/>
          </p:nvPr>
        </p:nvSpPr>
        <p:spPr bwMode="auto">
          <a:xfrm>
            <a:off x="1"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dirty="0"/>
          </a:p>
        </p:txBody>
      </p:sp>
      <p:sp>
        <p:nvSpPr>
          <p:cNvPr id="11269" name="Rectangle 5"/>
          <p:cNvSpPr>
            <a:spLocks noGrp="1" noChangeArrowheads="1"/>
          </p:cNvSpPr>
          <p:nvPr>
            <p:ph type="sldNum" sz="quarter" idx="3"/>
          </p:nvPr>
        </p:nvSpPr>
        <p:spPr bwMode="auto">
          <a:xfrm>
            <a:off x="3850443"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4E2D2A46-31D4-42C3-9BFC-281959225605}" type="slidenum">
              <a:rPr lang="en-US"/>
              <a:pPr>
                <a:defRPr/>
              </a:pPr>
              <a:t>‹#›</a:t>
            </a:fld>
            <a:endParaRPr lang="en-US" dirty="0"/>
          </a:p>
        </p:txBody>
      </p:sp>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dirty="0"/>
          </a:p>
        </p:txBody>
      </p:sp>
      <p:sp>
        <p:nvSpPr>
          <p:cNvPr id="12291"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1"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dirty="0"/>
          </a:p>
        </p:txBody>
      </p:sp>
      <p:sp>
        <p:nvSpPr>
          <p:cNvPr id="12295" name="Rectangle 7"/>
          <p:cNvSpPr>
            <a:spLocks noGrp="1" noChangeArrowheads="1"/>
          </p:cNvSpPr>
          <p:nvPr>
            <p:ph type="sldNum" sz="quarter" idx="5"/>
          </p:nvPr>
        </p:nvSpPr>
        <p:spPr bwMode="auto">
          <a:xfrm>
            <a:off x="3850443"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CA84FE9B-D5D4-4B76-87EA-A08EA8B20C62}" type="slidenum">
              <a:rPr lang="en-US"/>
              <a:pPr>
                <a:defRPr/>
              </a:pPr>
              <a:t>‹#›</a:t>
            </a:fld>
            <a:endParaRPr lang="en-US" dirty="0"/>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644B3A36-662B-4E53-B902-E6976A1277D8}" type="slidenum">
              <a:rPr lang="en-US" sz="1200"/>
              <a:pPr eaLnBrk="1" hangingPunct="1"/>
              <a:t>1</a:t>
            </a:fld>
            <a:endParaRPr lang="en-US" sz="1200" dirty="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A84FE9B-D5D4-4B76-87EA-A08EA8B20C62}" type="slidenum">
              <a:rPr lang="en-US" smtClean="0"/>
              <a:pPr>
                <a:defRPr/>
              </a:pPr>
              <a:t>5</a:t>
            </a:fld>
            <a:endParaRPr lang="en-US" dirty="0"/>
          </a:p>
        </p:txBody>
      </p:sp>
    </p:spTree>
    <p:extLst>
      <p:ext uri="{BB962C8B-B14F-4D97-AF65-F5344CB8AC3E}">
        <p14:creationId xmlns:p14="http://schemas.microsoft.com/office/powerpoint/2010/main" val="37727765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a:t>Click to edit Master subtitle style</a:t>
            </a:r>
          </a:p>
        </p:txBody>
      </p:sp>
    </p:spTree>
    <p:extLst>
      <p:ext uri="{BB962C8B-B14F-4D97-AF65-F5344CB8AC3E}">
        <p14:creationId xmlns:p14="http://schemas.microsoft.com/office/powerpoint/2010/main" val="29049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pPr>
                <a:defRPr/>
              </a:pPr>
              <a:t>‹#›</a:t>
            </a:fld>
            <a:endParaRPr lang="en-US" dirty="0"/>
          </a:p>
        </p:txBody>
      </p:sp>
    </p:spTree>
    <p:extLst>
      <p:ext uri="{BB962C8B-B14F-4D97-AF65-F5344CB8AC3E}">
        <p14:creationId xmlns:p14="http://schemas.microsoft.com/office/powerpoint/2010/main" val="37599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pPr>
                <a:defRPr/>
              </a:pPr>
              <a:t>‹#›</a:t>
            </a:fld>
            <a:endParaRPr lang="en-US" dirty="0"/>
          </a:p>
        </p:txBody>
      </p:sp>
    </p:spTree>
    <p:extLst>
      <p:ext uri="{BB962C8B-B14F-4D97-AF65-F5344CB8AC3E}">
        <p14:creationId xmlns:p14="http://schemas.microsoft.com/office/powerpoint/2010/main" val="18636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DA79EEDA-9492-4994-BB18-1005CD6866B1}" type="slidenum">
              <a:rPr lang="en-US"/>
              <a:pPr>
                <a:defRPr/>
              </a:pPr>
              <a:t>‹#›</a:t>
            </a:fld>
            <a:endParaRPr lang="en-US" dirty="0"/>
          </a:p>
        </p:txBody>
      </p:sp>
    </p:spTree>
    <p:extLst>
      <p:ext uri="{BB962C8B-B14F-4D97-AF65-F5344CB8AC3E}">
        <p14:creationId xmlns:p14="http://schemas.microsoft.com/office/powerpoint/2010/main" val="24393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pPr>
                <a:defRPr/>
              </a:pPr>
              <a:t>‹#›</a:t>
            </a:fld>
            <a:endParaRPr lang="en-US" dirty="0"/>
          </a:p>
        </p:txBody>
      </p:sp>
    </p:spTree>
    <p:extLst>
      <p:ext uri="{BB962C8B-B14F-4D97-AF65-F5344CB8AC3E}">
        <p14:creationId xmlns:p14="http://schemas.microsoft.com/office/powerpoint/2010/main" val="1974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pPr>
                <a:defRPr/>
              </a:pPr>
              <a:t>‹#›</a:t>
            </a:fld>
            <a:endParaRPr lang="en-US" dirty="0"/>
          </a:p>
        </p:txBody>
      </p:sp>
    </p:spTree>
    <p:extLst>
      <p:ext uri="{BB962C8B-B14F-4D97-AF65-F5344CB8AC3E}">
        <p14:creationId xmlns:p14="http://schemas.microsoft.com/office/powerpoint/2010/main" val="151418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pPr>
                <a:defRPr/>
              </a:pPr>
              <a:t>‹#›</a:t>
            </a:fld>
            <a:endParaRPr lang="en-US" dirty="0"/>
          </a:p>
        </p:txBody>
      </p:sp>
    </p:spTree>
    <p:extLst>
      <p:ext uri="{BB962C8B-B14F-4D97-AF65-F5344CB8AC3E}">
        <p14:creationId xmlns:p14="http://schemas.microsoft.com/office/powerpoint/2010/main" val="15668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pPr>
                <a:defRPr/>
              </a:pPr>
              <a:t>‹#›</a:t>
            </a:fld>
            <a:endParaRPr lang="en-US" dirty="0"/>
          </a:p>
        </p:txBody>
      </p:sp>
    </p:spTree>
    <p:extLst>
      <p:ext uri="{BB962C8B-B14F-4D97-AF65-F5344CB8AC3E}">
        <p14:creationId xmlns:p14="http://schemas.microsoft.com/office/powerpoint/2010/main" val="2149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pPr>
                <a:defRPr/>
              </a:pPr>
              <a:t>‹#›</a:t>
            </a:fld>
            <a:endParaRPr lang="en-US" dirty="0"/>
          </a:p>
        </p:txBody>
      </p:sp>
    </p:spTree>
    <p:extLst>
      <p:ext uri="{BB962C8B-B14F-4D97-AF65-F5344CB8AC3E}">
        <p14:creationId xmlns:p14="http://schemas.microsoft.com/office/powerpoint/2010/main" val="1111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pPr>
                <a:defRPr/>
              </a:pPr>
              <a:t>‹#›</a:t>
            </a:fld>
            <a:endParaRPr lang="en-US" dirty="0"/>
          </a:p>
        </p:txBody>
      </p:sp>
    </p:spTree>
    <p:extLst>
      <p:ext uri="{BB962C8B-B14F-4D97-AF65-F5344CB8AC3E}">
        <p14:creationId xmlns:p14="http://schemas.microsoft.com/office/powerpoint/2010/main" val="19420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fr-C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pPr>
                <a:defRPr/>
              </a:pPr>
              <a:t>‹#›</a:t>
            </a:fld>
            <a:endParaRPr lang="en-US"/>
          </a:p>
        </p:txBody>
      </p:sp>
    </p:spTree>
    <p:extLst>
      <p:ext uri="{BB962C8B-B14F-4D97-AF65-F5344CB8AC3E}">
        <p14:creationId xmlns:p14="http://schemas.microsoft.com/office/powerpoint/2010/main" val="392466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dirty="0"/>
          </a:p>
        </p:txBody>
      </p:sp>
      <p:sp>
        <p:nvSpPr>
          <p:cNvPr id="37" name="fc" descr="WIPO FOR OFFICIAL USE ONLY"/>
          <p:cNvSpPr txBox="1"/>
          <p:nvPr userDrawn="1"/>
        </p:nvSpPr>
        <p:spPr>
          <a:xfrm>
            <a:off x="0" y="6537960"/>
            <a:ext cx="9144000" cy="223138"/>
          </a:xfrm>
          <a:prstGeom prst="rect">
            <a:avLst/>
          </a:prstGeom>
          <a:noFill/>
        </p:spPr>
        <p:txBody>
          <a:bodyPr vert="horz" rtlCol="0">
            <a:spAutoFit/>
          </a:bodyPr>
          <a:lstStyle/>
          <a:p>
            <a:pPr algn="ctr"/>
            <a:endParaRPr lang="en-US" sz="850" b="0" i="0" u="none" baseline="0" dirty="0">
              <a:solidFill>
                <a:srgbClr val="000000"/>
              </a:solidFill>
              <a:latin typeface="Microsoft Sans Serif" panose="020B0604020202020204" pitchFamily="34" charset="0"/>
            </a:endParaRPr>
          </a:p>
        </p:txBody>
      </p:sp>
      <p:sp>
        <p:nvSpPr>
          <p:cNvPr id="2" name="MSIPCMContentMarking" descr="{&quot;HashCode&quot;:2082126947,&quot;Placement&quot;:&quot;Footer&quot;,&quot;Top&quot;:519.343,&quot;Left&quot;:286.33,&quot;SlideWidth&quot;:720,&quot;SlideHeight&quot;:540}"/>
          <p:cNvSpPr txBox="1"/>
          <p:nvPr userDrawn="1"/>
        </p:nvSpPr>
        <p:spPr>
          <a:xfrm>
            <a:off x="3636391" y="6649884"/>
            <a:ext cx="1871217" cy="153888"/>
          </a:xfrm>
          <a:prstGeom prst="rect">
            <a:avLst/>
          </a:prstGeom>
          <a:noFill/>
        </p:spPr>
        <p:txBody>
          <a:bodyPr vert="horz" wrap="square" lIns="0" tIns="0" rIns="0" bIns="0" rtlCol="0" anchor="ctr" anchorCtr="1">
            <a:spAutoFit/>
          </a:bodyPr>
          <a:lstStyle/>
          <a:p>
            <a:pPr algn="ctr">
              <a:spcBef>
                <a:spcPct val="0"/>
              </a:spcBef>
              <a:spcAft>
                <a:spcPct val="0"/>
              </a:spcAft>
            </a:pPr>
            <a:endParaRPr lang="en-US" sz="1000">
              <a:solidFill>
                <a:srgbClr val="000000"/>
              </a:solidFill>
              <a:latin typeface="Calibri" panose="020F0502020204030204" pitchFamily="34" charset="0"/>
            </a:endParaRPr>
          </a:p>
        </p:txBody>
      </p:sp>
      <p:sp>
        <p:nvSpPr>
          <p:cNvPr id="3" name="MSIPCMContentMarking" descr="{&quot;HashCode&quot;:2082126947,&quot;Placement&quot;:&quot;Footer&quot;,&quot;Top&quot;:519.343,&quot;Left&quot;:286.33,&quot;SlideWidth&quot;:720,&quot;SlideHeight&quot;:540}"/>
          <p:cNvSpPr txBox="1"/>
          <p:nvPr userDrawn="1"/>
        </p:nvSpPr>
        <p:spPr>
          <a:xfrm>
            <a:off x="3636391" y="6595656"/>
            <a:ext cx="1871217" cy="262344"/>
          </a:xfrm>
          <a:prstGeom prst="rect">
            <a:avLst/>
          </a:prstGeom>
          <a:noFill/>
        </p:spPr>
        <p:txBody>
          <a:bodyPr vert="horz" wrap="square" lIns="0" tIns="0" rIns="0" bIns="0" rtlCol="0" anchor="ctr" anchorCtr="1">
            <a:spAutoFit/>
          </a:bodyPr>
          <a:lstStyle/>
          <a:p>
            <a:pPr algn="ctr">
              <a:spcBef>
                <a:spcPct val="0"/>
              </a:spcBef>
              <a:spcAft>
                <a:spcPct val="0"/>
              </a:spcAft>
            </a:pPr>
            <a:r>
              <a:rPr lang="en-US" sz="1000" smtClean="0">
                <a:solidFill>
                  <a:srgbClr val="000000"/>
                </a:solidFill>
                <a:latin typeface="Calibri" panose="020F0502020204030204" pitchFamily="34" charset="0"/>
              </a:rPr>
              <a:t>WIPO FOR OFFICIAL USE ONLY </a:t>
            </a:r>
            <a:endParaRPr lang="en-US" sz="1000">
              <a:solidFill>
                <a:srgbClr val="0000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subTitle" idx="1"/>
          </p:nvPr>
        </p:nvSpPr>
        <p:spPr>
          <a:xfrm>
            <a:off x="1219200" y="4183063"/>
            <a:ext cx="4937125" cy="1333500"/>
          </a:xfrm>
          <a:noFill/>
        </p:spPr>
        <p:txBody>
          <a:bodyPr/>
          <a:lstStyle/>
          <a:p>
            <a:pPr eaLnBrk="1" hangingPunct="1"/>
            <a:r>
              <a:rPr lang="en-US" sz="3000" b="1" dirty="0">
                <a:solidFill>
                  <a:srgbClr val="00408C"/>
                </a:solidFill>
                <a:ea typeface="ヒラギノ角ゴ Pro W3" pitchFamily="1" charset="-128"/>
              </a:rPr>
              <a:t>Update on Investments</a:t>
            </a:r>
          </a:p>
          <a:p>
            <a:r>
              <a:rPr lang="en-US" sz="3000" b="1" dirty="0">
                <a:solidFill>
                  <a:srgbClr val="00408C"/>
                </a:solidFill>
                <a:ea typeface="ヒラギノ角ゴ Pro W3" pitchFamily="1" charset="-128"/>
              </a:rPr>
              <a:t>WO/PBC/36</a:t>
            </a:r>
          </a:p>
        </p:txBody>
      </p:sp>
      <p:sp>
        <p:nvSpPr>
          <p:cNvPr id="3075" name="Text Box 5"/>
          <p:cNvSpPr txBox="1">
            <a:spLocks noChangeArrowheads="1"/>
          </p:cNvSpPr>
          <p:nvPr/>
        </p:nvSpPr>
        <p:spPr bwMode="auto">
          <a:xfrm>
            <a:off x="6248400" y="5153025"/>
            <a:ext cx="2147887" cy="72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a:lnSpc>
                <a:spcPct val="40000"/>
              </a:lnSpc>
            </a:pPr>
            <a:r>
              <a:rPr lang="en-US" sz="1300" dirty="0">
                <a:solidFill>
                  <a:srgbClr val="3399FF"/>
                </a:solidFill>
                <a:latin typeface="Arial Black" pitchFamily="34" charset="0"/>
                <a:ea typeface="ヒラギノ角ゴ Pro W3" pitchFamily="1" charset="-128"/>
              </a:rPr>
              <a:t>Geneva</a:t>
            </a:r>
          </a:p>
          <a:p>
            <a:pPr>
              <a:lnSpc>
                <a:spcPct val="40000"/>
              </a:lnSpc>
            </a:pPr>
            <a:r>
              <a:rPr lang="en-US" sz="1300" dirty="0">
                <a:solidFill>
                  <a:srgbClr val="3399FF"/>
                </a:solidFill>
                <a:latin typeface="Arial Black" pitchFamily="34" charset="0"/>
                <a:ea typeface="ヒラギノ角ゴ Pro W3" pitchFamily="1" charset="-128"/>
              </a:rPr>
              <a:t>May 2023</a:t>
            </a:r>
          </a:p>
        </p:txBody>
      </p:sp>
      <p:sp>
        <p:nvSpPr>
          <p:cNvPr id="3076" name="Rectangle 6"/>
          <p:cNvSpPr>
            <a:spLocks noChangeArrowheads="1"/>
          </p:cNvSpPr>
          <p:nvPr/>
        </p:nvSpPr>
        <p:spPr bwMode="auto">
          <a:xfrm>
            <a:off x="914400" y="3810000"/>
            <a:ext cx="381000" cy="381000"/>
          </a:xfrm>
          <a:prstGeom prst="rect">
            <a:avLst/>
          </a:prstGeom>
          <a:solidFill>
            <a:srgbClr val="3399FF"/>
          </a:solidFill>
          <a:ln>
            <a:noFill/>
          </a:ln>
          <a:extLst>
            <a:ext uri="{91240B29-F687-4F45-9708-019B960494DF}">
              <a14:hiddenLine xmlns:a14="http://schemas.microsoft.com/office/drawing/2010/main" w="0">
                <a:solidFill>
                  <a:schemeClr val="tx1"/>
                </a:solidFill>
                <a:miter lim="800000"/>
                <a:headEnd/>
                <a:tailEnd/>
              </a14:hiddenLine>
            </a:ext>
          </a:extLst>
        </p:spPr>
        <p:txBody>
          <a:bodyPr wrap="none" anchor="ctr"/>
          <a:lstStyle/>
          <a:p>
            <a:endParaRPr lang="fr-CH" dirty="0"/>
          </a:p>
        </p:txBody>
      </p:sp>
      <p:sp>
        <p:nvSpPr>
          <p:cNvPr id="3077" name="Rectangle 7"/>
          <p:cNvSpPr>
            <a:spLocks noChangeArrowheads="1"/>
          </p:cNvSpPr>
          <p:nvPr/>
        </p:nvSpPr>
        <p:spPr bwMode="auto">
          <a:xfrm>
            <a:off x="1230313" y="5805488"/>
            <a:ext cx="6934200" cy="712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spcBef>
                <a:spcPct val="20000"/>
              </a:spcBef>
            </a:pPr>
            <a:r>
              <a:rPr lang="en-US" sz="1800" dirty="0">
                <a:solidFill>
                  <a:srgbClr val="00408C"/>
                </a:solidFill>
                <a:ea typeface="ヒラギノ角ゴ Pro W3" pitchFamily="1" charset="-128"/>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Global Markets – A tepid recovery across most asset classes, so far</a:t>
            </a:r>
          </a:p>
        </p:txBody>
      </p:sp>
      <p:sp>
        <p:nvSpPr>
          <p:cNvPr id="3" name="Content Placeholder 2"/>
          <p:cNvSpPr>
            <a:spLocks noGrp="1"/>
          </p:cNvSpPr>
          <p:nvPr>
            <p:ph idx="1"/>
          </p:nvPr>
        </p:nvSpPr>
        <p:spPr>
          <a:xfrm>
            <a:off x="304800" y="1675825"/>
            <a:ext cx="4567382" cy="4385252"/>
          </a:xfrm>
        </p:spPr>
        <p:txBody>
          <a:bodyPr/>
          <a:lstStyle/>
          <a:p>
            <a:pPr marL="0" indent="0">
              <a:buNone/>
            </a:pPr>
            <a:r>
              <a:rPr lang="fr-CH" sz="1400" b="1" dirty="0"/>
              <a:t>THE END OF NEGATIVE INTEREST RATES IN </a:t>
            </a:r>
            <a:r>
              <a:rPr lang="fr-CH" sz="1400" b="1" dirty="0" smtClean="0"/>
              <a:t>SWITZERLAND</a:t>
            </a:r>
            <a:endParaRPr lang="fr-CH" sz="1400" b="1" dirty="0"/>
          </a:p>
          <a:p>
            <a:r>
              <a:rPr lang="fr-CH" sz="1400" dirty="0" err="1"/>
              <a:t>After</a:t>
            </a:r>
            <a:r>
              <a:rPr lang="fr-CH" sz="1400" dirty="0"/>
              <a:t> more </a:t>
            </a:r>
            <a:r>
              <a:rPr lang="fr-CH" sz="1400" dirty="0" err="1"/>
              <a:t>than</a:t>
            </a:r>
            <a:r>
              <a:rPr lang="fr-CH" sz="1400" dirty="0"/>
              <a:t> a </a:t>
            </a:r>
            <a:r>
              <a:rPr lang="fr-CH" sz="1400" dirty="0" err="1"/>
              <a:t>decade</a:t>
            </a:r>
            <a:r>
              <a:rPr lang="fr-CH" sz="1400" dirty="0"/>
              <a:t> of </a:t>
            </a:r>
            <a:r>
              <a:rPr lang="fr-CH" sz="1400" dirty="0" err="1"/>
              <a:t>low</a:t>
            </a:r>
            <a:r>
              <a:rPr lang="fr-CH" sz="1400" dirty="0"/>
              <a:t> </a:t>
            </a:r>
            <a:r>
              <a:rPr lang="fr-CH" sz="1400" dirty="0" err="1"/>
              <a:t>interest</a:t>
            </a:r>
            <a:r>
              <a:rPr lang="fr-CH" sz="1400" dirty="0"/>
              <a:t> rates, major central </a:t>
            </a:r>
            <a:r>
              <a:rPr lang="fr-CH" sz="1400" dirty="0" err="1"/>
              <a:t>banks</a:t>
            </a:r>
            <a:r>
              <a:rPr lang="fr-CH" sz="1400" dirty="0"/>
              <a:t> </a:t>
            </a:r>
            <a:r>
              <a:rPr lang="fr-CH" sz="1400" dirty="0" err="1"/>
              <a:t>adopted</a:t>
            </a:r>
            <a:r>
              <a:rPr lang="fr-CH" sz="1400" dirty="0"/>
              <a:t> restrictive </a:t>
            </a:r>
            <a:r>
              <a:rPr lang="fr-CH" sz="1400" dirty="0" err="1"/>
              <a:t>monetary</a:t>
            </a:r>
            <a:r>
              <a:rPr lang="fr-CH" sz="1400" dirty="0"/>
              <a:t> </a:t>
            </a:r>
            <a:r>
              <a:rPr lang="fr-CH" sz="1400" dirty="0" err="1"/>
              <a:t>policies</a:t>
            </a:r>
            <a:r>
              <a:rPr lang="fr-CH" sz="1400" dirty="0"/>
              <a:t> to face </a:t>
            </a:r>
            <a:r>
              <a:rPr lang="fr-CH" sz="1400" dirty="0" err="1"/>
              <a:t>inflationary</a:t>
            </a:r>
            <a:r>
              <a:rPr lang="fr-CH" sz="1400" dirty="0"/>
              <a:t> pressures.</a:t>
            </a:r>
          </a:p>
          <a:p>
            <a:r>
              <a:rPr lang="fr-CH" sz="1400" dirty="0"/>
              <a:t>In Sep 22, the </a:t>
            </a:r>
            <a:r>
              <a:rPr lang="fr-CH" sz="1400" dirty="0" err="1"/>
              <a:t>Swiss</a:t>
            </a:r>
            <a:r>
              <a:rPr lang="fr-CH" sz="1400" dirty="0"/>
              <a:t> National Bank </a:t>
            </a:r>
            <a:r>
              <a:rPr lang="fr-CH" sz="1400" dirty="0" err="1"/>
              <a:t>ended</a:t>
            </a:r>
            <a:r>
              <a:rPr lang="fr-CH" sz="1400" dirty="0"/>
              <a:t> </a:t>
            </a:r>
            <a:r>
              <a:rPr lang="fr-CH" sz="1400" dirty="0" err="1"/>
              <a:t>its</a:t>
            </a:r>
            <a:r>
              <a:rPr lang="fr-CH" sz="1400" dirty="0"/>
              <a:t> </a:t>
            </a:r>
            <a:r>
              <a:rPr lang="fr-CH" sz="1400" dirty="0" err="1"/>
              <a:t>negative</a:t>
            </a:r>
            <a:r>
              <a:rPr lang="fr-CH" sz="1400" dirty="0"/>
              <a:t> </a:t>
            </a:r>
            <a:r>
              <a:rPr lang="fr-CH" sz="1400" dirty="0" err="1"/>
              <a:t>interest</a:t>
            </a:r>
            <a:r>
              <a:rPr lang="fr-CH" sz="1400" dirty="0"/>
              <a:t> </a:t>
            </a:r>
            <a:r>
              <a:rPr lang="fr-CH" sz="1400" dirty="0" err="1"/>
              <a:t>policy</a:t>
            </a:r>
            <a:endParaRPr lang="fr-CH" sz="1400" dirty="0"/>
          </a:p>
          <a:p>
            <a:r>
              <a:rPr lang="fr-CH" sz="1400" dirty="0"/>
              <a:t>Rising </a:t>
            </a:r>
            <a:r>
              <a:rPr lang="fr-CH" sz="1400" dirty="0" err="1"/>
              <a:t>interest</a:t>
            </a:r>
            <a:r>
              <a:rPr lang="fr-CH" sz="1400" dirty="0"/>
              <a:t> rates </a:t>
            </a:r>
            <a:r>
              <a:rPr lang="fr-CH" sz="1400" dirty="0" err="1"/>
              <a:t>resulted</a:t>
            </a:r>
            <a:r>
              <a:rPr lang="fr-CH" sz="1400" dirty="0"/>
              <a:t> in </a:t>
            </a:r>
            <a:r>
              <a:rPr lang="fr-CH" sz="1400" dirty="0" err="1"/>
              <a:t>negative</a:t>
            </a:r>
            <a:r>
              <a:rPr lang="fr-CH" sz="1400" dirty="0"/>
              <a:t> </a:t>
            </a:r>
            <a:r>
              <a:rPr lang="fr-CH" sz="1400" dirty="0" err="1"/>
              <a:t>returns</a:t>
            </a:r>
            <a:r>
              <a:rPr lang="fr-CH" sz="1400" dirty="0"/>
              <a:t> on </a:t>
            </a:r>
            <a:r>
              <a:rPr lang="fr-CH" sz="1400" dirty="0" err="1"/>
              <a:t>almost</a:t>
            </a:r>
            <a:r>
              <a:rPr lang="fr-CH" sz="1400" dirty="0"/>
              <a:t> all </a:t>
            </a:r>
            <a:r>
              <a:rPr lang="fr-CH" sz="1400" dirty="0" err="1"/>
              <a:t>investment</a:t>
            </a:r>
            <a:r>
              <a:rPr lang="fr-CH" sz="1400" dirty="0"/>
              <a:t> </a:t>
            </a:r>
            <a:r>
              <a:rPr lang="fr-CH" sz="1400" dirty="0" err="1"/>
              <a:t>categories</a:t>
            </a:r>
            <a:r>
              <a:rPr lang="fr-CH" sz="1400" dirty="0"/>
              <a:t>.</a:t>
            </a:r>
          </a:p>
          <a:p>
            <a:pPr marL="0" indent="0">
              <a:buNone/>
            </a:pPr>
            <a:endParaRPr lang="fr-CH" sz="1400" dirty="0"/>
          </a:p>
          <a:p>
            <a:pPr marL="0" indent="0">
              <a:buNone/>
            </a:pPr>
            <a:r>
              <a:rPr lang="fr-CH" sz="1400" b="1" dirty="0"/>
              <a:t>MARKETS HAVE RECOVERED IN 2023 (</a:t>
            </a:r>
            <a:r>
              <a:rPr lang="fr-CH" sz="1400" b="1" dirty="0" err="1"/>
              <a:t>so</a:t>
            </a:r>
            <a:r>
              <a:rPr lang="fr-CH" sz="1400" b="1" dirty="0"/>
              <a:t> far)</a:t>
            </a:r>
          </a:p>
          <a:p>
            <a:r>
              <a:rPr lang="fr-CH" sz="1400" dirty="0" err="1"/>
              <a:t>Higher</a:t>
            </a:r>
            <a:r>
              <a:rPr lang="fr-CH" sz="1400" dirty="0"/>
              <a:t> </a:t>
            </a:r>
            <a:r>
              <a:rPr lang="fr-CH" sz="1400" dirty="0" err="1"/>
              <a:t>interest</a:t>
            </a:r>
            <a:r>
              <a:rPr lang="fr-CH" sz="1400" dirty="0"/>
              <a:t> rates on cash and </a:t>
            </a:r>
            <a:r>
              <a:rPr lang="fr-CH" sz="1400" dirty="0" err="1"/>
              <a:t>traditionally</a:t>
            </a:r>
            <a:r>
              <a:rPr lang="fr-CH" sz="1400" dirty="0"/>
              <a:t> high </a:t>
            </a:r>
            <a:r>
              <a:rPr lang="fr-CH" sz="1400" dirty="0" err="1"/>
              <a:t>quality</a:t>
            </a:r>
            <a:r>
              <a:rPr lang="fr-CH" sz="1400" dirty="0"/>
              <a:t> bonds </a:t>
            </a:r>
            <a:r>
              <a:rPr lang="fr-CH" sz="1400" dirty="0" err="1"/>
              <a:t>make</a:t>
            </a:r>
            <a:r>
              <a:rPr lang="fr-CH" sz="1400" dirty="0"/>
              <a:t> </a:t>
            </a:r>
            <a:r>
              <a:rPr lang="fr-CH" sz="1400" dirty="0" err="1"/>
              <a:t>it</a:t>
            </a:r>
            <a:r>
              <a:rPr lang="fr-CH" sz="1400" dirty="0"/>
              <a:t> </a:t>
            </a:r>
            <a:r>
              <a:rPr lang="fr-CH" sz="1400" dirty="0" err="1"/>
              <a:t>easier</a:t>
            </a:r>
            <a:r>
              <a:rPr lang="fr-CH" sz="1400" dirty="0"/>
              <a:t> for </a:t>
            </a:r>
            <a:r>
              <a:rPr lang="fr-CH" sz="1400" dirty="0" err="1"/>
              <a:t>investors</a:t>
            </a:r>
            <a:r>
              <a:rPr lang="fr-CH" sz="1400" dirty="0"/>
              <a:t> to </a:t>
            </a:r>
            <a:r>
              <a:rPr lang="fr-CH" sz="1400" dirty="0" err="1"/>
              <a:t>achieve</a:t>
            </a:r>
            <a:r>
              <a:rPr lang="fr-CH" sz="1400" dirty="0"/>
              <a:t> positive nominal </a:t>
            </a:r>
            <a:r>
              <a:rPr lang="fr-CH" sz="1400" dirty="0" err="1"/>
              <a:t>returns</a:t>
            </a:r>
            <a:r>
              <a:rPr lang="fr-CH" sz="1400" dirty="0"/>
              <a:t>.</a:t>
            </a:r>
          </a:p>
          <a:p>
            <a:pPr marL="0" indent="0">
              <a:buNone/>
            </a:pPr>
            <a:endParaRPr lang="fr-CH" sz="1400" dirty="0"/>
          </a:p>
          <a:p>
            <a:pPr marL="0" indent="0">
              <a:buNone/>
            </a:pPr>
            <a:r>
              <a:rPr lang="fr-CH" sz="1400" b="1" dirty="0"/>
              <a:t>HEADWINDS PERSIST</a:t>
            </a:r>
          </a:p>
          <a:p>
            <a:r>
              <a:rPr lang="fr-CH" sz="1400" dirty="0" err="1"/>
              <a:t>Slowdown</a:t>
            </a:r>
            <a:r>
              <a:rPr lang="fr-CH" sz="1400" dirty="0"/>
              <a:t> in global </a:t>
            </a:r>
            <a:r>
              <a:rPr lang="fr-CH" sz="1400" dirty="0" err="1"/>
              <a:t>growth</a:t>
            </a:r>
            <a:r>
              <a:rPr lang="fr-CH" sz="1400" dirty="0"/>
              <a:t> and </a:t>
            </a:r>
            <a:r>
              <a:rPr lang="fr-CH" sz="1400" dirty="0" err="1"/>
              <a:t>potential</a:t>
            </a:r>
            <a:r>
              <a:rPr lang="fr-CH" sz="1400" dirty="0"/>
              <a:t> </a:t>
            </a:r>
            <a:r>
              <a:rPr lang="fr-CH" sz="1400" dirty="0" err="1"/>
              <a:t>recession</a:t>
            </a:r>
            <a:r>
              <a:rPr lang="fr-CH" sz="1400" dirty="0"/>
              <a:t>.</a:t>
            </a:r>
          </a:p>
          <a:p>
            <a:r>
              <a:rPr lang="fr-CH" sz="1400" dirty="0"/>
              <a:t>Stress </a:t>
            </a:r>
            <a:r>
              <a:rPr lang="fr-CH" sz="1400" dirty="0" err="1"/>
              <a:t>from</a:t>
            </a:r>
            <a:r>
              <a:rPr lang="fr-CH" sz="1400" dirty="0"/>
              <a:t> </a:t>
            </a:r>
            <a:r>
              <a:rPr lang="fr-CH" sz="1400" dirty="0" err="1"/>
              <a:t>banking</a:t>
            </a:r>
            <a:r>
              <a:rPr lang="fr-CH" sz="1400" dirty="0"/>
              <a:t> </a:t>
            </a:r>
            <a:r>
              <a:rPr lang="fr-CH" sz="1400" dirty="0" err="1"/>
              <a:t>turmoil</a:t>
            </a:r>
            <a:r>
              <a:rPr lang="fr-CH" sz="1400" dirty="0"/>
              <a:t> and </a:t>
            </a:r>
            <a:r>
              <a:rPr lang="fr-CH" sz="1400" dirty="0" err="1"/>
              <a:t>risk</a:t>
            </a:r>
            <a:r>
              <a:rPr lang="fr-CH" sz="1400" dirty="0"/>
              <a:t> of global contagion.</a:t>
            </a:r>
          </a:p>
          <a:p>
            <a:endParaRPr lang="fr-CH" sz="1400" dirty="0"/>
          </a:p>
          <a:p>
            <a:pPr marL="0" indent="0">
              <a:buNone/>
            </a:pPr>
            <a:endParaRPr lang="fr-CH" sz="1400" dirty="0"/>
          </a:p>
          <a:p>
            <a:pPr marL="0" indent="0">
              <a:buNone/>
            </a:pPr>
            <a:endParaRPr lang="en-US" sz="1400" dirty="0"/>
          </a:p>
        </p:txBody>
      </p:sp>
      <p:sp>
        <p:nvSpPr>
          <p:cNvPr id="4" name="Slide Number Placeholder 3"/>
          <p:cNvSpPr>
            <a:spLocks noGrp="1"/>
          </p:cNvSpPr>
          <p:nvPr>
            <p:ph type="sldNum" sz="quarter" idx="10"/>
          </p:nvPr>
        </p:nvSpPr>
        <p:spPr/>
        <p:txBody>
          <a:bodyPr/>
          <a:lstStyle/>
          <a:p>
            <a:pPr>
              <a:defRPr/>
            </a:pPr>
            <a:fld id="{DA79EEDA-9492-4994-BB18-1005CD6866B1}" type="slidenum">
              <a:rPr lang="en-US" smtClean="0"/>
              <a:pPr>
                <a:defRPr/>
              </a:pPr>
              <a:t>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00388290"/>
              </p:ext>
            </p:extLst>
          </p:nvPr>
        </p:nvGraphicFramePr>
        <p:xfrm>
          <a:off x="4872183" y="1692275"/>
          <a:ext cx="4195618" cy="4291070"/>
        </p:xfrm>
        <a:graphic>
          <a:graphicData uri="http://schemas.openxmlformats.org/drawingml/2006/table">
            <a:tbl>
              <a:tblPr firstRow="1" bandRow="1">
                <a:tableStyleId>{5C22544A-7EE6-4342-B048-85BDC9FD1C3A}</a:tableStyleId>
              </a:tblPr>
              <a:tblGrid>
                <a:gridCol w="2322574">
                  <a:extLst>
                    <a:ext uri="{9D8B030D-6E8A-4147-A177-3AD203B41FA5}">
                      <a16:colId xmlns:a16="http://schemas.microsoft.com/office/drawing/2014/main" val="2193811738"/>
                    </a:ext>
                  </a:extLst>
                </a:gridCol>
                <a:gridCol w="973983">
                  <a:extLst>
                    <a:ext uri="{9D8B030D-6E8A-4147-A177-3AD203B41FA5}">
                      <a16:colId xmlns:a16="http://schemas.microsoft.com/office/drawing/2014/main" val="1435147580"/>
                    </a:ext>
                  </a:extLst>
                </a:gridCol>
                <a:gridCol w="899061">
                  <a:extLst>
                    <a:ext uri="{9D8B030D-6E8A-4147-A177-3AD203B41FA5}">
                      <a16:colId xmlns:a16="http://schemas.microsoft.com/office/drawing/2014/main" val="3776222413"/>
                    </a:ext>
                  </a:extLst>
                </a:gridCol>
              </a:tblGrid>
              <a:tr h="306505">
                <a:tc>
                  <a:txBody>
                    <a:bodyPr/>
                    <a:lstStyle/>
                    <a:p>
                      <a:r>
                        <a:rPr lang="fr-CH" sz="1400" dirty="0" err="1"/>
                        <a:t>Asset</a:t>
                      </a:r>
                      <a:r>
                        <a:rPr lang="fr-CH" sz="1400" dirty="0"/>
                        <a:t> Class </a:t>
                      </a:r>
                      <a:r>
                        <a:rPr lang="fr-CH" sz="1400" dirty="0" err="1"/>
                        <a:t>Returns</a:t>
                      </a:r>
                      <a:r>
                        <a:rPr lang="fr-CH" sz="1400" baseline="0" dirty="0"/>
                        <a:t> (%)*</a:t>
                      </a:r>
                      <a:endParaRPr lang="en-US" sz="1400" dirty="0"/>
                    </a:p>
                  </a:txBody>
                  <a:tcPr>
                    <a:solidFill>
                      <a:schemeClr val="tx1"/>
                    </a:solidFill>
                  </a:tcPr>
                </a:tc>
                <a:tc>
                  <a:txBody>
                    <a:bodyPr/>
                    <a:lstStyle/>
                    <a:p>
                      <a:pPr algn="ctr"/>
                      <a:r>
                        <a:rPr lang="fr-CH" sz="1400" dirty="0"/>
                        <a:t>04.2023</a:t>
                      </a:r>
                      <a:endParaRPr lang="en-US" sz="1400" dirty="0"/>
                    </a:p>
                  </a:txBody>
                  <a:tcPr>
                    <a:solidFill>
                      <a:schemeClr val="tx1"/>
                    </a:solidFill>
                  </a:tcPr>
                </a:tc>
                <a:tc>
                  <a:txBody>
                    <a:bodyPr/>
                    <a:lstStyle/>
                    <a:p>
                      <a:pPr algn="ctr"/>
                      <a:r>
                        <a:rPr lang="fr-CH" sz="1400" dirty="0"/>
                        <a:t>2022</a:t>
                      </a:r>
                      <a:endParaRPr lang="en-US" sz="1400" dirty="0"/>
                    </a:p>
                  </a:txBody>
                  <a:tcPr>
                    <a:solidFill>
                      <a:schemeClr val="tx1"/>
                    </a:solidFill>
                  </a:tcPr>
                </a:tc>
                <a:extLst>
                  <a:ext uri="{0D108BD9-81ED-4DB2-BD59-A6C34878D82A}">
                    <a16:rowId xmlns:a16="http://schemas.microsoft.com/office/drawing/2014/main" val="2272489750"/>
                  </a:ext>
                </a:extLst>
              </a:tr>
              <a:tr h="306505">
                <a:tc gridSpan="3">
                  <a:txBody>
                    <a:bodyPr/>
                    <a:lstStyle/>
                    <a:p>
                      <a:r>
                        <a:rPr lang="fr-CH" sz="1400" b="1" dirty="0"/>
                        <a:t>EQUITIES</a:t>
                      </a:r>
                      <a:endParaRPr lang="en-US" sz="1400" b="1" dirty="0"/>
                    </a:p>
                  </a:txBody>
                  <a:tcPr>
                    <a:solidFill>
                      <a:schemeClr val="bg1"/>
                    </a:solidFill>
                  </a:tcPr>
                </a:tc>
                <a:tc hMerge="1">
                  <a:txBody>
                    <a:bodyPr/>
                    <a:lstStyle/>
                    <a:p>
                      <a:pPr algn="ctr"/>
                      <a:endParaRPr lang="en-US" sz="1400" dirty="0"/>
                    </a:p>
                  </a:txBody>
                  <a:tcPr/>
                </a:tc>
                <a:tc hMerge="1">
                  <a:txBody>
                    <a:bodyPr/>
                    <a:lstStyle/>
                    <a:p>
                      <a:pPr algn="ctr"/>
                      <a:endParaRPr lang="en-US" sz="1400" dirty="0"/>
                    </a:p>
                  </a:txBody>
                  <a:tcPr/>
                </a:tc>
                <a:extLst>
                  <a:ext uri="{0D108BD9-81ED-4DB2-BD59-A6C34878D82A}">
                    <a16:rowId xmlns:a16="http://schemas.microsoft.com/office/drawing/2014/main" val="3858786131"/>
                  </a:ext>
                </a:extLst>
              </a:tr>
              <a:tr h="306505">
                <a:tc>
                  <a:txBody>
                    <a:bodyPr/>
                    <a:lstStyle/>
                    <a:p>
                      <a:r>
                        <a:rPr lang="fr-CH" sz="1400" dirty="0"/>
                        <a:t>   </a:t>
                      </a:r>
                      <a:r>
                        <a:rPr lang="fr-CH" sz="1400" dirty="0" err="1"/>
                        <a:t>Switzerland</a:t>
                      </a:r>
                      <a:endParaRPr lang="en-US" sz="1400" dirty="0"/>
                    </a:p>
                  </a:txBody>
                  <a:tcPr>
                    <a:solidFill>
                      <a:schemeClr val="bg1"/>
                    </a:solidFill>
                  </a:tcPr>
                </a:tc>
                <a:tc>
                  <a:txBody>
                    <a:bodyPr/>
                    <a:lstStyle/>
                    <a:p>
                      <a:pPr algn="ctr"/>
                      <a:r>
                        <a:rPr lang="fr-CH" sz="1400" dirty="0"/>
                        <a:t>9.7</a:t>
                      </a:r>
                      <a:endParaRPr lang="en-US" sz="1400" dirty="0"/>
                    </a:p>
                  </a:txBody>
                  <a:tcPr>
                    <a:solidFill>
                      <a:schemeClr val="bg1"/>
                    </a:solidFill>
                  </a:tcPr>
                </a:tc>
                <a:tc>
                  <a:txBody>
                    <a:bodyPr/>
                    <a:lstStyle/>
                    <a:p>
                      <a:pPr algn="ctr"/>
                      <a:r>
                        <a:rPr lang="fr-CH" sz="1400" dirty="0">
                          <a:solidFill>
                            <a:srgbClr val="FF0000"/>
                          </a:solidFill>
                        </a:rPr>
                        <a:t>-16.5</a:t>
                      </a:r>
                      <a:endParaRPr lang="en-US" sz="1400" dirty="0">
                        <a:solidFill>
                          <a:srgbClr val="FF0000"/>
                        </a:solidFill>
                      </a:endParaRPr>
                    </a:p>
                  </a:txBody>
                  <a:tcPr>
                    <a:solidFill>
                      <a:schemeClr val="bg1"/>
                    </a:solidFill>
                  </a:tcPr>
                </a:tc>
                <a:extLst>
                  <a:ext uri="{0D108BD9-81ED-4DB2-BD59-A6C34878D82A}">
                    <a16:rowId xmlns:a16="http://schemas.microsoft.com/office/drawing/2014/main" val="745510700"/>
                  </a:ext>
                </a:extLst>
              </a:tr>
              <a:tr h="306505">
                <a:tc>
                  <a:txBody>
                    <a:bodyPr/>
                    <a:lstStyle/>
                    <a:p>
                      <a:r>
                        <a:rPr lang="fr-CH" sz="1400" dirty="0"/>
                        <a:t>   Europe</a:t>
                      </a:r>
                      <a:endParaRPr lang="en-US" sz="1400" dirty="0"/>
                    </a:p>
                  </a:txBody>
                  <a:tcPr>
                    <a:solidFill>
                      <a:schemeClr val="bg1"/>
                    </a:solidFill>
                  </a:tcPr>
                </a:tc>
                <a:tc>
                  <a:txBody>
                    <a:bodyPr/>
                    <a:lstStyle/>
                    <a:p>
                      <a:pPr algn="ctr"/>
                      <a:r>
                        <a:rPr lang="fr-CH" sz="1400" dirty="0"/>
                        <a:t>11.1</a:t>
                      </a:r>
                      <a:endParaRPr lang="en-US" sz="1400" dirty="0"/>
                    </a:p>
                  </a:txBody>
                  <a:tcPr>
                    <a:solidFill>
                      <a:schemeClr val="bg1"/>
                    </a:solidFill>
                  </a:tcPr>
                </a:tc>
                <a:tc>
                  <a:txBody>
                    <a:bodyPr/>
                    <a:lstStyle/>
                    <a:p>
                      <a:pPr algn="ctr"/>
                      <a:r>
                        <a:rPr lang="fr-CH" sz="1400" dirty="0">
                          <a:solidFill>
                            <a:srgbClr val="FF0000"/>
                          </a:solidFill>
                        </a:rPr>
                        <a:t>-12.6</a:t>
                      </a:r>
                      <a:endParaRPr lang="en-US" sz="1400" dirty="0">
                        <a:solidFill>
                          <a:srgbClr val="FF0000"/>
                        </a:solidFill>
                      </a:endParaRPr>
                    </a:p>
                  </a:txBody>
                  <a:tcPr>
                    <a:solidFill>
                      <a:schemeClr val="bg1"/>
                    </a:solidFill>
                  </a:tcPr>
                </a:tc>
                <a:extLst>
                  <a:ext uri="{0D108BD9-81ED-4DB2-BD59-A6C34878D82A}">
                    <a16:rowId xmlns:a16="http://schemas.microsoft.com/office/drawing/2014/main" val="783124799"/>
                  </a:ext>
                </a:extLst>
              </a:tr>
              <a:tr h="306505">
                <a:tc>
                  <a:txBody>
                    <a:bodyPr/>
                    <a:lstStyle/>
                    <a:p>
                      <a:r>
                        <a:rPr lang="fr-CH" sz="1400" dirty="0"/>
                        <a:t>   </a:t>
                      </a:r>
                      <a:r>
                        <a:rPr lang="fr-CH" sz="1400" dirty="0" err="1"/>
                        <a:t>North</a:t>
                      </a:r>
                      <a:r>
                        <a:rPr lang="fr-CH" sz="1400" dirty="0"/>
                        <a:t> </a:t>
                      </a:r>
                      <a:r>
                        <a:rPr lang="fr-CH" sz="1400" dirty="0" err="1"/>
                        <a:t>America</a:t>
                      </a:r>
                      <a:endParaRPr lang="en-US" sz="1400" dirty="0"/>
                    </a:p>
                  </a:txBody>
                  <a:tcPr>
                    <a:solidFill>
                      <a:schemeClr val="bg1"/>
                    </a:solidFill>
                  </a:tcPr>
                </a:tc>
                <a:tc>
                  <a:txBody>
                    <a:bodyPr/>
                    <a:lstStyle/>
                    <a:p>
                      <a:pPr algn="ctr"/>
                      <a:r>
                        <a:rPr lang="fr-CH" sz="1400" dirty="0"/>
                        <a:t>4.7</a:t>
                      </a:r>
                      <a:endParaRPr lang="en-US" sz="1400" dirty="0"/>
                    </a:p>
                  </a:txBody>
                  <a:tcPr>
                    <a:solidFill>
                      <a:schemeClr val="bg1"/>
                    </a:solidFill>
                  </a:tcPr>
                </a:tc>
                <a:tc>
                  <a:txBody>
                    <a:bodyPr/>
                    <a:lstStyle/>
                    <a:p>
                      <a:pPr algn="ctr"/>
                      <a:r>
                        <a:rPr lang="fr-CH" sz="1400" dirty="0">
                          <a:solidFill>
                            <a:srgbClr val="FF0000"/>
                          </a:solidFill>
                        </a:rPr>
                        <a:t>-17.9</a:t>
                      </a:r>
                      <a:endParaRPr lang="en-US" sz="1400" dirty="0">
                        <a:solidFill>
                          <a:srgbClr val="FF0000"/>
                        </a:solidFill>
                      </a:endParaRPr>
                    </a:p>
                  </a:txBody>
                  <a:tcPr>
                    <a:solidFill>
                      <a:schemeClr val="bg1"/>
                    </a:solidFill>
                  </a:tcPr>
                </a:tc>
                <a:extLst>
                  <a:ext uri="{0D108BD9-81ED-4DB2-BD59-A6C34878D82A}">
                    <a16:rowId xmlns:a16="http://schemas.microsoft.com/office/drawing/2014/main" val="2280329516"/>
                  </a:ext>
                </a:extLst>
              </a:tr>
              <a:tr h="306505">
                <a:tc>
                  <a:txBody>
                    <a:bodyPr/>
                    <a:lstStyle/>
                    <a:p>
                      <a:r>
                        <a:rPr lang="fr-CH" sz="1400" dirty="0"/>
                        <a:t>   </a:t>
                      </a:r>
                      <a:r>
                        <a:rPr lang="fr-CH" sz="1400" dirty="0" err="1"/>
                        <a:t>Japan</a:t>
                      </a:r>
                      <a:endParaRPr lang="en-US" sz="1400" dirty="0"/>
                    </a:p>
                  </a:txBody>
                  <a:tcPr>
                    <a:solidFill>
                      <a:schemeClr val="bg1"/>
                    </a:solidFill>
                  </a:tcPr>
                </a:tc>
                <a:tc>
                  <a:txBody>
                    <a:bodyPr/>
                    <a:lstStyle/>
                    <a:p>
                      <a:pPr algn="ctr"/>
                      <a:r>
                        <a:rPr lang="fr-CH" sz="1400" dirty="0"/>
                        <a:t>2.5</a:t>
                      </a:r>
                      <a:endParaRPr lang="en-US" sz="1400" dirty="0"/>
                    </a:p>
                  </a:txBody>
                  <a:tcPr>
                    <a:solidFill>
                      <a:schemeClr val="bg1"/>
                    </a:solidFill>
                  </a:tcPr>
                </a:tc>
                <a:tc>
                  <a:txBody>
                    <a:bodyPr/>
                    <a:lstStyle/>
                    <a:p>
                      <a:pPr algn="ctr"/>
                      <a:r>
                        <a:rPr lang="fr-CH" sz="1400" dirty="0">
                          <a:solidFill>
                            <a:srgbClr val="FF0000"/>
                          </a:solidFill>
                        </a:rPr>
                        <a:t>-15.0</a:t>
                      </a:r>
                      <a:endParaRPr lang="en-US" sz="1400" dirty="0">
                        <a:solidFill>
                          <a:srgbClr val="FF0000"/>
                        </a:solidFill>
                      </a:endParaRPr>
                    </a:p>
                  </a:txBody>
                  <a:tcPr>
                    <a:solidFill>
                      <a:schemeClr val="bg1"/>
                    </a:solidFill>
                  </a:tcPr>
                </a:tc>
                <a:extLst>
                  <a:ext uri="{0D108BD9-81ED-4DB2-BD59-A6C34878D82A}">
                    <a16:rowId xmlns:a16="http://schemas.microsoft.com/office/drawing/2014/main" val="3535846881"/>
                  </a:ext>
                </a:extLst>
              </a:tr>
              <a:tr h="306505">
                <a:tc>
                  <a:txBody>
                    <a:bodyPr/>
                    <a:lstStyle/>
                    <a:p>
                      <a:r>
                        <a:rPr lang="fr-CH" sz="1400" dirty="0"/>
                        <a:t>   </a:t>
                      </a:r>
                      <a:r>
                        <a:rPr lang="fr-CH" sz="1400" dirty="0" err="1"/>
                        <a:t>Emerging</a:t>
                      </a:r>
                      <a:r>
                        <a:rPr lang="fr-CH" sz="1400" dirty="0"/>
                        <a:t> </a:t>
                      </a:r>
                      <a:r>
                        <a:rPr lang="fr-CH" sz="1400" dirty="0" err="1"/>
                        <a:t>Markets</a:t>
                      </a:r>
                      <a:endParaRPr lang="en-US" sz="1400" dirty="0"/>
                    </a:p>
                  </a:txBody>
                  <a:tcPr>
                    <a:solidFill>
                      <a:schemeClr val="bg1"/>
                    </a:solidFill>
                  </a:tcPr>
                </a:tc>
                <a:tc>
                  <a:txBody>
                    <a:bodyPr/>
                    <a:lstStyle/>
                    <a:p>
                      <a:pPr algn="ctr"/>
                      <a:r>
                        <a:rPr lang="fr-CH" sz="1400" dirty="0">
                          <a:solidFill>
                            <a:srgbClr val="FF0000"/>
                          </a:solidFill>
                        </a:rPr>
                        <a:t>-1.1</a:t>
                      </a:r>
                      <a:endParaRPr lang="en-US" sz="1400" dirty="0">
                        <a:solidFill>
                          <a:srgbClr val="FF0000"/>
                        </a:solidFill>
                      </a:endParaRPr>
                    </a:p>
                  </a:txBody>
                  <a:tcPr>
                    <a:solidFill>
                      <a:schemeClr val="bg1"/>
                    </a:solidFill>
                  </a:tcPr>
                </a:tc>
                <a:tc>
                  <a:txBody>
                    <a:bodyPr/>
                    <a:lstStyle/>
                    <a:p>
                      <a:pPr algn="ctr"/>
                      <a:r>
                        <a:rPr lang="fr-CH" sz="1400" dirty="0">
                          <a:solidFill>
                            <a:srgbClr val="FF0000"/>
                          </a:solidFill>
                        </a:rPr>
                        <a:t>-18.5</a:t>
                      </a:r>
                      <a:endParaRPr lang="en-US" sz="1400" dirty="0">
                        <a:solidFill>
                          <a:srgbClr val="FF0000"/>
                        </a:solidFill>
                      </a:endParaRPr>
                    </a:p>
                  </a:txBody>
                  <a:tcPr>
                    <a:solidFill>
                      <a:schemeClr val="bg1"/>
                    </a:solidFill>
                  </a:tcPr>
                </a:tc>
                <a:extLst>
                  <a:ext uri="{0D108BD9-81ED-4DB2-BD59-A6C34878D82A}">
                    <a16:rowId xmlns:a16="http://schemas.microsoft.com/office/drawing/2014/main" val="4005054382"/>
                  </a:ext>
                </a:extLst>
              </a:tr>
              <a:tr h="306505">
                <a:tc gridSpan="3">
                  <a:txBody>
                    <a:bodyPr/>
                    <a:lstStyle/>
                    <a:p>
                      <a:r>
                        <a:rPr lang="fr-CH" sz="1400" b="1" dirty="0"/>
                        <a:t>GOVERNMENT BONDS</a:t>
                      </a:r>
                      <a:endParaRPr lang="en-US" sz="1400" b="1" dirty="0"/>
                    </a:p>
                  </a:txBody>
                  <a:tcPr>
                    <a:solidFill>
                      <a:schemeClr val="bg1"/>
                    </a:solidFill>
                  </a:tcPr>
                </a:tc>
                <a:tc hMerge="1">
                  <a:txBody>
                    <a:bodyPr/>
                    <a:lstStyle/>
                    <a:p>
                      <a:pPr algn="ctr"/>
                      <a:endParaRPr lang="en-US" sz="1400" dirty="0"/>
                    </a:p>
                  </a:txBody>
                  <a:tcPr/>
                </a:tc>
                <a:tc hMerge="1">
                  <a:txBody>
                    <a:bodyPr/>
                    <a:lstStyle/>
                    <a:p>
                      <a:pPr algn="ctr"/>
                      <a:endParaRPr lang="en-US" sz="1400" dirty="0"/>
                    </a:p>
                  </a:txBody>
                  <a:tcPr/>
                </a:tc>
                <a:extLst>
                  <a:ext uri="{0D108BD9-81ED-4DB2-BD59-A6C34878D82A}">
                    <a16:rowId xmlns:a16="http://schemas.microsoft.com/office/drawing/2014/main" val="2247871377"/>
                  </a:ext>
                </a:extLst>
              </a:tr>
              <a:tr h="306505">
                <a:tc>
                  <a:txBody>
                    <a:bodyPr/>
                    <a:lstStyle/>
                    <a:p>
                      <a:r>
                        <a:rPr lang="fr-CH" sz="1400" dirty="0"/>
                        <a:t>   </a:t>
                      </a:r>
                      <a:r>
                        <a:rPr lang="fr-CH" sz="1400" dirty="0" err="1"/>
                        <a:t>Switzerland</a:t>
                      </a:r>
                      <a:endParaRPr lang="en-US" sz="1400" dirty="0"/>
                    </a:p>
                  </a:txBody>
                  <a:tcPr>
                    <a:solidFill>
                      <a:schemeClr val="bg1"/>
                    </a:solidFill>
                  </a:tcPr>
                </a:tc>
                <a:tc>
                  <a:txBody>
                    <a:bodyPr/>
                    <a:lstStyle/>
                    <a:p>
                      <a:pPr algn="ctr"/>
                      <a:r>
                        <a:rPr lang="fr-CH" sz="1400" dirty="0"/>
                        <a:t>5.6</a:t>
                      </a:r>
                      <a:endParaRPr lang="en-US" sz="1400" dirty="0"/>
                    </a:p>
                  </a:txBody>
                  <a:tcPr>
                    <a:solidFill>
                      <a:schemeClr val="bg1"/>
                    </a:solidFill>
                  </a:tcPr>
                </a:tc>
                <a:tc>
                  <a:txBody>
                    <a:bodyPr/>
                    <a:lstStyle/>
                    <a:p>
                      <a:pPr algn="ctr"/>
                      <a:r>
                        <a:rPr lang="fr-CH" sz="1400" dirty="0">
                          <a:solidFill>
                            <a:srgbClr val="FF0000"/>
                          </a:solidFill>
                        </a:rPr>
                        <a:t>-17.0</a:t>
                      </a:r>
                      <a:endParaRPr lang="en-US" sz="1400" dirty="0">
                        <a:solidFill>
                          <a:srgbClr val="FF0000"/>
                        </a:solidFill>
                      </a:endParaRPr>
                    </a:p>
                  </a:txBody>
                  <a:tcPr>
                    <a:solidFill>
                      <a:schemeClr val="bg1"/>
                    </a:solidFill>
                  </a:tcPr>
                </a:tc>
                <a:extLst>
                  <a:ext uri="{0D108BD9-81ED-4DB2-BD59-A6C34878D82A}">
                    <a16:rowId xmlns:a16="http://schemas.microsoft.com/office/drawing/2014/main" val="4183972672"/>
                  </a:ext>
                </a:extLst>
              </a:tr>
              <a:tr h="306505">
                <a:tc gridSpan="3">
                  <a:txBody>
                    <a:bodyPr/>
                    <a:lstStyle/>
                    <a:p>
                      <a:r>
                        <a:rPr lang="fr-CH" sz="1400" dirty="0"/>
                        <a:t> </a:t>
                      </a:r>
                      <a:r>
                        <a:rPr lang="fr-CH" sz="1400" b="1" dirty="0"/>
                        <a:t>CREDIT</a:t>
                      </a:r>
                      <a:endParaRPr lang="en-US" sz="1400" b="1" dirty="0"/>
                    </a:p>
                  </a:txBody>
                  <a:tcPr>
                    <a:solidFill>
                      <a:schemeClr val="bg1"/>
                    </a:solidFill>
                  </a:tcPr>
                </a:tc>
                <a:tc hMerge="1">
                  <a:txBody>
                    <a:bodyPr/>
                    <a:lstStyle/>
                    <a:p>
                      <a:pPr algn="ctr"/>
                      <a:endParaRPr lang="en-US" sz="1400" dirty="0"/>
                    </a:p>
                  </a:txBody>
                  <a:tcPr/>
                </a:tc>
                <a:tc hMerge="1">
                  <a:txBody>
                    <a:bodyPr/>
                    <a:lstStyle/>
                    <a:p>
                      <a:pPr algn="ctr"/>
                      <a:endParaRPr lang="en-US" sz="1400" dirty="0"/>
                    </a:p>
                  </a:txBody>
                  <a:tcPr/>
                </a:tc>
                <a:extLst>
                  <a:ext uri="{0D108BD9-81ED-4DB2-BD59-A6C34878D82A}">
                    <a16:rowId xmlns:a16="http://schemas.microsoft.com/office/drawing/2014/main" val="3551896134"/>
                  </a:ext>
                </a:extLst>
              </a:tr>
              <a:tr h="306505">
                <a:tc>
                  <a:txBody>
                    <a:bodyPr/>
                    <a:lstStyle/>
                    <a:p>
                      <a:r>
                        <a:rPr lang="fr-CH" sz="1400" dirty="0"/>
                        <a:t>   Senior </a:t>
                      </a:r>
                      <a:r>
                        <a:rPr lang="fr-CH" sz="1400" dirty="0" err="1"/>
                        <a:t>Loans</a:t>
                      </a:r>
                      <a:endParaRPr lang="en-US" sz="1400" dirty="0"/>
                    </a:p>
                  </a:txBody>
                  <a:tcPr>
                    <a:solidFill>
                      <a:schemeClr val="bg1"/>
                    </a:solidFill>
                  </a:tcPr>
                </a:tc>
                <a:tc>
                  <a:txBody>
                    <a:bodyPr/>
                    <a:lstStyle/>
                    <a:p>
                      <a:pPr algn="ctr"/>
                      <a:r>
                        <a:rPr lang="fr-CH" sz="1400" dirty="0"/>
                        <a:t>2.5</a:t>
                      </a:r>
                      <a:endParaRPr lang="en-US" sz="1400" dirty="0"/>
                    </a:p>
                  </a:txBody>
                  <a:tcPr>
                    <a:solidFill>
                      <a:schemeClr val="bg1"/>
                    </a:solidFill>
                  </a:tcPr>
                </a:tc>
                <a:tc>
                  <a:txBody>
                    <a:bodyPr/>
                    <a:lstStyle/>
                    <a:p>
                      <a:pPr algn="ctr"/>
                      <a:r>
                        <a:rPr lang="fr-CH" sz="1400" dirty="0">
                          <a:solidFill>
                            <a:srgbClr val="FF0000"/>
                          </a:solidFill>
                        </a:rPr>
                        <a:t>-4.3</a:t>
                      </a:r>
                      <a:endParaRPr lang="en-US" sz="1400" dirty="0">
                        <a:solidFill>
                          <a:srgbClr val="FF0000"/>
                        </a:solidFill>
                      </a:endParaRPr>
                    </a:p>
                  </a:txBody>
                  <a:tcPr>
                    <a:solidFill>
                      <a:schemeClr val="bg1"/>
                    </a:solidFill>
                  </a:tcPr>
                </a:tc>
                <a:extLst>
                  <a:ext uri="{0D108BD9-81ED-4DB2-BD59-A6C34878D82A}">
                    <a16:rowId xmlns:a16="http://schemas.microsoft.com/office/drawing/2014/main" val="1398870656"/>
                  </a:ext>
                </a:extLst>
              </a:tr>
              <a:tr h="306505">
                <a:tc>
                  <a:txBody>
                    <a:bodyPr/>
                    <a:lstStyle/>
                    <a:p>
                      <a:r>
                        <a:rPr lang="fr-CH" sz="1400" dirty="0"/>
                        <a:t>   </a:t>
                      </a:r>
                      <a:r>
                        <a:rPr lang="fr-CH" sz="1400" dirty="0" err="1"/>
                        <a:t>Emerging</a:t>
                      </a:r>
                      <a:r>
                        <a:rPr lang="fr-CH" sz="1400" dirty="0"/>
                        <a:t> </a:t>
                      </a:r>
                      <a:r>
                        <a:rPr lang="fr-CH" sz="1400" dirty="0" err="1"/>
                        <a:t>Market</a:t>
                      </a:r>
                      <a:endParaRPr lang="en-US" sz="1400" dirty="0"/>
                    </a:p>
                  </a:txBody>
                  <a:tcPr>
                    <a:solidFill>
                      <a:schemeClr val="bg1"/>
                    </a:solidFill>
                  </a:tcPr>
                </a:tc>
                <a:tc>
                  <a:txBody>
                    <a:bodyPr/>
                    <a:lstStyle/>
                    <a:p>
                      <a:pPr algn="ctr"/>
                      <a:r>
                        <a:rPr lang="fr-CH" sz="1400" dirty="0"/>
                        <a:t>1.0</a:t>
                      </a:r>
                      <a:endParaRPr lang="en-US" sz="1400" dirty="0"/>
                    </a:p>
                  </a:txBody>
                  <a:tcPr>
                    <a:solidFill>
                      <a:schemeClr val="bg1"/>
                    </a:solidFill>
                  </a:tcPr>
                </a:tc>
                <a:tc>
                  <a:txBody>
                    <a:bodyPr/>
                    <a:lstStyle/>
                    <a:p>
                      <a:pPr algn="ctr"/>
                      <a:r>
                        <a:rPr lang="fr-CH" sz="1400" dirty="0">
                          <a:solidFill>
                            <a:srgbClr val="FF0000"/>
                          </a:solidFill>
                        </a:rPr>
                        <a:t>-20.3</a:t>
                      </a:r>
                      <a:endParaRPr lang="en-US" sz="1400" dirty="0">
                        <a:solidFill>
                          <a:srgbClr val="FF0000"/>
                        </a:solidFill>
                      </a:endParaRPr>
                    </a:p>
                  </a:txBody>
                  <a:tcPr>
                    <a:solidFill>
                      <a:schemeClr val="bg1"/>
                    </a:solidFill>
                  </a:tcPr>
                </a:tc>
                <a:extLst>
                  <a:ext uri="{0D108BD9-81ED-4DB2-BD59-A6C34878D82A}">
                    <a16:rowId xmlns:a16="http://schemas.microsoft.com/office/drawing/2014/main" val="1644825317"/>
                  </a:ext>
                </a:extLst>
              </a:tr>
              <a:tr h="306505">
                <a:tc gridSpan="3">
                  <a:txBody>
                    <a:bodyPr/>
                    <a:lstStyle/>
                    <a:p>
                      <a:r>
                        <a:rPr lang="fr-CH" sz="1400" b="1" dirty="0"/>
                        <a:t>REAL</a:t>
                      </a:r>
                      <a:r>
                        <a:rPr lang="fr-CH" sz="1400" b="1" baseline="0" dirty="0"/>
                        <a:t> ESTATE</a:t>
                      </a:r>
                      <a:endParaRPr lang="en-US" sz="1400" b="1" dirty="0"/>
                    </a:p>
                  </a:txBody>
                  <a:tcPr>
                    <a:solidFill>
                      <a:schemeClr val="bg1"/>
                    </a:solidFill>
                  </a:tcPr>
                </a:tc>
                <a:tc hMerge="1">
                  <a:txBody>
                    <a:bodyPr/>
                    <a:lstStyle/>
                    <a:p>
                      <a:pPr algn="ctr"/>
                      <a:endParaRPr lang="en-US" sz="1400" dirty="0"/>
                    </a:p>
                  </a:txBody>
                  <a:tcPr/>
                </a:tc>
                <a:tc hMerge="1">
                  <a:txBody>
                    <a:bodyPr/>
                    <a:lstStyle/>
                    <a:p>
                      <a:pPr algn="ctr"/>
                      <a:endParaRPr lang="en-US" sz="1400" dirty="0"/>
                    </a:p>
                  </a:txBody>
                  <a:tcPr/>
                </a:tc>
                <a:extLst>
                  <a:ext uri="{0D108BD9-81ED-4DB2-BD59-A6C34878D82A}">
                    <a16:rowId xmlns:a16="http://schemas.microsoft.com/office/drawing/2014/main" val="3182512698"/>
                  </a:ext>
                </a:extLst>
              </a:tr>
              <a:tr h="306505">
                <a:tc>
                  <a:txBody>
                    <a:bodyPr/>
                    <a:lstStyle/>
                    <a:p>
                      <a:r>
                        <a:rPr lang="fr-CH" sz="1400" dirty="0"/>
                        <a:t>   </a:t>
                      </a:r>
                      <a:r>
                        <a:rPr lang="fr-CH" sz="1400" dirty="0" err="1"/>
                        <a:t>Swiss</a:t>
                      </a:r>
                      <a:r>
                        <a:rPr lang="fr-CH" sz="1400" dirty="0"/>
                        <a:t> Funds</a:t>
                      </a:r>
                      <a:endParaRPr lang="en-US" sz="1400" dirty="0"/>
                    </a:p>
                  </a:txBody>
                  <a:tcPr>
                    <a:solidFill>
                      <a:schemeClr val="bg1"/>
                    </a:solidFill>
                  </a:tcPr>
                </a:tc>
                <a:tc>
                  <a:txBody>
                    <a:bodyPr/>
                    <a:lstStyle/>
                    <a:p>
                      <a:pPr algn="ctr"/>
                      <a:r>
                        <a:rPr lang="fr-CH" sz="1400" dirty="0"/>
                        <a:t>1.2</a:t>
                      </a:r>
                      <a:endParaRPr lang="en-US" sz="1400" dirty="0"/>
                    </a:p>
                  </a:txBody>
                  <a:tcPr>
                    <a:solidFill>
                      <a:schemeClr val="bg1"/>
                    </a:solidFill>
                  </a:tcPr>
                </a:tc>
                <a:tc>
                  <a:txBody>
                    <a:bodyPr/>
                    <a:lstStyle/>
                    <a:p>
                      <a:pPr algn="ctr"/>
                      <a:r>
                        <a:rPr lang="fr-CH" sz="1400" dirty="0">
                          <a:solidFill>
                            <a:srgbClr val="FF0000"/>
                          </a:solidFill>
                        </a:rPr>
                        <a:t>-15.2</a:t>
                      </a:r>
                      <a:endParaRPr lang="en-US" sz="1400" dirty="0">
                        <a:solidFill>
                          <a:srgbClr val="FF0000"/>
                        </a:solidFill>
                      </a:endParaRPr>
                    </a:p>
                  </a:txBody>
                  <a:tcPr>
                    <a:solidFill>
                      <a:schemeClr val="bg1"/>
                    </a:solidFill>
                  </a:tcPr>
                </a:tc>
                <a:extLst>
                  <a:ext uri="{0D108BD9-81ED-4DB2-BD59-A6C34878D82A}">
                    <a16:rowId xmlns:a16="http://schemas.microsoft.com/office/drawing/2014/main" val="268645899"/>
                  </a:ext>
                </a:extLst>
              </a:tr>
            </a:tbl>
          </a:graphicData>
        </a:graphic>
      </p:graphicFrame>
      <p:sp>
        <p:nvSpPr>
          <p:cNvPr id="7" name="TextBox 6"/>
          <p:cNvSpPr txBox="1"/>
          <p:nvPr/>
        </p:nvSpPr>
        <p:spPr>
          <a:xfrm>
            <a:off x="4984174" y="6094851"/>
            <a:ext cx="1985818" cy="261610"/>
          </a:xfrm>
          <a:prstGeom prst="rect">
            <a:avLst/>
          </a:prstGeom>
          <a:noFill/>
        </p:spPr>
        <p:txBody>
          <a:bodyPr wrap="square" rtlCol="0">
            <a:spAutoFit/>
          </a:bodyPr>
          <a:lstStyle/>
          <a:p>
            <a:r>
              <a:rPr lang="fr-CH" sz="1100" i="1" dirty="0"/>
              <a:t>* - </a:t>
            </a:r>
            <a:r>
              <a:rPr lang="fr-CH" sz="1100" i="1" dirty="0" err="1"/>
              <a:t>returns</a:t>
            </a:r>
            <a:r>
              <a:rPr lang="fr-CH" sz="1100" i="1" dirty="0"/>
              <a:t> in </a:t>
            </a:r>
            <a:r>
              <a:rPr lang="fr-CH" sz="1100" i="1" dirty="0" err="1"/>
              <a:t>Swiss</a:t>
            </a:r>
            <a:r>
              <a:rPr lang="fr-CH" sz="1100" i="1" dirty="0"/>
              <a:t> francs</a:t>
            </a:r>
            <a:endParaRPr lang="en-US" sz="1100" i="1" dirty="0"/>
          </a:p>
        </p:txBody>
      </p:sp>
      <p:sp>
        <p:nvSpPr>
          <p:cNvPr id="8" name="Rectangle 7"/>
          <p:cNvSpPr/>
          <p:nvPr/>
        </p:nvSpPr>
        <p:spPr bwMode="auto">
          <a:xfrm>
            <a:off x="4872182" y="1675825"/>
            <a:ext cx="4195618" cy="4419026"/>
          </a:xfrm>
          <a:prstGeom prst="rect">
            <a:avLst/>
          </a:prstGeom>
          <a:noFill/>
          <a:ln w="9525" cap="flat" cmpd="sng" algn="ctr">
            <a:solidFill>
              <a:schemeClr val="bg1">
                <a:lumMod val="9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954302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65811530"/>
              </p:ext>
            </p:extLst>
          </p:nvPr>
        </p:nvGraphicFramePr>
        <p:xfrm>
          <a:off x="507683" y="4953000"/>
          <a:ext cx="6350318" cy="1662747"/>
        </p:xfrm>
        <a:graphic>
          <a:graphicData uri="http://schemas.openxmlformats.org/drawingml/2006/table">
            <a:tbl>
              <a:tblPr firstRow="1" bandRow="1">
                <a:tableStyleId>{5C22544A-7EE6-4342-B048-85BDC9FD1C3A}</a:tableStyleId>
              </a:tblPr>
              <a:tblGrid>
                <a:gridCol w="1940375">
                  <a:extLst>
                    <a:ext uri="{9D8B030D-6E8A-4147-A177-3AD203B41FA5}">
                      <a16:colId xmlns:a16="http://schemas.microsoft.com/office/drawing/2014/main" val="1509202913"/>
                    </a:ext>
                  </a:extLst>
                </a:gridCol>
                <a:gridCol w="999587">
                  <a:extLst>
                    <a:ext uri="{9D8B030D-6E8A-4147-A177-3AD203B41FA5}">
                      <a16:colId xmlns:a16="http://schemas.microsoft.com/office/drawing/2014/main" val="1661629336"/>
                    </a:ext>
                  </a:extLst>
                </a:gridCol>
                <a:gridCol w="978319">
                  <a:extLst>
                    <a:ext uri="{9D8B030D-6E8A-4147-A177-3AD203B41FA5}">
                      <a16:colId xmlns:a16="http://schemas.microsoft.com/office/drawing/2014/main" val="195519292"/>
                    </a:ext>
                  </a:extLst>
                </a:gridCol>
                <a:gridCol w="1148462">
                  <a:extLst>
                    <a:ext uri="{9D8B030D-6E8A-4147-A177-3AD203B41FA5}">
                      <a16:colId xmlns:a16="http://schemas.microsoft.com/office/drawing/2014/main" val="2488773983"/>
                    </a:ext>
                  </a:extLst>
                </a:gridCol>
                <a:gridCol w="1283575">
                  <a:extLst>
                    <a:ext uri="{9D8B030D-6E8A-4147-A177-3AD203B41FA5}">
                      <a16:colId xmlns:a16="http://schemas.microsoft.com/office/drawing/2014/main" val="37080051"/>
                    </a:ext>
                  </a:extLst>
                </a:gridCol>
              </a:tblGrid>
              <a:tr h="550227">
                <a:tc>
                  <a:txBody>
                    <a:bodyPr/>
                    <a:lstStyle/>
                    <a:p>
                      <a:r>
                        <a:rPr lang="fr-CH" sz="1100" dirty="0"/>
                        <a:t>Investment Performance (%)</a:t>
                      </a:r>
                      <a:endParaRPr lang="en-US" sz="1100" dirty="0"/>
                    </a:p>
                  </a:txBody>
                  <a:tcPr>
                    <a:solidFill>
                      <a:schemeClr val="tx1"/>
                    </a:solidFill>
                  </a:tcPr>
                </a:tc>
                <a:tc>
                  <a:txBody>
                    <a:bodyPr/>
                    <a:lstStyle/>
                    <a:p>
                      <a:pPr algn="ctr"/>
                      <a:r>
                        <a:rPr lang="fr-CH" sz="1100" dirty="0"/>
                        <a:t>Jan-</a:t>
                      </a:r>
                      <a:r>
                        <a:rPr lang="fr-CH" sz="1100" dirty="0" err="1"/>
                        <a:t>Apr</a:t>
                      </a:r>
                      <a:r>
                        <a:rPr lang="fr-CH" sz="1100" baseline="0" dirty="0"/>
                        <a:t> 2023</a:t>
                      </a:r>
                      <a:endParaRPr lang="en-US" sz="1100" dirty="0"/>
                    </a:p>
                  </a:txBody>
                  <a:tcPr>
                    <a:solidFill>
                      <a:schemeClr val="tx1"/>
                    </a:solidFill>
                  </a:tcPr>
                </a:tc>
                <a:tc>
                  <a:txBody>
                    <a:bodyPr/>
                    <a:lstStyle/>
                    <a:p>
                      <a:pPr algn="ctr"/>
                      <a:r>
                        <a:rPr lang="fr-CH" sz="1100" dirty="0"/>
                        <a:t>2022</a:t>
                      </a:r>
                      <a:endParaRPr lang="en-US" sz="1100" dirty="0"/>
                    </a:p>
                  </a:txBody>
                  <a:tcPr>
                    <a:solidFill>
                      <a:schemeClr val="tx1"/>
                    </a:solidFill>
                  </a:tcPr>
                </a:tc>
                <a:tc>
                  <a:txBody>
                    <a:bodyPr/>
                    <a:lstStyle/>
                    <a:p>
                      <a:pPr algn="ctr"/>
                      <a:r>
                        <a:rPr lang="fr-CH" sz="1100" dirty="0"/>
                        <a:t>5-year</a:t>
                      </a:r>
                      <a:endParaRPr lang="en-US" sz="1100" dirty="0"/>
                    </a:p>
                  </a:txBody>
                  <a:tcPr>
                    <a:solidFill>
                      <a:schemeClr val="tx1"/>
                    </a:solidFill>
                  </a:tcPr>
                </a:tc>
                <a:tc>
                  <a:txBody>
                    <a:bodyPr/>
                    <a:lstStyle/>
                    <a:p>
                      <a:pPr algn="ctr"/>
                      <a:r>
                        <a:rPr lang="fr-CH" sz="1100" dirty="0" err="1"/>
                        <a:t>Since</a:t>
                      </a:r>
                      <a:r>
                        <a:rPr lang="fr-CH" sz="1100" dirty="0"/>
                        <a:t> </a:t>
                      </a:r>
                      <a:r>
                        <a:rPr lang="fr-CH" sz="1100" dirty="0" err="1"/>
                        <a:t>Inception</a:t>
                      </a:r>
                      <a:endParaRPr lang="en-US" sz="1100" dirty="0"/>
                    </a:p>
                  </a:txBody>
                  <a:tcPr>
                    <a:solidFill>
                      <a:schemeClr val="tx1"/>
                    </a:solidFill>
                  </a:tcPr>
                </a:tc>
                <a:extLst>
                  <a:ext uri="{0D108BD9-81ED-4DB2-BD59-A6C34878D82A}">
                    <a16:rowId xmlns:a16="http://schemas.microsoft.com/office/drawing/2014/main" val="1671579317"/>
                  </a:ext>
                </a:extLst>
              </a:tr>
              <a:tr h="370840">
                <a:tc>
                  <a:txBody>
                    <a:bodyPr/>
                    <a:lstStyle/>
                    <a:p>
                      <a:r>
                        <a:rPr lang="fr-CH" sz="1100" dirty="0"/>
                        <a:t>WIPO</a:t>
                      </a:r>
                      <a:r>
                        <a:rPr lang="fr-CH" sz="1100" baseline="0" dirty="0"/>
                        <a:t> </a:t>
                      </a:r>
                      <a:r>
                        <a:rPr lang="fr-CH" sz="1100" baseline="0" dirty="0" err="1"/>
                        <a:t>Core</a:t>
                      </a:r>
                      <a:r>
                        <a:rPr lang="fr-CH" sz="1100" baseline="0" dirty="0"/>
                        <a:t> Cash</a:t>
                      </a:r>
                      <a:endParaRPr lang="en-US" sz="1100" dirty="0"/>
                    </a:p>
                  </a:txBody>
                  <a:tcPr>
                    <a:solidFill>
                      <a:schemeClr val="bg1"/>
                    </a:solidFill>
                  </a:tcPr>
                </a:tc>
                <a:tc>
                  <a:txBody>
                    <a:bodyPr/>
                    <a:lstStyle/>
                    <a:p>
                      <a:pPr algn="ctr"/>
                      <a:r>
                        <a:rPr lang="fr-CH" sz="1100" b="1" dirty="0"/>
                        <a:t>1.3</a:t>
                      </a:r>
                      <a:endParaRPr lang="en-US" sz="1100" b="1" dirty="0"/>
                    </a:p>
                  </a:txBody>
                  <a:tcPr>
                    <a:solidFill>
                      <a:schemeClr val="accent1"/>
                    </a:solidFill>
                  </a:tcPr>
                </a:tc>
                <a:tc>
                  <a:txBody>
                    <a:bodyPr/>
                    <a:lstStyle/>
                    <a:p>
                      <a:pPr algn="ctr"/>
                      <a:r>
                        <a:rPr lang="fr-CH" sz="1100" dirty="0">
                          <a:solidFill>
                            <a:srgbClr val="FF0000"/>
                          </a:solidFill>
                        </a:rPr>
                        <a:t>-9.4</a:t>
                      </a:r>
                      <a:endParaRPr lang="en-US" sz="1100" dirty="0">
                        <a:solidFill>
                          <a:srgbClr val="FF0000"/>
                        </a:solidFill>
                      </a:endParaRPr>
                    </a:p>
                  </a:txBody>
                  <a:tcPr>
                    <a:solidFill>
                      <a:schemeClr val="bg1"/>
                    </a:solidFill>
                  </a:tcPr>
                </a:tc>
                <a:tc>
                  <a:txBody>
                    <a:bodyPr/>
                    <a:lstStyle/>
                    <a:p>
                      <a:pPr algn="ctr"/>
                      <a:r>
                        <a:rPr lang="fr-CH" sz="1100" dirty="0"/>
                        <a:t>1.0</a:t>
                      </a:r>
                      <a:endParaRPr lang="en-US" sz="1100" dirty="0"/>
                    </a:p>
                  </a:txBody>
                  <a:tcPr>
                    <a:solidFill>
                      <a:schemeClr val="bg1"/>
                    </a:solidFill>
                  </a:tcPr>
                </a:tc>
                <a:tc>
                  <a:txBody>
                    <a:bodyPr/>
                    <a:lstStyle/>
                    <a:p>
                      <a:pPr algn="ctr"/>
                      <a:r>
                        <a:rPr lang="fr-CH" sz="1100" dirty="0"/>
                        <a:t>0.6</a:t>
                      </a:r>
                      <a:endParaRPr lang="en-US" sz="1100" dirty="0"/>
                    </a:p>
                  </a:txBody>
                  <a:tcPr>
                    <a:solidFill>
                      <a:schemeClr val="bg1"/>
                    </a:solidFill>
                  </a:tcPr>
                </a:tc>
                <a:extLst>
                  <a:ext uri="{0D108BD9-81ED-4DB2-BD59-A6C34878D82A}">
                    <a16:rowId xmlns:a16="http://schemas.microsoft.com/office/drawing/2014/main" val="319239429"/>
                  </a:ext>
                </a:extLst>
              </a:tr>
              <a:tr h="370840">
                <a:tc>
                  <a:txBody>
                    <a:bodyPr/>
                    <a:lstStyle/>
                    <a:p>
                      <a:r>
                        <a:rPr lang="fr-CH" sz="1100" dirty="0"/>
                        <a:t>Benchmark Return</a:t>
                      </a:r>
                      <a:endParaRPr lang="en-US" sz="1100" dirty="0"/>
                    </a:p>
                  </a:txBody>
                  <a:tcPr>
                    <a:solidFill>
                      <a:schemeClr val="bg1"/>
                    </a:solidFill>
                  </a:tcPr>
                </a:tc>
                <a:tc>
                  <a:txBody>
                    <a:bodyPr/>
                    <a:lstStyle/>
                    <a:p>
                      <a:pPr algn="ctr"/>
                      <a:r>
                        <a:rPr lang="fr-CH" sz="1100" b="1" dirty="0"/>
                        <a:t>1.2</a:t>
                      </a:r>
                      <a:endParaRPr lang="en-US" sz="1100" b="1" dirty="0"/>
                    </a:p>
                  </a:txBody>
                  <a:tcPr>
                    <a:solidFill>
                      <a:schemeClr val="accent1"/>
                    </a:solidFill>
                  </a:tcPr>
                </a:tc>
                <a:tc>
                  <a:txBody>
                    <a:bodyPr/>
                    <a:lstStyle/>
                    <a:p>
                      <a:pPr algn="ctr"/>
                      <a:r>
                        <a:rPr lang="fr-CH" sz="1100" dirty="0">
                          <a:solidFill>
                            <a:srgbClr val="FF0000"/>
                          </a:solidFill>
                        </a:rPr>
                        <a:t>-9.5</a:t>
                      </a:r>
                      <a:endParaRPr lang="en-US" sz="1100" dirty="0">
                        <a:solidFill>
                          <a:srgbClr val="FF0000"/>
                        </a:solidFill>
                      </a:endParaRPr>
                    </a:p>
                  </a:txBody>
                  <a:tcPr>
                    <a:solidFill>
                      <a:schemeClr val="bg1"/>
                    </a:solidFill>
                  </a:tcPr>
                </a:tc>
                <a:tc>
                  <a:txBody>
                    <a:bodyPr/>
                    <a:lstStyle/>
                    <a:p>
                      <a:pPr algn="ctr"/>
                      <a:r>
                        <a:rPr lang="fr-CH" sz="1100" dirty="0"/>
                        <a:t>1.2</a:t>
                      </a:r>
                      <a:endParaRPr lang="en-US" sz="1100" dirty="0"/>
                    </a:p>
                  </a:txBody>
                  <a:tcPr>
                    <a:solidFill>
                      <a:schemeClr val="bg1"/>
                    </a:solidFill>
                  </a:tcPr>
                </a:tc>
                <a:tc>
                  <a:txBody>
                    <a:bodyPr/>
                    <a:lstStyle/>
                    <a:p>
                      <a:pPr algn="ctr"/>
                      <a:r>
                        <a:rPr lang="fr-CH" sz="1100" dirty="0"/>
                        <a:t>0.8</a:t>
                      </a:r>
                      <a:endParaRPr lang="en-US" sz="1100" dirty="0"/>
                    </a:p>
                  </a:txBody>
                  <a:tcPr>
                    <a:solidFill>
                      <a:schemeClr val="bg1"/>
                    </a:solidFill>
                  </a:tcPr>
                </a:tc>
                <a:extLst>
                  <a:ext uri="{0D108BD9-81ED-4DB2-BD59-A6C34878D82A}">
                    <a16:rowId xmlns:a16="http://schemas.microsoft.com/office/drawing/2014/main" val="2204479319"/>
                  </a:ext>
                </a:extLst>
              </a:tr>
              <a:tr h="370840">
                <a:tc>
                  <a:txBody>
                    <a:bodyPr/>
                    <a:lstStyle/>
                    <a:p>
                      <a:r>
                        <a:rPr lang="fr-CH" sz="1100" dirty="0"/>
                        <a:t>Relative</a:t>
                      </a:r>
                      <a:r>
                        <a:rPr lang="fr-CH" sz="1100" baseline="0" dirty="0"/>
                        <a:t> Return</a:t>
                      </a:r>
                      <a:endParaRPr lang="en-US" sz="1100" dirty="0"/>
                    </a:p>
                  </a:txBody>
                  <a:tcPr>
                    <a:solidFill>
                      <a:schemeClr val="bg1"/>
                    </a:solidFill>
                  </a:tcPr>
                </a:tc>
                <a:tc>
                  <a:txBody>
                    <a:bodyPr/>
                    <a:lstStyle/>
                    <a:p>
                      <a:pPr algn="ctr"/>
                      <a:r>
                        <a:rPr lang="fr-CH" sz="1100" b="1" dirty="0"/>
                        <a:t>0.1</a:t>
                      </a:r>
                      <a:endParaRPr lang="en-US" sz="1100" b="1" dirty="0"/>
                    </a:p>
                  </a:txBody>
                  <a:tcPr>
                    <a:solidFill>
                      <a:schemeClr val="accent1"/>
                    </a:solidFill>
                  </a:tcPr>
                </a:tc>
                <a:tc>
                  <a:txBody>
                    <a:bodyPr/>
                    <a:lstStyle/>
                    <a:p>
                      <a:pPr algn="ctr"/>
                      <a:r>
                        <a:rPr lang="fr-CH" sz="1100" dirty="0">
                          <a:solidFill>
                            <a:srgbClr val="FF0000"/>
                          </a:solidFill>
                        </a:rPr>
                        <a:t>0.1</a:t>
                      </a:r>
                      <a:endParaRPr lang="en-US" sz="1100" dirty="0">
                        <a:solidFill>
                          <a:srgbClr val="FF0000"/>
                        </a:solidFill>
                      </a:endParaRPr>
                    </a:p>
                  </a:txBody>
                  <a:tcPr>
                    <a:solidFill>
                      <a:schemeClr val="bg1"/>
                    </a:solidFill>
                  </a:tcPr>
                </a:tc>
                <a:tc>
                  <a:txBody>
                    <a:bodyPr/>
                    <a:lstStyle/>
                    <a:p>
                      <a:pPr algn="ctr"/>
                      <a:r>
                        <a:rPr lang="fr-CH" sz="1100" dirty="0">
                          <a:solidFill>
                            <a:srgbClr val="FF0000"/>
                          </a:solidFill>
                        </a:rPr>
                        <a:t>-0.2</a:t>
                      </a:r>
                      <a:endParaRPr lang="en-US" sz="1100" dirty="0">
                        <a:solidFill>
                          <a:srgbClr val="FF0000"/>
                        </a:solidFill>
                      </a:endParaRPr>
                    </a:p>
                  </a:txBody>
                  <a:tcPr>
                    <a:solidFill>
                      <a:schemeClr val="bg1"/>
                    </a:solidFill>
                  </a:tcPr>
                </a:tc>
                <a:tc>
                  <a:txBody>
                    <a:bodyPr/>
                    <a:lstStyle/>
                    <a:p>
                      <a:pPr algn="ctr"/>
                      <a:r>
                        <a:rPr lang="fr-CH" sz="1100" dirty="0">
                          <a:solidFill>
                            <a:srgbClr val="FF0000"/>
                          </a:solidFill>
                        </a:rPr>
                        <a:t>-0.2</a:t>
                      </a:r>
                      <a:endParaRPr lang="en-US" sz="1100" dirty="0">
                        <a:solidFill>
                          <a:srgbClr val="FF0000"/>
                        </a:solidFill>
                      </a:endParaRPr>
                    </a:p>
                  </a:txBody>
                  <a:tcPr>
                    <a:solidFill>
                      <a:schemeClr val="bg1"/>
                    </a:solidFill>
                  </a:tcPr>
                </a:tc>
                <a:extLst>
                  <a:ext uri="{0D108BD9-81ED-4DB2-BD59-A6C34878D82A}">
                    <a16:rowId xmlns:a16="http://schemas.microsoft.com/office/drawing/2014/main" val="2895670303"/>
                  </a:ext>
                </a:extLst>
              </a:tr>
            </a:tbl>
          </a:graphicData>
        </a:graphic>
      </p:graphicFrame>
      <p:sp>
        <p:nvSpPr>
          <p:cNvPr id="2" name="Title 1"/>
          <p:cNvSpPr>
            <a:spLocks noGrp="1"/>
          </p:cNvSpPr>
          <p:nvPr>
            <p:ph type="title"/>
          </p:nvPr>
        </p:nvSpPr>
        <p:spPr/>
        <p:txBody>
          <a:bodyPr/>
          <a:lstStyle/>
          <a:p>
            <a:r>
              <a:rPr lang="fr-CH" sz="3200" dirty="0"/>
              <a:t>Short-</a:t>
            </a:r>
            <a:r>
              <a:rPr lang="fr-CH" sz="3200" dirty="0" err="1"/>
              <a:t>term</a:t>
            </a:r>
            <a:r>
              <a:rPr lang="fr-CH" sz="3200" dirty="0"/>
              <a:t> </a:t>
            </a:r>
            <a:r>
              <a:rPr lang="fr-CH" sz="3200" dirty="0" err="1"/>
              <a:t>volatility</a:t>
            </a:r>
            <a:r>
              <a:rPr lang="fr-CH" sz="3200" dirty="0"/>
              <a:t> </a:t>
            </a:r>
            <a:r>
              <a:rPr lang="fr-CH" sz="3200" dirty="0" err="1"/>
              <a:t>is</a:t>
            </a:r>
            <a:r>
              <a:rPr lang="fr-CH" sz="3200" dirty="0"/>
              <a:t> </a:t>
            </a:r>
            <a:r>
              <a:rPr lang="fr-CH" sz="3200" dirty="0" err="1"/>
              <a:t>expected</a:t>
            </a:r>
            <a:r>
              <a:rPr lang="fr-CH" sz="3200" dirty="0"/>
              <a:t>, but the portfolios are </a:t>
            </a:r>
            <a:r>
              <a:rPr lang="fr-CH" sz="3200" dirty="0" err="1"/>
              <a:t>resilient</a:t>
            </a:r>
            <a:r>
              <a:rPr lang="fr-CH" sz="3200" dirty="0"/>
              <a:t> </a:t>
            </a:r>
            <a:endParaRPr lang="en-US" sz="3200" dirty="0"/>
          </a:p>
        </p:txBody>
      </p:sp>
      <p:sp>
        <p:nvSpPr>
          <p:cNvPr id="4" name="Slide Number Placeholder 3"/>
          <p:cNvSpPr>
            <a:spLocks noGrp="1"/>
          </p:cNvSpPr>
          <p:nvPr>
            <p:ph type="sldNum" sz="quarter" idx="10"/>
          </p:nvPr>
        </p:nvSpPr>
        <p:spPr/>
        <p:txBody>
          <a:bodyPr/>
          <a:lstStyle/>
          <a:p>
            <a:pPr>
              <a:defRPr/>
            </a:pPr>
            <a:fld id="{DA79EEDA-9492-4994-BB18-1005CD6866B1}" type="slidenum">
              <a:rPr lang="en-US" smtClean="0"/>
              <a:pPr>
                <a:defRPr/>
              </a:pPr>
              <a:t>3</a:t>
            </a:fld>
            <a:endParaRPr lang="en-US" dirty="0"/>
          </a:p>
        </p:txBody>
      </p:sp>
      <p:pic>
        <p:nvPicPr>
          <p:cNvPr id="6" name="Content Placeholder 4"/>
          <p:cNvPicPr>
            <a:picLocks noChangeAspect="1"/>
          </p:cNvPicPr>
          <p:nvPr/>
        </p:nvPicPr>
        <p:blipFill>
          <a:blip r:embed="rId2"/>
          <a:stretch>
            <a:fillRect/>
          </a:stretch>
        </p:blipFill>
        <p:spPr bwMode="auto">
          <a:xfrm>
            <a:off x="457200" y="1524000"/>
            <a:ext cx="7263765" cy="3354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bwMode="auto">
          <a:xfrm>
            <a:off x="507684" y="4953000"/>
            <a:ext cx="6350318" cy="1662747"/>
          </a:xfrm>
          <a:prstGeom prst="rect">
            <a:avLst/>
          </a:prstGeom>
          <a:noFill/>
          <a:ln w="9525" cap="flat" cmpd="sng" algn="ctr">
            <a:solidFill>
              <a:schemeClr val="bg1">
                <a:lumMod val="9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294641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921949838"/>
              </p:ext>
            </p:extLst>
          </p:nvPr>
        </p:nvGraphicFramePr>
        <p:xfrm>
          <a:off x="507683" y="4953000"/>
          <a:ext cx="6350318" cy="1662747"/>
        </p:xfrm>
        <a:graphic>
          <a:graphicData uri="http://schemas.openxmlformats.org/drawingml/2006/table">
            <a:tbl>
              <a:tblPr firstRow="1" bandRow="1">
                <a:tableStyleId>{5C22544A-7EE6-4342-B048-85BDC9FD1C3A}</a:tableStyleId>
              </a:tblPr>
              <a:tblGrid>
                <a:gridCol w="1940375">
                  <a:extLst>
                    <a:ext uri="{9D8B030D-6E8A-4147-A177-3AD203B41FA5}">
                      <a16:colId xmlns:a16="http://schemas.microsoft.com/office/drawing/2014/main" val="1509202913"/>
                    </a:ext>
                  </a:extLst>
                </a:gridCol>
                <a:gridCol w="999587">
                  <a:extLst>
                    <a:ext uri="{9D8B030D-6E8A-4147-A177-3AD203B41FA5}">
                      <a16:colId xmlns:a16="http://schemas.microsoft.com/office/drawing/2014/main" val="1661629336"/>
                    </a:ext>
                  </a:extLst>
                </a:gridCol>
                <a:gridCol w="978319">
                  <a:extLst>
                    <a:ext uri="{9D8B030D-6E8A-4147-A177-3AD203B41FA5}">
                      <a16:colId xmlns:a16="http://schemas.microsoft.com/office/drawing/2014/main" val="195519292"/>
                    </a:ext>
                  </a:extLst>
                </a:gridCol>
                <a:gridCol w="1148462">
                  <a:extLst>
                    <a:ext uri="{9D8B030D-6E8A-4147-A177-3AD203B41FA5}">
                      <a16:colId xmlns:a16="http://schemas.microsoft.com/office/drawing/2014/main" val="2488773983"/>
                    </a:ext>
                  </a:extLst>
                </a:gridCol>
                <a:gridCol w="1283575">
                  <a:extLst>
                    <a:ext uri="{9D8B030D-6E8A-4147-A177-3AD203B41FA5}">
                      <a16:colId xmlns:a16="http://schemas.microsoft.com/office/drawing/2014/main" val="37080051"/>
                    </a:ext>
                  </a:extLst>
                </a:gridCol>
              </a:tblGrid>
              <a:tr h="550227">
                <a:tc>
                  <a:txBody>
                    <a:bodyPr/>
                    <a:lstStyle/>
                    <a:p>
                      <a:r>
                        <a:rPr lang="fr-CH" sz="1100" baseline="0" dirty="0"/>
                        <a:t>Investment Performance (%)</a:t>
                      </a:r>
                      <a:endParaRPr lang="en-US" sz="1100" dirty="0"/>
                    </a:p>
                  </a:txBody>
                  <a:tcPr>
                    <a:solidFill>
                      <a:schemeClr val="tx1"/>
                    </a:solidFill>
                  </a:tcPr>
                </a:tc>
                <a:tc>
                  <a:txBody>
                    <a:bodyPr/>
                    <a:lstStyle/>
                    <a:p>
                      <a:pPr algn="ctr"/>
                      <a:r>
                        <a:rPr lang="fr-CH" sz="1100" dirty="0"/>
                        <a:t>Jan-</a:t>
                      </a:r>
                      <a:r>
                        <a:rPr lang="fr-CH" sz="1100" dirty="0" err="1"/>
                        <a:t>Apr</a:t>
                      </a:r>
                      <a:r>
                        <a:rPr lang="fr-CH" sz="1100" baseline="0" dirty="0"/>
                        <a:t> 2023</a:t>
                      </a:r>
                      <a:endParaRPr lang="en-US" sz="1100" dirty="0"/>
                    </a:p>
                  </a:txBody>
                  <a:tcPr>
                    <a:solidFill>
                      <a:schemeClr val="tx1"/>
                    </a:solidFill>
                  </a:tcPr>
                </a:tc>
                <a:tc>
                  <a:txBody>
                    <a:bodyPr/>
                    <a:lstStyle/>
                    <a:p>
                      <a:pPr algn="ctr"/>
                      <a:r>
                        <a:rPr lang="fr-CH" sz="1100" dirty="0"/>
                        <a:t>2022</a:t>
                      </a:r>
                      <a:endParaRPr lang="en-US" sz="1100" dirty="0"/>
                    </a:p>
                  </a:txBody>
                  <a:tcPr>
                    <a:solidFill>
                      <a:schemeClr val="tx1"/>
                    </a:solidFill>
                  </a:tcPr>
                </a:tc>
                <a:tc>
                  <a:txBody>
                    <a:bodyPr/>
                    <a:lstStyle/>
                    <a:p>
                      <a:pPr algn="ctr"/>
                      <a:r>
                        <a:rPr lang="fr-CH" sz="1100" dirty="0"/>
                        <a:t>5-year</a:t>
                      </a:r>
                      <a:endParaRPr lang="en-US" sz="1100" dirty="0"/>
                    </a:p>
                  </a:txBody>
                  <a:tcPr>
                    <a:solidFill>
                      <a:schemeClr val="tx1"/>
                    </a:solidFill>
                  </a:tcPr>
                </a:tc>
                <a:tc>
                  <a:txBody>
                    <a:bodyPr/>
                    <a:lstStyle/>
                    <a:p>
                      <a:pPr algn="ctr"/>
                      <a:r>
                        <a:rPr lang="fr-CH" sz="1100" dirty="0" err="1"/>
                        <a:t>Since</a:t>
                      </a:r>
                      <a:r>
                        <a:rPr lang="fr-CH" sz="1100" dirty="0"/>
                        <a:t> </a:t>
                      </a:r>
                      <a:r>
                        <a:rPr lang="fr-CH" sz="1100" dirty="0" err="1"/>
                        <a:t>Inception</a:t>
                      </a:r>
                      <a:endParaRPr lang="en-US" sz="1100" dirty="0"/>
                    </a:p>
                  </a:txBody>
                  <a:tcPr>
                    <a:solidFill>
                      <a:schemeClr val="tx1"/>
                    </a:solidFill>
                  </a:tcPr>
                </a:tc>
                <a:extLst>
                  <a:ext uri="{0D108BD9-81ED-4DB2-BD59-A6C34878D82A}">
                    <a16:rowId xmlns:a16="http://schemas.microsoft.com/office/drawing/2014/main" val="1671579317"/>
                  </a:ext>
                </a:extLst>
              </a:tr>
              <a:tr h="370840">
                <a:tc>
                  <a:txBody>
                    <a:bodyPr/>
                    <a:lstStyle/>
                    <a:p>
                      <a:r>
                        <a:rPr lang="fr-CH" sz="1100" dirty="0"/>
                        <a:t>WIPO</a:t>
                      </a:r>
                      <a:r>
                        <a:rPr lang="fr-CH" sz="1100" baseline="0" dirty="0"/>
                        <a:t> Strategic Cash</a:t>
                      </a:r>
                      <a:endParaRPr lang="en-US" sz="1100" dirty="0"/>
                    </a:p>
                  </a:txBody>
                  <a:tcPr>
                    <a:solidFill>
                      <a:schemeClr val="bg1"/>
                    </a:solidFill>
                  </a:tcPr>
                </a:tc>
                <a:tc>
                  <a:txBody>
                    <a:bodyPr/>
                    <a:lstStyle/>
                    <a:p>
                      <a:pPr algn="ctr"/>
                      <a:r>
                        <a:rPr lang="fr-CH" sz="1100" b="1" dirty="0"/>
                        <a:t>1.9</a:t>
                      </a:r>
                      <a:endParaRPr lang="en-US" sz="1100" b="1" dirty="0"/>
                    </a:p>
                  </a:txBody>
                  <a:tcPr>
                    <a:solidFill>
                      <a:schemeClr val="accent1"/>
                    </a:solidFill>
                  </a:tcPr>
                </a:tc>
                <a:tc>
                  <a:txBody>
                    <a:bodyPr/>
                    <a:lstStyle/>
                    <a:p>
                      <a:pPr algn="ctr"/>
                      <a:r>
                        <a:rPr lang="fr-CH" sz="1100" dirty="0">
                          <a:solidFill>
                            <a:srgbClr val="FF0000"/>
                          </a:solidFill>
                        </a:rPr>
                        <a:t>-11.1</a:t>
                      </a:r>
                      <a:endParaRPr lang="en-US" sz="1100" dirty="0">
                        <a:solidFill>
                          <a:srgbClr val="FF0000"/>
                        </a:solidFill>
                      </a:endParaRPr>
                    </a:p>
                  </a:txBody>
                  <a:tcPr>
                    <a:solidFill>
                      <a:schemeClr val="bg1"/>
                    </a:solidFill>
                  </a:tcPr>
                </a:tc>
                <a:tc>
                  <a:txBody>
                    <a:bodyPr/>
                    <a:lstStyle/>
                    <a:p>
                      <a:pPr algn="ctr"/>
                      <a:r>
                        <a:rPr lang="fr-CH" sz="1100" dirty="0"/>
                        <a:t>1.5</a:t>
                      </a:r>
                      <a:endParaRPr lang="en-US" sz="1100" dirty="0"/>
                    </a:p>
                  </a:txBody>
                  <a:tcPr>
                    <a:solidFill>
                      <a:schemeClr val="bg1"/>
                    </a:solidFill>
                  </a:tcPr>
                </a:tc>
                <a:tc>
                  <a:txBody>
                    <a:bodyPr/>
                    <a:lstStyle/>
                    <a:p>
                      <a:pPr algn="ctr"/>
                      <a:r>
                        <a:rPr lang="fr-CH" sz="1100" dirty="0"/>
                        <a:t>1.2</a:t>
                      </a:r>
                      <a:endParaRPr lang="en-US" sz="1100" dirty="0"/>
                    </a:p>
                  </a:txBody>
                  <a:tcPr>
                    <a:solidFill>
                      <a:schemeClr val="bg1"/>
                    </a:solidFill>
                  </a:tcPr>
                </a:tc>
                <a:extLst>
                  <a:ext uri="{0D108BD9-81ED-4DB2-BD59-A6C34878D82A}">
                    <a16:rowId xmlns:a16="http://schemas.microsoft.com/office/drawing/2014/main" val="319239429"/>
                  </a:ext>
                </a:extLst>
              </a:tr>
              <a:tr h="370840">
                <a:tc>
                  <a:txBody>
                    <a:bodyPr/>
                    <a:lstStyle/>
                    <a:p>
                      <a:r>
                        <a:rPr lang="fr-CH" sz="1100" dirty="0"/>
                        <a:t>Benchmark Return</a:t>
                      </a:r>
                      <a:endParaRPr lang="en-US" sz="1100" dirty="0"/>
                    </a:p>
                  </a:txBody>
                  <a:tcPr>
                    <a:solidFill>
                      <a:schemeClr val="bg1"/>
                    </a:solidFill>
                  </a:tcPr>
                </a:tc>
                <a:tc>
                  <a:txBody>
                    <a:bodyPr/>
                    <a:lstStyle/>
                    <a:p>
                      <a:pPr algn="ctr"/>
                      <a:r>
                        <a:rPr lang="fr-CH" sz="1100" b="1" dirty="0"/>
                        <a:t>1.8</a:t>
                      </a:r>
                      <a:endParaRPr lang="en-US" sz="1100" b="1" dirty="0"/>
                    </a:p>
                  </a:txBody>
                  <a:tcPr>
                    <a:solidFill>
                      <a:schemeClr val="accent1"/>
                    </a:solidFill>
                  </a:tcPr>
                </a:tc>
                <a:tc>
                  <a:txBody>
                    <a:bodyPr/>
                    <a:lstStyle/>
                    <a:p>
                      <a:pPr algn="ctr"/>
                      <a:r>
                        <a:rPr lang="fr-CH" sz="1100" dirty="0">
                          <a:solidFill>
                            <a:srgbClr val="FF0000"/>
                          </a:solidFill>
                        </a:rPr>
                        <a:t>-11.0</a:t>
                      </a:r>
                      <a:endParaRPr lang="en-US" sz="1100" dirty="0">
                        <a:solidFill>
                          <a:srgbClr val="FF0000"/>
                        </a:solidFill>
                      </a:endParaRPr>
                    </a:p>
                  </a:txBody>
                  <a:tcPr>
                    <a:solidFill>
                      <a:schemeClr val="bg1"/>
                    </a:solidFill>
                  </a:tcPr>
                </a:tc>
                <a:tc>
                  <a:txBody>
                    <a:bodyPr/>
                    <a:lstStyle/>
                    <a:p>
                      <a:pPr algn="ctr"/>
                      <a:r>
                        <a:rPr lang="fr-CH" sz="1100" dirty="0"/>
                        <a:t>1.7</a:t>
                      </a:r>
                      <a:endParaRPr lang="en-US" sz="1100" dirty="0"/>
                    </a:p>
                  </a:txBody>
                  <a:tcPr>
                    <a:solidFill>
                      <a:schemeClr val="bg1"/>
                    </a:solidFill>
                  </a:tcPr>
                </a:tc>
                <a:tc>
                  <a:txBody>
                    <a:bodyPr/>
                    <a:lstStyle/>
                    <a:p>
                      <a:pPr algn="ctr"/>
                      <a:r>
                        <a:rPr lang="fr-CH" sz="1100" dirty="0"/>
                        <a:t>1.3</a:t>
                      </a:r>
                      <a:endParaRPr lang="en-US" sz="1100" dirty="0"/>
                    </a:p>
                  </a:txBody>
                  <a:tcPr>
                    <a:solidFill>
                      <a:schemeClr val="bg1"/>
                    </a:solidFill>
                  </a:tcPr>
                </a:tc>
                <a:extLst>
                  <a:ext uri="{0D108BD9-81ED-4DB2-BD59-A6C34878D82A}">
                    <a16:rowId xmlns:a16="http://schemas.microsoft.com/office/drawing/2014/main" val="2204479319"/>
                  </a:ext>
                </a:extLst>
              </a:tr>
              <a:tr h="370840">
                <a:tc>
                  <a:txBody>
                    <a:bodyPr/>
                    <a:lstStyle/>
                    <a:p>
                      <a:r>
                        <a:rPr lang="fr-CH" sz="1100" dirty="0"/>
                        <a:t>Relative</a:t>
                      </a:r>
                      <a:r>
                        <a:rPr lang="fr-CH" sz="1100" baseline="0" dirty="0"/>
                        <a:t> Return</a:t>
                      </a:r>
                      <a:endParaRPr lang="en-US" sz="1100" dirty="0"/>
                    </a:p>
                  </a:txBody>
                  <a:tcPr>
                    <a:solidFill>
                      <a:schemeClr val="bg1"/>
                    </a:solidFill>
                  </a:tcPr>
                </a:tc>
                <a:tc>
                  <a:txBody>
                    <a:bodyPr/>
                    <a:lstStyle/>
                    <a:p>
                      <a:pPr algn="ctr"/>
                      <a:r>
                        <a:rPr lang="fr-CH" sz="1100" b="1" dirty="0"/>
                        <a:t>0.1</a:t>
                      </a:r>
                      <a:endParaRPr lang="en-US" sz="1100" b="1" dirty="0"/>
                    </a:p>
                  </a:txBody>
                  <a:tcPr>
                    <a:solidFill>
                      <a:schemeClr val="accent1"/>
                    </a:solidFill>
                  </a:tcPr>
                </a:tc>
                <a:tc>
                  <a:txBody>
                    <a:bodyPr/>
                    <a:lstStyle/>
                    <a:p>
                      <a:pPr algn="ctr"/>
                      <a:r>
                        <a:rPr lang="fr-CH" sz="1100" dirty="0">
                          <a:solidFill>
                            <a:srgbClr val="FF0000"/>
                          </a:solidFill>
                        </a:rPr>
                        <a:t>-0.1</a:t>
                      </a:r>
                      <a:endParaRPr lang="en-US" sz="1100" dirty="0">
                        <a:solidFill>
                          <a:srgbClr val="FF0000"/>
                        </a:solidFill>
                      </a:endParaRPr>
                    </a:p>
                  </a:txBody>
                  <a:tcPr>
                    <a:solidFill>
                      <a:schemeClr val="bg1"/>
                    </a:solidFill>
                  </a:tcPr>
                </a:tc>
                <a:tc>
                  <a:txBody>
                    <a:bodyPr/>
                    <a:lstStyle/>
                    <a:p>
                      <a:pPr algn="ctr"/>
                      <a:r>
                        <a:rPr lang="fr-CH" sz="1100" dirty="0">
                          <a:solidFill>
                            <a:srgbClr val="FF0000"/>
                          </a:solidFill>
                        </a:rPr>
                        <a:t>-0.2</a:t>
                      </a:r>
                      <a:endParaRPr lang="en-US" sz="1100" dirty="0">
                        <a:solidFill>
                          <a:srgbClr val="FF0000"/>
                        </a:solidFill>
                      </a:endParaRPr>
                    </a:p>
                  </a:txBody>
                  <a:tcPr>
                    <a:solidFill>
                      <a:schemeClr val="bg1"/>
                    </a:solidFill>
                  </a:tcPr>
                </a:tc>
                <a:tc>
                  <a:txBody>
                    <a:bodyPr/>
                    <a:lstStyle/>
                    <a:p>
                      <a:pPr algn="ctr"/>
                      <a:r>
                        <a:rPr lang="fr-CH" sz="1100" dirty="0">
                          <a:solidFill>
                            <a:srgbClr val="FF0000"/>
                          </a:solidFill>
                        </a:rPr>
                        <a:t>-0.1</a:t>
                      </a:r>
                      <a:endParaRPr lang="en-US" sz="1100" dirty="0">
                        <a:solidFill>
                          <a:srgbClr val="FF0000"/>
                        </a:solidFill>
                      </a:endParaRPr>
                    </a:p>
                  </a:txBody>
                  <a:tcPr>
                    <a:solidFill>
                      <a:schemeClr val="bg1"/>
                    </a:solidFill>
                  </a:tcPr>
                </a:tc>
                <a:extLst>
                  <a:ext uri="{0D108BD9-81ED-4DB2-BD59-A6C34878D82A}">
                    <a16:rowId xmlns:a16="http://schemas.microsoft.com/office/drawing/2014/main" val="2895670303"/>
                  </a:ext>
                </a:extLst>
              </a:tr>
            </a:tbl>
          </a:graphicData>
        </a:graphic>
      </p:graphicFrame>
      <p:sp>
        <p:nvSpPr>
          <p:cNvPr id="2" name="Title 1"/>
          <p:cNvSpPr>
            <a:spLocks noGrp="1"/>
          </p:cNvSpPr>
          <p:nvPr>
            <p:ph type="title"/>
          </p:nvPr>
        </p:nvSpPr>
        <p:spPr/>
        <p:txBody>
          <a:bodyPr/>
          <a:lstStyle/>
          <a:p>
            <a:r>
              <a:rPr lang="fr-CH" sz="3200" dirty="0"/>
              <a:t>Short-</a:t>
            </a:r>
            <a:r>
              <a:rPr lang="fr-CH" sz="3200" dirty="0" err="1"/>
              <a:t>term</a:t>
            </a:r>
            <a:r>
              <a:rPr lang="fr-CH" sz="3200" dirty="0"/>
              <a:t> </a:t>
            </a:r>
            <a:r>
              <a:rPr lang="fr-CH" sz="3200" dirty="0" err="1"/>
              <a:t>volatility</a:t>
            </a:r>
            <a:r>
              <a:rPr lang="fr-CH" sz="3200" dirty="0"/>
              <a:t> </a:t>
            </a:r>
            <a:r>
              <a:rPr lang="fr-CH" sz="3200" dirty="0" err="1"/>
              <a:t>is</a:t>
            </a:r>
            <a:r>
              <a:rPr lang="fr-CH" sz="3200" dirty="0"/>
              <a:t> </a:t>
            </a:r>
            <a:r>
              <a:rPr lang="fr-CH" sz="3200" dirty="0" err="1"/>
              <a:t>expected</a:t>
            </a:r>
            <a:r>
              <a:rPr lang="fr-CH" sz="3200" dirty="0"/>
              <a:t>, but the portfolios are </a:t>
            </a:r>
            <a:r>
              <a:rPr lang="fr-CH" sz="3200" dirty="0" err="1"/>
              <a:t>resilient</a:t>
            </a:r>
            <a:endParaRPr lang="en-US" sz="3200" dirty="0"/>
          </a:p>
        </p:txBody>
      </p:sp>
      <p:sp>
        <p:nvSpPr>
          <p:cNvPr id="4" name="Slide Number Placeholder 3"/>
          <p:cNvSpPr>
            <a:spLocks noGrp="1"/>
          </p:cNvSpPr>
          <p:nvPr>
            <p:ph type="sldNum" sz="quarter" idx="10"/>
          </p:nvPr>
        </p:nvSpPr>
        <p:spPr/>
        <p:txBody>
          <a:bodyPr/>
          <a:lstStyle/>
          <a:p>
            <a:pPr>
              <a:defRPr/>
            </a:pPr>
            <a:fld id="{DA79EEDA-9492-4994-BB18-1005CD6866B1}" type="slidenum">
              <a:rPr lang="en-US" smtClean="0"/>
              <a:pPr>
                <a:defRPr/>
              </a:pPr>
              <a:t>4</a:t>
            </a:fld>
            <a:endParaRPr lang="en-US" dirty="0"/>
          </a:p>
        </p:txBody>
      </p:sp>
      <p:sp>
        <p:nvSpPr>
          <p:cNvPr id="7" name="Rectangle 6"/>
          <p:cNvSpPr/>
          <p:nvPr/>
        </p:nvSpPr>
        <p:spPr bwMode="auto">
          <a:xfrm>
            <a:off x="507684" y="4953000"/>
            <a:ext cx="6350318" cy="1662747"/>
          </a:xfrm>
          <a:prstGeom prst="rect">
            <a:avLst/>
          </a:prstGeom>
          <a:noFill/>
          <a:ln w="9525" cap="flat" cmpd="sng" algn="ctr">
            <a:solidFill>
              <a:schemeClr val="bg1">
                <a:lumMod val="9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cs typeface="Arial" charset="0"/>
            </a:endParaRPr>
          </a:p>
        </p:txBody>
      </p:sp>
      <p:pic>
        <p:nvPicPr>
          <p:cNvPr id="8" name="Content Placeholder 4"/>
          <p:cNvPicPr>
            <a:picLocks noChangeAspect="1"/>
          </p:cNvPicPr>
          <p:nvPr/>
        </p:nvPicPr>
        <p:blipFill>
          <a:blip r:embed="rId2"/>
          <a:stretch>
            <a:fillRect/>
          </a:stretch>
        </p:blipFill>
        <p:spPr bwMode="auto">
          <a:xfrm>
            <a:off x="457200" y="1456531"/>
            <a:ext cx="7275195" cy="345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3882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z="3200" dirty="0"/>
              <a:t>Investments are for medium and long-</a:t>
            </a:r>
            <a:r>
              <a:rPr lang="fr-CH" sz="3200" dirty="0" err="1"/>
              <a:t>term</a:t>
            </a:r>
            <a:r>
              <a:rPr lang="fr-CH" sz="3200" dirty="0"/>
              <a:t>, and </a:t>
            </a:r>
            <a:r>
              <a:rPr lang="fr-CH" sz="3200" dirty="0" err="1"/>
              <a:t>our</a:t>
            </a:r>
            <a:r>
              <a:rPr lang="fr-CH" sz="3200" dirty="0"/>
              <a:t> focus </a:t>
            </a:r>
            <a:r>
              <a:rPr lang="fr-CH" sz="3200" dirty="0" err="1" smtClean="0"/>
              <a:t>remains</a:t>
            </a:r>
            <a:r>
              <a:rPr lang="fr-CH" sz="3200" dirty="0" smtClean="0"/>
              <a:t> </a:t>
            </a:r>
            <a:r>
              <a:rPr lang="fr-CH" sz="3200" dirty="0"/>
              <a:t>on the objective</a:t>
            </a:r>
            <a:endParaRPr lang="en-US" sz="3200" dirty="0"/>
          </a:p>
        </p:txBody>
      </p:sp>
      <p:sp>
        <p:nvSpPr>
          <p:cNvPr id="3" name="Content Placeholder 2"/>
          <p:cNvSpPr>
            <a:spLocks noGrp="1"/>
          </p:cNvSpPr>
          <p:nvPr>
            <p:ph idx="1"/>
          </p:nvPr>
        </p:nvSpPr>
        <p:spPr>
          <a:xfrm>
            <a:off x="457200" y="1600200"/>
            <a:ext cx="8229600" cy="4352925"/>
          </a:xfrm>
        </p:spPr>
        <p:txBody>
          <a:bodyPr/>
          <a:lstStyle/>
          <a:p>
            <a:pPr marL="0" indent="0">
              <a:buNone/>
            </a:pPr>
            <a:r>
              <a:rPr lang="fr-CH" sz="1600" b="1" dirty="0"/>
              <a:t>CORE CASH TARGET RETURN</a:t>
            </a:r>
          </a:p>
          <a:p>
            <a:endParaRPr lang="fr-CH" sz="1600" dirty="0"/>
          </a:p>
          <a:p>
            <a:r>
              <a:rPr lang="fr-CH" sz="1600" dirty="0"/>
              <a:t>The </a:t>
            </a:r>
            <a:r>
              <a:rPr lang="fr-CH" sz="1600" dirty="0" err="1"/>
              <a:t>current</a:t>
            </a:r>
            <a:r>
              <a:rPr lang="fr-CH" sz="1600" dirty="0"/>
              <a:t> </a:t>
            </a:r>
            <a:r>
              <a:rPr lang="fr-CH" sz="1600" dirty="0" err="1"/>
              <a:t>investment</a:t>
            </a:r>
            <a:r>
              <a:rPr lang="fr-CH" sz="1600" dirty="0"/>
              <a:t> </a:t>
            </a:r>
            <a:r>
              <a:rPr lang="fr-CH" sz="1600" dirty="0" err="1"/>
              <a:t>strategy</a:t>
            </a:r>
            <a:r>
              <a:rPr lang="fr-CH" sz="1600" dirty="0"/>
              <a:t> </a:t>
            </a:r>
            <a:r>
              <a:rPr lang="fr-CH" sz="1600" dirty="0" err="1"/>
              <a:t>was</a:t>
            </a:r>
            <a:r>
              <a:rPr lang="fr-CH" sz="1600" dirty="0"/>
              <a:t> </a:t>
            </a:r>
            <a:r>
              <a:rPr lang="fr-CH" sz="1600" dirty="0" err="1"/>
              <a:t>developed</a:t>
            </a:r>
            <a:r>
              <a:rPr lang="fr-CH" sz="1600" dirty="0"/>
              <a:t> in 2017, </a:t>
            </a:r>
            <a:r>
              <a:rPr lang="fr-CH" sz="1600" dirty="0" err="1"/>
              <a:t>when</a:t>
            </a:r>
            <a:r>
              <a:rPr lang="fr-CH" sz="1600" dirty="0"/>
              <a:t> capital </a:t>
            </a:r>
            <a:r>
              <a:rPr lang="fr-CH" sz="1600" dirty="0" err="1"/>
              <a:t>preservation</a:t>
            </a:r>
            <a:r>
              <a:rPr lang="fr-CH" sz="1600" dirty="0"/>
              <a:t> and </a:t>
            </a:r>
            <a:r>
              <a:rPr lang="fr-CH" sz="1600" dirty="0" err="1"/>
              <a:t>achieving</a:t>
            </a:r>
            <a:r>
              <a:rPr lang="fr-CH" sz="1600" dirty="0"/>
              <a:t> a positive return </a:t>
            </a:r>
            <a:r>
              <a:rPr lang="fr-CH" sz="1600" dirty="0" err="1"/>
              <a:t>was</a:t>
            </a:r>
            <a:r>
              <a:rPr lang="fr-CH" sz="1600" dirty="0"/>
              <a:t> </a:t>
            </a:r>
            <a:r>
              <a:rPr lang="fr-CH" sz="1600" dirty="0" err="1"/>
              <a:t>challenging</a:t>
            </a:r>
            <a:r>
              <a:rPr lang="fr-CH" sz="1600" dirty="0"/>
              <a:t> due to </a:t>
            </a:r>
            <a:r>
              <a:rPr lang="fr-CH" sz="1600" dirty="0" err="1"/>
              <a:t>negative</a:t>
            </a:r>
            <a:r>
              <a:rPr lang="fr-CH" sz="1600" dirty="0"/>
              <a:t> </a:t>
            </a:r>
            <a:r>
              <a:rPr lang="fr-CH" sz="1600" dirty="0" err="1"/>
              <a:t>interest</a:t>
            </a:r>
            <a:r>
              <a:rPr lang="fr-CH" sz="1600" dirty="0"/>
              <a:t> rates </a:t>
            </a:r>
            <a:r>
              <a:rPr lang="fr-CH" sz="1600" dirty="0" err="1"/>
              <a:t>applied</a:t>
            </a:r>
            <a:r>
              <a:rPr lang="fr-CH" sz="1600" dirty="0"/>
              <a:t> on cash and high </a:t>
            </a:r>
            <a:r>
              <a:rPr lang="fr-CH" sz="1600" dirty="0" err="1"/>
              <a:t>quality</a:t>
            </a:r>
            <a:r>
              <a:rPr lang="fr-CH" sz="1600" dirty="0"/>
              <a:t> bonds </a:t>
            </a:r>
            <a:r>
              <a:rPr lang="fr-CH" sz="1600" dirty="0" err="1"/>
              <a:t>denominated</a:t>
            </a:r>
            <a:r>
              <a:rPr lang="fr-CH" sz="1600" dirty="0"/>
              <a:t> in </a:t>
            </a:r>
            <a:r>
              <a:rPr lang="fr-CH" sz="1600" dirty="0" err="1"/>
              <a:t>Swiss</a:t>
            </a:r>
            <a:r>
              <a:rPr lang="fr-CH" sz="1600" dirty="0"/>
              <a:t> francs;</a:t>
            </a:r>
          </a:p>
          <a:p>
            <a:endParaRPr lang="fr-CH" sz="1600" dirty="0"/>
          </a:p>
          <a:p>
            <a:r>
              <a:rPr lang="fr-CH" sz="1600" dirty="0" err="1"/>
              <a:t>Investments</a:t>
            </a:r>
            <a:r>
              <a:rPr lang="fr-CH" sz="1600" dirty="0"/>
              <a:t> in the </a:t>
            </a:r>
            <a:r>
              <a:rPr lang="fr-CH" sz="1600" dirty="0" err="1"/>
              <a:t>Core</a:t>
            </a:r>
            <a:r>
              <a:rPr lang="fr-CH" sz="1600" dirty="0"/>
              <a:t> Cash portfolio are </a:t>
            </a:r>
            <a:r>
              <a:rPr lang="fr-CH" sz="1600" dirty="0" err="1"/>
              <a:t>diversified</a:t>
            </a:r>
            <a:r>
              <a:rPr lang="fr-CH" sz="1600" dirty="0"/>
              <a:t> </a:t>
            </a:r>
            <a:r>
              <a:rPr lang="fr-CH" sz="1600" dirty="0" err="1"/>
              <a:t>into</a:t>
            </a:r>
            <a:r>
              <a:rPr lang="fr-CH" sz="1600" dirty="0"/>
              <a:t> global </a:t>
            </a:r>
            <a:r>
              <a:rPr lang="fr-CH" sz="1600" dirty="0" err="1"/>
              <a:t>assets</a:t>
            </a:r>
            <a:r>
              <a:rPr lang="fr-CH" sz="1600" dirty="0"/>
              <a:t> </a:t>
            </a:r>
            <a:r>
              <a:rPr lang="fr-CH" sz="1600" dirty="0" err="1"/>
              <a:t>including</a:t>
            </a:r>
            <a:r>
              <a:rPr lang="fr-CH" sz="1600" dirty="0"/>
              <a:t> bonds and </a:t>
            </a:r>
            <a:r>
              <a:rPr lang="fr-CH" sz="1600" dirty="0" err="1"/>
              <a:t>Swiss</a:t>
            </a:r>
            <a:r>
              <a:rPr lang="fr-CH" sz="1600" dirty="0"/>
              <a:t> real </a:t>
            </a:r>
            <a:r>
              <a:rPr lang="fr-CH" sz="1600" dirty="0" err="1"/>
              <a:t>estate</a:t>
            </a:r>
            <a:r>
              <a:rPr lang="fr-CH" sz="1600" dirty="0"/>
              <a:t>.  </a:t>
            </a:r>
            <a:r>
              <a:rPr lang="fr-CH" sz="1600" dirty="0" err="1"/>
              <a:t>Despite</a:t>
            </a:r>
            <a:r>
              <a:rPr lang="fr-CH" sz="1600" dirty="0"/>
              <a:t> </a:t>
            </a:r>
            <a:r>
              <a:rPr lang="fr-CH" sz="1600" dirty="0" err="1"/>
              <a:t>difficult</a:t>
            </a:r>
            <a:r>
              <a:rPr lang="fr-CH" sz="1600" dirty="0"/>
              <a:t> </a:t>
            </a:r>
            <a:r>
              <a:rPr lang="fr-CH" sz="1600" dirty="0" err="1"/>
              <a:t>financial</a:t>
            </a:r>
            <a:r>
              <a:rPr lang="fr-CH" sz="1600" dirty="0"/>
              <a:t> </a:t>
            </a:r>
            <a:r>
              <a:rPr lang="fr-CH" sz="1600" dirty="0" err="1"/>
              <a:t>market</a:t>
            </a:r>
            <a:r>
              <a:rPr lang="fr-CH" sz="1600" dirty="0"/>
              <a:t> conditions in 2022, the </a:t>
            </a:r>
            <a:r>
              <a:rPr lang="fr-CH" sz="1600" dirty="0" err="1"/>
              <a:t>investment</a:t>
            </a:r>
            <a:r>
              <a:rPr lang="fr-CH" sz="1600" dirty="0"/>
              <a:t> </a:t>
            </a:r>
            <a:r>
              <a:rPr lang="fr-CH" sz="1600" dirty="0" err="1"/>
              <a:t>strategy</a:t>
            </a:r>
            <a:r>
              <a:rPr lang="fr-CH" sz="1600" dirty="0"/>
              <a:t> </a:t>
            </a:r>
            <a:r>
              <a:rPr lang="fr-CH" sz="1600" dirty="0" err="1"/>
              <a:t>had</a:t>
            </a:r>
            <a:r>
              <a:rPr lang="fr-CH" sz="1600" dirty="0"/>
              <a:t> met </a:t>
            </a:r>
            <a:r>
              <a:rPr lang="fr-CH" sz="1600" dirty="0" err="1"/>
              <a:t>its</a:t>
            </a:r>
            <a:r>
              <a:rPr lang="fr-CH" sz="1600" dirty="0"/>
              <a:t> objective and </a:t>
            </a:r>
            <a:r>
              <a:rPr lang="fr-CH" sz="1600" dirty="0" err="1"/>
              <a:t>delivered</a:t>
            </a:r>
            <a:r>
              <a:rPr lang="fr-CH" sz="1600" dirty="0"/>
              <a:t> a positive return over a 5 </a:t>
            </a:r>
            <a:r>
              <a:rPr lang="fr-CH" sz="1600" dirty="0" err="1"/>
              <a:t>year</a:t>
            </a:r>
            <a:r>
              <a:rPr lang="fr-CH" sz="1600" dirty="0"/>
              <a:t> horizon;</a:t>
            </a:r>
          </a:p>
          <a:p>
            <a:endParaRPr lang="fr-CH" sz="1600" dirty="0"/>
          </a:p>
          <a:p>
            <a:r>
              <a:rPr lang="fr-CH" sz="1600" dirty="0" err="1"/>
              <a:t>With</a:t>
            </a:r>
            <a:r>
              <a:rPr lang="fr-CH" sz="1600" dirty="0"/>
              <a:t> the end of </a:t>
            </a:r>
            <a:r>
              <a:rPr lang="fr-CH" sz="1600" dirty="0" err="1"/>
              <a:t>negative</a:t>
            </a:r>
            <a:r>
              <a:rPr lang="fr-CH" sz="1600" dirty="0"/>
              <a:t> </a:t>
            </a:r>
            <a:r>
              <a:rPr lang="fr-CH" sz="1600" dirty="0" err="1"/>
              <a:t>interest</a:t>
            </a:r>
            <a:r>
              <a:rPr lang="fr-CH" sz="1600" dirty="0"/>
              <a:t> rates </a:t>
            </a:r>
            <a:r>
              <a:rPr lang="fr-CH" sz="1600" dirty="0" smtClean="0"/>
              <a:t>in </a:t>
            </a:r>
            <a:r>
              <a:rPr lang="fr-CH" sz="1600" dirty="0" err="1"/>
              <a:t>Swiss</a:t>
            </a:r>
            <a:r>
              <a:rPr lang="fr-CH" sz="1600" dirty="0"/>
              <a:t> francs, a </a:t>
            </a:r>
            <a:r>
              <a:rPr lang="fr-CH" sz="1600" dirty="0" err="1"/>
              <a:t>strategy</a:t>
            </a:r>
            <a:r>
              <a:rPr lang="fr-CH" sz="1600" dirty="0"/>
              <a:t> to </a:t>
            </a:r>
            <a:r>
              <a:rPr lang="fr-CH" sz="1600" dirty="0" err="1"/>
              <a:t>reduce</a:t>
            </a:r>
            <a:r>
              <a:rPr lang="fr-CH" sz="1600" dirty="0"/>
              <a:t> </a:t>
            </a:r>
            <a:r>
              <a:rPr lang="fr-CH" sz="1600" dirty="0" err="1"/>
              <a:t>volatilty</a:t>
            </a:r>
            <a:r>
              <a:rPr lang="fr-CH" sz="1600" dirty="0"/>
              <a:t> in the portfolio </a:t>
            </a:r>
            <a:r>
              <a:rPr lang="fr-CH" sz="1600" dirty="0" err="1"/>
              <a:t>is</a:t>
            </a:r>
            <a:r>
              <a:rPr lang="fr-CH" sz="1600" dirty="0"/>
              <a:t> </a:t>
            </a:r>
            <a:r>
              <a:rPr lang="fr-CH" sz="1600" dirty="0" err="1"/>
              <a:t>underway</a:t>
            </a:r>
            <a:r>
              <a:rPr lang="fr-CH" sz="1600" dirty="0"/>
              <a:t>;</a:t>
            </a:r>
          </a:p>
          <a:p>
            <a:endParaRPr lang="fr-CH" sz="1600" dirty="0"/>
          </a:p>
          <a:p>
            <a:r>
              <a:rPr lang="fr-CH" sz="1600" dirty="0"/>
              <a:t>The portfolio </a:t>
            </a:r>
            <a:r>
              <a:rPr lang="fr-CH" sz="1600" dirty="0" err="1"/>
              <a:t>is</a:t>
            </a:r>
            <a:r>
              <a:rPr lang="fr-CH" sz="1600" dirty="0"/>
              <a:t> </a:t>
            </a:r>
            <a:r>
              <a:rPr lang="fr-CH" sz="1600" dirty="0" err="1"/>
              <a:t>likely</a:t>
            </a:r>
            <a:r>
              <a:rPr lang="fr-CH" sz="1600" dirty="0"/>
              <a:t> to continue </a:t>
            </a:r>
            <a:r>
              <a:rPr lang="fr-CH" sz="1600" dirty="0" err="1"/>
              <a:t>delivering</a:t>
            </a:r>
            <a:r>
              <a:rPr lang="fr-CH" sz="1600" dirty="0"/>
              <a:t> a positive return in the future </a:t>
            </a:r>
            <a:r>
              <a:rPr lang="fr-CH" sz="1600" dirty="0" err="1"/>
              <a:t>given</a:t>
            </a:r>
            <a:r>
              <a:rPr lang="fr-CH" sz="1600" dirty="0"/>
              <a:t> the </a:t>
            </a:r>
            <a:r>
              <a:rPr lang="fr-CH" sz="1600" dirty="0" err="1"/>
              <a:t>rise</a:t>
            </a:r>
            <a:r>
              <a:rPr lang="fr-CH" sz="1600" dirty="0"/>
              <a:t> in </a:t>
            </a:r>
            <a:r>
              <a:rPr lang="fr-CH" sz="1600" dirty="0" err="1"/>
              <a:t>interest</a:t>
            </a:r>
            <a:r>
              <a:rPr lang="fr-CH" sz="1600" dirty="0"/>
              <a:t> rates.</a:t>
            </a:r>
            <a:endParaRPr lang="en-US" sz="1600" dirty="0"/>
          </a:p>
        </p:txBody>
      </p:sp>
      <p:sp>
        <p:nvSpPr>
          <p:cNvPr id="4" name="Slide Number Placeholder 3"/>
          <p:cNvSpPr>
            <a:spLocks noGrp="1"/>
          </p:cNvSpPr>
          <p:nvPr>
            <p:ph type="sldNum" sz="quarter" idx="10"/>
          </p:nvPr>
        </p:nvSpPr>
        <p:spPr/>
        <p:txBody>
          <a:bodyPr/>
          <a:lstStyle/>
          <a:p>
            <a:pPr>
              <a:defRPr/>
            </a:pPr>
            <a:fld id="{DA79EEDA-9492-4994-BB18-1005CD6866B1}" type="slidenum">
              <a:rPr lang="en-US" smtClean="0"/>
              <a:pPr>
                <a:defRPr/>
              </a:pPr>
              <a:t>5</a:t>
            </a:fld>
            <a:endParaRPr lang="en-US" dirty="0"/>
          </a:p>
        </p:txBody>
      </p:sp>
    </p:spTree>
    <p:extLst>
      <p:ext uri="{BB962C8B-B14F-4D97-AF65-F5344CB8AC3E}">
        <p14:creationId xmlns:p14="http://schemas.microsoft.com/office/powerpoint/2010/main" val="2831184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z="3200" dirty="0"/>
              <a:t>Investments are for medium and long-</a:t>
            </a:r>
            <a:r>
              <a:rPr lang="fr-CH" sz="3200" dirty="0" err="1"/>
              <a:t>term</a:t>
            </a:r>
            <a:r>
              <a:rPr lang="fr-CH" sz="3200" dirty="0"/>
              <a:t>, and </a:t>
            </a:r>
            <a:r>
              <a:rPr lang="fr-CH" sz="3200" dirty="0" err="1"/>
              <a:t>our</a:t>
            </a:r>
            <a:r>
              <a:rPr lang="fr-CH" sz="3200" dirty="0"/>
              <a:t> focus </a:t>
            </a:r>
            <a:r>
              <a:rPr lang="fr-CH" sz="3200" dirty="0" err="1" smtClean="0"/>
              <a:t>remains</a:t>
            </a:r>
            <a:r>
              <a:rPr lang="fr-CH" sz="3200" dirty="0" smtClean="0"/>
              <a:t> </a:t>
            </a:r>
            <a:r>
              <a:rPr lang="fr-CH" sz="3200" dirty="0"/>
              <a:t>on the objective</a:t>
            </a:r>
            <a:endParaRPr lang="en-US" sz="3200" dirty="0"/>
          </a:p>
        </p:txBody>
      </p:sp>
      <p:sp>
        <p:nvSpPr>
          <p:cNvPr id="3" name="Content Placeholder 2"/>
          <p:cNvSpPr>
            <a:spLocks noGrp="1"/>
          </p:cNvSpPr>
          <p:nvPr>
            <p:ph idx="1"/>
          </p:nvPr>
        </p:nvSpPr>
        <p:spPr>
          <a:xfrm>
            <a:off x="457200" y="1600200"/>
            <a:ext cx="8229600" cy="4352925"/>
          </a:xfrm>
        </p:spPr>
        <p:txBody>
          <a:bodyPr/>
          <a:lstStyle/>
          <a:p>
            <a:pPr marL="0" indent="0">
              <a:buNone/>
            </a:pPr>
            <a:r>
              <a:rPr lang="fr-CH" sz="1600" b="1" dirty="0"/>
              <a:t>STRATEGIC CASH TARGET RETURN</a:t>
            </a:r>
          </a:p>
          <a:p>
            <a:endParaRPr lang="fr-CH" sz="1600" dirty="0"/>
          </a:p>
          <a:p>
            <a:r>
              <a:rPr lang="fr-CH" sz="1600" dirty="0" err="1"/>
              <a:t>Investments</a:t>
            </a:r>
            <a:r>
              <a:rPr lang="fr-CH" sz="1600" dirty="0"/>
              <a:t> in the Strategic Cash portfolio are </a:t>
            </a:r>
            <a:r>
              <a:rPr lang="fr-CH" sz="1600" dirty="0" err="1"/>
              <a:t>diversified</a:t>
            </a:r>
            <a:r>
              <a:rPr lang="fr-CH" sz="1600" dirty="0"/>
              <a:t> </a:t>
            </a:r>
            <a:r>
              <a:rPr lang="fr-CH" sz="1600" dirty="0" err="1"/>
              <a:t>into</a:t>
            </a:r>
            <a:r>
              <a:rPr lang="fr-CH" sz="1600" dirty="0"/>
              <a:t> global </a:t>
            </a:r>
            <a:r>
              <a:rPr lang="fr-CH" sz="1600" dirty="0" err="1"/>
              <a:t>assets</a:t>
            </a:r>
            <a:r>
              <a:rPr lang="fr-CH" sz="1600" dirty="0"/>
              <a:t> </a:t>
            </a:r>
            <a:r>
              <a:rPr lang="fr-CH" sz="1600" dirty="0" err="1"/>
              <a:t>including</a:t>
            </a:r>
            <a:r>
              <a:rPr lang="fr-CH" sz="1600" dirty="0"/>
              <a:t> bonds, </a:t>
            </a:r>
            <a:r>
              <a:rPr lang="fr-CH" sz="1600" dirty="0" err="1"/>
              <a:t>equities</a:t>
            </a:r>
            <a:r>
              <a:rPr lang="fr-CH" sz="1600" dirty="0"/>
              <a:t> and </a:t>
            </a:r>
            <a:r>
              <a:rPr lang="fr-CH" sz="1600" dirty="0" err="1"/>
              <a:t>Swiss</a:t>
            </a:r>
            <a:r>
              <a:rPr lang="fr-CH" sz="1600" dirty="0"/>
              <a:t> real </a:t>
            </a:r>
            <a:r>
              <a:rPr lang="fr-CH" sz="1600" dirty="0" err="1"/>
              <a:t>estate</a:t>
            </a:r>
            <a:r>
              <a:rPr lang="fr-CH" sz="1600" dirty="0"/>
              <a:t>. </a:t>
            </a:r>
            <a:r>
              <a:rPr lang="fr-CH" sz="1600" dirty="0" err="1"/>
              <a:t>Despite</a:t>
            </a:r>
            <a:r>
              <a:rPr lang="fr-CH" sz="1600" dirty="0"/>
              <a:t> </a:t>
            </a:r>
            <a:r>
              <a:rPr lang="fr-CH" sz="1600" dirty="0" err="1"/>
              <a:t>difficult</a:t>
            </a:r>
            <a:r>
              <a:rPr lang="fr-CH" sz="1600" dirty="0"/>
              <a:t> </a:t>
            </a:r>
            <a:r>
              <a:rPr lang="fr-CH" sz="1600" dirty="0" err="1"/>
              <a:t>financial</a:t>
            </a:r>
            <a:r>
              <a:rPr lang="fr-CH" sz="1600" dirty="0"/>
              <a:t> </a:t>
            </a:r>
            <a:r>
              <a:rPr lang="fr-CH" sz="1600" dirty="0" err="1"/>
              <a:t>market</a:t>
            </a:r>
            <a:r>
              <a:rPr lang="fr-CH" sz="1600" dirty="0"/>
              <a:t> conditions in 2022 , the Strategic Cash </a:t>
            </a:r>
            <a:r>
              <a:rPr lang="fr-CH" sz="1600" dirty="0" err="1" smtClean="0"/>
              <a:t>investments</a:t>
            </a:r>
            <a:r>
              <a:rPr lang="fr-CH" sz="1600" dirty="0" smtClean="0"/>
              <a:t> </a:t>
            </a:r>
            <a:r>
              <a:rPr lang="fr-CH" sz="1600" dirty="0"/>
              <a:t>are on </a:t>
            </a:r>
            <a:r>
              <a:rPr lang="fr-CH" sz="1600" dirty="0" err="1"/>
              <a:t>track</a:t>
            </a:r>
            <a:r>
              <a:rPr lang="fr-CH" sz="1600" dirty="0"/>
              <a:t> to </a:t>
            </a:r>
            <a:r>
              <a:rPr lang="fr-CH" sz="1600" dirty="0" err="1"/>
              <a:t>achieve</a:t>
            </a:r>
            <a:r>
              <a:rPr lang="fr-CH" sz="1600" dirty="0"/>
              <a:t> </a:t>
            </a:r>
            <a:r>
              <a:rPr lang="fr-CH" sz="1600" dirty="0" err="1" smtClean="0"/>
              <a:t>their</a:t>
            </a:r>
            <a:r>
              <a:rPr lang="fr-CH" sz="1600" dirty="0" smtClean="0"/>
              <a:t> </a:t>
            </a:r>
            <a:r>
              <a:rPr lang="fr-CH" sz="1600" dirty="0"/>
              <a:t>long-</a:t>
            </a:r>
            <a:r>
              <a:rPr lang="fr-CH" sz="1600" dirty="0" err="1"/>
              <a:t>term</a:t>
            </a:r>
            <a:r>
              <a:rPr lang="fr-CH" sz="1600" dirty="0"/>
              <a:t> </a:t>
            </a:r>
            <a:r>
              <a:rPr lang="fr-CH" sz="1600" dirty="0" err="1"/>
              <a:t>investment</a:t>
            </a:r>
            <a:r>
              <a:rPr lang="fr-CH" sz="1600" dirty="0"/>
              <a:t> </a:t>
            </a:r>
            <a:r>
              <a:rPr lang="fr-CH" sz="1600" dirty="0" err="1"/>
              <a:t>target</a:t>
            </a:r>
            <a:r>
              <a:rPr lang="fr-CH" sz="1600" dirty="0"/>
              <a:t> of 2% return and to </a:t>
            </a:r>
            <a:r>
              <a:rPr lang="fr-CH" sz="1600" dirty="0" err="1"/>
              <a:t>fully</a:t>
            </a:r>
            <a:r>
              <a:rPr lang="fr-CH" sz="1600" dirty="0"/>
              <a:t> </a:t>
            </a:r>
            <a:r>
              <a:rPr lang="fr-CH" sz="1600" dirty="0" err="1"/>
              <a:t>fund</a:t>
            </a:r>
            <a:r>
              <a:rPr lang="fr-CH" sz="1600" dirty="0"/>
              <a:t> </a:t>
            </a:r>
            <a:r>
              <a:rPr lang="fr-CH" sz="1600" dirty="0" err="1"/>
              <a:t>WIPO’s</a:t>
            </a:r>
            <a:r>
              <a:rPr lang="fr-CH" sz="1600" dirty="0"/>
              <a:t> long-</a:t>
            </a:r>
            <a:r>
              <a:rPr lang="fr-CH" sz="1600" dirty="0" err="1"/>
              <a:t>term</a:t>
            </a:r>
            <a:r>
              <a:rPr lang="fr-CH" sz="1600" dirty="0"/>
              <a:t> </a:t>
            </a:r>
            <a:r>
              <a:rPr lang="fr-CH" sz="1600" dirty="0" err="1"/>
              <a:t>employee</a:t>
            </a:r>
            <a:r>
              <a:rPr lang="fr-CH" sz="1600" dirty="0"/>
              <a:t> </a:t>
            </a:r>
            <a:r>
              <a:rPr lang="fr-CH" sz="1600" dirty="0" err="1"/>
              <a:t>benefit</a:t>
            </a:r>
            <a:r>
              <a:rPr lang="fr-CH" sz="1600" dirty="0"/>
              <a:t> </a:t>
            </a:r>
            <a:r>
              <a:rPr lang="fr-CH" sz="1600" dirty="0" err="1"/>
              <a:t>liability</a:t>
            </a:r>
            <a:r>
              <a:rPr lang="fr-CH" sz="1600" dirty="0"/>
              <a:t> over a 20 </a:t>
            </a:r>
            <a:r>
              <a:rPr lang="fr-CH" sz="1600" dirty="0" err="1"/>
              <a:t>year</a:t>
            </a:r>
            <a:r>
              <a:rPr lang="fr-CH" sz="1600" dirty="0"/>
              <a:t> </a:t>
            </a:r>
            <a:r>
              <a:rPr lang="fr-CH" sz="1600" dirty="0" err="1"/>
              <a:t>period</a:t>
            </a:r>
            <a:r>
              <a:rPr lang="fr-CH" sz="1600" dirty="0"/>
              <a:t>.</a:t>
            </a:r>
          </a:p>
          <a:p>
            <a:endParaRPr lang="fr-CH" sz="1600" dirty="0"/>
          </a:p>
          <a:p>
            <a:r>
              <a:rPr lang="fr-CH" sz="1600" dirty="0"/>
              <a:t>The </a:t>
            </a:r>
            <a:r>
              <a:rPr lang="fr-CH" sz="1600" dirty="0" err="1"/>
              <a:t>coverage</a:t>
            </a:r>
            <a:r>
              <a:rPr lang="fr-CH" sz="1600" dirty="0"/>
              <a:t> ratio of the long-</a:t>
            </a:r>
            <a:r>
              <a:rPr lang="fr-CH" sz="1600" dirty="0" err="1"/>
              <a:t>term</a:t>
            </a:r>
            <a:r>
              <a:rPr lang="fr-CH" sz="1600" dirty="0"/>
              <a:t> </a:t>
            </a:r>
            <a:r>
              <a:rPr lang="fr-CH" sz="1600" dirty="0" err="1"/>
              <a:t>employee</a:t>
            </a:r>
            <a:r>
              <a:rPr lang="fr-CH" sz="1600" dirty="0"/>
              <a:t> </a:t>
            </a:r>
            <a:r>
              <a:rPr lang="fr-CH" sz="1600" dirty="0" err="1"/>
              <a:t>benefit</a:t>
            </a:r>
            <a:r>
              <a:rPr lang="fr-CH" sz="1600" dirty="0"/>
              <a:t> </a:t>
            </a:r>
            <a:r>
              <a:rPr lang="fr-CH" sz="1600" dirty="0" err="1"/>
              <a:t>liability</a:t>
            </a:r>
            <a:r>
              <a:rPr lang="fr-CH" sz="1600" dirty="0"/>
              <a:t> </a:t>
            </a:r>
            <a:r>
              <a:rPr lang="fr-CH" sz="1600" dirty="0" err="1"/>
              <a:t>is</a:t>
            </a:r>
            <a:r>
              <a:rPr lang="fr-CH" sz="1600" dirty="0"/>
              <a:t> at 70% as of Q1, 23.</a:t>
            </a:r>
          </a:p>
          <a:p>
            <a:endParaRPr lang="fr-CH" sz="1600" dirty="0"/>
          </a:p>
          <a:p>
            <a:endParaRPr lang="fr-CH" sz="1600" dirty="0"/>
          </a:p>
          <a:p>
            <a:endParaRPr lang="fr-CH" sz="1600" dirty="0"/>
          </a:p>
          <a:p>
            <a:endParaRPr lang="fr-CH" sz="1600" dirty="0"/>
          </a:p>
          <a:p>
            <a:endParaRPr lang="fr-CH" sz="1600" dirty="0"/>
          </a:p>
        </p:txBody>
      </p:sp>
      <p:sp>
        <p:nvSpPr>
          <p:cNvPr id="4" name="Slide Number Placeholder 3"/>
          <p:cNvSpPr>
            <a:spLocks noGrp="1"/>
          </p:cNvSpPr>
          <p:nvPr>
            <p:ph type="sldNum" sz="quarter" idx="10"/>
          </p:nvPr>
        </p:nvSpPr>
        <p:spPr/>
        <p:txBody>
          <a:bodyPr/>
          <a:lstStyle/>
          <a:p>
            <a:pPr>
              <a:defRPr/>
            </a:pPr>
            <a:fld id="{DA79EEDA-9492-4994-BB18-1005CD6866B1}" type="slidenum">
              <a:rPr lang="en-US" smtClean="0"/>
              <a:pPr>
                <a:defRPr/>
              </a:pPr>
              <a:t>6</a:t>
            </a:fld>
            <a:endParaRPr lang="en-US" dirty="0"/>
          </a:p>
        </p:txBody>
      </p:sp>
    </p:spTree>
    <p:extLst>
      <p:ext uri="{BB962C8B-B14F-4D97-AF65-F5344CB8AC3E}">
        <p14:creationId xmlns:p14="http://schemas.microsoft.com/office/powerpoint/2010/main" val="3381545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z="3200" dirty="0"/>
              <a:t>Strong </a:t>
            </a:r>
            <a:r>
              <a:rPr lang="fr-CH" sz="3200" dirty="0" err="1"/>
              <a:t>governance</a:t>
            </a:r>
            <a:r>
              <a:rPr lang="fr-CH" sz="3200" dirty="0"/>
              <a:t> </a:t>
            </a:r>
            <a:r>
              <a:rPr lang="fr-CH" sz="3200" dirty="0" err="1"/>
              <a:t>framework</a:t>
            </a:r>
            <a:r>
              <a:rPr lang="fr-CH" sz="3200" dirty="0"/>
              <a:t> </a:t>
            </a:r>
            <a:r>
              <a:rPr lang="fr-CH" sz="3200" dirty="0" err="1"/>
              <a:t>embedded</a:t>
            </a:r>
            <a:r>
              <a:rPr lang="fr-CH" sz="3200" dirty="0"/>
              <a:t> in the </a:t>
            </a:r>
            <a:r>
              <a:rPr lang="fr-CH" sz="3200" dirty="0" err="1"/>
              <a:t>investment</a:t>
            </a:r>
            <a:r>
              <a:rPr lang="fr-CH" sz="3200" dirty="0"/>
              <a:t> process</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1329795"/>
              </p:ext>
            </p:extLst>
          </p:nvPr>
        </p:nvGraphicFramePr>
        <p:xfrm>
          <a:off x="76200" y="1692276"/>
          <a:ext cx="4572000" cy="4352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DA79EEDA-9492-4994-BB18-1005CD6866B1}" type="slidenum">
              <a:rPr lang="en-US" smtClean="0"/>
              <a:pPr>
                <a:defRPr/>
              </a:pPr>
              <a:t>7</a:t>
            </a:fld>
            <a:endParaRPr lang="en-US" dirty="0"/>
          </a:p>
        </p:txBody>
      </p:sp>
      <p:sp>
        <p:nvSpPr>
          <p:cNvPr id="6" name="Content Placeholder 2"/>
          <p:cNvSpPr txBox="1">
            <a:spLocks/>
          </p:cNvSpPr>
          <p:nvPr/>
        </p:nvSpPr>
        <p:spPr bwMode="auto">
          <a:xfrm>
            <a:off x="4572000" y="1417638"/>
            <a:ext cx="4516582" cy="4385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7"/>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7"/>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7"/>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7"/>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7"/>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7"/>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7"/>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7"/>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7"/>
              </a:buBlip>
              <a:defRPr sz="2400">
                <a:solidFill>
                  <a:schemeClr val="tx1"/>
                </a:solidFill>
                <a:latin typeface="+mn-lt"/>
                <a:cs typeface="+mn-cs"/>
              </a:defRPr>
            </a:lvl9pPr>
          </a:lstStyle>
          <a:p>
            <a:pPr marL="0" indent="0">
              <a:buNone/>
            </a:pPr>
            <a:endParaRPr lang="en-US" sz="1200" b="1" dirty="0"/>
          </a:p>
          <a:p>
            <a:r>
              <a:rPr lang="en-US" sz="1200" b="1" dirty="0"/>
              <a:t>WIPO Advisory Committee on Investments (ACI) </a:t>
            </a:r>
            <a:r>
              <a:rPr lang="en-US" sz="1200" dirty="0"/>
              <a:t>provides advice in respect of the investment of the Organization’s funds pursuant to the Financial Regulations and Rules.  This advice covers matters such as the contents of the investment policy, strategy, asset allocation, appropriate performance benchmarks and investment guidelines.</a:t>
            </a:r>
          </a:p>
          <a:p>
            <a:endParaRPr lang="fr-CH" sz="1200" b="1" kern="0" dirty="0"/>
          </a:p>
          <a:p>
            <a:r>
              <a:rPr lang="fr-CH" sz="1200" b="1" kern="0" dirty="0"/>
              <a:t>WIPO </a:t>
            </a:r>
            <a:r>
              <a:rPr lang="fr-CH" sz="1200" b="1" kern="0" dirty="0" err="1"/>
              <a:t>Risk</a:t>
            </a:r>
            <a:r>
              <a:rPr lang="fr-CH" sz="1200" b="1" kern="0" dirty="0"/>
              <a:t> Management </a:t>
            </a:r>
            <a:r>
              <a:rPr lang="fr-CH" sz="1200" b="1" kern="0" dirty="0" err="1"/>
              <a:t>Committee</a:t>
            </a:r>
            <a:r>
              <a:rPr lang="fr-CH" sz="1200" b="1" kern="0" dirty="0"/>
              <a:t> </a:t>
            </a:r>
            <a:r>
              <a:rPr lang="fr-CH" sz="1200" kern="0" dirty="0" smtClean="0"/>
              <a:t>has</a:t>
            </a:r>
            <a:r>
              <a:rPr lang="fr-CH" sz="1200" b="1" kern="0" dirty="0" smtClean="0"/>
              <a:t> </a:t>
            </a:r>
            <a:r>
              <a:rPr lang="fr-CH" sz="1200" kern="0" dirty="0" err="1" smtClean="0"/>
              <a:t>established</a:t>
            </a:r>
            <a:r>
              <a:rPr lang="fr-CH" sz="1200" kern="0" dirty="0" smtClean="0"/>
              <a:t> </a:t>
            </a:r>
            <a:r>
              <a:rPr lang="fr-CH" sz="1200" kern="0" dirty="0"/>
              <a:t>a </a:t>
            </a:r>
            <a:r>
              <a:rPr lang="fr-CH" sz="1200" kern="0" dirty="0" err="1"/>
              <a:t>strong</a:t>
            </a:r>
            <a:r>
              <a:rPr lang="fr-CH" sz="1200" kern="0" dirty="0"/>
              <a:t> </a:t>
            </a:r>
            <a:r>
              <a:rPr lang="fr-CH" sz="1200" kern="0" dirty="0" err="1"/>
              <a:t>risk</a:t>
            </a:r>
            <a:r>
              <a:rPr lang="fr-CH" sz="1200" kern="0" dirty="0"/>
              <a:t> culture and sets the </a:t>
            </a:r>
            <a:r>
              <a:rPr lang="fr-CH" sz="1200" kern="0" dirty="0" err="1"/>
              <a:t>risk</a:t>
            </a:r>
            <a:r>
              <a:rPr lang="fr-CH" sz="1200" kern="0" dirty="0"/>
              <a:t> </a:t>
            </a:r>
            <a:r>
              <a:rPr lang="fr-CH" sz="1200" kern="0" dirty="0" err="1"/>
              <a:t>appetite</a:t>
            </a:r>
            <a:r>
              <a:rPr lang="fr-CH" sz="1200" kern="0" dirty="0"/>
              <a:t> </a:t>
            </a:r>
            <a:r>
              <a:rPr lang="fr-CH" sz="1200" kern="0" dirty="0" err="1"/>
              <a:t>commensurate</a:t>
            </a:r>
            <a:r>
              <a:rPr lang="fr-CH" sz="1200" kern="0" dirty="0"/>
              <a:t> to </a:t>
            </a:r>
            <a:r>
              <a:rPr lang="fr-CH" sz="1200" kern="0" dirty="0" err="1"/>
              <a:t>achieving</a:t>
            </a:r>
            <a:r>
              <a:rPr lang="fr-CH" sz="1200" kern="0" dirty="0"/>
              <a:t> </a:t>
            </a:r>
            <a:r>
              <a:rPr lang="fr-CH" sz="1200" kern="0" dirty="0" err="1"/>
              <a:t>WIPO’s</a:t>
            </a:r>
            <a:r>
              <a:rPr lang="fr-CH" sz="1200" kern="0" dirty="0"/>
              <a:t> </a:t>
            </a:r>
            <a:r>
              <a:rPr lang="fr-CH" sz="1200" kern="0" dirty="0" err="1"/>
              <a:t>investment</a:t>
            </a:r>
            <a:r>
              <a:rPr lang="fr-CH" sz="1200" kern="0" dirty="0"/>
              <a:t> objectives.</a:t>
            </a:r>
          </a:p>
          <a:p>
            <a:endParaRPr lang="en-US" sz="1200" b="1" kern="0" dirty="0"/>
          </a:p>
          <a:p>
            <a:r>
              <a:rPr lang="en-US" sz="1200" b="1" kern="0" dirty="0"/>
              <a:t>The External and Internal Auditors </a:t>
            </a:r>
            <a:r>
              <a:rPr lang="en-US" sz="1200" kern="0" dirty="0" smtClean="0"/>
              <a:t>provide an independent </a:t>
            </a:r>
            <a:r>
              <a:rPr lang="en-US" sz="1200" kern="0" dirty="0"/>
              <a:t>audit function and validation of internal controls related to investment processes and reporting.</a:t>
            </a:r>
          </a:p>
          <a:p>
            <a:endParaRPr lang="en-US" sz="1200" b="1" kern="0" dirty="0"/>
          </a:p>
          <a:p>
            <a:r>
              <a:rPr lang="en-US" sz="1200" b="1" kern="0" dirty="0"/>
              <a:t>The Independent Advisory Oversight Committee (IAOC) </a:t>
            </a:r>
            <a:r>
              <a:rPr lang="en-US" sz="1200" kern="0" dirty="0"/>
              <a:t>serves in an independent expert advisory capacity and provides oversight on investment activities.</a:t>
            </a:r>
          </a:p>
          <a:p>
            <a:endParaRPr lang="fr-CH" sz="1200" b="1" kern="0" dirty="0"/>
          </a:p>
          <a:p>
            <a:r>
              <a:rPr lang="fr-CH" sz="1200" b="1" kern="0" dirty="0"/>
              <a:t>WIPO </a:t>
            </a:r>
            <a:r>
              <a:rPr lang="fr-CH" sz="1200" b="1" kern="0" dirty="0" err="1"/>
              <a:t>Member</a:t>
            </a:r>
            <a:r>
              <a:rPr lang="fr-CH" sz="1200" b="1" kern="0" dirty="0"/>
              <a:t> States </a:t>
            </a:r>
            <a:r>
              <a:rPr lang="fr-CH" sz="1200" kern="0" dirty="0" err="1" smtClean="0"/>
              <a:t>provide</a:t>
            </a:r>
            <a:r>
              <a:rPr lang="fr-CH" sz="1200" kern="0" dirty="0" smtClean="0"/>
              <a:t> </a:t>
            </a:r>
            <a:r>
              <a:rPr lang="fr-CH" sz="1200" kern="0" dirty="0" err="1"/>
              <a:t>authority</a:t>
            </a:r>
            <a:r>
              <a:rPr lang="fr-CH" sz="1200" kern="0" dirty="0"/>
              <a:t> to the </a:t>
            </a:r>
            <a:r>
              <a:rPr lang="fr-CH" sz="1200" kern="0" dirty="0" err="1"/>
              <a:t>Secretariat</a:t>
            </a:r>
            <a:r>
              <a:rPr lang="fr-CH" sz="1200" kern="0" dirty="0"/>
              <a:t> to </a:t>
            </a:r>
            <a:r>
              <a:rPr lang="fr-CH" sz="1200" kern="0" dirty="0" err="1"/>
              <a:t>make</a:t>
            </a:r>
            <a:r>
              <a:rPr lang="fr-CH" sz="1200" kern="0" dirty="0"/>
              <a:t> </a:t>
            </a:r>
            <a:r>
              <a:rPr lang="fr-CH" sz="1200" kern="0" dirty="0" err="1"/>
              <a:t>investments</a:t>
            </a:r>
            <a:r>
              <a:rPr lang="fr-CH" sz="1200" kern="0" dirty="0"/>
              <a:t> in accordance </a:t>
            </a:r>
            <a:r>
              <a:rPr lang="fr-CH" sz="1200" kern="0" dirty="0" err="1" smtClean="0"/>
              <a:t>with</a:t>
            </a:r>
            <a:r>
              <a:rPr lang="fr-CH" sz="1200" kern="0" dirty="0" smtClean="0"/>
              <a:t> </a:t>
            </a:r>
            <a:r>
              <a:rPr lang="fr-CH" sz="1200" kern="0" dirty="0" err="1" smtClean="0"/>
              <a:t>WIPO’s</a:t>
            </a:r>
            <a:r>
              <a:rPr lang="fr-CH" sz="1200" kern="0" dirty="0" smtClean="0"/>
              <a:t> </a:t>
            </a:r>
            <a:r>
              <a:rPr lang="fr-CH" sz="1200" kern="0" dirty="0" err="1"/>
              <a:t>policy</a:t>
            </a:r>
            <a:r>
              <a:rPr lang="fr-CH" sz="1200" kern="0" dirty="0"/>
              <a:t> on </a:t>
            </a:r>
            <a:r>
              <a:rPr lang="fr-CH" sz="1200" kern="0" dirty="0" err="1"/>
              <a:t>investments</a:t>
            </a:r>
            <a:r>
              <a:rPr lang="fr-CH" sz="1200" kern="0" dirty="0"/>
              <a:t>.</a:t>
            </a:r>
          </a:p>
          <a:p>
            <a:pPr marL="0" indent="0">
              <a:buNone/>
            </a:pPr>
            <a:endParaRPr lang="fr-CH" sz="1200" kern="0" dirty="0"/>
          </a:p>
        </p:txBody>
      </p:sp>
    </p:spTree>
    <p:extLst>
      <p:ext uri="{BB962C8B-B14F-4D97-AF65-F5344CB8AC3E}">
        <p14:creationId xmlns:p14="http://schemas.microsoft.com/office/powerpoint/2010/main" val="2435995862"/>
      </p:ext>
    </p:extLst>
  </p:cSld>
  <p:clrMapOvr>
    <a:masterClrMapping/>
  </p:clrMapOvr>
</p:sld>
</file>

<file path=ppt/theme/theme1.xml><?xml version="1.0" encoding="utf-8"?>
<a:theme xmlns:a="http://schemas.openxmlformats.org/drawingml/2006/main" name="template_english">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template_english</Template>
  <TotalTime>31970</TotalTime>
  <Words>697</Words>
  <Application>Microsoft Office PowerPoint</Application>
  <PresentationFormat>On-screen Show (4:3)</PresentationFormat>
  <Paragraphs>139</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Calibri</vt:lpstr>
      <vt:lpstr>Microsoft Sans Serif</vt:lpstr>
      <vt:lpstr>ヒラギノ角ゴ Pro W3</vt:lpstr>
      <vt:lpstr>template_english</vt:lpstr>
      <vt:lpstr>PowerPoint Presentation</vt:lpstr>
      <vt:lpstr>Global Markets – A tepid recovery across most asset classes, so far</vt:lpstr>
      <vt:lpstr>Short-term volatility is expected, but the portfolios are resilient </vt:lpstr>
      <vt:lpstr>Short-term volatility is expected, but the portfolios are resilient</vt:lpstr>
      <vt:lpstr>Investments are for medium and long-term, and our focus remains on the objective</vt:lpstr>
      <vt:lpstr>Investments are for medium and long-term, and our focus remains on the objective</vt:lpstr>
      <vt:lpstr>Strong governance framework embedded in the investment process</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 Seong Joon</dc:creator>
  <cp:keywords>FOR OFFICIAL USE ONLY</cp:keywords>
  <cp:lastModifiedBy>CHEN Seong Joon</cp:lastModifiedBy>
  <cp:revision>412</cp:revision>
  <cp:lastPrinted>2023-05-15T10:45:46Z</cp:lastPrinted>
  <dcterms:created xsi:type="dcterms:W3CDTF">2018-02-22T10:36:31Z</dcterms:created>
  <dcterms:modified xsi:type="dcterms:W3CDTF">2023-05-16T17:43:53Z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e5830c90-e4ea-41a2-82d7-c7d111c92112</vt:lpwstr>
  </property>
  <property fmtid="{D5CDD505-2E9C-101B-9397-08002B2CF9AE}" pid="3" name="Classification">
    <vt:lpwstr>For Official Use Only</vt:lpwstr>
  </property>
  <property fmtid="{D5CDD505-2E9C-101B-9397-08002B2CF9AE}" pid="4" name="VisualMarkings">
    <vt:lpwstr>Footer</vt:lpwstr>
  </property>
  <property fmtid="{D5CDD505-2E9C-101B-9397-08002B2CF9AE}" pid="5" name="Alignment">
    <vt:lpwstr>Centre</vt:lpwstr>
  </property>
  <property fmtid="{D5CDD505-2E9C-101B-9397-08002B2CF9AE}" pid="6" name="Language">
    <vt:lpwstr>English</vt:lpwstr>
  </property>
  <property fmtid="{D5CDD505-2E9C-101B-9397-08002B2CF9AE}" pid="7" name="TCSClassification">
    <vt:lpwstr>FOR OFFICIAL USE ONLY</vt:lpwstr>
  </property>
  <property fmtid="{D5CDD505-2E9C-101B-9397-08002B2CF9AE}" pid="8" name="MSIP_Label_bfc084f7-b690-4c43-8ee6-d475b6d3461d_Enabled">
    <vt:lpwstr>true</vt:lpwstr>
  </property>
  <property fmtid="{D5CDD505-2E9C-101B-9397-08002B2CF9AE}" pid="9" name="MSIP_Label_bfc084f7-b690-4c43-8ee6-d475b6d3461d_SetDate">
    <vt:lpwstr>2023-05-16T17:43:53Z</vt:lpwstr>
  </property>
  <property fmtid="{D5CDD505-2E9C-101B-9397-08002B2CF9AE}" pid="10" name="MSIP_Label_bfc084f7-b690-4c43-8ee6-d475b6d3461d_Method">
    <vt:lpwstr>Standard</vt:lpwstr>
  </property>
  <property fmtid="{D5CDD505-2E9C-101B-9397-08002B2CF9AE}" pid="11" name="MSIP_Label_bfc084f7-b690-4c43-8ee6-d475b6d3461d_Name">
    <vt:lpwstr>FOR OFFICIAL USE ONLY</vt:lpwstr>
  </property>
  <property fmtid="{D5CDD505-2E9C-101B-9397-08002B2CF9AE}" pid="12" name="MSIP_Label_bfc084f7-b690-4c43-8ee6-d475b6d3461d_SiteId">
    <vt:lpwstr>faa31b06-8ccc-48c9-867f-f7510dd11c02</vt:lpwstr>
  </property>
  <property fmtid="{D5CDD505-2E9C-101B-9397-08002B2CF9AE}" pid="13" name="MSIP_Label_bfc084f7-b690-4c43-8ee6-d475b6d3461d_ActionId">
    <vt:lpwstr>6f1fd435-da59-4f18-a640-5fcb5a342847</vt:lpwstr>
  </property>
  <property fmtid="{D5CDD505-2E9C-101B-9397-08002B2CF9AE}" pid="14" name="MSIP_Label_bfc084f7-b690-4c43-8ee6-d475b6d3461d_ContentBits">
    <vt:lpwstr>2</vt:lpwstr>
  </property>
</Properties>
</file>