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941" r:id="rId2"/>
  </p:sldMasterIdLst>
  <p:notesMasterIdLst>
    <p:notesMasterId r:id="rId6"/>
  </p:notesMasterIdLst>
  <p:handoutMasterIdLst>
    <p:handoutMasterId r:id="rId7"/>
  </p:handoutMasterIdLst>
  <p:sldIdLst>
    <p:sldId id="766" r:id="rId3"/>
    <p:sldId id="749" r:id="rId4"/>
    <p:sldId id="768" r:id="rId5"/>
  </p:sldIdLst>
  <p:sldSz cx="9144000" cy="6858000" type="screen4x3"/>
  <p:notesSz cx="6858000" cy="10001250"/>
  <p:embeddedFontLst>
    <p:embeddedFont>
      <p:font typeface="Arial Unicode MS" pitchFamily="50" charset="-127"/>
      <p:regular r:id="rId8"/>
    </p:embeddedFont>
    <p:embeddedFont>
      <p:font typeface="Trebuchet MS" pitchFamily="34" charset="0"/>
      <p:regular r:id="rId9"/>
      <p:bold r:id="rId10"/>
      <p:italic r:id="rId11"/>
      <p:boldItalic r:id="rId12"/>
    </p:embeddedFont>
    <p:embeddedFont>
      <p:font typeface="HY견고딕" pitchFamily="18" charset="-127"/>
      <p:regular r:id="rId13"/>
    </p:embeddedFont>
    <p:embeddedFont>
      <p:font typeface="Arial Rounded MT Bold" pitchFamily="34" charset="0"/>
      <p:regular r:id="rId14"/>
    </p:embeddedFont>
    <p:embeddedFont>
      <p:font typeface="맑은 고딕" pitchFamily="50" charset="-127"/>
      <p:regular r:id="rId15"/>
      <p:bold r:id="rId16"/>
    </p:embeddedFont>
    <p:embeddedFont>
      <p:font typeface="Wingdings 2" pitchFamily="18" charset="2"/>
      <p:regular r:id="rId17"/>
    </p:embeddedFont>
    <p:embeddedFont>
      <p:font typeface="Wingdings 3" pitchFamily="18" charset="2"/>
      <p:regular r:id="rId18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66CCFF"/>
    <a:srgbClr val="FF3300"/>
    <a:srgbClr val="009900"/>
    <a:srgbClr val="FFCC00"/>
    <a:srgbClr val="9900CC"/>
    <a:srgbClr val="99FFCC"/>
    <a:srgbClr val="003399"/>
    <a:srgbClr val="879A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81472" autoAdjust="0"/>
  </p:normalViewPr>
  <p:slideViewPr>
    <p:cSldViewPr>
      <p:cViewPr varScale="1">
        <p:scale>
          <a:sx n="58" d="100"/>
          <a:sy n="58" d="100"/>
        </p:scale>
        <p:origin x="-21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-2064" y="-114"/>
      </p:cViewPr>
      <p:guideLst>
        <p:guide orient="horz" pos="315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5000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5000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434E4E38-BE4F-4204-89CF-E9B50EA898DB}" type="datetimeFigureOut">
              <a:rPr lang="ko-KR" altLang="en-US" smtClean="0"/>
              <a:pPr/>
              <a:t>2019-09-26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9580"/>
            <a:ext cx="2972547" cy="50006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3852" y="9499580"/>
            <a:ext cx="2972547" cy="50006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50A92F0D-7287-4F27-AB3D-5C49884FAA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431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73077" cy="49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392" y="3"/>
            <a:ext cx="2973077" cy="49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49300"/>
            <a:ext cx="5002212" cy="3751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036" y="4751645"/>
            <a:ext cx="5487931" cy="4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500180"/>
            <a:ext cx="2973077" cy="49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392" y="9500180"/>
            <a:ext cx="2973077" cy="49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7" tIns="46069" rIns="92137" bIns="4606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F2CAAF3-3F89-4ED3-9109-534B38BF617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8641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A8EC-655B-4E32-BA07-224830F24E5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CAAF3-3F89-4ED3-9109-534B38BF617E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A8EC-655B-4E32-BA07-224830F24E5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8"/>
            <a:ext cx="91249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Desktop\행정자치부입니다. (특허청 시그니처)\특허청_혼합_좌우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2123728" cy="7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9876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530-B23D-42DB-AD46-921BB639BA2C}" type="datetimeFigureOut">
              <a:rPr lang="ko-KR" altLang="en-US" smtClean="0"/>
              <a:pPr/>
              <a:t>2019-09-26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F263-745B-4DD6-8056-7839CC5FE6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2032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530-B23D-42DB-AD46-921BB639BA2C}" type="datetimeFigureOut">
              <a:rPr lang="ko-KR" altLang="en-US" smtClean="0"/>
              <a:pPr/>
              <a:t>2019-09-26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F263-745B-4DD6-8056-7839CC5FE6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3487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530-B23D-42DB-AD46-921BB639BA2C}" type="datetimeFigureOut">
              <a:rPr lang="ko-KR" altLang="en-US" smtClean="0"/>
              <a:pPr/>
              <a:t>2019-09-26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F263-745B-4DD6-8056-7839CC5FE6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1006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530-B23D-42DB-AD46-921BB639BA2C}" type="datetimeFigureOut">
              <a:rPr lang="ko-KR" altLang="en-US" smtClean="0"/>
              <a:pPr/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F263-745B-4DD6-8056-7839CC5FE6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1973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530-B23D-42DB-AD46-921BB639BA2C}" type="datetimeFigureOut">
              <a:rPr lang="ko-KR" altLang="en-US" smtClean="0"/>
              <a:pPr/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F263-745B-4DD6-8056-7839CC5FE6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4808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7958-8567-43F6-ACFF-F05625A646E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38961437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3A11-B3F5-43BE-A99B-E5D85D57ED99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/xx</a:t>
            </a:r>
          </a:p>
        </p:txBody>
      </p:sp>
    </p:spTree>
    <p:extLst>
      <p:ext uri="{BB962C8B-B14F-4D97-AF65-F5344CB8AC3E}">
        <p14:creationId xmlns:p14="http://schemas.microsoft.com/office/powerpoint/2010/main" xmlns="" val="40439188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530-B23D-42DB-AD46-921BB639BA2C}" type="datetimeFigureOut">
              <a:rPr lang="ko-KR" altLang="en-US" smtClean="0"/>
              <a:pPr/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F263-745B-4DD6-8056-7839CC5FE6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2795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530-B23D-42DB-AD46-921BB639BA2C}" type="datetimeFigureOut">
              <a:rPr lang="ko-KR" altLang="en-US" smtClean="0"/>
              <a:pPr/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F263-745B-4DD6-8056-7839CC5FE6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278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530-B23D-42DB-AD46-921BB639BA2C}" type="datetimeFigureOut">
              <a:rPr lang="ko-KR" altLang="en-US" smtClean="0"/>
              <a:pPr/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F263-745B-4DD6-8056-7839CC5FE6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4761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530-B23D-42DB-AD46-921BB639BA2C}" type="datetimeFigureOut">
              <a:rPr lang="ko-KR" altLang="en-US" smtClean="0"/>
              <a:pPr/>
              <a:t>2019-09-26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F263-745B-4DD6-8056-7839CC5FE6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07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530-B23D-42DB-AD46-921BB639BA2C}" type="datetimeFigureOut">
              <a:rPr lang="ko-KR" altLang="en-US" smtClean="0"/>
              <a:pPr/>
              <a:t>2019-09-26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F263-745B-4DD6-8056-7839CC5FE6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3090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B530-B23D-42DB-AD46-921BB639BA2C}" type="datetimeFigureOut">
              <a:rPr lang="ko-KR" altLang="en-US" smtClean="0"/>
              <a:pPr/>
              <a:t>2019-09-26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F263-745B-4DD6-8056-7839CC5FE6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072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7"/>
          <p:cNvSpPr>
            <a:spLocks noChangeArrowheads="1"/>
          </p:cNvSpPr>
          <p:nvPr userDrawn="1"/>
        </p:nvSpPr>
        <p:spPr bwMode="auto">
          <a:xfrm>
            <a:off x="0" y="6564313"/>
            <a:ext cx="9144000" cy="293687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2F2F76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endParaRPr lang="ko-KR" alt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84963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08625" y="6557963"/>
            <a:ext cx="36036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chemeClr val="bg1"/>
                </a:solidFill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026B932E-F065-4F15-ACB5-76065B16514A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/xx</a:t>
            </a:r>
          </a:p>
        </p:txBody>
      </p:sp>
      <p:sp>
        <p:nvSpPr>
          <p:cNvPr id="3" name="Rectangle 20"/>
          <p:cNvSpPr>
            <a:spLocks noChangeArrowheads="1"/>
          </p:cNvSpPr>
          <p:nvPr userDrawn="1"/>
        </p:nvSpPr>
        <p:spPr bwMode="auto">
          <a:xfrm flipV="1">
            <a:off x="323850" y="1295400"/>
            <a:ext cx="8820150" cy="36513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endParaRPr lang="ko-KR" altLang="en-US" smtClean="0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flipV="1">
            <a:off x="0" y="6553200"/>
            <a:ext cx="9144000" cy="17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>
                  <a:alpha val="5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28" r:id="rId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10000"/>
        </a:lnSpc>
        <a:spcBef>
          <a:spcPct val="20000"/>
        </a:spcBef>
        <a:spcAft>
          <a:spcPct val="0"/>
        </a:spcAft>
        <a:buClr>
          <a:srgbClr val="111111"/>
        </a:buClr>
        <a:buSzPct val="80000"/>
        <a:buFont typeface="Wingdings 2" pitchFamily="18" charset="2"/>
        <a:buChar char="¢"/>
        <a:defRPr kumimoji="1" sz="24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lnSpc>
          <a:spcPct val="110000"/>
        </a:lnSpc>
        <a:spcBef>
          <a:spcPct val="20000"/>
        </a:spcBef>
        <a:spcAft>
          <a:spcPct val="0"/>
        </a:spcAft>
        <a:buClr>
          <a:srgbClr val="5F5F5F"/>
        </a:buClr>
        <a:buSzPct val="85000"/>
        <a:buFont typeface="Wingdings 3" pitchFamily="18" charset="2"/>
        <a:buChar char=""/>
        <a:defRPr kumimoji="1" sz="2000">
          <a:solidFill>
            <a:srgbClr val="333333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0" fontAlgn="base" latinLnBrk="1" hangingPunct="0">
        <a:lnSpc>
          <a:spcPct val="110000"/>
        </a:lnSpc>
        <a:spcBef>
          <a:spcPct val="20000"/>
        </a:spcBef>
        <a:spcAft>
          <a:spcPct val="0"/>
        </a:spcAft>
        <a:buClr>
          <a:srgbClr val="808080"/>
        </a:buClr>
        <a:buSzPct val="80000"/>
        <a:buFont typeface="Wingdings 2" pitchFamily="18" charset="2"/>
        <a:buChar char="ê"/>
        <a:defRPr kumimoji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0" fontAlgn="base" latinLnBrk="1" hangingPunct="0">
        <a:lnSpc>
          <a:spcPct val="110000"/>
        </a:lnSpc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•"/>
        <a:defRPr kumimoji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0" fontAlgn="base" latinLnBrk="1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6FF"/>
        </a:buClr>
        <a:buFont typeface="Wingdings 2" pitchFamily="18" charset="2"/>
        <a:buChar char="?"/>
        <a:defRPr kumimoji="1" sz="16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fontAlgn="base" latinLnBrk="1">
        <a:lnSpc>
          <a:spcPct val="110000"/>
        </a:lnSpc>
        <a:spcBef>
          <a:spcPct val="20000"/>
        </a:spcBef>
        <a:spcAft>
          <a:spcPct val="0"/>
        </a:spcAft>
        <a:buClr>
          <a:srgbClr val="0066FF"/>
        </a:buClr>
        <a:buFont typeface="Wingdings 2" pitchFamily="18" charset="2"/>
        <a:buChar char="?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110000"/>
        </a:lnSpc>
        <a:spcBef>
          <a:spcPct val="20000"/>
        </a:spcBef>
        <a:spcAft>
          <a:spcPct val="0"/>
        </a:spcAft>
        <a:buClr>
          <a:srgbClr val="0066FF"/>
        </a:buClr>
        <a:buFont typeface="Wingdings 2" pitchFamily="18" charset="2"/>
        <a:buChar char="?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110000"/>
        </a:lnSpc>
        <a:spcBef>
          <a:spcPct val="20000"/>
        </a:spcBef>
        <a:spcAft>
          <a:spcPct val="0"/>
        </a:spcAft>
        <a:buClr>
          <a:srgbClr val="0066FF"/>
        </a:buClr>
        <a:buFont typeface="Wingdings 2" pitchFamily="18" charset="2"/>
        <a:buChar char="?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110000"/>
        </a:lnSpc>
        <a:spcBef>
          <a:spcPct val="20000"/>
        </a:spcBef>
        <a:spcAft>
          <a:spcPct val="0"/>
        </a:spcAft>
        <a:buClr>
          <a:srgbClr val="0066FF"/>
        </a:buClr>
        <a:buFont typeface="Wingdings 2" pitchFamily="18" charset="2"/>
        <a:buChar char="?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B530-B23D-42DB-AD46-921BB639BA2C}" type="datetimeFigureOut">
              <a:rPr lang="ko-KR" altLang="en-US" smtClean="0"/>
              <a:pPr/>
              <a:t>2019-09-26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F263-745B-4DD6-8056-7839CC5FE6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609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ficial-solutions.com/blog/homage-to-john-mccarthy-the-father-of-artificial-intellig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27584" y="6360690"/>
            <a:ext cx="7056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*</a:t>
            </a:r>
            <a:r>
              <a:rPr lang="ko-KR" altLang="en-US" sz="1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https://www.artificial-solutions.com/blog/homage-to-john-mccarthy-the-father-of-artificial-intelligence</a:t>
            </a:r>
          </a:p>
          <a:p>
            <a:r>
              <a:rPr lang="en-US" altLang="ko-KR" sz="1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* “Artificial Intelligence A Modern Approach” 3</a:t>
            </a:r>
            <a:r>
              <a:rPr lang="en-US" altLang="ko-KR" sz="1000" baseline="30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rd</a:t>
            </a:r>
            <a:r>
              <a:rPr lang="en-US" altLang="ko-KR" sz="1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Edition 1~2page,</a:t>
            </a:r>
            <a:r>
              <a:rPr lang="ko-KR" altLang="en-US" sz="1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Stuart Russell, Peter </a:t>
            </a:r>
            <a:r>
              <a:rPr lang="en-US" altLang="ko-KR" sz="10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Norvig</a:t>
            </a:r>
            <a:r>
              <a:rPr lang="en-US" altLang="ko-KR" sz="1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Prentice Hall</a:t>
            </a:r>
          </a:p>
          <a:p>
            <a:r>
              <a:rPr lang="en-US" altLang="ko-KR" sz="1000" dirty="0"/>
              <a:t>* AI effect http://www.businessinsider.com/misconception-artificial-intelligene-2015-10</a:t>
            </a:r>
            <a:endParaRPr lang="ko-KR" altLang="en-US" sz="10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2" name="그룹 30"/>
          <p:cNvGrpSpPr/>
          <p:nvPr/>
        </p:nvGrpSpPr>
        <p:grpSpPr>
          <a:xfrm>
            <a:off x="323528" y="1556792"/>
            <a:ext cx="6984776" cy="2088232"/>
            <a:chOff x="971600" y="3356992"/>
            <a:chExt cx="7715250" cy="2381250"/>
          </a:xfrm>
        </p:grpSpPr>
        <p:pic>
          <p:nvPicPr>
            <p:cNvPr id="8" name="Picture 2" descr="john-mccarthy-father-of-artificial-intelligenc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3356992"/>
              <a:ext cx="7715250" cy="2381250"/>
            </a:xfrm>
            <a:prstGeom prst="rect">
              <a:avLst/>
            </a:prstGeom>
            <a:noFill/>
          </p:spPr>
        </p:pic>
        <p:sp>
          <p:nvSpPr>
            <p:cNvPr id="9" name="직사각형 8"/>
            <p:cNvSpPr/>
            <p:nvPr/>
          </p:nvSpPr>
          <p:spPr>
            <a:xfrm>
              <a:off x="1119994" y="3429000"/>
              <a:ext cx="53285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dirty="0" smtClean="0">
                  <a:solidFill>
                    <a:schemeClr val="bg1"/>
                  </a:solidFill>
                </a:rPr>
                <a:t>John McCarthy 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coined the term  AI</a:t>
              </a:r>
              <a:endParaRPr lang="en-US" altLang="ko-KR" sz="2400" dirty="0" smtClean="0">
                <a:solidFill>
                  <a:schemeClr val="bg1"/>
                </a:solidFill>
              </a:endParaRPr>
            </a:p>
            <a:p>
              <a:r>
                <a:rPr lang="en-US" altLang="ko-KR" sz="2400" dirty="0" smtClean="0">
                  <a:solidFill>
                    <a:schemeClr val="bg1"/>
                  </a:solidFill>
                </a:rPr>
                <a:t>“</a:t>
              </a:r>
              <a:r>
                <a:rPr lang="en-US" altLang="ko-KR" sz="2400" b="1" u="sng" dirty="0" smtClean="0">
                  <a:solidFill>
                    <a:schemeClr val="bg1"/>
                  </a:solidFill>
                </a:rPr>
                <a:t>the science and engineering </a:t>
              </a:r>
            </a:p>
            <a:p>
              <a:r>
                <a:rPr lang="en-US" altLang="ko-KR" sz="2400" b="1" u="sng" dirty="0" smtClean="0">
                  <a:solidFill>
                    <a:schemeClr val="bg1"/>
                  </a:solidFill>
                </a:rPr>
                <a:t> of making intelligent machines</a:t>
              </a:r>
              <a:r>
                <a:rPr lang="en-US" altLang="ko-KR" sz="2400" dirty="0" smtClean="0">
                  <a:solidFill>
                    <a:schemeClr val="bg1"/>
                  </a:solidFill>
                </a:rPr>
                <a:t>”.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8532440" y="6525344"/>
            <a:ext cx="579810" cy="3247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9pPr>
          </a:lstStyle>
          <a:p>
            <a:pPr eaLnBrk="1" hangingPunct="1"/>
            <a:fld id="{32AE8AA9-FCB9-49FB-B1F2-7EFAF4FE691E}" type="slidenum">
              <a:rPr lang="en-US" altLang="ko-KR" smtClean="0">
                <a:solidFill>
                  <a:schemeClr val="bg1"/>
                </a:solidFill>
                <a:latin typeface="Arial" charset="0"/>
              </a:rPr>
              <a:pPr eaLnBrk="1" hangingPunct="1"/>
              <a:t>1</a:t>
            </a:fld>
            <a:endParaRPr lang="en-US" altLang="ko-KR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476672"/>
            <a:ext cx="7056784" cy="671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spc="-150" dirty="0" smtClean="0">
                <a:solidFill>
                  <a:srgbClr val="2667A2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What do you think AI is?</a:t>
            </a:r>
            <a:endParaRPr lang="en-US" altLang="ko-KR" sz="3200" spc="-150" dirty="0">
              <a:solidFill>
                <a:srgbClr val="2667A2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 bwMode="auto">
          <a:xfrm>
            <a:off x="323850" y="5085184"/>
            <a:ext cx="864063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11111"/>
              </a:buClr>
              <a:buSzPct val="80000"/>
              <a:buFont typeface="Wingdings 2" pitchFamily="18" charset="2"/>
              <a:buChar char="¢"/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85000"/>
              <a:buFont typeface="Wingdings 3" pitchFamily="18" charset="2"/>
              <a:buChar char=""/>
              <a:defRPr kumimoji="1" sz="20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algn="l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80000"/>
              <a:buFont typeface="Wingdings 2" pitchFamily="18" charset="2"/>
              <a:buChar char="ê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algn="l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Arial" charset="0"/>
              <a:buChar char="•"/>
              <a:defRPr kumimoji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algn="l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 typeface="Wingdings 2" pitchFamily="18" charset="2"/>
              <a:buChar char="?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 typeface="Wingdings 2" pitchFamily="18" charset="2"/>
              <a:buChar char="?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 typeface="Wingdings 2" pitchFamily="18" charset="2"/>
              <a:buChar char="?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 typeface="Wingdings 2" pitchFamily="18" charset="2"/>
              <a:buChar char="?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 typeface="Wingdings 2" pitchFamily="18" charset="2"/>
              <a:buChar char="?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800" kern="0" dirty="0" smtClean="0">
                <a:solidFill>
                  <a:srgbClr val="0000FF"/>
                </a:solidFill>
                <a:latin typeface="Arial Rounded MT Bold" pitchFamily="34" charset="0"/>
                <a:cs typeface="Arial" pitchFamily="34" charset="0"/>
              </a:rPr>
              <a:t>AI effect</a:t>
            </a:r>
            <a:r>
              <a:rPr lang="en-US" altLang="ko-KR" sz="2800" kern="0" dirty="0" smtClean="0">
                <a:latin typeface="Arial Rounded MT Bold" pitchFamily="34" charset="0"/>
              </a:rPr>
              <a:t>: Concept of AI has changed over time</a:t>
            </a:r>
          </a:p>
          <a:p>
            <a:pPr lvl="1">
              <a:lnSpc>
                <a:spcPct val="100000"/>
              </a:lnSpc>
            </a:pPr>
            <a:r>
              <a:rPr lang="en-US" altLang="ko-KR" sz="2400" kern="0" dirty="0" smtClean="0">
                <a:solidFill>
                  <a:schemeClr val="tx1"/>
                </a:solidFill>
              </a:rPr>
              <a:t>Once something becomes commonplace, it's demystified. And it doesn't feel like intelligence. </a:t>
            </a:r>
            <a:endParaRPr lang="ko-KR" altLang="en-US" kern="0" dirty="0"/>
          </a:p>
        </p:txBody>
      </p:sp>
      <p:sp>
        <p:nvSpPr>
          <p:cNvPr id="22" name="직사각형 21"/>
          <p:cNvSpPr/>
          <p:nvPr/>
        </p:nvSpPr>
        <p:spPr>
          <a:xfrm>
            <a:off x="395536" y="260648"/>
            <a:ext cx="928214" cy="1152127"/>
          </a:xfrm>
          <a:prstGeom prst="rect">
            <a:avLst/>
          </a:prstGeom>
          <a:solidFill>
            <a:srgbClr val="266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476672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spc="-1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1</a:t>
            </a:r>
            <a:endParaRPr lang="en-US" altLang="ko-KR" sz="4400" spc="-1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051720" y="2423471"/>
            <a:ext cx="3024336" cy="861513"/>
            <a:chOff x="2339752" y="3068960"/>
            <a:chExt cx="3024336" cy="861513"/>
          </a:xfrm>
        </p:grpSpPr>
        <p:sp>
          <p:nvSpPr>
            <p:cNvPr id="15" name="모서리가 둥근 직사각형 14"/>
            <p:cNvSpPr/>
            <p:nvPr/>
          </p:nvSpPr>
          <p:spPr bwMode="auto">
            <a:xfrm>
              <a:off x="2339752" y="3068960"/>
              <a:ext cx="3024336" cy="408623"/>
            </a:xfrm>
            <a:prstGeom prst="roundRect">
              <a:avLst/>
            </a:prstGeom>
            <a:solidFill>
              <a:srgbClr val="FF3300">
                <a:alpha val="5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굴림" pitchFamily="50" charset="-127"/>
              </a:endParaRPr>
            </a:p>
          </p:txBody>
        </p:sp>
        <p:sp>
          <p:nvSpPr>
            <p:cNvPr id="17" name="사각형 설명선 16"/>
            <p:cNvSpPr/>
            <p:nvPr/>
          </p:nvSpPr>
          <p:spPr bwMode="auto">
            <a:xfrm>
              <a:off x="3311719" y="3561141"/>
              <a:ext cx="1260281" cy="369332"/>
            </a:xfrm>
            <a:prstGeom prst="wedgeRectCallout">
              <a:avLst>
                <a:gd name="adj1" fmla="val -83023"/>
                <a:gd name="adj2" fmla="val -82191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ea typeface="굴림" pitchFamily="50" charset="-127"/>
                </a:rPr>
                <a:t>What is it?</a:t>
              </a:r>
              <a:endPara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굴림" pitchFamily="50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323528" y="1579592"/>
            <a:ext cx="8644735" cy="3577600"/>
            <a:chOff x="323528" y="1579592"/>
            <a:chExt cx="8644735" cy="3577600"/>
          </a:xfrm>
        </p:grpSpPr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80312" y="1579592"/>
              <a:ext cx="1587951" cy="206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내용 개체 틀 2"/>
            <p:cNvSpPr txBox="1">
              <a:spLocks/>
            </p:cNvSpPr>
            <p:nvPr/>
          </p:nvSpPr>
          <p:spPr bwMode="auto">
            <a:xfrm>
              <a:off x="323528" y="3717032"/>
              <a:ext cx="8568952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latinLnBrk="1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11111"/>
                </a:buClr>
                <a:buSzPct val="80000"/>
                <a:buFont typeface="Wingdings 2" pitchFamily="18" charset="2"/>
                <a:buChar char="¢"/>
                <a:defRPr kumimoji="1"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742950" indent="-285750" algn="l" rtl="0" eaLnBrk="0" fontAlgn="base" latinLnBrk="1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5F5F5F"/>
                </a:buClr>
                <a:buSzPct val="85000"/>
                <a:buFont typeface="Wingdings 3" pitchFamily="18" charset="2"/>
                <a:buChar char=""/>
                <a:defRPr kumimoji="1" sz="2000">
                  <a:solidFill>
                    <a:srgbClr val="333333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algn="l" rtl="0" eaLnBrk="0" fontAlgn="base" latinLnBrk="1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08080"/>
                </a:buClr>
                <a:buSzPct val="80000"/>
                <a:buFont typeface="Wingdings 2" pitchFamily="18" charset="2"/>
                <a:buChar char="ê"/>
                <a:defRPr kumimoji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algn="l" rtl="0" eaLnBrk="0" fontAlgn="base" latinLnBrk="1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69696"/>
                </a:buClr>
                <a:buFont typeface="Arial" charset="0"/>
                <a:buChar char="•"/>
                <a:defRPr kumimoji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algn="l" rtl="0" eaLnBrk="0" fontAlgn="base" latinLnBrk="1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6FF"/>
                </a:buClr>
                <a:buFont typeface="Wingdings 2" pitchFamily="18" charset="2"/>
                <a:buChar char="?"/>
                <a:defRPr kumimoji="1" sz="16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algn="l" rtl="0" fontAlgn="base" latinLnBrk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6FF"/>
                </a:buClr>
                <a:buFont typeface="Wingdings 2" pitchFamily="18" charset="2"/>
                <a:buChar char="?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 latinLnBrk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6FF"/>
                </a:buClr>
                <a:buFont typeface="Wingdings 2" pitchFamily="18" charset="2"/>
                <a:buChar char="?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 latinLnBrk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6FF"/>
                </a:buClr>
                <a:buFont typeface="Wingdings 2" pitchFamily="18" charset="2"/>
                <a:buChar char="?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 latinLnBrk="1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6FF"/>
                </a:buClr>
                <a:buFont typeface="Wingdings 2" pitchFamily="18" charset="2"/>
                <a:buChar char="?"/>
                <a:defRPr kumimoji="1"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ko-KR" sz="2800" kern="0" dirty="0" smtClean="0">
                  <a:latin typeface="Arial Rounded MT Bold" pitchFamily="34" charset="0"/>
                </a:rPr>
                <a:t>AI, difficult to define</a:t>
              </a:r>
              <a:endParaRPr lang="en-US" altLang="ko-KR" kern="0" dirty="0"/>
            </a:p>
            <a:p>
              <a:pPr lvl="1">
                <a:lnSpc>
                  <a:spcPct val="100000"/>
                </a:lnSpc>
              </a:pPr>
              <a:r>
                <a:rPr lang="en-US" altLang="ko-KR" sz="2400" dirty="0" smtClean="0">
                  <a:solidFill>
                    <a:srgbClr val="0000FF"/>
                  </a:solidFill>
                </a:rPr>
                <a:t>Thinking Humanly</a:t>
              </a:r>
              <a:r>
                <a:rPr lang="en-US" altLang="ko-KR" sz="2400" dirty="0" smtClean="0"/>
                <a:t> or 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Rationally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 </a:t>
              </a:r>
            </a:p>
            <a:p>
              <a:pPr lvl="1">
                <a:lnSpc>
                  <a:spcPct val="100000"/>
                </a:lnSpc>
              </a:pPr>
              <a:r>
                <a:rPr lang="en-US" altLang="ko-KR" sz="2400" dirty="0" smtClean="0">
                  <a:solidFill>
                    <a:srgbClr val="0000FF"/>
                  </a:solidFill>
                </a:rPr>
                <a:t>Acting Humanly</a:t>
              </a:r>
              <a:r>
                <a:rPr lang="en-US" altLang="ko-KR" sz="2400" dirty="0" smtClean="0"/>
                <a:t> or </a:t>
              </a:r>
              <a:r>
                <a:rPr lang="en-US" altLang="ko-KR" sz="2400" dirty="0" smtClean="0">
                  <a:solidFill>
                    <a:srgbClr val="0000FF"/>
                  </a:solidFill>
                </a:rPr>
                <a:t>Rationally</a:t>
              </a:r>
              <a:endParaRPr lang="en-US" altLang="ko-KR" kern="0" dirty="0" smtClean="0">
                <a:latin typeface="Arial Rounded MT Bold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948264" y="116632"/>
            <a:ext cx="2016224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 smtClean="0">
                <a:solidFill>
                  <a:schemeClr val="bg2"/>
                </a:solidFill>
              </a:rPr>
              <a:t>Gyudong</a:t>
            </a:r>
            <a:r>
              <a:rPr lang="en-US" altLang="ko-KR" sz="2000" dirty="0" smtClean="0">
                <a:solidFill>
                  <a:schemeClr val="bg2"/>
                </a:solidFill>
              </a:rPr>
              <a:t> HAN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KIPO</a:t>
            </a:r>
          </a:p>
          <a:p>
            <a:pPr algn="ctr"/>
            <a:r>
              <a:rPr lang="en-US" altLang="ko-KR" dirty="0" smtClean="0">
                <a:solidFill>
                  <a:schemeClr val="bg2"/>
                </a:solidFill>
              </a:rPr>
              <a:t>Republic of Korea</a:t>
            </a:r>
            <a:endParaRPr lang="ko-KR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296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인공지능과 딥러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60040"/>
            <a:ext cx="1660994" cy="2348880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467544" y="6552640"/>
            <a:ext cx="83529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solidFill>
                  <a:schemeClr val="bg1"/>
                </a:solidFill>
                <a:latin typeface="+mn-lt"/>
              </a:rPr>
              <a:t>* “</a:t>
            </a:r>
            <a:r>
              <a:rPr lang="ko-KR" altLang="en-US" sz="1050" dirty="0" smtClean="0">
                <a:solidFill>
                  <a:schemeClr val="bg1"/>
                </a:solidFill>
                <a:latin typeface="+mn-lt"/>
              </a:rPr>
              <a:t>인공지능과 </a:t>
            </a:r>
            <a:r>
              <a:rPr lang="ko-KR" altLang="en-US" sz="1050" dirty="0" err="1" smtClean="0">
                <a:solidFill>
                  <a:schemeClr val="bg1"/>
                </a:solidFill>
                <a:latin typeface="+mn-lt"/>
              </a:rPr>
              <a:t>딥러닝</a:t>
            </a:r>
            <a:r>
              <a:rPr lang="en-US" altLang="ko-KR" sz="105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ko-KR" altLang="en-US" sz="105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050" dirty="0" err="1" smtClean="0">
                <a:solidFill>
                  <a:schemeClr val="bg1"/>
                </a:solidFill>
                <a:latin typeface="+mn-lt"/>
              </a:rPr>
              <a:t>마쓰오</a:t>
            </a:r>
            <a:r>
              <a:rPr lang="ko-KR" altLang="en-US" sz="105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ko-KR" altLang="en-US" sz="1050" dirty="0" err="1" smtClean="0">
                <a:solidFill>
                  <a:schemeClr val="bg1"/>
                </a:solidFill>
                <a:latin typeface="+mn-lt"/>
              </a:rPr>
              <a:t>유타카</a:t>
            </a:r>
            <a:r>
              <a:rPr lang="en-US" altLang="ko-KR" sz="105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ko-KR" altLang="en-US" sz="1050" dirty="0" smtClean="0">
                <a:solidFill>
                  <a:schemeClr val="bg1"/>
                </a:solidFill>
                <a:latin typeface="+mn-lt"/>
              </a:rPr>
              <a:t> 동아 </a:t>
            </a:r>
            <a:r>
              <a:rPr lang="ko-KR" altLang="en-US" sz="1050" dirty="0" err="1" smtClean="0">
                <a:solidFill>
                  <a:schemeClr val="bg1"/>
                </a:solidFill>
                <a:latin typeface="+mn-lt"/>
              </a:rPr>
              <a:t>엠엔비</a:t>
            </a:r>
            <a:r>
              <a:rPr lang="ko-KR" altLang="en-US" sz="105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ko-KR" sz="1050" dirty="0" smtClean="0">
                <a:solidFill>
                  <a:schemeClr val="bg1"/>
                </a:solidFill>
                <a:latin typeface="+mn-lt"/>
              </a:rPr>
              <a:t>[“AI and deep learning”, Yutaka Matsuo, Donga M&amp;B]</a:t>
            </a:r>
            <a:endParaRPr lang="ko-KR" altLang="en-US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476672"/>
            <a:ext cx="7056784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spc="-150" dirty="0" smtClean="0">
                <a:solidFill>
                  <a:srgbClr val="2667A2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Levels of AI</a:t>
            </a:r>
            <a:endParaRPr lang="en-US" altLang="ko-KR" sz="3200" spc="-150" dirty="0">
              <a:solidFill>
                <a:srgbClr val="2667A2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323850" y="1412776"/>
            <a:ext cx="8640638" cy="1296144"/>
          </a:xfrm>
        </p:spPr>
        <p:txBody>
          <a:bodyPr/>
          <a:lstStyle/>
          <a:p>
            <a:r>
              <a:rPr lang="en-US" altLang="ko-KR" sz="2800" dirty="0" smtClean="0">
                <a:latin typeface="Arial Rounded MT Bold" pitchFamily="34" charset="0"/>
              </a:rPr>
              <a:t>[Level 1] </a:t>
            </a:r>
            <a:r>
              <a:rPr lang="en-US" altLang="ko-K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Simple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control program</a:t>
            </a:r>
          </a:p>
          <a:p>
            <a:pPr lvl="1"/>
            <a:r>
              <a:rPr lang="en-US" altLang="ko-KR" dirty="0" smtClean="0"/>
              <a:t>Advertise a simple control program of a machine</a:t>
            </a:r>
          </a:p>
          <a:p>
            <a:pPr lvl="1">
              <a:buNone/>
            </a:pPr>
            <a:r>
              <a:rPr lang="en-US" altLang="ko-KR" dirty="0" smtClean="0"/>
              <a:t>   as “AI applied” (washing machine, vacuum cleaner)</a:t>
            </a:r>
            <a:endParaRPr lang="ko-KR" altLang="en-US" dirty="0"/>
          </a:p>
        </p:txBody>
      </p:sp>
      <p:sp>
        <p:nvSpPr>
          <p:cNvPr id="13" name="내용 개체 틀 2"/>
          <p:cNvSpPr txBox="1">
            <a:spLocks/>
          </p:cNvSpPr>
          <p:nvPr/>
        </p:nvSpPr>
        <p:spPr bwMode="auto">
          <a:xfrm>
            <a:off x="323528" y="2780928"/>
            <a:ext cx="882047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11111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맑은 고딕" pitchFamily="50" charset="-127"/>
              </a:rPr>
              <a:t>[Level 2] 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Complex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control </a:t>
            </a:r>
            <a:r>
              <a:rPr lang="en-US" altLang="ko-KR" sz="2800" kern="0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program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742950" marR="0" lvl="1" indent="-28575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85000"/>
              <a:buFont typeface="Wingdings 3" pitchFamily="18" charset="2"/>
              <a:buChar char=""/>
              <a:tabLst/>
              <a:defRPr/>
            </a:pPr>
            <a:r>
              <a:rPr lang="en-US" altLang="ko-KR" sz="2000" kern="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The relationship of input and output is large and complex</a:t>
            </a:r>
          </a:p>
          <a:p>
            <a:pPr marL="742950" marR="0" lvl="1" indent="-28575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85000"/>
              <a:tabLst/>
              <a:defRPr/>
            </a:pPr>
            <a:r>
              <a:rPr lang="en-US" altLang="ko-KR" sz="2000" kern="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 (traditional puzzle game, expert system with knowledge base)</a:t>
            </a:r>
            <a:endParaRPr kumimoji="1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내용 개체 틀 2"/>
          <p:cNvSpPr txBox="1">
            <a:spLocks/>
          </p:cNvSpPr>
          <p:nvPr/>
        </p:nvSpPr>
        <p:spPr bwMode="auto">
          <a:xfrm>
            <a:off x="323850" y="4149080"/>
            <a:ext cx="864063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11111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맑은 고딕" pitchFamily="50" charset="-127"/>
              </a:rPr>
              <a:t>[Level 3] 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AI with 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Machine Learning</a:t>
            </a:r>
          </a:p>
          <a:p>
            <a:pPr marL="742950" marR="0" lvl="1" indent="-28575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85000"/>
              <a:buFont typeface="Wingdings 3" pitchFamily="18" charset="2"/>
              <a:buChar char=""/>
              <a:tabLst/>
              <a:defRPr/>
            </a:pPr>
            <a:r>
              <a:rPr lang="en-US" altLang="ko-KR" sz="2000" kern="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The performance of level 2 machine can be improved to level 3</a:t>
            </a:r>
          </a:p>
          <a:p>
            <a:pPr marL="742950" marR="0" lvl="1" indent="-28575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85000"/>
              <a:tabLst/>
              <a:defRPr/>
            </a:pPr>
            <a:r>
              <a:rPr lang="en-US" altLang="ko-KR" sz="2000" kern="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  by machine learning . But feature extraction is done by human</a:t>
            </a:r>
            <a:endParaRPr kumimoji="1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내용 개체 틀 2"/>
          <p:cNvSpPr txBox="1">
            <a:spLocks/>
          </p:cNvSpPr>
          <p:nvPr/>
        </p:nvSpPr>
        <p:spPr bwMode="auto">
          <a:xfrm>
            <a:off x="323528" y="5445224"/>
            <a:ext cx="864063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11111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맑은 고딕" pitchFamily="50" charset="-127"/>
              </a:rPr>
              <a:t>[Level 4] 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AI with </a:t>
            </a: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Deep Learning</a:t>
            </a:r>
          </a:p>
          <a:p>
            <a:pPr marL="742950" marR="0" lvl="1" indent="-28575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85000"/>
              <a:buFont typeface="Wingdings 3" pitchFamily="18" charset="2"/>
              <a:buChar char="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The input features are extracted not</a:t>
            </a:r>
            <a:r>
              <a:rPr kumimoji="1" lang="en-US" altLang="ko-KR" sz="20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by human but by machines</a:t>
            </a:r>
            <a:endParaRPr kumimoji="1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8532440" y="6525344"/>
            <a:ext cx="579810" cy="3247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9pPr>
          </a:lstStyle>
          <a:p>
            <a:pPr eaLnBrk="1" hangingPunct="1"/>
            <a:fld id="{32AE8AA9-FCB9-49FB-B1F2-7EFAF4FE691E}" type="slidenum">
              <a:rPr lang="en-US" altLang="ko-KR" smtClean="0">
                <a:solidFill>
                  <a:schemeClr val="bg1"/>
                </a:solidFill>
                <a:latin typeface="Arial" charset="0"/>
              </a:rPr>
              <a:pPr eaLnBrk="1" hangingPunct="1"/>
              <a:t>2</a:t>
            </a:fld>
            <a:endParaRPr lang="en-US" altLang="ko-KR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6784" y="2673786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[AI and Deep Learning]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476672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spc="-1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2</a:t>
            </a:r>
            <a:endParaRPr lang="en-US" altLang="ko-KR" sz="4400" spc="-1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944" y="629072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spc="-1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1</a:t>
            </a:r>
            <a:endParaRPr lang="en-US" altLang="ko-KR" sz="4400" spc="-1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95536" y="260648"/>
            <a:ext cx="928214" cy="1152127"/>
          </a:xfrm>
          <a:prstGeom prst="rect">
            <a:avLst/>
          </a:prstGeom>
          <a:solidFill>
            <a:srgbClr val="266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476672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spc="-1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2</a:t>
            </a:r>
            <a:endParaRPr lang="en-US" altLang="ko-KR" sz="4400" spc="-1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3191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67544" y="476672"/>
            <a:ext cx="9361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spc="-1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03</a:t>
            </a:r>
            <a:endParaRPr lang="en-US" altLang="ko-KR" sz="4400" spc="-1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3648" y="476672"/>
            <a:ext cx="3960440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spc="-150" dirty="0" smtClean="0">
                <a:solidFill>
                  <a:srgbClr val="2667A2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Where to apply? </a:t>
            </a:r>
            <a:endParaRPr lang="en-US" altLang="ko-KR" sz="3200" spc="-150" dirty="0">
              <a:solidFill>
                <a:srgbClr val="2667A2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2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8532440" y="6525344"/>
            <a:ext cx="579810" cy="3247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rebuchet MS" pitchFamily="34" charset="0"/>
                <a:ea typeface="굴림" charset="-127"/>
              </a:defRPr>
            </a:lvl9pPr>
          </a:lstStyle>
          <a:p>
            <a:pPr eaLnBrk="1" hangingPunct="1"/>
            <a:fld id="{32AE8AA9-FCB9-49FB-B1F2-7EFAF4FE691E}" type="slidenum">
              <a:rPr lang="en-US" altLang="ko-KR" smtClean="0">
                <a:solidFill>
                  <a:schemeClr val="bg1"/>
                </a:solidFill>
                <a:latin typeface="Arial" charset="0"/>
              </a:rPr>
              <a:pPr eaLnBrk="1" hangingPunct="1"/>
              <a:t>3</a:t>
            </a:fld>
            <a:endParaRPr lang="en-US" altLang="ko-KR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내용 개체 틀 2"/>
          <p:cNvSpPr>
            <a:spLocks noGrp="1"/>
          </p:cNvSpPr>
          <p:nvPr>
            <p:ph idx="1"/>
          </p:nvPr>
        </p:nvSpPr>
        <p:spPr>
          <a:xfrm>
            <a:off x="179512" y="1556792"/>
            <a:ext cx="4320480" cy="151216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ko-KR" sz="2800" dirty="0" smtClean="0"/>
              <a:t>Customer Service</a:t>
            </a:r>
          </a:p>
          <a:p>
            <a:pPr lvl="1"/>
            <a:r>
              <a:rPr lang="en-US" altLang="ko-KR" sz="2400" dirty="0" smtClean="0"/>
              <a:t>Chabot, Voice-based customer service system</a:t>
            </a:r>
            <a:endParaRPr lang="en-US" altLang="ko-KR" sz="3200" dirty="0" smtClean="0"/>
          </a:p>
        </p:txBody>
      </p:sp>
      <p:sp>
        <p:nvSpPr>
          <p:cNvPr id="14" name="내용 개체 틀 2"/>
          <p:cNvSpPr txBox="1">
            <a:spLocks/>
          </p:cNvSpPr>
          <p:nvPr/>
        </p:nvSpPr>
        <p:spPr bwMode="auto">
          <a:xfrm>
            <a:off x="4644008" y="1556792"/>
            <a:ext cx="4320480" cy="15121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11111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Classification</a:t>
            </a:r>
          </a:p>
          <a:p>
            <a:pPr marL="742950" marR="0" lvl="1" indent="-28575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85000"/>
              <a:buFont typeface="Wingdings 3" pitchFamily="18" charset="2"/>
              <a:buChar char="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Patent, Trademark, Design</a:t>
            </a:r>
            <a:endParaRPr kumimoji="1" lang="en-US" altLang="ko-KR" sz="32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내용 개체 틀 2"/>
          <p:cNvSpPr txBox="1">
            <a:spLocks/>
          </p:cNvSpPr>
          <p:nvPr/>
        </p:nvSpPr>
        <p:spPr bwMode="auto">
          <a:xfrm>
            <a:off x="179512" y="3284984"/>
            <a:ext cx="4320480" cy="15121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11111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Patent Prior art Search</a:t>
            </a:r>
          </a:p>
          <a:p>
            <a:pPr marL="742950" marR="0" lvl="1" indent="-28575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85000"/>
              <a:buFont typeface="Wingdings 3" pitchFamily="18" charset="2"/>
              <a:buChar char="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Automatic search system</a:t>
            </a:r>
            <a:endParaRPr kumimoji="1" lang="en-US" altLang="ko-KR" sz="32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 bwMode="auto">
          <a:xfrm>
            <a:off x="4644008" y="3284984"/>
            <a:ext cx="4320480" cy="15121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11111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lang="en-US" altLang="ko-KR" sz="2800" kern="0" dirty="0" smtClean="0">
                <a:latin typeface="맑은 고딕" pitchFamily="50" charset="-127"/>
                <a:ea typeface="맑은 고딕" pitchFamily="50" charset="-127"/>
              </a:rPr>
              <a:t>Image Search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42950" marR="0" lvl="1" indent="-28575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85000"/>
              <a:buFont typeface="Wingdings 3" pitchFamily="18" charset="2"/>
              <a:buChar char="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Trademark, Design</a:t>
            </a:r>
          </a:p>
          <a:p>
            <a:pPr marL="742950" marR="0" lvl="1" indent="-28575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85000"/>
              <a:buFont typeface="Wingdings 3" pitchFamily="18" charset="2"/>
              <a:buChar char=""/>
              <a:tabLst/>
              <a:defRPr/>
            </a:pPr>
            <a:r>
              <a:rPr lang="en-US" altLang="ko-KR" sz="2400" kern="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Patent drawing</a:t>
            </a: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내용 개체 틀 2"/>
          <p:cNvSpPr txBox="1">
            <a:spLocks/>
          </p:cNvSpPr>
          <p:nvPr/>
        </p:nvSpPr>
        <p:spPr bwMode="auto">
          <a:xfrm>
            <a:off x="179512" y="4941168"/>
            <a:ext cx="4320480" cy="15121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11111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Machine Translation</a:t>
            </a:r>
          </a:p>
          <a:p>
            <a:pPr marL="742950" marR="0" lvl="1" indent="-28575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85000"/>
              <a:buFont typeface="Wingdings 3" pitchFamily="18" charset="2"/>
              <a:buChar char="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Neural Machine Translation (NMT)</a:t>
            </a:r>
            <a:endParaRPr kumimoji="1" lang="en-US" altLang="ko-KR" sz="32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 bwMode="auto">
          <a:xfrm>
            <a:off x="4644008" y="4941168"/>
            <a:ext cx="4320480" cy="15121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11111"/>
              </a:buClr>
              <a:buSzPct val="80000"/>
              <a:buFont typeface="Wingdings 2" pitchFamily="18" charset="2"/>
              <a:buChar char="¢"/>
              <a:tabLst/>
              <a:defRPr/>
            </a:pPr>
            <a:r>
              <a:rPr lang="en-US" altLang="ko-KR" sz="2800" kern="0" dirty="0" smtClean="0">
                <a:latin typeface="맑은 고딕" pitchFamily="50" charset="-127"/>
                <a:ea typeface="맑은 고딕" pitchFamily="50" charset="-127"/>
              </a:rPr>
              <a:t>Other areas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42950" marR="0" lvl="1" indent="-28575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85000"/>
              <a:buFont typeface="Wingdings 3" pitchFamily="18" charset="2"/>
              <a:buChar char="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STT,</a:t>
            </a:r>
            <a:r>
              <a:rPr kumimoji="1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OCR</a:t>
            </a:r>
          </a:p>
          <a:p>
            <a:pPr marL="742950" marR="0" lvl="1" indent="-285750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85000"/>
              <a:buFont typeface="Wingdings 3" pitchFamily="18" charset="2"/>
              <a:buChar char=""/>
              <a:tabLst/>
              <a:defRPr/>
            </a:pPr>
            <a:r>
              <a:rPr lang="en-US" altLang="ko-KR" sz="2400" kern="0" noProof="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Formality check</a:t>
            </a:r>
            <a:endParaRPr kumimoji="1" lang="en-US" altLang="ko-KR" sz="32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476672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spc="-1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2</a:t>
            </a:r>
            <a:endParaRPr lang="en-US" altLang="ko-KR" sz="4400" spc="-1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944" y="629072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spc="-1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1</a:t>
            </a:r>
            <a:endParaRPr lang="en-US" altLang="ko-KR" sz="4400" spc="-1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5536" y="260648"/>
            <a:ext cx="928214" cy="1152127"/>
          </a:xfrm>
          <a:prstGeom prst="rect">
            <a:avLst/>
          </a:prstGeom>
          <a:solidFill>
            <a:srgbClr val="266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476672"/>
            <a:ext cx="792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spc="-15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3</a:t>
            </a:r>
            <a:endParaRPr lang="en-US" altLang="ko-KR" sz="4400" spc="-1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5109" y="140439"/>
            <a:ext cx="4203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</a:rPr>
              <a:t>1. In </a:t>
            </a:r>
            <a:r>
              <a:rPr lang="en-US" altLang="ko-KR" sz="2400" dirty="0" smtClean="0">
                <a:solidFill>
                  <a:srgbClr val="0000FF"/>
                </a:solidFill>
              </a:rPr>
              <a:t>what level?</a:t>
            </a:r>
          </a:p>
          <a:p>
            <a:r>
              <a:rPr lang="en-US" altLang="ko-KR" sz="2400" dirty="0" smtClean="0">
                <a:solidFill>
                  <a:srgbClr val="0000FF"/>
                </a:solidFill>
              </a:rPr>
              <a:t>2. What’s </a:t>
            </a:r>
            <a:r>
              <a:rPr lang="en-US" altLang="ko-KR" sz="2400" dirty="0" smtClean="0">
                <a:solidFill>
                  <a:srgbClr val="0000FF"/>
                </a:solidFill>
              </a:rPr>
              <a:t>the quality</a:t>
            </a:r>
            <a:r>
              <a:rPr lang="en-US" altLang="ko-KR" sz="2400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altLang="ko-KR" sz="2400" dirty="0" smtClean="0">
                <a:solidFill>
                  <a:srgbClr val="0000FF"/>
                </a:solidFill>
              </a:rPr>
              <a:t>3. Oneself or with other help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2961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Monet Master">
  <a:themeElements>
    <a:clrScheme name="Monet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net Master">
      <a:majorFont>
        <a:latin typeface="Trebuchet MS"/>
        <a:ea typeface="굴림"/>
        <a:cs typeface=""/>
      </a:majorFont>
      <a:minorFont>
        <a:latin typeface="Trebuchet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" pitchFamily="50" charset="-127"/>
          </a:defRPr>
        </a:defPPr>
      </a:lstStyle>
    </a:lnDef>
  </a:objectDefaults>
  <a:extraClrSchemeLst>
    <a:extraClrScheme>
      <a:clrScheme name="Mone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et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et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et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et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et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et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et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et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et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et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et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38345</TotalTime>
  <Words>321</Words>
  <Application>Microsoft Office PowerPoint</Application>
  <PresentationFormat>화면 슬라이드 쇼(4:3)</PresentationFormat>
  <Paragraphs>62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</vt:i4>
      </vt:variant>
    </vt:vector>
  </HeadingPairs>
  <TitlesOfParts>
    <vt:vector size="14" baseType="lpstr">
      <vt:lpstr>굴림</vt:lpstr>
      <vt:lpstr>Arial</vt:lpstr>
      <vt:lpstr>Arial Unicode MS</vt:lpstr>
      <vt:lpstr>Trebuchet MS</vt:lpstr>
      <vt:lpstr>HY견고딕</vt:lpstr>
      <vt:lpstr>Arial Rounded MT Bold</vt:lpstr>
      <vt:lpstr>맑은 고딕</vt:lpstr>
      <vt:lpstr>Wingdings 2</vt:lpstr>
      <vt:lpstr>Wingdings 3</vt:lpstr>
      <vt:lpstr>Monet Master</vt:lpstr>
      <vt:lpstr>디자인 사용자 지정</vt:lpstr>
      <vt:lpstr>슬라이드 1</vt:lpstr>
      <vt:lpstr>슬라이드 2</vt:lpstr>
      <vt:lpstr>슬라이드 3</vt:lpstr>
    </vt:vector>
  </TitlesOfParts>
  <Company>Networking Lab, SKKU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Gyudong HAN</dc:creator>
  <cp:lastModifiedBy>han</cp:lastModifiedBy>
  <cp:revision>1455</cp:revision>
  <cp:lastPrinted>2017-08-17T03:52:28Z</cp:lastPrinted>
  <dcterms:created xsi:type="dcterms:W3CDTF">2005-05-19T12:22:04Z</dcterms:created>
  <dcterms:modified xsi:type="dcterms:W3CDTF">2019-09-26T07:49:41Z</dcterms:modified>
</cp:coreProperties>
</file>