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338" r:id="rId2"/>
    <p:sldId id="339" r:id="rId3"/>
    <p:sldId id="329" r:id="rId4"/>
    <p:sldId id="341" r:id="rId5"/>
    <p:sldId id="336" r:id="rId6"/>
    <p:sldId id="293" r:id="rId7"/>
    <p:sldId id="342" r:id="rId8"/>
    <p:sldId id="343" r:id="rId9"/>
    <p:sldId id="344" r:id="rId10"/>
    <p:sldId id="345" r:id="rId11"/>
    <p:sldId id="348" r:id="rId12"/>
    <p:sldId id="340" r:id="rId13"/>
    <p:sldId id="349" r:id="rId14"/>
    <p:sldId id="346" r:id="rId15"/>
    <p:sldId id="347" r:id="rId16"/>
  </p:sldIdLst>
  <p:sldSz cx="9144000" cy="6858000" type="screen4x3"/>
  <p:notesSz cx="6797675" cy="9926638"/>
  <p:defaultTextStyle>
    <a:defPPr>
      <a:defRPr lang="en-US"/>
    </a:defPPr>
    <a:lvl1pPr algn="l" rtl="0" fontAlgn="base">
      <a:spcBef>
        <a:spcPct val="50000"/>
      </a:spcBef>
      <a:spcAft>
        <a:spcPct val="0"/>
      </a:spcAft>
      <a:defRPr sz="2400" kern="1200">
        <a:solidFill>
          <a:schemeClr val="tx1"/>
        </a:solidFill>
        <a:latin typeface="Arial" charset="0"/>
        <a:ea typeface="+mn-ea"/>
        <a:cs typeface="Arial" charset="0"/>
      </a:defRPr>
    </a:lvl1pPr>
    <a:lvl2pPr marL="457200" algn="l" rtl="0" fontAlgn="base">
      <a:spcBef>
        <a:spcPct val="50000"/>
      </a:spcBef>
      <a:spcAft>
        <a:spcPct val="0"/>
      </a:spcAft>
      <a:defRPr sz="2400" kern="1200">
        <a:solidFill>
          <a:schemeClr val="tx1"/>
        </a:solidFill>
        <a:latin typeface="Arial" charset="0"/>
        <a:ea typeface="+mn-ea"/>
        <a:cs typeface="Arial" charset="0"/>
      </a:defRPr>
    </a:lvl2pPr>
    <a:lvl3pPr marL="914400" algn="l" rtl="0" fontAlgn="base">
      <a:spcBef>
        <a:spcPct val="50000"/>
      </a:spcBef>
      <a:spcAft>
        <a:spcPct val="0"/>
      </a:spcAft>
      <a:defRPr sz="2400" kern="1200">
        <a:solidFill>
          <a:schemeClr val="tx1"/>
        </a:solidFill>
        <a:latin typeface="Arial" charset="0"/>
        <a:ea typeface="+mn-ea"/>
        <a:cs typeface="Arial" charset="0"/>
      </a:defRPr>
    </a:lvl3pPr>
    <a:lvl4pPr marL="1371600" algn="l" rtl="0" fontAlgn="base">
      <a:spcBef>
        <a:spcPct val="50000"/>
      </a:spcBef>
      <a:spcAft>
        <a:spcPct val="0"/>
      </a:spcAft>
      <a:defRPr sz="2400" kern="1200">
        <a:solidFill>
          <a:schemeClr val="tx1"/>
        </a:solidFill>
        <a:latin typeface="Arial" charset="0"/>
        <a:ea typeface="+mn-ea"/>
        <a:cs typeface="Arial" charset="0"/>
      </a:defRPr>
    </a:lvl4pPr>
    <a:lvl5pPr marL="1828800" algn="l" rtl="0" fontAlgn="base">
      <a:spcBef>
        <a:spcPct val="5000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3" autoAdjust="0"/>
    <p:restoredTop sz="68372" autoAdjust="0"/>
  </p:normalViewPr>
  <p:slideViewPr>
    <p:cSldViewPr>
      <p:cViewPr varScale="1">
        <p:scale>
          <a:sx n="79" d="100"/>
          <a:sy n="79" d="100"/>
        </p:scale>
        <p:origin x="2556" y="78"/>
      </p:cViewPr>
      <p:guideLst>
        <p:guide orient="horz" pos="2160"/>
        <p:guide pos="2880"/>
      </p:guideLst>
    </p:cSldViewPr>
  </p:slideViewPr>
  <p:outlineViewPr>
    <p:cViewPr>
      <p:scale>
        <a:sx n="33" d="100"/>
        <a:sy n="33" d="100"/>
      </p:scale>
      <p:origin x="30" y="708"/>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1267" name="Rectangle 3"/>
          <p:cNvSpPr>
            <a:spLocks noGrp="1" noChangeArrowheads="1"/>
          </p:cNvSpPr>
          <p:nvPr>
            <p:ph type="dt" sz="quarter" idx="1"/>
          </p:nvPr>
        </p:nvSpPr>
        <p:spPr bwMode="auto">
          <a:xfrm>
            <a:off x="3850443"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11268" name="Rectangle 4"/>
          <p:cNvSpPr>
            <a:spLocks noGrp="1" noChangeArrowheads="1"/>
          </p:cNvSpPr>
          <p:nvPr>
            <p:ph type="ftr" sz="quarter" idx="2"/>
          </p:nvPr>
        </p:nvSpPr>
        <p:spPr bwMode="auto">
          <a:xfrm>
            <a:off x="0"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1269" name="Rectangle 5"/>
          <p:cNvSpPr>
            <a:spLocks noGrp="1" noChangeArrowheads="1"/>
          </p:cNvSpPr>
          <p:nvPr>
            <p:ph type="sldNum" sz="quarter" idx="3"/>
          </p:nvPr>
        </p:nvSpPr>
        <p:spPr bwMode="auto">
          <a:xfrm>
            <a:off x="3850443"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4E2D2A46-31D4-42C3-9BFC-281959225605}" type="slidenum">
              <a:rPr lang="en-US"/>
              <a:pPr>
                <a:defRPr/>
              </a:pPr>
              <a:t>‹#›</a:t>
            </a:fld>
            <a:endParaRPr lang="en-US"/>
          </a:p>
        </p:txBody>
      </p:sp>
    </p:spTree>
    <p:extLst>
      <p:ext uri="{BB962C8B-B14F-4D97-AF65-F5344CB8AC3E}">
        <p14:creationId xmlns:p14="http://schemas.microsoft.com/office/powerpoint/2010/main" val="2954750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2291" name="Rectangle 3"/>
          <p:cNvSpPr>
            <a:spLocks noGrp="1" noChangeArrowheads="1"/>
          </p:cNvSpPr>
          <p:nvPr>
            <p:ph type="dt" idx="1"/>
          </p:nvPr>
        </p:nvSpPr>
        <p:spPr bwMode="auto">
          <a:xfrm>
            <a:off x="3850443"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2295" name="Rectangle 7"/>
          <p:cNvSpPr>
            <a:spLocks noGrp="1" noChangeArrowheads="1"/>
          </p:cNvSpPr>
          <p:nvPr>
            <p:ph type="sldNum" sz="quarter" idx="5"/>
          </p:nvPr>
        </p:nvSpPr>
        <p:spPr bwMode="auto">
          <a:xfrm>
            <a:off x="3850443"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CA84FE9B-D5D4-4B76-87EA-A08EA8B20C62}" type="slidenum">
              <a:rPr lang="en-US"/>
              <a:pPr>
                <a:defRPr/>
              </a:pPr>
              <a:t>‹#›</a:t>
            </a:fld>
            <a:endParaRPr lang="en-US"/>
          </a:p>
        </p:txBody>
      </p:sp>
    </p:spTree>
    <p:extLst>
      <p:ext uri="{BB962C8B-B14F-4D97-AF65-F5344CB8AC3E}">
        <p14:creationId xmlns:p14="http://schemas.microsoft.com/office/powerpoint/2010/main" val="24402725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a:t>
            </a:fld>
            <a:endParaRPr lang="en-US"/>
          </a:p>
        </p:txBody>
      </p:sp>
    </p:spTree>
    <p:extLst>
      <p:ext uri="{BB962C8B-B14F-4D97-AF65-F5344CB8AC3E}">
        <p14:creationId xmlns:p14="http://schemas.microsoft.com/office/powerpoint/2010/main" val="2800878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Arial" charset="0"/>
              </a:rPr>
              <a:t>Beat.- What challenges do we have for enforcement and licensing of AI patents?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err="1" smtClean="0">
                <a:solidFill>
                  <a:schemeClr val="tx1"/>
                </a:solidFill>
                <a:effectLst/>
                <a:latin typeface="Arial" charset="0"/>
                <a:ea typeface="+mn-ea"/>
                <a:cs typeface="Arial" charset="0"/>
              </a:rPr>
              <a:t>Toshimoto</a:t>
            </a:r>
            <a:r>
              <a:rPr lang="en-US" sz="1200" kern="1200" dirty="0" smtClean="0">
                <a:solidFill>
                  <a:schemeClr val="tx1"/>
                </a:solidFill>
                <a:effectLst/>
                <a:latin typeface="Arial" charset="0"/>
                <a:ea typeface="+mn-ea"/>
                <a:cs typeface="Arial" charset="0"/>
              </a:rPr>
              <a:t>.-</a:t>
            </a:r>
            <a:r>
              <a:rPr lang="en-US" sz="1200" dirty="0" smtClean="0"/>
              <a:t>  What are the challenges facing global management of AI patents in different jurisdictions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Belinda, </a:t>
            </a:r>
            <a:r>
              <a:rPr lang="en-US" sz="1200" kern="1200" dirty="0" smtClean="0">
                <a:solidFill>
                  <a:schemeClr val="tx1"/>
                </a:solidFill>
                <a:effectLst/>
                <a:latin typeface="Arial" charset="0"/>
                <a:ea typeface="+mn-ea"/>
                <a:cs typeface="Arial" charset="0"/>
              </a:rPr>
              <a:t>Zhixiang</a:t>
            </a:r>
            <a:r>
              <a:rPr lang="en-US" sz="1200" dirty="0" smtClean="0"/>
              <a:t>, and </a:t>
            </a:r>
            <a:r>
              <a:rPr lang="en-US" sz="1200" dirty="0" err="1" smtClean="0"/>
              <a:t>Toshimoto</a:t>
            </a:r>
            <a:r>
              <a:rPr lang="en-US" sz="1200" dirty="0" smtClean="0"/>
              <a:t>.- What problems remain unresolved?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13</a:t>
            </a:fld>
            <a:endParaRPr lang="en-US"/>
          </a:p>
        </p:txBody>
      </p:sp>
    </p:spTree>
    <p:extLst>
      <p:ext uri="{BB962C8B-B14F-4D97-AF65-F5344CB8AC3E}">
        <p14:creationId xmlns:p14="http://schemas.microsoft.com/office/powerpoint/2010/main" val="3269568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070451" rtl="0" eaLnBrk="1" fontAlgn="auto" latinLnBrk="0" hangingPunct="1">
              <a:lnSpc>
                <a:spcPct val="100000"/>
              </a:lnSpc>
              <a:spcBef>
                <a:spcPts val="0"/>
              </a:spcBef>
              <a:spcAft>
                <a:spcPts val="0"/>
              </a:spcAft>
              <a:buClrTx/>
              <a:buSzTx/>
              <a:buFontTx/>
              <a:buNone/>
              <a:tabLst/>
              <a:defRPr/>
            </a:pPr>
            <a:fld id="{DF26B5EF-E6B2-4482-B3E1-BC282756F21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1070451"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4741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26B5EF-E6B2-4482-B3E1-BC282756F211}" type="slidenum">
              <a:rPr kumimoji="1" lang="ja-JP" altLang="en-US" smtClean="0"/>
              <a:t>15</a:t>
            </a:fld>
            <a:endParaRPr kumimoji="1" lang="ja-JP" altLang="en-US" dirty="0"/>
          </a:p>
        </p:txBody>
      </p:sp>
    </p:spTree>
    <p:extLst>
      <p:ext uri="{BB962C8B-B14F-4D97-AF65-F5344CB8AC3E}">
        <p14:creationId xmlns:p14="http://schemas.microsoft.com/office/powerpoint/2010/main" val="413241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3</a:t>
            </a:fld>
            <a:endParaRPr lang="en-US"/>
          </a:p>
        </p:txBody>
      </p:sp>
    </p:spTree>
    <p:extLst>
      <p:ext uri="{BB962C8B-B14F-4D97-AF65-F5344CB8AC3E}">
        <p14:creationId xmlns:p14="http://schemas.microsoft.com/office/powerpoint/2010/main" val="4265022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4</a:t>
            </a:fld>
            <a:endParaRPr lang="en-US"/>
          </a:p>
        </p:txBody>
      </p:sp>
    </p:spTree>
    <p:extLst>
      <p:ext uri="{BB962C8B-B14F-4D97-AF65-F5344CB8AC3E}">
        <p14:creationId xmlns:p14="http://schemas.microsoft.com/office/powerpoint/2010/main" val="639012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i="1" kern="1200" dirty="0" smtClean="0">
                <a:solidFill>
                  <a:schemeClr val="tx1"/>
                </a:solidFill>
                <a:effectLst/>
                <a:latin typeface="Arial" charset="0"/>
                <a:ea typeface="+mn-ea"/>
                <a:cs typeface="Arial" charset="0"/>
              </a:rPr>
              <a:t>Training data</a:t>
            </a:r>
            <a:r>
              <a:rPr lang="en-US" sz="1200" kern="1200" dirty="0" smtClean="0">
                <a:solidFill>
                  <a:schemeClr val="tx1"/>
                </a:solidFill>
                <a:effectLst/>
                <a:latin typeface="Arial" charset="0"/>
                <a:ea typeface="+mn-ea"/>
                <a:cs typeface="Arial" charset="0"/>
              </a:rPr>
              <a:t>:  As training volume is the most impactful factor in DL, innovating on how to best create, exploit or reduce datasets for particular applications is a major challenge; </a:t>
            </a:r>
            <a:endParaRPr lang="en-US" dirty="0" smtClean="0">
              <a:effectLst/>
            </a:endParaRPr>
          </a:p>
          <a:p>
            <a:r>
              <a:rPr lang="en-US" sz="1200" kern="1200" dirty="0" smtClean="0">
                <a:solidFill>
                  <a:schemeClr val="tx1"/>
                </a:solidFill>
                <a:effectLst/>
                <a:latin typeface="Arial" charset="0"/>
                <a:ea typeface="+mn-ea"/>
                <a:cs typeface="Arial" charset="0"/>
              </a:rPr>
              <a:t> </a:t>
            </a:r>
            <a:endParaRPr lang="en-US" dirty="0" smtClean="0">
              <a:effectLst/>
            </a:endParaRPr>
          </a:p>
          <a:p>
            <a:pPr lvl="0"/>
            <a:r>
              <a:rPr lang="en-US" sz="1200" i="1" kern="1200" dirty="0" smtClean="0">
                <a:solidFill>
                  <a:schemeClr val="tx1"/>
                </a:solidFill>
                <a:effectLst/>
                <a:latin typeface="Arial" charset="0"/>
                <a:ea typeface="+mn-ea"/>
                <a:cs typeface="Arial" charset="0"/>
              </a:rPr>
              <a:t>Computational power</a:t>
            </a:r>
            <a:r>
              <a:rPr lang="en-US" sz="1200" kern="1200" dirty="0" smtClean="0">
                <a:solidFill>
                  <a:schemeClr val="tx1"/>
                </a:solidFill>
                <a:effectLst/>
                <a:latin typeface="Arial" charset="0"/>
                <a:ea typeface="+mn-ea"/>
                <a:cs typeface="Arial" charset="0"/>
              </a:rPr>
              <a:t>:  More computational power leads in practice to better models.  A lot of efforts in ML are focusing on hardware and software optimization;  </a:t>
            </a:r>
            <a:endParaRPr lang="en-US" dirty="0" smtClean="0">
              <a:effectLst/>
            </a:endParaRPr>
          </a:p>
          <a:p>
            <a:r>
              <a:rPr lang="en-US" sz="1200" kern="1200" dirty="0" smtClean="0">
                <a:solidFill>
                  <a:schemeClr val="tx1"/>
                </a:solidFill>
                <a:effectLst/>
                <a:latin typeface="Arial" charset="0"/>
                <a:ea typeface="+mn-ea"/>
                <a:cs typeface="Arial" charset="0"/>
              </a:rPr>
              <a:t> </a:t>
            </a:r>
          </a:p>
          <a:p>
            <a:pPr lvl="0"/>
            <a:r>
              <a:rPr lang="en-US" sz="1200" i="1" kern="1200" dirty="0" smtClean="0">
                <a:solidFill>
                  <a:schemeClr val="tx1"/>
                </a:solidFill>
                <a:effectLst/>
                <a:latin typeface="Arial" charset="0"/>
                <a:ea typeface="+mn-ea"/>
                <a:cs typeface="Arial" charset="0"/>
              </a:rPr>
              <a:t>Application</a:t>
            </a:r>
            <a:r>
              <a:rPr lang="en-US" sz="1200" kern="1200" dirty="0" smtClean="0">
                <a:solidFill>
                  <a:schemeClr val="tx1"/>
                </a:solidFill>
                <a:effectLst/>
                <a:latin typeface="Arial" charset="0"/>
                <a:ea typeface="+mn-ea"/>
                <a:cs typeface="Arial" charset="0"/>
              </a:rPr>
              <a:t>:  AI technologies can be applied to multiple fields for performing various functions.  What are the problems and new functional tasks where Deep Learning can be successful?  How to integrate efficiently these techniques into larger applications? </a:t>
            </a:r>
            <a:endParaRPr lang="en-US" dirty="0" smtClean="0">
              <a:effectLst/>
            </a:endParaRPr>
          </a:p>
          <a:p>
            <a:r>
              <a:rPr lang="en-US" sz="1200" kern="1200" dirty="0" smtClean="0">
                <a:solidFill>
                  <a:schemeClr val="tx1"/>
                </a:solidFill>
                <a:effectLst/>
                <a:latin typeface="Arial" charset="0"/>
                <a:ea typeface="+mn-ea"/>
                <a:cs typeface="Arial" charset="0"/>
              </a:rPr>
              <a:t> </a:t>
            </a:r>
          </a:p>
          <a:p>
            <a:pPr lvl="0"/>
            <a:r>
              <a:rPr lang="en-US" sz="1200" i="1" kern="1200" dirty="0" smtClean="0">
                <a:solidFill>
                  <a:schemeClr val="tx1"/>
                </a:solidFill>
                <a:effectLst/>
                <a:latin typeface="Arial" charset="0"/>
                <a:ea typeface="+mn-ea"/>
                <a:cs typeface="Arial" charset="0"/>
              </a:rPr>
              <a:t>Neural network architecture</a:t>
            </a:r>
            <a:r>
              <a:rPr lang="en-US" sz="1200" kern="1200" dirty="0" smtClean="0">
                <a:solidFill>
                  <a:schemeClr val="tx1"/>
                </a:solidFill>
                <a:effectLst/>
                <a:latin typeface="Arial" charset="0"/>
                <a:ea typeface="+mn-ea"/>
                <a:cs typeface="Arial" charset="0"/>
              </a:rPr>
              <a:t>:  In practice, different types of hidden layers exist, with different properties, like Recursive Neural Networks adapted to sequential data (speech recognition, translation, etc.), or Convolutional Neural Networks more adapted to object recognition in images.  Designing the best Deep NN architecture is complex, because it depends on the task, the nature of the data, the domain and on the amounts of available training data. </a:t>
            </a:r>
            <a:endParaRPr lang="en-US" dirty="0" smtClean="0">
              <a:effectLst/>
            </a:endParaRPr>
          </a:p>
          <a:p>
            <a:r>
              <a:rPr lang="en-US" sz="1200" kern="1200" dirty="0" smtClean="0">
                <a:solidFill>
                  <a:schemeClr val="tx1"/>
                </a:solidFill>
                <a:effectLst/>
                <a:latin typeface="Arial" charset="0"/>
                <a:ea typeface="+mn-ea"/>
                <a:cs typeface="Arial" charset="0"/>
              </a:rPr>
              <a:t> </a:t>
            </a:r>
          </a:p>
          <a:p>
            <a:pPr lvl="0"/>
            <a:r>
              <a:rPr lang="en-US" sz="1200" i="1" kern="1200" dirty="0" smtClean="0">
                <a:solidFill>
                  <a:schemeClr val="tx1"/>
                </a:solidFill>
                <a:effectLst/>
                <a:latin typeface="Arial" charset="0"/>
                <a:ea typeface="+mn-ea"/>
                <a:cs typeface="Arial" charset="0"/>
              </a:rPr>
              <a:t>Robustness</a:t>
            </a:r>
            <a:r>
              <a:rPr lang="en-US" sz="1200" kern="1200" dirty="0" smtClean="0">
                <a:solidFill>
                  <a:schemeClr val="tx1"/>
                </a:solidFill>
                <a:effectLst/>
                <a:latin typeface="Arial" charset="0"/>
                <a:ea typeface="+mn-ea"/>
                <a:cs typeface="Arial" charset="0"/>
              </a:rPr>
              <a:t>: Deep Neural Network can be relatively easily fooled by adversarial attacks, where a second Deep NN is competing against a first one to identify its weaknesses.  The safety and reliability of such ML systems will be critical in the next years. </a:t>
            </a:r>
            <a:endParaRPr lang="en-US" dirty="0" smtClean="0">
              <a:effectLst/>
            </a:endParaRPr>
          </a:p>
          <a:p>
            <a:r>
              <a:rPr lang="en-US" sz="1200" kern="1200" dirty="0" smtClean="0">
                <a:solidFill>
                  <a:schemeClr val="tx1"/>
                </a:solidFill>
                <a:effectLst/>
                <a:latin typeface="Arial" charset="0"/>
                <a:ea typeface="+mn-ea"/>
                <a:cs typeface="Arial" charset="0"/>
              </a:rPr>
              <a:t>	Researchers design patch to make people ‘virtually invisible’ to AI detectors, April 2019. https://www.computerworld.com.au/article/660283/researchers-design-patch-make-people-virtually-invisible-ai-detectors/.</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5</a:t>
            </a:fld>
            <a:endParaRPr lang="en-US"/>
          </a:p>
        </p:txBody>
      </p:sp>
    </p:spTree>
    <p:extLst>
      <p:ext uri="{BB962C8B-B14F-4D97-AF65-F5344CB8AC3E}">
        <p14:creationId xmlns:p14="http://schemas.microsoft.com/office/powerpoint/2010/main" val="3821258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6</a:t>
            </a:fld>
            <a:endParaRPr lang="en-US"/>
          </a:p>
        </p:txBody>
      </p:sp>
    </p:spTree>
    <p:extLst>
      <p:ext uri="{BB962C8B-B14F-4D97-AF65-F5344CB8AC3E}">
        <p14:creationId xmlns:p14="http://schemas.microsoft.com/office/powerpoint/2010/main" val="591416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9</a:t>
            </a:fld>
            <a:endParaRPr lang="en-US"/>
          </a:p>
        </p:txBody>
      </p:sp>
    </p:spTree>
    <p:extLst>
      <p:ext uri="{BB962C8B-B14F-4D97-AF65-F5344CB8AC3E}">
        <p14:creationId xmlns:p14="http://schemas.microsoft.com/office/powerpoint/2010/main" val="1745563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F26B5EF-E6B2-4482-B3E1-BC282756F211}" type="slidenum">
              <a:rPr kumimoji="1" lang="ja-JP" altLang="en-US" smtClean="0"/>
              <a:t>10</a:t>
            </a:fld>
            <a:endParaRPr kumimoji="1" lang="ja-JP" altLang="en-US" dirty="0"/>
          </a:p>
        </p:txBody>
      </p:sp>
    </p:spTree>
    <p:extLst>
      <p:ext uri="{BB962C8B-B14F-4D97-AF65-F5344CB8AC3E}">
        <p14:creationId xmlns:p14="http://schemas.microsoft.com/office/powerpoint/2010/main" val="2129041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219465" y="4703275"/>
            <a:ext cx="6104006" cy="5276088"/>
          </a:xfrm>
        </p:spPr>
        <p:txBody>
          <a:bodyPr>
            <a:noAutofit/>
          </a:bodyPr>
          <a:lstStyle/>
          <a:p>
            <a:endParaRPr lang="en-US" sz="1400" dirty="0"/>
          </a:p>
        </p:txBody>
      </p:sp>
      <p:sp>
        <p:nvSpPr>
          <p:cNvPr id="4" name="Foliennummernplatzhalter 3"/>
          <p:cNvSpPr>
            <a:spLocks noGrp="1"/>
          </p:cNvSpPr>
          <p:nvPr>
            <p:ph type="sldNum" sz="quarter" idx="10"/>
          </p:nvPr>
        </p:nvSpPr>
        <p:spPr/>
        <p:txBody>
          <a:bodyPr/>
          <a:lstStyle/>
          <a:p>
            <a:r>
              <a:rPr lang="de-DE">
                <a:latin typeface="Arial" pitchFamily="34" charset="0"/>
              </a:rPr>
              <a:t>Notes </a:t>
            </a:r>
            <a:fld id="{AD141568-5488-4AC9-B82D-9F5CE1225E2A}" type="slidenum">
              <a:rPr lang="de-DE" smtClean="0">
                <a:latin typeface="Arial" pitchFamily="34" charset="0"/>
              </a:rPr>
              <a:pPr/>
              <a:t>11</a:t>
            </a:fld>
            <a:endParaRPr lang="de-DE" dirty="0">
              <a:latin typeface="Arial" pitchFamily="34" charset="0"/>
            </a:endParaRPr>
          </a:p>
        </p:txBody>
      </p:sp>
    </p:spTree>
    <p:extLst>
      <p:ext uri="{BB962C8B-B14F-4D97-AF65-F5344CB8AC3E}">
        <p14:creationId xmlns:p14="http://schemas.microsoft.com/office/powerpoint/2010/main" val="3085917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Arial" charset="0"/>
              </a:rPr>
              <a:t>Beat.-</a:t>
            </a:r>
            <a:r>
              <a:rPr lang="en-US" sz="1200" dirty="0" smtClean="0"/>
              <a:t> Is there a need for special rules on patentability criteria for AI inventions?</a:t>
            </a:r>
            <a:endParaRPr lang="en-US" sz="1200" kern="1200" dirty="0" smtClean="0">
              <a:solidFill>
                <a:schemeClr val="tx1"/>
              </a:solidFill>
              <a:effectLst/>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Arial" charset="0"/>
              </a:rPr>
              <a:t>Belinda.- </a:t>
            </a:r>
            <a:r>
              <a:rPr lang="en-US" sz="1200" dirty="0" smtClean="0"/>
              <a:t>Examination Guidelines of IPOs; are they coherent, or is there a need for international convergence?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Arial" charset="0"/>
              </a:rPr>
              <a:t/>
            </a:r>
            <a:br>
              <a:rPr lang="en-US" sz="1200" kern="1200" dirty="0" smtClean="0">
                <a:solidFill>
                  <a:schemeClr val="tx1"/>
                </a:solidFill>
                <a:effectLst/>
                <a:latin typeface="Arial" charset="0"/>
                <a:ea typeface="+mn-ea"/>
                <a:cs typeface="Arial" charset="0"/>
              </a:rPr>
            </a:br>
            <a:r>
              <a:rPr lang="en-US" sz="1200" kern="1200" dirty="0" smtClean="0">
                <a:solidFill>
                  <a:schemeClr val="tx1"/>
                </a:solidFill>
                <a:effectLst/>
                <a:latin typeface="Arial" charset="0"/>
                <a:ea typeface="+mn-ea"/>
                <a:cs typeface="Arial" charset="0"/>
              </a:rPr>
              <a:t>Zhixiang.-</a:t>
            </a:r>
            <a:r>
              <a:rPr lang="en-US" sz="1200" kern="1200" baseline="0" dirty="0" smtClean="0">
                <a:solidFill>
                  <a:schemeClr val="tx1"/>
                </a:solidFill>
                <a:effectLst/>
                <a:latin typeface="Arial" charset="0"/>
                <a:ea typeface="+mn-ea"/>
                <a:cs typeface="Arial" charset="0"/>
              </a:rPr>
              <a:t> </a:t>
            </a:r>
            <a:r>
              <a:rPr lang="en-US" sz="1200" kern="1200" dirty="0" smtClean="0">
                <a:solidFill>
                  <a:schemeClr val="tx1"/>
                </a:solidFill>
                <a:effectLst/>
                <a:latin typeface="Arial" charset="0"/>
                <a:ea typeface="+mn-ea"/>
                <a:cs typeface="Arial" charset="0"/>
              </a:rPr>
              <a:t> Are patent systems fast enough to respond to the speed of open science and open innovation in the AI field? </a:t>
            </a:r>
            <a:br>
              <a:rPr lang="en-US" sz="1200" kern="1200" dirty="0" smtClean="0">
                <a:solidFill>
                  <a:schemeClr val="tx1"/>
                </a:solidFill>
                <a:effectLst/>
                <a:latin typeface="Arial" charset="0"/>
                <a:ea typeface="+mn-ea"/>
                <a:cs typeface="Arial" charset="0"/>
              </a:rPr>
            </a:b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12</a:t>
            </a:fld>
            <a:endParaRPr lang="en-US"/>
          </a:p>
        </p:txBody>
      </p:sp>
    </p:spTree>
    <p:extLst>
      <p:ext uri="{BB962C8B-B14F-4D97-AF65-F5344CB8AC3E}">
        <p14:creationId xmlns:p14="http://schemas.microsoft.com/office/powerpoint/2010/main" val="2354775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29049618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9AC3305F-35F4-4D38-853F-6972B7651A04}" type="slidenum">
              <a:rPr lang="en-US"/>
              <a:pPr>
                <a:defRPr/>
              </a:pPr>
              <a:t>‹#›</a:t>
            </a:fld>
            <a:endParaRPr lang="en-US"/>
          </a:p>
        </p:txBody>
      </p:sp>
    </p:spTree>
    <p:extLst>
      <p:ext uri="{BB962C8B-B14F-4D97-AF65-F5344CB8AC3E}">
        <p14:creationId xmlns:p14="http://schemas.microsoft.com/office/powerpoint/2010/main" val="375991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0DA1C06C-5FA2-4438-B070-4F16D45DBAED}" type="slidenum">
              <a:rPr lang="en-US"/>
              <a:pPr>
                <a:defRPr/>
              </a:pPr>
              <a:t>‹#›</a:t>
            </a:fld>
            <a:endParaRPr lang="en-US"/>
          </a:p>
        </p:txBody>
      </p:sp>
    </p:spTree>
    <p:extLst>
      <p:ext uri="{BB962C8B-B14F-4D97-AF65-F5344CB8AC3E}">
        <p14:creationId xmlns:p14="http://schemas.microsoft.com/office/powerpoint/2010/main" val="1863685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ck/White MiddlePage">
    <p:spTree>
      <p:nvGrpSpPr>
        <p:cNvPr id="1" name=""/>
        <p:cNvGrpSpPr/>
        <p:nvPr/>
      </p:nvGrpSpPr>
      <p:grpSpPr>
        <a:xfrm>
          <a:off x="0" y="0"/>
          <a:ext cx="0" cy="0"/>
          <a:chOff x="0" y="0"/>
          <a:chExt cx="0" cy="0"/>
        </a:xfrm>
      </p:grpSpPr>
      <p:sp>
        <p:nvSpPr>
          <p:cNvPr id="16" name="正方形/長方形 15"/>
          <p:cNvSpPr/>
          <p:nvPr userDrawn="1"/>
        </p:nvSpPr>
        <p:spPr>
          <a:xfrm>
            <a:off x="2" y="6426101"/>
            <a:ext cx="9143476" cy="4319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8483" tIns="34240" rIns="68483" bIns="34240" rtlCol="0" anchor="ctr"/>
          <a:lstStyle/>
          <a:p>
            <a:pPr algn="ctr"/>
            <a:endParaRPr kumimoji="1" lang="ja-JP" altLang="en-US" sz="674" dirty="0">
              <a:solidFill>
                <a:srgbClr val="FFFFFF"/>
              </a:solidFill>
            </a:endParaRPr>
          </a:p>
        </p:txBody>
      </p:sp>
      <p:cxnSp>
        <p:nvCxnSpPr>
          <p:cNvPr id="21" name="直線コネクタ 20"/>
          <p:cNvCxnSpPr/>
          <p:nvPr userDrawn="1"/>
        </p:nvCxnSpPr>
        <p:spPr>
          <a:xfrm>
            <a:off x="1413051" y="6534070"/>
            <a:ext cx="0" cy="215973"/>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タイトル 1"/>
          <p:cNvSpPr>
            <a:spLocks noGrp="1"/>
          </p:cNvSpPr>
          <p:nvPr>
            <p:ph type="title"/>
          </p:nvPr>
        </p:nvSpPr>
        <p:spPr bwMode="gray">
          <a:xfrm>
            <a:off x="323516" y="360284"/>
            <a:ext cx="8495785" cy="539625"/>
          </a:xfrm>
          <a:prstGeom prst="rect">
            <a:avLst/>
          </a:prstGeom>
        </p:spPr>
        <p:txBody>
          <a:bodyPr lIns="0" tIns="0" rIns="0" bIns="0" anchor="t" anchorCtr="0">
            <a:noAutofit/>
          </a:bodyPr>
          <a:lstStyle>
            <a:lvl1pPr algn="l">
              <a:defRPr sz="2098" b="1" baseline="0">
                <a:solidFill>
                  <a:schemeClr val="tx1"/>
                </a:solidFill>
                <a:latin typeface="+mj-ea"/>
                <a:ea typeface="+mj-ea"/>
              </a:defRPr>
            </a:lvl1pPr>
          </a:lstStyle>
          <a:p>
            <a:r>
              <a:rPr lang="ja-JP" altLang="en-US" dirty="0"/>
              <a:t>マスタ タイトルの書式設定</a:t>
            </a:r>
          </a:p>
        </p:txBody>
      </p:sp>
      <p:sp>
        <p:nvSpPr>
          <p:cNvPr id="18" name="コンテンツ プレースホルダ 6"/>
          <p:cNvSpPr>
            <a:spLocks noGrp="1"/>
          </p:cNvSpPr>
          <p:nvPr>
            <p:ph sz="quarter" idx="13"/>
          </p:nvPr>
        </p:nvSpPr>
        <p:spPr bwMode="gray">
          <a:xfrm>
            <a:off x="539985" y="1080839"/>
            <a:ext cx="8064038" cy="5164528"/>
          </a:xfrm>
          <a:prstGeom prst="rect">
            <a:avLst/>
          </a:prstGeom>
        </p:spPr>
        <p:txBody>
          <a:bodyPr lIns="0" tIns="0" rIns="0" bIns="0"/>
          <a:lstStyle>
            <a:lvl1pPr>
              <a:lnSpc>
                <a:spcPts val="2545"/>
              </a:lnSpc>
              <a:spcBef>
                <a:spcPts val="0"/>
              </a:spcBef>
              <a:buFontTx/>
              <a:buNone/>
              <a:defRPr sz="1798" baseline="0">
                <a:solidFill>
                  <a:schemeClr val="tx1"/>
                </a:solidFill>
                <a:latin typeface="+mj-ea"/>
                <a:ea typeface="+mj-ea"/>
              </a:defRPr>
            </a:lvl1pPr>
            <a:lvl2pPr>
              <a:lnSpc>
                <a:spcPts val="2545"/>
              </a:lnSpc>
              <a:spcBef>
                <a:spcPts val="0"/>
              </a:spcBef>
              <a:buFontTx/>
              <a:buNone/>
              <a:defRPr sz="1199" baseline="0">
                <a:solidFill>
                  <a:schemeClr val="tx1"/>
                </a:solidFill>
                <a:latin typeface="+mj-ea"/>
                <a:ea typeface="+mj-ea"/>
              </a:defRPr>
            </a:lvl2pPr>
            <a:lvl3pPr>
              <a:lnSpc>
                <a:spcPts val="2545"/>
              </a:lnSpc>
              <a:spcBef>
                <a:spcPts val="0"/>
              </a:spcBef>
              <a:buFontTx/>
              <a:buNone/>
              <a:defRPr sz="974" baseline="0">
                <a:solidFill>
                  <a:schemeClr val="tx1"/>
                </a:solidFill>
                <a:latin typeface="+mj-ea"/>
                <a:ea typeface="+mj-ea"/>
              </a:defRPr>
            </a:lvl3pPr>
            <a:lvl4pPr>
              <a:lnSpc>
                <a:spcPts val="2545"/>
              </a:lnSpc>
              <a:spcBef>
                <a:spcPts val="0"/>
              </a:spcBef>
              <a:buFontTx/>
              <a:buNone/>
              <a:defRPr sz="824" baseline="0">
                <a:solidFill>
                  <a:schemeClr val="tx1"/>
                </a:solidFill>
                <a:latin typeface="+mj-ea"/>
                <a:ea typeface="+mj-ea"/>
              </a:defRPr>
            </a:lvl4pPr>
            <a:lvl5pPr>
              <a:defRPr sz="674">
                <a:solidFill>
                  <a:schemeClr val="tx1"/>
                </a:solidFill>
                <a:latin typeface="+mj-ea"/>
                <a:ea typeface="+mj-ea"/>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endParaRPr lang="en-US" altLang="ja-JP" dirty="0"/>
          </a:p>
          <a:p>
            <a:pPr lvl="4"/>
            <a:r>
              <a:rPr lang="ja-JP" altLang="en-US" dirty="0"/>
              <a:t>第 </a:t>
            </a:r>
            <a:r>
              <a:rPr lang="en-US" altLang="ja-JP" dirty="0"/>
              <a:t>5 </a:t>
            </a:r>
            <a:r>
              <a:rPr lang="ja-JP" altLang="en-US" dirty="0"/>
              <a:t>レベル</a:t>
            </a:r>
          </a:p>
        </p:txBody>
      </p:sp>
      <p:sp>
        <p:nvSpPr>
          <p:cNvPr id="28" name="スライド番号プレースホルダー 4"/>
          <p:cNvSpPr txBox="1">
            <a:spLocks/>
          </p:cNvSpPr>
          <p:nvPr userDrawn="1"/>
        </p:nvSpPr>
        <p:spPr>
          <a:xfrm>
            <a:off x="1065266" y="6543505"/>
            <a:ext cx="215800" cy="197102"/>
          </a:xfrm>
          <a:prstGeom prst="rect">
            <a:avLst/>
          </a:prstGeom>
        </p:spPr>
        <p:txBody>
          <a:bodyPr lIns="0" tIns="0" rIns="0" bIns="0" anchor="ctr"/>
          <a:lstStyle>
            <a:defPPr>
              <a:defRPr lang="ja-JP"/>
            </a:defPPr>
            <a:lvl1pPr marL="0" algn="r" defTabSz="1089325" rtl="0" eaLnBrk="1" latinLnBrk="0" hangingPunct="1">
              <a:defRPr kumimoji="1" sz="900" b="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fld id="{E8DCCDAA-6D69-46E7-B759-71F91EA5148B}" type="slidenum">
              <a:rPr lang="ja-JP" altLang="en-US" sz="674" smtClean="0"/>
              <a:pPr/>
              <a:t>‹#›</a:t>
            </a:fld>
            <a:endParaRPr lang="ja-JP" altLang="en-US" sz="674" dirty="0"/>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860" y="6518098"/>
            <a:ext cx="785567" cy="262068"/>
          </a:xfrm>
          <a:prstGeom prst="rect">
            <a:avLst/>
          </a:prstGeom>
        </p:spPr>
      </p:pic>
      <p:sp>
        <p:nvSpPr>
          <p:cNvPr id="10" name="フッター プレースホルダー 3"/>
          <p:cNvSpPr txBox="1">
            <a:spLocks/>
          </p:cNvSpPr>
          <p:nvPr userDrawn="1"/>
        </p:nvSpPr>
        <p:spPr>
          <a:xfrm>
            <a:off x="1673938" y="6534082"/>
            <a:ext cx="3641207" cy="215949"/>
          </a:xfrm>
          <a:prstGeom prst="rect">
            <a:avLst/>
          </a:prstGeom>
        </p:spPr>
        <p:txBody>
          <a:bodyPr wrap="square" lIns="0" tIns="0" rIns="0"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pPr algn="l"/>
            <a:r>
              <a:rPr lang="en-US" altLang="ja-JP" sz="674" dirty="0">
                <a:latin typeface="+mn-ea"/>
                <a:ea typeface="+mn-ea"/>
              </a:rPr>
              <a:t>©</a:t>
            </a:r>
            <a:r>
              <a:rPr lang="ja-JP" altLang="en-US" sz="674" dirty="0">
                <a:latin typeface="+mn-ea"/>
                <a:ea typeface="+mn-ea"/>
              </a:rPr>
              <a:t> </a:t>
            </a:r>
            <a:r>
              <a:rPr lang="en-US" altLang="ja-JP" sz="674" dirty="0">
                <a:latin typeface="+mn-ea"/>
                <a:ea typeface="+mn-ea"/>
              </a:rPr>
              <a:t>Sony</a:t>
            </a:r>
            <a:r>
              <a:rPr lang="en-US" altLang="ja-JP" sz="674" baseline="0" dirty="0">
                <a:latin typeface="+mn-ea"/>
                <a:ea typeface="+mn-ea"/>
              </a:rPr>
              <a:t> Corporation All rights reserved.</a:t>
            </a:r>
            <a:endParaRPr lang="ja-JP" altLang="en-US" sz="674" dirty="0">
              <a:latin typeface="+mn-ea"/>
              <a:ea typeface="+mn-ea"/>
            </a:endParaRPr>
          </a:p>
        </p:txBody>
      </p:sp>
    </p:spTree>
    <p:extLst>
      <p:ext uri="{BB962C8B-B14F-4D97-AF65-F5344CB8AC3E}">
        <p14:creationId xmlns:p14="http://schemas.microsoft.com/office/powerpoint/2010/main" val="638245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DA79EEDA-9492-4994-BB18-1005CD6866B1}" type="slidenum">
              <a:rPr lang="en-US"/>
              <a:pPr>
                <a:defRPr/>
              </a:pPr>
              <a:t>‹#›</a:t>
            </a:fld>
            <a:endParaRPr lang="en-US"/>
          </a:p>
        </p:txBody>
      </p:sp>
    </p:spTree>
    <p:extLst>
      <p:ext uri="{BB962C8B-B14F-4D97-AF65-F5344CB8AC3E}">
        <p14:creationId xmlns:p14="http://schemas.microsoft.com/office/powerpoint/2010/main" val="24393466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DAB5F7D-D5B1-4D98-B310-16D211F23652}" type="slidenum">
              <a:rPr lang="en-US"/>
              <a:pPr>
                <a:defRPr/>
              </a:pPr>
              <a:t>‹#›</a:t>
            </a:fld>
            <a:endParaRPr lang="en-US"/>
          </a:p>
        </p:txBody>
      </p:sp>
    </p:spTree>
    <p:extLst>
      <p:ext uri="{BB962C8B-B14F-4D97-AF65-F5344CB8AC3E}">
        <p14:creationId xmlns:p14="http://schemas.microsoft.com/office/powerpoint/2010/main" val="19749001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6"/>
          <p:cNvSpPr>
            <a:spLocks noGrp="1" noChangeArrowheads="1"/>
          </p:cNvSpPr>
          <p:nvPr>
            <p:ph type="sldNum" sz="quarter" idx="10"/>
          </p:nvPr>
        </p:nvSpPr>
        <p:spPr>
          <a:ln/>
        </p:spPr>
        <p:txBody>
          <a:bodyPr/>
          <a:lstStyle>
            <a:lvl1pPr>
              <a:defRPr/>
            </a:lvl1pPr>
          </a:lstStyle>
          <a:p>
            <a:pPr>
              <a:defRPr/>
            </a:pPr>
            <a:fld id="{21517826-A1A8-4B20-83BB-6B4226365DCE}" type="slidenum">
              <a:rPr lang="en-US"/>
              <a:pPr>
                <a:defRPr/>
              </a:pPr>
              <a:t>‹#›</a:t>
            </a:fld>
            <a:endParaRPr lang="en-US"/>
          </a:p>
        </p:txBody>
      </p:sp>
    </p:spTree>
    <p:extLst>
      <p:ext uri="{BB962C8B-B14F-4D97-AF65-F5344CB8AC3E}">
        <p14:creationId xmlns:p14="http://schemas.microsoft.com/office/powerpoint/2010/main" val="15141805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6"/>
          <p:cNvSpPr>
            <a:spLocks noGrp="1" noChangeArrowheads="1"/>
          </p:cNvSpPr>
          <p:nvPr>
            <p:ph type="sldNum" sz="quarter" idx="10"/>
          </p:nvPr>
        </p:nvSpPr>
        <p:spPr>
          <a:ln/>
        </p:spPr>
        <p:txBody>
          <a:bodyPr/>
          <a:lstStyle>
            <a:lvl1pPr>
              <a:defRPr/>
            </a:lvl1pPr>
          </a:lstStyle>
          <a:p>
            <a:pPr>
              <a:defRPr/>
            </a:pPr>
            <a:fld id="{76546D48-0F63-43E9-B47C-935DCDFAA143}" type="slidenum">
              <a:rPr lang="en-US"/>
              <a:pPr>
                <a:defRPr/>
              </a:pPr>
              <a:t>‹#›</a:t>
            </a:fld>
            <a:endParaRPr lang="en-US"/>
          </a:p>
        </p:txBody>
      </p:sp>
    </p:spTree>
    <p:extLst>
      <p:ext uri="{BB962C8B-B14F-4D97-AF65-F5344CB8AC3E}">
        <p14:creationId xmlns:p14="http://schemas.microsoft.com/office/powerpoint/2010/main" val="156685126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fld id="{7DE760F4-0BB2-41F5-A823-5656424847FC}" type="slidenum">
              <a:rPr lang="en-US"/>
              <a:pPr>
                <a:defRPr/>
              </a:pPr>
              <a:t>‹#›</a:t>
            </a:fld>
            <a:endParaRPr lang="en-US"/>
          </a:p>
        </p:txBody>
      </p:sp>
    </p:spTree>
    <p:extLst>
      <p:ext uri="{BB962C8B-B14F-4D97-AF65-F5344CB8AC3E}">
        <p14:creationId xmlns:p14="http://schemas.microsoft.com/office/powerpoint/2010/main" val="21499347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86D60C8-7BA5-467F-BCD3-E871B6D034EA}" type="slidenum">
              <a:rPr lang="en-US"/>
              <a:pPr>
                <a:defRPr/>
              </a:pPr>
              <a:t>‹#›</a:t>
            </a:fld>
            <a:endParaRPr lang="en-US"/>
          </a:p>
        </p:txBody>
      </p:sp>
    </p:spTree>
    <p:extLst>
      <p:ext uri="{BB962C8B-B14F-4D97-AF65-F5344CB8AC3E}">
        <p14:creationId xmlns:p14="http://schemas.microsoft.com/office/powerpoint/2010/main" val="111196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DC813F8-B5E0-463F-B52D-A76CAE1804A7}" type="slidenum">
              <a:rPr lang="en-US"/>
              <a:pPr>
                <a:defRPr/>
              </a:pPr>
              <a:t>‹#›</a:t>
            </a:fld>
            <a:endParaRPr lang="en-US"/>
          </a:p>
        </p:txBody>
      </p:sp>
    </p:spTree>
    <p:extLst>
      <p:ext uri="{BB962C8B-B14F-4D97-AF65-F5344CB8AC3E}">
        <p14:creationId xmlns:p14="http://schemas.microsoft.com/office/powerpoint/2010/main" val="1942046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177A5B0-4E40-4836-BF8A-4DD351994794}" type="slidenum">
              <a:rPr lang="en-US"/>
              <a:pPr>
                <a:defRPr/>
              </a:pPr>
              <a:t>‹#›</a:t>
            </a:fld>
            <a:endParaRPr lang="en-US"/>
          </a:p>
        </p:txBody>
      </p:sp>
    </p:spTree>
    <p:extLst>
      <p:ext uri="{BB962C8B-B14F-4D97-AF65-F5344CB8AC3E}">
        <p14:creationId xmlns:p14="http://schemas.microsoft.com/office/powerpoint/2010/main" val="392466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a:defRPr/>
            </a:pPr>
            <a:fld id="{7F3150A8-B334-48D8-BDDC-A2E01CBB87C9}" type="slidenum">
              <a:rPr lang="en-US"/>
              <a:pPr>
                <a:defRPr/>
              </a:pPr>
              <a:t>‹#›</a:t>
            </a:fld>
            <a:endParaRPr lang="en-US"/>
          </a:p>
        </p:txBody>
      </p:sp>
      <p:sp>
        <p:nvSpPr>
          <p:cNvPr id="7" name="fr" descr="  "/>
          <p:cNvSpPr txBox="1"/>
          <p:nvPr userDrawn="1"/>
        </p:nvSpPr>
        <p:spPr>
          <a:xfrm>
            <a:off x="0" y="6537960"/>
            <a:ext cx="9144000" cy="0"/>
          </a:xfrm>
          <a:prstGeom prst="rect">
            <a:avLst/>
          </a:prstGeom>
          <a:noFill/>
          <a:ln>
            <a:solidFill>
              <a:schemeClr val="tx1"/>
            </a:solidFill>
          </a:ln>
        </p:spPr>
        <p:txBody>
          <a:bodyPr vert="horz" wrap="square" rtlCol="0">
            <a:noAutofit/>
          </a:bodyPr>
          <a:lstStyle/>
          <a:p>
            <a:pPr algn="r"/>
            <a:r>
              <a:rPr lang="en-US" sz="850" b="0" i="0" u="none" baseline="0" smtClean="0">
                <a:solidFill>
                  <a:srgbClr val="000000"/>
                </a:solidFill>
                <a:latin typeface="Microsoft Sans Serif" panose="020B0604020202020204" pitchFamily="34" charset="0"/>
              </a:rPr>
              <a:t>  </a:t>
            </a:r>
            <a:endParaRPr lang="en-US" sz="850" b="0" i="0" u="none" baseline="0" dirty="0">
              <a:solidFill>
                <a:srgbClr val="000000"/>
              </a:solidFill>
              <a:latin typeface="Microsoft Sans Serif"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2" r:id="rId12"/>
  </p:sldLayoutIdLst>
  <p:timing>
    <p:tnLst>
      <p:par>
        <p:cTn id="1" dur="indefinite" restart="never" nodeType="tmRoot"/>
      </p:par>
    </p:tnLst>
  </p:timing>
  <p:txStyles>
    <p:title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p:titleStyle>
    <p:bodyStyle>
      <a:lvl1pPr marL="342900" indent="-342900" algn="l" rtl="0" eaLnBrk="1" fontAlgn="base" hangingPunct="1">
        <a:spcBef>
          <a:spcPct val="20000"/>
        </a:spcBef>
        <a:spcAft>
          <a:spcPct val="0"/>
        </a:spcAft>
        <a:buBlip>
          <a:blip r:embed="rId15"/>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5"/>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15"/>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15"/>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15"/>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15"/>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15"/>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15"/>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15"/>
        </a:buBlip>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tiff"/><Relationship Id="rId4" Type="http://schemas.openxmlformats.org/officeDocument/2006/relationships/image" Target="../media/image17.tiff"/><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381000"/>
          </a:xfrm>
        </p:spPr>
        <p:txBody>
          <a:bodyPr/>
          <a:lstStyle/>
          <a:p>
            <a:r>
              <a:rPr lang="en-US" sz="2800" b="1" dirty="0" smtClean="0"/>
              <a:t/>
            </a:r>
            <a:br>
              <a:rPr lang="en-US" sz="2800" b="1" dirty="0" smtClean="0"/>
            </a:br>
            <a:r>
              <a:rPr lang="en-US" sz="2800" b="1" dirty="0" smtClean="0"/>
              <a:t>PATENT PANEL (1)</a:t>
            </a:r>
            <a:r>
              <a:rPr lang="en-US" sz="2800" dirty="0"/>
              <a:t/>
            </a:r>
            <a:br>
              <a:rPr lang="en-US" sz="2800" dirty="0"/>
            </a:br>
            <a:endParaRPr lang="en-US" sz="2800" dirty="0"/>
          </a:p>
        </p:txBody>
      </p:sp>
      <p:sp>
        <p:nvSpPr>
          <p:cNvPr id="3" name="Text Placeholder 2"/>
          <p:cNvSpPr>
            <a:spLocks noGrp="1"/>
          </p:cNvSpPr>
          <p:nvPr>
            <p:ph type="body" idx="1"/>
          </p:nvPr>
        </p:nvSpPr>
        <p:spPr>
          <a:xfrm>
            <a:off x="457200" y="1295400"/>
            <a:ext cx="4040188" cy="1219200"/>
          </a:xfrm>
        </p:spPr>
        <p:txBody>
          <a:bodyPr/>
          <a:lstStyle/>
          <a:p>
            <a:r>
              <a:rPr lang="en-US" sz="2000" b="0" dirty="0"/>
              <a:t>Ms. Belinda Gascoyne, Senior IP Law Counsel, </a:t>
            </a:r>
            <a:r>
              <a:rPr lang="en-US" sz="2000" b="0" dirty="0" smtClean="0"/>
              <a:t>IBM </a:t>
            </a:r>
            <a:r>
              <a:rPr lang="en-US" sz="2000" b="0" dirty="0"/>
              <a:t>- Europe, Middle East &amp; Africa, London </a:t>
            </a:r>
            <a:endParaRPr lang="en-US" sz="2000" dirty="0"/>
          </a:p>
        </p:txBody>
      </p:sp>
      <p:sp>
        <p:nvSpPr>
          <p:cNvPr id="5" name="Text Placeholder 4"/>
          <p:cNvSpPr>
            <a:spLocks noGrp="1"/>
          </p:cNvSpPr>
          <p:nvPr>
            <p:ph type="body" sz="quarter" idx="3"/>
          </p:nvPr>
        </p:nvSpPr>
        <p:spPr>
          <a:xfrm>
            <a:off x="4645025" y="1524000"/>
            <a:ext cx="4041775" cy="990600"/>
          </a:xfrm>
        </p:spPr>
        <p:txBody>
          <a:bodyPr/>
          <a:lstStyle/>
          <a:p>
            <a:r>
              <a:rPr lang="en-US" sz="2000" b="0" dirty="0"/>
              <a:t>Mr. Zhixiang Liang, Vice President and General Counsel, Baidu, Beijing </a:t>
            </a:r>
          </a:p>
        </p:txBody>
      </p:sp>
      <p:pic>
        <p:nvPicPr>
          <p:cNvPr id="7" name="Content Placeholder 6" descr="C:\Users\feder\AppData\Local\Microsoft\Windows\INetCache\Content.MSO\115C5040.tmp"/>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743200"/>
            <a:ext cx="3352799" cy="3124200"/>
          </a:xfrm>
          <a:prstGeom prst="rect">
            <a:avLst/>
          </a:prstGeom>
          <a:ln>
            <a:noFill/>
          </a:ln>
          <a:effectLst>
            <a:outerShdw blurRad="190500" algn="tl" rotWithShape="0">
              <a:srgbClr val="000000">
                <a:alpha val="70000"/>
              </a:srgbClr>
            </a:outerShdw>
          </a:effectLst>
        </p:spPr>
      </p:pic>
      <p:pic>
        <p:nvPicPr>
          <p:cNvPr id="8" name="Content Placeholder 7" descr="N:\OrgGIS\Confid\Office of the ADG\2019\AI MEETING\panelists\Zhixiang Liang\photo.png"/>
          <p:cNvPicPr>
            <a:picLocks noGrp="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2743200"/>
            <a:ext cx="3200400" cy="31242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21315257"/>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397" dirty="0">
                <a:latin typeface="Meiryo UI" panose="020B0604030504040204" pitchFamily="50" charset="-128"/>
                <a:ea typeface="Meiryo UI" panose="020B0604030504040204" pitchFamily="50" charset="-128"/>
              </a:rPr>
              <a:t>Partnership on AI</a:t>
            </a:r>
            <a:endParaRPr kumimoji="1" lang="ja-JP" altLang="en-US" sz="2397" dirty="0">
              <a:latin typeface="Meiryo UI" panose="020B0604030504040204" pitchFamily="50" charset="-128"/>
              <a:ea typeface="Meiryo UI" panose="020B0604030504040204" pitchFamily="50" charset="-128"/>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3004" y="1055209"/>
            <a:ext cx="5597005" cy="3208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261044" y="2188155"/>
            <a:ext cx="3070111" cy="1309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557663" y="4389893"/>
            <a:ext cx="7898723" cy="1197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967" tIns="26967" rIns="26967" bIns="26967" rtlCol="0" anchor="ctr"/>
          <a:lstStyle/>
          <a:p>
            <a:pPr marL="256901" indent="-256901">
              <a:buFont typeface="Wingdings" panose="05000000000000000000" pitchFamily="2" charset="2"/>
              <a:buChar char="Ø"/>
            </a:pPr>
            <a:r>
              <a:rPr lang="en-US" altLang="ja-JP" sz="1798" b="1" u="sng" dirty="0">
                <a:solidFill>
                  <a:prstClr val="black"/>
                </a:solidFill>
                <a:latin typeface="Meiryo UI" panose="020B0604030504040204" pitchFamily="50" charset="-128"/>
                <a:ea typeface="Meiryo UI" panose="020B0604030504040204" pitchFamily="50" charset="-128"/>
              </a:rPr>
              <a:t>Goals</a:t>
            </a:r>
          </a:p>
          <a:p>
            <a:pPr marL="256901" indent="-256901">
              <a:buFont typeface="Wingdings" panose="05000000000000000000" pitchFamily="2" charset="2"/>
              <a:buChar char="ü"/>
            </a:pPr>
            <a:r>
              <a:rPr lang="en-US" altLang="ja-JP" sz="1798" dirty="0">
                <a:solidFill>
                  <a:prstClr val="black"/>
                </a:solidFill>
                <a:latin typeface="Meiryo UI" panose="020B0604030504040204" pitchFamily="50" charset="-128"/>
                <a:ea typeface="Meiryo UI" panose="020B0604030504040204" pitchFamily="50" charset="-128"/>
              </a:rPr>
              <a:t>Develop and Share Best Practices</a:t>
            </a:r>
          </a:p>
          <a:p>
            <a:pPr marL="256901" indent="-256901">
              <a:buFont typeface="Wingdings" panose="05000000000000000000" pitchFamily="2" charset="2"/>
              <a:buChar char="ü"/>
            </a:pPr>
            <a:r>
              <a:rPr lang="en-US" altLang="ja-JP" sz="1798" dirty="0">
                <a:solidFill>
                  <a:prstClr val="black"/>
                </a:solidFill>
                <a:latin typeface="Meiryo UI" panose="020B0604030504040204" pitchFamily="50" charset="-128"/>
                <a:ea typeface="Meiryo UI" panose="020B0604030504040204" pitchFamily="50" charset="-128"/>
              </a:rPr>
              <a:t>Advance Public Understanding</a:t>
            </a:r>
          </a:p>
          <a:p>
            <a:pPr marL="256901" indent="-256901">
              <a:buFont typeface="Wingdings" panose="05000000000000000000" pitchFamily="2" charset="2"/>
              <a:buChar char="ü"/>
            </a:pPr>
            <a:r>
              <a:rPr lang="en-US" altLang="ja-JP" sz="1798" dirty="0">
                <a:solidFill>
                  <a:prstClr val="black"/>
                </a:solidFill>
                <a:latin typeface="Meiryo UI" panose="020B0604030504040204" pitchFamily="50" charset="-128"/>
                <a:ea typeface="Meiryo UI" panose="020B0604030504040204" pitchFamily="50" charset="-128"/>
              </a:rPr>
              <a:t>Provide an Open and Inclusive Platform for Discussion and Engagement</a:t>
            </a:r>
          </a:p>
          <a:p>
            <a:pPr marL="256901" indent="-256901">
              <a:buFont typeface="Wingdings" panose="05000000000000000000" pitchFamily="2" charset="2"/>
              <a:buChar char="ü"/>
            </a:pPr>
            <a:r>
              <a:rPr lang="en-US" altLang="ja-JP" sz="1798" dirty="0">
                <a:solidFill>
                  <a:prstClr val="black"/>
                </a:solidFill>
                <a:latin typeface="Meiryo UI" panose="020B0604030504040204" pitchFamily="50" charset="-128"/>
                <a:ea typeface="Meiryo UI" panose="020B0604030504040204" pitchFamily="50" charset="-128"/>
              </a:rPr>
              <a:t>Identify and Foster Aspirational Efforts in AI for Socially Beneficial Purposes</a:t>
            </a:r>
          </a:p>
        </p:txBody>
      </p:sp>
    </p:spTree>
    <p:extLst>
      <p:ext uri="{BB962C8B-B14F-4D97-AF65-F5344CB8AC3E}">
        <p14:creationId xmlns:p14="http://schemas.microsoft.com/office/powerpoint/2010/main" val="3316200498"/>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sz="2600" b="1" dirty="0"/>
              <a:t>AI </a:t>
            </a:r>
            <a:r>
              <a:rPr lang="de-DE" sz="2600" b="1" dirty="0" err="1"/>
              <a:t>Created</a:t>
            </a:r>
            <a:r>
              <a:rPr lang="de-DE" sz="2600" b="1" dirty="0"/>
              <a:t> </a:t>
            </a:r>
            <a:r>
              <a:rPr lang="de-DE" sz="2600" b="1" dirty="0" err="1"/>
              <a:t>Inventions</a:t>
            </a:r>
            <a:r>
              <a:rPr lang="de-DE" sz="2600" b="1" dirty="0"/>
              <a:t> - Digital Inventor</a:t>
            </a:r>
            <a:br>
              <a:rPr lang="de-DE" sz="2600" b="1" dirty="0"/>
            </a:br>
            <a:r>
              <a:rPr lang="de-DE" sz="2600" b="1" dirty="0"/>
              <a:t>Computer-</a:t>
            </a:r>
            <a:r>
              <a:rPr lang="de-DE" sz="2600" b="1" dirty="0" err="1"/>
              <a:t>Implemented</a:t>
            </a:r>
            <a:r>
              <a:rPr lang="de-DE" sz="2600" b="1" dirty="0"/>
              <a:t> </a:t>
            </a:r>
            <a:r>
              <a:rPr lang="de-DE" sz="2600" b="1" dirty="0" err="1"/>
              <a:t>Simulations</a:t>
            </a:r>
            <a:r>
              <a:rPr lang="de-DE" sz="2600" b="1" dirty="0"/>
              <a:t> – Digital Twin</a:t>
            </a:r>
          </a:p>
        </p:txBody>
      </p:sp>
      <p:pic>
        <p:nvPicPr>
          <p:cNvPr id="22815746" name="Picture 2"/>
          <p:cNvPicPr>
            <a:picLocks noChangeAspect="1" noChangeArrowheads="1"/>
          </p:cNvPicPr>
          <p:nvPr/>
        </p:nvPicPr>
        <p:blipFill rotWithShape="1">
          <a:blip r:embed="rId3"/>
          <a:srcRect l="14996" t="5127" r="12849" b="12180"/>
          <a:stretch/>
        </p:blipFill>
        <p:spPr bwMode="auto">
          <a:xfrm>
            <a:off x="0" y="3734938"/>
            <a:ext cx="4740981" cy="2035992"/>
          </a:xfrm>
          <a:prstGeom prst="rect">
            <a:avLst/>
          </a:prstGeom>
          <a:noFill/>
          <a:ln w="9525">
            <a:noFill/>
            <a:miter lim="800000"/>
            <a:headEnd/>
            <a:tailEnd/>
          </a:ln>
        </p:spPr>
      </p:pic>
      <p:pic>
        <p:nvPicPr>
          <p:cNvPr id="5" name="Grafik 4">
            <a:extLst>
              <a:ext uri="{FF2B5EF4-FFF2-40B4-BE49-F238E27FC236}">
                <a16:creationId xmlns:a16="http://schemas.microsoft.com/office/drawing/2014/main" id="{EC5D01D8-CD62-4AA5-8F46-1C4493F38E02}"/>
              </a:ext>
            </a:extLst>
          </p:cNvPr>
          <p:cNvPicPr>
            <a:picLocks noChangeAspect="1"/>
          </p:cNvPicPr>
          <p:nvPr/>
        </p:nvPicPr>
        <p:blipFill>
          <a:blip r:embed="rId4"/>
          <a:stretch>
            <a:fillRect/>
          </a:stretch>
        </p:blipFill>
        <p:spPr>
          <a:xfrm>
            <a:off x="4740981" y="1753770"/>
            <a:ext cx="4393975" cy="2746234"/>
          </a:xfrm>
          <a:prstGeom prst="rect">
            <a:avLst/>
          </a:prstGeom>
        </p:spPr>
      </p:pic>
      <p:pic>
        <p:nvPicPr>
          <p:cNvPr id="6" name="Inhaltsplatzhalter 5">
            <a:extLst>
              <a:ext uri="{FF2B5EF4-FFF2-40B4-BE49-F238E27FC236}">
                <a16:creationId xmlns:a16="http://schemas.microsoft.com/office/drawing/2014/main" id="{DABCB1F5-685E-45C4-AD33-5051DE1C2CC2}"/>
              </a:ext>
            </a:extLst>
          </p:cNvPr>
          <p:cNvPicPr>
            <a:picLocks noGrp="1" noChangeAspect="1"/>
          </p:cNvPicPr>
          <p:nvPr>
            <p:ph idx="1"/>
          </p:nvPr>
        </p:nvPicPr>
        <p:blipFill>
          <a:blip r:embed="rId5"/>
          <a:stretch>
            <a:fillRect/>
          </a:stretch>
        </p:blipFill>
        <p:spPr>
          <a:xfrm>
            <a:off x="2177710" y="1809404"/>
            <a:ext cx="2563271" cy="1925535"/>
          </a:xfrm>
          <a:prstGeom prst="rect">
            <a:avLst/>
          </a:prstGeom>
        </p:spPr>
      </p:pic>
      <p:pic>
        <p:nvPicPr>
          <p:cNvPr id="7" name="Grafik 6">
            <a:extLst>
              <a:ext uri="{FF2B5EF4-FFF2-40B4-BE49-F238E27FC236}">
                <a16:creationId xmlns:a16="http://schemas.microsoft.com/office/drawing/2014/main" id="{FCA169F7-BF32-499C-814B-C2F74FFC6A76}"/>
              </a:ext>
            </a:extLst>
          </p:cNvPr>
          <p:cNvPicPr>
            <a:picLocks noChangeAspect="1"/>
          </p:cNvPicPr>
          <p:nvPr/>
        </p:nvPicPr>
        <p:blipFill>
          <a:blip r:embed="rId6"/>
          <a:stretch>
            <a:fillRect/>
          </a:stretch>
        </p:blipFill>
        <p:spPr>
          <a:xfrm>
            <a:off x="0" y="1809404"/>
            <a:ext cx="2667992" cy="1524566"/>
          </a:xfrm>
          <a:prstGeom prst="rect">
            <a:avLst/>
          </a:prstGeom>
        </p:spPr>
      </p:pic>
      <p:pic>
        <p:nvPicPr>
          <p:cNvPr id="9" name="Grafik 8">
            <a:extLst>
              <a:ext uri="{FF2B5EF4-FFF2-40B4-BE49-F238E27FC236}">
                <a16:creationId xmlns:a16="http://schemas.microsoft.com/office/drawing/2014/main" id="{DB18D62F-6F98-470D-A410-555DFC61F2DE}"/>
              </a:ext>
            </a:extLst>
          </p:cNvPr>
          <p:cNvPicPr>
            <a:picLocks noChangeAspect="1"/>
          </p:cNvPicPr>
          <p:nvPr/>
        </p:nvPicPr>
        <p:blipFill>
          <a:blip r:embed="rId7"/>
          <a:stretch>
            <a:fillRect/>
          </a:stretch>
        </p:blipFill>
        <p:spPr>
          <a:xfrm>
            <a:off x="4731937" y="4500004"/>
            <a:ext cx="2236734" cy="1258162"/>
          </a:xfrm>
          <a:prstGeom prst="rect">
            <a:avLst/>
          </a:prstGeom>
        </p:spPr>
      </p:pic>
      <p:pic>
        <p:nvPicPr>
          <p:cNvPr id="3" name="Grafik 2">
            <a:extLst>
              <a:ext uri="{FF2B5EF4-FFF2-40B4-BE49-F238E27FC236}">
                <a16:creationId xmlns:a16="http://schemas.microsoft.com/office/drawing/2014/main" id="{94A5D0FD-978E-4C0C-9C85-4C85A81CDA02}"/>
              </a:ext>
            </a:extLst>
          </p:cNvPr>
          <p:cNvPicPr>
            <a:picLocks noChangeAspect="1"/>
          </p:cNvPicPr>
          <p:nvPr/>
        </p:nvPicPr>
        <p:blipFill>
          <a:blip r:embed="rId8"/>
          <a:stretch>
            <a:fillRect/>
          </a:stretch>
        </p:blipFill>
        <p:spPr>
          <a:xfrm>
            <a:off x="6977715" y="4489950"/>
            <a:ext cx="1451168" cy="1280981"/>
          </a:xfrm>
          <a:prstGeom prst="rect">
            <a:avLst/>
          </a:prstGeom>
        </p:spPr>
      </p:pic>
    </p:spTree>
    <p:extLst>
      <p:ext uri="{BB962C8B-B14F-4D97-AF65-F5344CB8AC3E}">
        <p14:creationId xmlns:p14="http://schemas.microsoft.com/office/powerpoint/2010/main" val="3644407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sz="2800" b="1" dirty="0" smtClean="0"/>
              <a:t>Are </a:t>
            </a:r>
            <a:r>
              <a:rPr lang="en-US" sz="2800" b="1" dirty="0"/>
              <a:t>the current patent law and patentability guidelines appropriate for protecting and using AI-related inventions? </a:t>
            </a:r>
            <a:endParaRPr lang="en-US" sz="2800" dirty="0"/>
          </a:p>
        </p:txBody>
      </p:sp>
      <p:sp>
        <p:nvSpPr>
          <p:cNvPr id="3" name="Content Placeholder 2"/>
          <p:cNvSpPr>
            <a:spLocks noGrp="1"/>
          </p:cNvSpPr>
          <p:nvPr>
            <p:ph sz="half" idx="1"/>
          </p:nvPr>
        </p:nvSpPr>
        <p:spPr>
          <a:xfrm>
            <a:off x="466493" y="1752600"/>
            <a:ext cx="4038600" cy="4572000"/>
          </a:xfrm>
        </p:spPr>
        <p:txBody>
          <a:bodyPr/>
          <a:lstStyle/>
          <a:p>
            <a:pPr marL="346075" indent="-346075"/>
            <a:r>
              <a:rPr lang="en-US" sz="2300" dirty="0" smtClean="0"/>
              <a:t>Is </a:t>
            </a:r>
            <a:r>
              <a:rPr lang="en-US" sz="2300" dirty="0"/>
              <a:t>there a need for special rules on patentability criteria for AI inventions? </a:t>
            </a:r>
          </a:p>
          <a:p>
            <a:pPr marL="346075" indent="-346075"/>
            <a:r>
              <a:rPr lang="en-US" sz="2300" dirty="0" smtClean="0"/>
              <a:t>Examination </a:t>
            </a:r>
            <a:r>
              <a:rPr lang="en-US" sz="2300" dirty="0"/>
              <a:t>Guidelines of IPOs; are they coherent, or is there a need for international convergence? </a:t>
            </a:r>
          </a:p>
          <a:p>
            <a:pPr marL="346075" indent="-346075"/>
            <a:r>
              <a:rPr lang="en-US" sz="2300" dirty="0" smtClean="0"/>
              <a:t>Are </a:t>
            </a:r>
            <a:r>
              <a:rPr lang="en-US" sz="2300" dirty="0"/>
              <a:t>patent systems fast enough to respond to the speed of open science and open innovation in the AI field? </a:t>
            </a:r>
          </a:p>
          <a:p>
            <a:endParaRPr lang="en-US" dirty="0"/>
          </a:p>
        </p:txBody>
      </p:sp>
      <p:sp>
        <p:nvSpPr>
          <p:cNvPr id="4" name="Content Placeholder 3"/>
          <p:cNvSpPr>
            <a:spLocks noGrp="1"/>
          </p:cNvSpPr>
          <p:nvPr>
            <p:ph sz="half" idx="2"/>
          </p:nvPr>
        </p:nvSpPr>
        <p:spPr>
          <a:xfrm>
            <a:off x="4677937" y="1752600"/>
            <a:ext cx="4038600" cy="4038600"/>
          </a:xfrm>
        </p:spPr>
        <p:txBody>
          <a:bodyPr/>
          <a:lstStyle/>
          <a:p>
            <a:r>
              <a:rPr lang="en-US" sz="2300" dirty="0" smtClean="0"/>
              <a:t>What challenges do we have for enforcement and licensing of AI patents? Do we need digital procedures with digital evidence? </a:t>
            </a:r>
          </a:p>
          <a:p>
            <a:r>
              <a:rPr lang="en-US" sz="2300" dirty="0" smtClean="0"/>
              <a:t>What are the challenges facing global management of AI patents in different jurisdictions </a:t>
            </a:r>
            <a:endParaRPr lang="en-US" sz="2300" dirty="0"/>
          </a:p>
          <a:p>
            <a:r>
              <a:rPr lang="en-US" sz="2300" dirty="0"/>
              <a:t>What problems remain unresolved? </a:t>
            </a:r>
          </a:p>
          <a:p>
            <a:endParaRPr lang="en-US" dirty="0"/>
          </a:p>
        </p:txBody>
      </p:sp>
    </p:spTree>
    <p:extLst>
      <p:ext uri="{BB962C8B-B14F-4D97-AF65-F5344CB8AC3E}">
        <p14:creationId xmlns:p14="http://schemas.microsoft.com/office/powerpoint/2010/main" val="38067291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4">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p:tgtEl>
                                          <p:spTgt spid="4">
                                            <p:txEl>
                                              <p:pRg st="1" end="1"/>
                                            </p:txEl>
                                          </p:spTgt>
                                        </p:tgtEl>
                                        <p:attrNameLst>
                                          <p:attrName>ppt_y</p:attrName>
                                        </p:attrNameLst>
                                      </p:cBhvr>
                                      <p:tavLst>
                                        <p:tav tm="0">
                                          <p:val>
                                            <p:strVal val="ppt_y"/>
                                          </p:val>
                                        </p:tav>
                                        <p:tav tm="100000">
                                          <p:val>
                                            <p:strVal val="1+ppt_h/2"/>
                                          </p:val>
                                        </p:tav>
                                      </p:tavLst>
                                    </p:anim>
                                    <p:set>
                                      <p:cBhvr>
                                        <p:cTn id="14" dur="1" fill="hold">
                                          <p:stCondLst>
                                            <p:cond delay="499"/>
                                          </p:stCondLst>
                                        </p:cTn>
                                        <p:tgtEl>
                                          <p:spTgt spid="4">
                                            <p:txEl>
                                              <p:pRg st="1" end="1"/>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p:tgtEl>
                                          <p:spTgt spid="4">
                                            <p:txEl>
                                              <p:pRg st="2" end="2"/>
                                            </p:tx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4">
                                            <p:txEl>
                                              <p:pRg st="2" end="2"/>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8" presetClass="emph" presetSubtype="0" fill="hold" nodeType="clickEffect">
                                  <p:stCondLst>
                                    <p:cond delay="0"/>
                                  </p:stCondLst>
                                  <p:iterate type="lt">
                                    <p:tmPct val="4000"/>
                                  </p:iterate>
                                  <p:childTnLst>
                                    <p:set>
                                      <p:cBhvr override="childStyle">
                                        <p:cTn id="24" dur="500" fill="hold"/>
                                        <p:tgtEl>
                                          <p:spTgt spid="3">
                                            <p:txEl>
                                              <p:pRg st="0" end="0"/>
                                            </p:txEl>
                                          </p:spTgt>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8" presetClass="emph" presetSubtype="0" fill="hold" nodeType="clickEffect">
                                  <p:stCondLst>
                                    <p:cond delay="0"/>
                                  </p:stCondLst>
                                  <p:iterate type="lt">
                                    <p:tmPct val="4000"/>
                                  </p:iterate>
                                  <p:childTnLst>
                                    <p:set>
                                      <p:cBhvr override="childStyle">
                                        <p:cTn id="28" dur="500" fill="hold"/>
                                        <p:tgtEl>
                                          <p:spTgt spid="3">
                                            <p:txEl>
                                              <p:pRg st="1" end="1"/>
                                            </p:txEl>
                                          </p:spTgt>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8" presetClass="emph" presetSubtype="0" fill="hold" nodeType="clickEffect">
                                  <p:stCondLst>
                                    <p:cond delay="0"/>
                                  </p:stCondLst>
                                  <p:iterate type="lt">
                                    <p:tmPct val="4000"/>
                                  </p:iterate>
                                  <p:childTnLst>
                                    <p:set>
                                      <p:cBhvr override="childStyle">
                                        <p:cTn id="32"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493" y="533400"/>
            <a:ext cx="8229600" cy="1143000"/>
          </a:xfrm>
        </p:spPr>
        <p:txBody>
          <a:bodyPr/>
          <a:lstStyle/>
          <a:p>
            <a:pPr algn="ctr"/>
            <a:r>
              <a:rPr lang="en-US" sz="2800" b="1" dirty="0" smtClean="0"/>
              <a:t>Are </a:t>
            </a:r>
            <a:r>
              <a:rPr lang="en-US" sz="2800" b="1" dirty="0"/>
              <a:t>the current patent law and patentability guidelines appropriate for protecting and using AI-related inventions? </a:t>
            </a:r>
            <a:endParaRPr lang="en-US" sz="2800" dirty="0"/>
          </a:p>
        </p:txBody>
      </p:sp>
      <p:sp>
        <p:nvSpPr>
          <p:cNvPr id="4" name="Content Placeholder 3"/>
          <p:cNvSpPr>
            <a:spLocks noGrp="1"/>
          </p:cNvSpPr>
          <p:nvPr>
            <p:ph sz="half" idx="2"/>
          </p:nvPr>
        </p:nvSpPr>
        <p:spPr>
          <a:xfrm>
            <a:off x="457200" y="2438400"/>
            <a:ext cx="8229600" cy="4953000"/>
          </a:xfrm>
        </p:spPr>
        <p:txBody>
          <a:bodyPr/>
          <a:lstStyle/>
          <a:p>
            <a:pPr marL="568325" indent="-568325"/>
            <a:r>
              <a:rPr lang="en-US" sz="2300" dirty="0" smtClean="0"/>
              <a:t>What challenges do we have for enforcement and licensing of AI patents? Do we need digital procedures with digital evidence? </a:t>
            </a:r>
          </a:p>
          <a:p>
            <a:pPr marL="568325" indent="-568325"/>
            <a:r>
              <a:rPr lang="en-US" sz="2300" dirty="0" smtClean="0"/>
              <a:t>What are the challenges facing global management of AI patents in different jurisdictions? </a:t>
            </a:r>
            <a:endParaRPr lang="en-US" sz="2300" dirty="0"/>
          </a:p>
          <a:p>
            <a:pPr marL="568325" indent="-568325"/>
            <a:r>
              <a:rPr lang="en-US" sz="2300" dirty="0"/>
              <a:t>What problems remain unresolved? </a:t>
            </a:r>
          </a:p>
          <a:p>
            <a:endParaRPr lang="en-US" dirty="0"/>
          </a:p>
        </p:txBody>
      </p:sp>
    </p:spTree>
    <p:extLst>
      <p:ext uri="{BB962C8B-B14F-4D97-AF65-F5344CB8AC3E}">
        <p14:creationId xmlns:p14="http://schemas.microsoft.com/office/powerpoint/2010/main" val="19678075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style.color</p:attrName>
                                        </p:attrNameLst>
                                      </p:cBhvr>
                                      <p:to>
                                        <p:clrVal>
                                          <a:schemeClr val="accent2"/>
                                        </p:clrVal>
                                      </p:to>
                                    </p:set>
                                    <p:set>
                                      <p:cBhvr>
                                        <p:cTn id="7" dur="500" fill="hold"/>
                                        <p:tgtEl>
                                          <p:spTgt spid="4">
                                            <p:txEl>
                                              <p:pRg st="0" end="0"/>
                                            </p:txEl>
                                          </p:spTgt>
                                        </p:tgtEl>
                                        <p:attrNameLst>
                                          <p:attrName>fillcolor</p:attrName>
                                        </p:attrNameLst>
                                      </p:cBhvr>
                                      <p:to>
                                        <p:clrVal>
                                          <a:schemeClr val="accent2"/>
                                        </p:clrVal>
                                      </p:to>
                                    </p:set>
                                    <p:set>
                                      <p:cBhvr>
                                        <p:cTn id="8" dur="500" fill="hold"/>
                                        <p:tgtEl>
                                          <p:spTgt spid="4">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4">
                                            <p:txEl>
                                              <p:pRg st="1" end="1"/>
                                            </p:txEl>
                                          </p:spTgt>
                                        </p:tgtEl>
                                        <p:attrNameLst>
                                          <p:attrName>style.color</p:attrName>
                                        </p:attrNameLst>
                                      </p:cBhvr>
                                      <p:to>
                                        <p:clrVal>
                                          <a:schemeClr val="accent2"/>
                                        </p:clrVal>
                                      </p:to>
                                    </p:set>
                                    <p:set>
                                      <p:cBhvr>
                                        <p:cTn id="13" dur="500" fill="hold"/>
                                        <p:tgtEl>
                                          <p:spTgt spid="4">
                                            <p:txEl>
                                              <p:pRg st="1" end="1"/>
                                            </p:txEl>
                                          </p:spTgt>
                                        </p:tgtEl>
                                        <p:attrNameLst>
                                          <p:attrName>fillcolor</p:attrName>
                                        </p:attrNameLst>
                                      </p:cBhvr>
                                      <p:to>
                                        <p:clrVal>
                                          <a:schemeClr val="accent2"/>
                                        </p:clrVal>
                                      </p:to>
                                    </p:set>
                                    <p:set>
                                      <p:cBhvr>
                                        <p:cTn id="14" dur="500" fill="hold"/>
                                        <p:tgtEl>
                                          <p:spTgt spid="4">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4">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en-US" altLang="ja-JP" sz="2397" dirty="0">
                <a:latin typeface="+mn-ea"/>
              </a:rPr>
              <a:t>AI</a:t>
            </a:r>
            <a:r>
              <a:rPr lang="ja-JP" altLang="en-US" sz="2397" dirty="0">
                <a:latin typeface="+mn-ea"/>
              </a:rPr>
              <a:t> </a:t>
            </a:r>
            <a:r>
              <a:rPr lang="en-US" altLang="ja-JP" sz="2397" dirty="0">
                <a:latin typeface="+mn-ea"/>
              </a:rPr>
              <a:t>Ethics</a:t>
            </a:r>
            <a:r>
              <a:rPr lang="ja-JP" altLang="en-US" sz="2397" dirty="0">
                <a:latin typeface="+mn-ea"/>
              </a:rPr>
              <a:t>－</a:t>
            </a:r>
            <a:r>
              <a:rPr lang="en-US" altLang="ja-JP" sz="2397" dirty="0">
                <a:latin typeface="+mn-ea"/>
              </a:rPr>
              <a:t>FAT</a:t>
            </a:r>
            <a:r>
              <a:rPr lang="en-US" altLang="ja-JP" sz="1798" dirty="0">
                <a:latin typeface="+mn-ea"/>
              </a:rPr>
              <a:t> (Fairness, Accountability, and Transparency</a:t>
            </a:r>
            <a:r>
              <a:rPr lang="ja-JP" altLang="en-US" sz="1798" dirty="0">
                <a:latin typeface="+mn-ea"/>
              </a:rPr>
              <a:t>）</a:t>
            </a:r>
            <a:endParaRPr kumimoji="1" lang="ja-JP" altLang="en-US" sz="1798"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202066" y="1659967"/>
            <a:ext cx="2805390" cy="377316"/>
          </a:xfrm>
          <a:prstGeom prst="rect">
            <a:avLst/>
          </a:prstGeom>
          <a:solidFill>
            <a:schemeClr val="accent1">
              <a:lumMod val="60000"/>
              <a:lumOff val="40000"/>
            </a:schemeClr>
          </a:solidFill>
        </p:spPr>
        <p:txBody>
          <a:bodyPr wrap="square" lIns="26972" tIns="26972" rIns="26972" bIns="26972" rtlCol="0" anchor="ctr" anchorCtr="1">
            <a:spAutoFit/>
          </a:bodyPr>
          <a:lstStyle/>
          <a:p>
            <a:pPr algn="ctr" defTabSz="801982" fontAlgn="auto">
              <a:spcBef>
                <a:spcPts val="0"/>
              </a:spcBef>
              <a:spcAft>
                <a:spcPts val="0"/>
              </a:spcAft>
              <a:defRPr/>
            </a:pPr>
            <a:r>
              <a:rPr kumimoji="1" lang="en-US" altLang="ja-JP" sz="2098" b="1" dirty="0">
                <a:solidFill>
                  <a:prstClr val="white"/>
                </a:solidFill>
                <a:latin typeface="Meiryo UI"/>
                <a:ea typeface="Meiryo UI"/>
                <a:cs typeface="+mn-cs"/>
              </a:rPr>
              <a:t>Fairness</a:t>
            </a:r>
          </a:p>
        </p:txBody>
      </p:sp>
      <p:sp>
        <p:nvSpPr>
          <p:cNvPr id="6" name="テキスト ボックス 5"/>
          <p:cNvSpPr txBox="1"/>
          <p:nvPr/>
        </p:nvSpPr>
        <p:spPr>
          <a:xfrm>
            <a:off x="3169305" y="1659967"/>
            <a:ext cx="2805390" cy="377316"/>
          </a:xfrm>
          <a:prstGeom prst="rect">
            <a:avLst/>
          </a:prstGeom>
          <a:solidFill>
            <a:schemeClr val="accent1">
              <a:lumMod val="40000"/>
              <a:lumOff val="60000"/>
            </a:schemeClr>
          </a:solidFill>
        </p:spPr>
        <p:txBody>
          <a:bodyPr wrap="square" lIns="26972" tIns="26972" rIns="26972" bIns="26972" rtlCol="0" anchor="ctr" anchorCtr="1">
            <a:spAutoFit/>
          </a:bodyPr>
          <a:lstStyle/>
          <a:p>
            <a:pPr algn="ctr" defTabSz="801982" fontAlgn="auto">
              <a:spcBef>
                <a:spcPts val="0"/>
              </a:spcBef>
              <a:spcAft>
                <a:spcPts val="0"/>
              </a:spcAft>
              <a:defRPr/>
            </a:pPr>
            <a:r>
              <a:rPr kumimoji="1" lang="en-US" altLang="ja-JP" sz="2098" b="1" dirty="0">
                <a:solidFill>
                  <a:prstClr val="black"/>
                </a:solidFill>
                <a:latin typeface="Meiryo UI"/>
                <a:ea typeface="Meiryo UI"/>
                <a:cs typeface="+mn-cs"/>
              </a:rPr>
              <a:t>Accountability</a:t>
            </a:r>
          </a:p>
        </p:txBody>
      </p:sp>
      <p:sp>
        <p:nvSpPr>
          <p:cNvPr id="7" name="テキスト ボックス 6"/>
          <p:cNvSpPr txBox="1"/>
          <p:nvPr/>
        </p:nvSpPr>
        <p:spPr>
          <a:xfrm>
            <a:off x="6113735" y="1659967"/>
            <a:ext cx="2805390" cy="377316"/>
          </a:xfrm>
          <a:prstGeom prst="rect">
            <a:avLst/>
          </a:prstGeom>
          <a:solidFill>
            <a:srgbClr val="CCFFFF"/>
          </a:solidFill>
        </p:spPr>
        <p:txBody>
          <a:bodyPr wrap="square" lIns="26972" tIns="26972" rIns="26972" bIns="26972" rtlCol="0" anchor="ctr" anchorCtr="1">
            <a:spAutoFit/>
          </a:bodyPr>
          <a:lstStyle/>
          <a:p>
            <a:pPr algn="ctr" defTabSz="801982" fontAlgn="auto">
              <a:spcBef>
                <a:spcPts val="0"/>
              </a:spcBef>
              <a:spcAft>
                <a:spcPts val="0"/>
              </a:spcAft>
              <a:defRPr/>
            </a:pPr>
            <a:r>
              <a:rPr kumimoji="1" lang="en-US" altLang="ja-JP" sz="2098" b="1" dirty="0">
                <a:solidFill>
                  <a:prstClr val="black"/>
                </a:solidFill>
                <a:latin typeface="Meiryo UI"/>
                <a:ea typeface="Meiryo UI"/>
                <a:cs typeface="+mn-cs"/>
              </a:rPr>
              <a:t>Transparency</a:t>
            </a:r>
          </a:p>
        </p:txBody>
      </p:sp>
      <p:sp>
        <p:nvSpPr>
          <p:cNvPr id="8" name="テキスト ボックス 7"/>
          <p:cNvSpPr txBox="1"/>
          <p:nvPr/>
        </p:nvSpPr>
        <p:spPr>
          <a:xfrm>
            <a:off x="3336173" y="2088037"/>
            <a:ext cx="2654542" cy="608084"/>
          </a:xfrm>
          <a:prstGeom prst="rect">
            <a:avLst/>
          </a:prstGeom>
          <a:noFill/>
        </p:spPr>
        <p:txBody>
          <a:bodyPr wrap="none" lIns="26972" tIns="26972" rIns="26972" bIns="26972" rtlCol="0" anchor="ctr">
            <a:spAutoFit/>
          </a:bodyPr>
          <a:lstStyle/>
          <a:p>
            <a:pPr defTabSz="801982" fontAlgn="auto">
              <a:spcBef>
                <a:spcPts val="0"/>
              </a:spcBef>
              <a:spcAft>
                <a:spcPts val="0"/>
              </a:spcAft>
              <a:defRPr/>
            </a:pPr>
            <a:r>
              <a:rPr kumimoji="1" lang="en-US" altLang="ja-JP" sz="1199" dirty="0">
                <a:solidFill>
                  <a:prstClr val="black"/>
                </a:solidFill>
                <a:latin typeface="Meiryo UI"/>
                <a:ea typeface="Meiryo UI"/>
                <a:cs typeface="+mn-cs"/>
              </a:rPr>
              <a:t>Explainable AI, AI’s </a:t>
            </a:r>
            <a:r>
              <a:rPr lang="en-US" altLang="ja-JP" sz="1199" dirty="0">
                <a:solidFill>
                  <a:prstClr val="black"/>
                </a:solidFill>
                <a:latin typeface="Meiryo UI"/>
                <a:ea typeface="Meiryo UI"/>
              </a:rPr>
              <a:t>Accountability</a:t>
            </a:r>
            <a:r>
              <a:rPr kumimoji="1" lang="en-US" altLang="ja-JP" sz="1199" dirty="0">
                <a:solidFill>
                  <a:prstClr val="black"/>
                </a:solidFill>
                <a:latin typeface="Meiryo UI"/>
                <a:ea typeface="Meiryo UI"/>
                <a:cs typeface="+mn-cs"/>
              </a:rPr>
              <a:t> </a:t>
            </a:r>
          </a:p>
          <a:p>
            <a:pPr defTabSz="801982" fontAlgn="auto">
              <a:spcBef>
                <a:spcPts val="0"/>
              </a:spcBef>
              <a:spcAft>
                <a:spcPts val="0"/>
              </a:spcAft>
              <a:defRPr/>
            </a:pPr>
            <a:r>
              <a:rPr kumimoji="1" lang="en-US" altLang="ja-JP" sz="1199" dirty="0">
                <a:solidFill>
                  <a:prstClr val="black"/>
                </a:solidFill>
                <a:latin typeface="Meiryo UI"/>
                <a:ea typeface="Meiryo UI"/>
                <a:cs typeface="+mn-cs"/>
              </a:rPr>
              <a:t>for </a:t>
            </a:r>
            <a:r>
              <a:rPr lang="en-US" altLang="ja-JP" sz="1199" dirty="0">
                <a:solidFill>
                  <a:prstClr val="black"/>
                </a:solidFill>
                <a:latin typeface="Meiryo UI"/>
                <a:ea typeface="Meiryo UI"/>
              </a:rPr>
              <a:t>Human</a:t>
            </a:r>
            <a:r>
              <a:rPr kumimoji="1" lang="en-US" altLang="ja-JP" sz="1199" dirty="0">
                <a:solidFill>
                  <a:prstClr val="black"/>
                </a:solidFill>
                <a:latin typeface="Meiryo UI"/>
                <a:ea typeface="Meiryo UI"/>
                <a:cs typeface="+mn-cs"/>
              </a:rPr>
              <a:t>, and AI Engineer’s </a:t>
            </a:r>
          </a:p>
          <a:p>
            <a:pPr defTabSz="801982" fontAlgn="auto">
              <a:spcBef>
                <a:spcPts val="0"/>
              </a:spcBef>
              <a:spcAft>
                <a:spcPts val="0"/>
              </a:spcAft>
              <a:defRPr/>
            </a:pPr>
            <a:r>
              <a:rPr lang="en-US" altLang="ja-JP" sz="1199" dirty="0">
                <a:solidFill>
                  <a:prstClr val="black"/>
                </a:solidFill>
                <a:latin typeface="Meiryo UI"/>
                <a:ea typeface="Meiryo UI"/>
              </a:rPr>
              <a:t>Accountability</a:t>
            </a:r>
            <a:r>
              <a:rPr kumimoji="1" lang="en-US" altLang="ja-JP" sz="1199" dirty="0">
                <a:solidFill>
                  <a:prstClr val="black"/>
                </a:solidFill>
                <a:latin typeface="Meiryo UI"/>
                <a:ea typeface="Meiryo UI"/>
                <a:cs typeface="+mn-cs"/>
              </a:rPr>
              <a:t> for </a:t>
            </a:r>
            <a:r>
              <a:rPr lang="en-US" altLang="ja-JP" sz="1199" dirty="0">
                <a:solidFill>
                  <a:prstClr val="black"/>
                </a:solidFill>
                <a:latin typeface="Meiryo UI"/>
                <a:ea typeface="Meiryo UI"/>
              </a:rPr>
              <a:t>the</a:t>
            </a:r>
            <a:r>
              <a:rPr kumimoji="1" lang="en-US" altLang="ja-JP" sz="1199" dirty="0">
                <a:solidFill>
                  <a:prstClr val="black"/>
                </a:solidFill>
                <a:latin typeface="Meiryo UI"/>
                <a:ea typeface="Meiryo UI"/>
                <a:cs typeface="+mn-cs"/>
              </a:rPr>
              <a:t> society</a:t>
            </a:r>
          </a:p>
        </p:txBody>
      </p:sp>
      <p:sp>
        <p:nvSpPr>
          <p:cNvPr id="9" name="テキスト ボックス 8"/>
          <p:cNvSpPr txBox="1"/>
          <p:nvPr/>
        </p:nvSpPr>
        <p:spPr>
          <a:xfrm>
            <a:off x="6368233" y="2088037"/>
            <a:ext cx="2287454" cy="608084"/>
          </a:xfrm>
          <a:prstGeom prst="rect">
            <a:avLst/>
          </a:prstGeom>
          <a:noFill/>
        </p:spPr>
        <p:txBody>
          <a:bodyPr wrap="none" lIns="26972" tIns="26972" rIns="26972" bIns="26972" rtlCol="0" anchor="ctr">
            <a:spAutoFit/>
          </a:bodyPr>
          <a:lstStyle/>
          <a:p>
            <a:pPr defTabSz="801982" fontAlgn="auto">
              <a:spcBef>
                <a:spcPts val="0"/>
              </a:spcBef>
              <a:spcAft>
                <a:spcPts val="0"/>
              </a:spcAft>
              <a:defRPr/>
            </a:pPr>
            <a:r>
              <a:rPr kumimoji="1" lang="en-US" altLang="ja-JP" sz="1199" dirty="0">
                <a:solidFill>
                  <a:prstClr val="black"/>
                </a:solidFill>
                <a:latin typeface="Meiryo UI"/>
                <a:ea typeface="Meiryo UI"/>
                <a:cs typeface="+mn-cs"/>
              </a:rPr>
              <a:t>Traceable &amp; Verifiable AI for</a:t>
            </a:r>
          </a:p>
          <a:p>
            <a:pPr defTabSz="801982" fontAlgn="auto">
              <a:spcBef>
                <a:spcPts val="0"/>
              </a:spcBef>
              <a:spcAft>
                <a:spcPts val="0"/>
              </a:spcAft>
              <a:defRPr/>
            </a:pPr>
            <a:r>
              <a:rPr kumimoji="1" lang="en-US" altLang="ja-JP" sz="1199" dirty="0">
                <a:solidFill>
                  <a:prstClr val="black"/>
                </a:solidFill>
                <a:latin typeface="Meiryo UI"/>
                <a:ea typeface="Meiryo UI"/>
                <a:cs typeface="+mn-cs"/>
              </a:rPr>
              <a:t>input</a:t>
            </a:r>
            <a:r>
              <a:rPr kumimoji="1" lang="ja-JP" altLang="en-US" sz="1199" dirty="0">
                <a:solidFill>
                  <a:prstClr val="black"/>
                </a:solidFill>
                <a:latin typeface="Meiryo UI"/>
                <a:ea typeface="Meiryo UI"/>
                <a:cs typeface="+mn-cs"/>
              </a:rPr>
              <a:t> </a:t>
            </a:r>
            <a:r>
              <a:rPr kumimoji="1" lang="en-US" altLang="ja-JP" sz="1199" dirty="0">
                <a:solidFill>
                  <a:prstClr val="black"/>
                </a:solidFill>
                <a:latin typeface="Meiryo UI"/>
                <a:ea typeface="Meiryo UI"/>
                <a:cs typeface="+mn-cs"/>
              </a:rPr>
              <a:t>/</a:t>
            </a:r>
            <a:r>
              <a:rPr kumimoji="1" lang="ja-JP" altLang="en-US" sz="1199" dirty="0">
                <a:solidFill>
                  <a:prstClr val="black"/>
                </a:solidFill>
                <a:latin typeface="Meiryo UI"/>
                <a:ea typeface="Meiryo UI"/>
                <a:cs typeface="+mn-cs"/>
              </a:rPr>
              <a:t> </a:t>
            </a:r>
            <a:r>
              <a:rPr kumimoji="1" lang="en-US" altLang="ja-JP" sz="1199" dirty="0">
                <a:solidFill>
                  <a:prstClr val="black"/>
                </a:solidFill>
                <a:latin typeface="Meiryo UI"/>
                <a:ea typeface="Meiryo UI"/>
                <a:cs typeface="+mn-cs"/>
              </a:rPr>
              <a:t>output and judgement</a:t>
            </a:r>
          </a:p>
          <a:p>
            <a:pPr defTabSz="801982" fontAlgn="auto">
              <a:spcBef>
                <a:spcPts val="0"/>
              </a:spcBef>
              <a:spcAft>
                <a:spcPts val="0"/>
              </a:spcAft>
              <a:defRPr/>
            </a:pPr>
            <a:r>
              <a:rPr kumimoji="1" lang="en-US" altLang="ja-JP" sz="1199" dirty="0">
                <a:solidFill>
                  <a:prstClr val="black"/>
                </a:solidFill>
                <a:latin typeface="Meiryo UI"/>
                <a:ea typeface="Meiryo UI"/>
                <a:cs typeface="+mn-cs"/>
              </a:rPr>
              <a:t>by AI</a:t>
            </a:r>
          </a:p>
        </p:txBody>
      </p:sp>
      <p:sp>
        <p:nvSpPr>
          <p:cNvPr id="10" name="テキスト ボックス 9"/>
          <p:cNvSpPr txBox="1"/>
          <p:nvPr/>
        </p:nvSpPr>
        <p:spPr>
          <a:xfrm>
            <a:off x="579659" y="2088005"/>
            <a:ext cx="2244173" cy="792622"/>
          </a:xfrm>
          <a:prstGeom prst="rect">
            <a:avLst/>
          </a:prstGeom>
          <a:noFill/>
        </p:spPr>
        <p:txBody>
          <a:bodyPr wrap="none" lIns="26972" tIns="26972" rIns="26972" bIns="26972" rtlCol="0" anchor="ctr">
            <a:spAutoFit/>
          </a:bodyPr>
          <a:lstStyle/>
          <a:p>
            <a:pPr defTabSz="801982" fontAlgn="auto">
              <a:spcBef>
                <a:spcPts val="0"/>
              </a:spcBef>
              <a:spcAft>
                <a:spcPts val="0"/>
              </a:spcAft>
              <a:defRPr/>
            </a:pPr>
            <a:r>
              <a:rPr kumimoji="1" lang="en-US" altLang="ja-JP" sz="1199" dirty="0">
                <a:solidFill>
                  <a:prstClr val="black"/>
                </a:solidFill>
                <a:latin typeface="Meiryo UI"/>
                <a:ea typeface="Meiryo UI"/>
                <a:cs typeface="+mn-cs"/>
              </a:rPr>
              <a:t>Non-discriminatory AI model</a:t>
            </a:r>
          </a:p>
          <a:p>
            <a:pPr defTabSz="801982" fontAlgn="auto">
              <a:spcBef>
                <a:spcPts val="0"/>
              </a:spcBef>
              <a:spcAft>
                <a:spcPts val="0"/>
              </a:spcAft>
              <a:defRPr/>
            </a:pPr>
            <a:r>
              <a:rPr kumimoji="1" lang="en-US" altLang="ja-JP" sz="1199" dirty="0">
                <a:solidFill>
                  <a:prstClr val="black"/>
                </a:solidFill>
                <a:latin typeface="Meiryo UI"/>
                <a:ea typeface="Meiryo UI"/>
                <a:cs typeface="+mn-cs"/>
              </a:rPr>
              <a:t>based on nationality, gender,</a:t>
            </a:r>
          </a:p>
          <a:p>
            <a:pPr defTabSz="801982" fontAlgn="auto">
              <a:spcBef>
                <a:spcPts val="0"/>
              </a:spcBef>
              <a:spcAft>
                <a:spcPts val="0"/>
              </a:spcAft>
              <a:defRPr/>
            </a:pPr>
            <a:r>
              <a:rPr kumimoji="1" lang="en-US" altLang="ja-JP" sz="1199" dirty="0">
                <a:solidFill>
                  <a:prstClr val="black"/>
                </a:solidFill>
                <a:latin typeface="Meiryo UI"/>
                <a:ea typeface="Meiryo UI"/>
                <a:cs typeface="+mn-cs"/>
              </a:rPr>
              <a:t>religion, creed, etc. and </a:t>
            </a:r>
          </a:p>
          <a:p>
            <a:pPr defTabSz="801982" fontAlgn="auto">
              <a:spcBef>
                <a:spcPts val="0"/>
              </a:spcBef>
              <a:spcAft>
                <a:spcPts val="0"/>
              </a:spcAft>
              <a:defRPr/>
            </a:pPr>
            <a:r>
              <a:rPr kumimoji="1" lang="en-US" altLang="ja-JP" sz="1199" dirty="0">
                <a:solidFill>
                  <a:prstClr val="black"/>
                </a:solidFill>
                <a:latin typeface="Meiryo UI"/>
                <a:ea typeface="Meiryo UI"/>
                <a:cs typeface="+mn-cs"/>
              </a:rPr>
              <a:t>Data for AI without bias</a:t>
            </a:r>
          </a:p>
        </p:txBody>
      </p:sp>
      <p:sp>
        <p:nvSpPr>
          <p:cNvPr id="13" name="テキスト ボックス 12"/>
          <p:cNvSpPr txBox="1"/>
          <p:nvPr/>
        </p:nvSpPr>
        <p:spPr>
          <a:xfrm>
            <a:off x="3498058" y="2897070"/>
            <a:ext cx="5551775" cy="262092"/>
          </a:xfrm>
          <a:prstGeom prst="rect">
            <a:avLst/>
          </a:prstGeom>
          <a:noFill/>
        </p:spPr>
        <p:txBody>
          <a:bodyPr wrap="square" lIns="26972" tIns="26972" rIns="26972" bIns="26972" rtlCol="0" anchor="ctr">
            <a:spAutoFit/>
          </a:bodyPr>
          <a:lstStyle/>
          <a:p>
            <a:pPr defTabSz="801982" fontAlgn="auto">
              <a:spcBef>
                <a:spcPts val="0"/>
              </a:spcBef>
              <a:spcAft>
                <a:spcPts val="0"/>
              </a:spcAft>
              <a:defRPr/>
            </a:pPr>
            <a:r>
              <a:rPr kumimoji="1" lang="ja-JP" altLang="en-US" sz="1349" b="1" dirty="0">
                <a:solidFill>
                  <a:prstClr val="black"/>
                </a:solidFill>
                <a:latin typeface="Meiryo UI"/>
                <a:ea typeface="Meiryo UI"/>
                <a:cs typeface="+mn-cs"/>
              </a:rPr>
              <a:t>■</a:t>
            </a:r>
            <a:r>
              <a:rPr kumimoji="1" lang="en-US" altLang="ja-JP" sz="1199" b="1" dirty="0">
                <a:solidFill>
                  <a:prstClr val="black"/>
                </a:solidFill>
                <a:latin typeface="Meiryo UI"/>
                <a:ea typeface="Meiryo UI"/>
                <a:cs typeface="+mn-cs"/>
              </a:rPr>
              <a:t>Accountability</a:t>
            </a:r>
            <a:r>
              <a:rPr kumimoji="1" lang="en-US" altLang="ja-JP" sz="1049" dirty="0">
                <a:solidFill>
                  <a:prstClr val="black"/>
                </a:solidFill>
                <a:latin typeface="Meiryo UI"/>
                <a:ea typeface="Meiryo UI"/>
                <a:cs typeface="+mn-cs"/>
              </a:rPr>
              <a:t>: Explaining reason for predicted result (</a:t>
            </a:r>
            <a:r>
              <a:rPr kumimoji="1" lang="en-US" altLang="ja-JP" sz="1049" b="1" dirty="0">
                <a:solidFill>
                  <a:prstClr val="black"/>
                </a:solidFill>
                <a:latin typeface="Meiryo UI"/>
                <a:ea typeface="Meiryo UI"/>
                <a:cs typeface="+mn-cs"/>
              </a:rPr>
              <a:t>diagnosis</a:t>
            </a:r>
            <a:r>
              <a:rPr kumimoji="1" lang="en-US" altLang="ja-JP" sz="1049" dirty="0">
                <a:solidFill>
                  <a:prstClr val="black"/>
                </a:solidFill>
                <a:latin typeface="Meiryo UI"/>
                <a:ea typeface="Meiryo UI"/>
                <a:cs typeface="+mn-cs"/>
              </a:rPr>
              <a:t>) by AI</a:t>
            </a:r>
            <a:endParaRPr kumimoji="1" lang="ja-JP" altLang="en-US" sz="1049" dirty="0">
              <a:solidFill>
                <a:prstClr val="black"/>
              </a:solidFill>
              <a:latin typeface="Meiryo UI"/>
              <a:ea typeface="Meiryo UI"/>
              <a:cs typeface="+mn-cs"/>
            </a:endParaRPr>
          </a:p>
        </p:txBody>
      </p:sp>
      <p:grpSp>
        <p:nvGrpSpPr>
          <p:cNvPr id="14" name="グループ化 13"/>
          <p:cNvGrpSpPr/>
          <p:nvPr/>
        </p:nvGrpSpPr>
        <p:grpSpPr>
          <a:xfrm>
            <a:off x="3846205" y="3181515"/>
            <a:ext cx="4538088" cy="1136556"/>
            <a:chOff x="5165517" y="3213770"/>
            <a:chExt cx="6057087" cy="1516987"/>
          </a:xfrm>
        </p:grpSpPr>
        <p:pic>
          <p:nvPicPr>
            <p:cNvPr id="1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254" y="3213770"/>
              <a:ext cx="5328592" cy="1336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テキスト ボックス 15"/>
            <p:cNvSpPr txBox="1"/>
            <p:nvPr/>
          </p:nvSpPr>
          <p:spPr>
            <a:xfrm>
              <a:off x="5165517" y="3279885"/>
              <a:ext cx="329451" cy="319009"/>
            </a:xfrm>
            <a:prstGeom prst="rect">
              <a:avLst/>
            </a:prstGeom>
            <a:noFill/>
          </p:spPr>
          <p:txBody>
            <a:bodyPr wrap="none" lIns="26972" tIns="26972" rIns="26972" bIns="26972" rtlCol="0" anchor="ctr">
              <a:spAutoFit/>
            </a:bodyPr>
            <a:lstStyle/>
            <a:p>
              <a:pPr defTabSz="801982" fontAlgn="auto">
                <a:spcBef>
                  <a:spcPts val="0"/>
                </a:spcBef>
                <a:spcAft>
                  <a:spcPts val="0"/>
                </a:spcAft>
                <a:defRPr/>
              </a:pPr>
              <a:r>
                <a:rPr kumimoji="1" lang="en-US" altLang="ja-JP" sz="1199" b="1" dirty="0">
                  <a:solidFill>
                    <a:srgbClr val="C00000"/>
                  </a:solidFill>
                  <a:latin typeface="Meiryo UI"/>
                  <a:ea typeface="Meiryo UI"/>
                  <a:cs typeface="+mn-cs"/>
                </a:rPr>
                <a:t>AI</a:t>
              </a:r>
              <a:endParaRPr kumimoji="1" lang="ja-JP" altLang="en-US" sz="1199" b="1" dirty="0">
                <a:solidFill>
                  <a:srgbClr val="C00000"/>
                </a:solidFill>
                <a:latin typeface="Meiryo UI"/>
                <a:ea typeface="Meiryo UI"/>
                <a:cs typeface="+mn-cs"/>
              </a:endParaRPr>
            </a:p>
          </p:txBody>
        </p:sp>
        <p:sp>
          <p:nvSpPr>
            <p:cNvPr id="17" name="テキスト ボックス 16"/>
            <p:cNvSpPr txBox="1"/>
            <p:nvPr/>
          </p:nvSpPr>
          <p:spPr>
            <a:xfrm>
              <a:off x="8896940" y="4534985"/>
              <a:ext cx="2325664" cy="195772"/>
            </a:xfrm>
            <a:prstGeom prst="rect">
              <a:avLst/>
            </a:prstGeom>
            <a:noFill/>
          </p:spPr>
          <p:txBody>
            <a:bodyPr wrap="none" lIns="26972" tIns="26972" rIns="26972" bIns="26972" rtlCol="0" anchor="ctr">
              <a:spAutoFit/>
            </a:bodyPr>
            <a:lstStyle/>
            <a:p>
              <a:pPr defTabSz="801982" fontAlgn="auto">
                <a:spcBef>
                  <a:spcPts val="0"/>
                </a:spcBef>
                <a:spcAft>
                  <a:spcPts val="0"/>
                </a:spcAft>
                <a:defRPr/>
              </a:pPr>
              <a:r>
                <a:rPr kumimoji="1" lang="en-US" altLang="ja-JP" sz="599" dirty="0">
                  <a:solidFill>
                    <a:prstClr val="white">
                      <a:lumMod val="65000"/>
                    </a:prstClr>
                  </a:solidFill>
                  <a:latin typeface="Meiryo UI"/>
                  <a:ea typeface="Meiryo UI"/>
                  <a:cs typeface="+mn-cs"/>
                </a:rPr>
                <a:t>(See: https://arxiv.org/pdf/1602.04938.pdf)</a:t>
              </a:r>
              <a:endParaRPr kumimoji="1" lang="ja-JP" altLang="en-US" sz="599" dirty="0">
                <a:solidFill>
                  <a:prstClr val="white">
                    <a:lumMod val="65000"/>
                  </a:prstClr>
                </a:solidFill>
                <a:latin typeface="Meiryo UI"/>
                <a:ea typeface="Meiryo UI"/>
                <a:cs typeface="+mn-cs"/>
              </a:endParaRPr>
            </a:p>
          </p:txBody>
        </p:sp>
      </p:grpSp>
      <p:sp>
        <p:nvSpPr>
          <p:cNvPr id="19" name="テキスト ボックス 18"/>
          <p:cNvSpPr txBox="1"/>
          <p:nvPr/>
        </p:nvSpPr>
        <p:spPr>
          <a:xfrm>
            <a:off x="3409932" y="4393213"/>
            <a:ext cx="1582133" cy="262092"/>
          </a:xfrm>
          <a:prstGeom prst="rect">
            <a:avLst/>
          </a:prstGeom>
          <a:noFill/>
        </p:spPr>
        <p:txBody>
          <a:bodyPr wrap="none" lIns="26972" tIns="26972" rIns="26972" bIns="26972" rtlCol="0" anchor="ctr">
            <a:spAutoFit/>
          </a:bodyPr>
          <a:lstStyle/>
          <a:p>
            <a:pPr defTabSz="801982" fontAlgn="auto">
              <a:spcBef>
                <a:spcPts val="0"/>
              </a:spcBef>
              <a:spcAft>
                <a:spcPts val="0"/>
              </a:spcAft>
              <a:defRPr/>
            </a:pPr>
            <a:r>
              <a:rPr kumimoji="1" lang="ja-JP" altLang="en-US" sz="1349" b="1" dirty="0">
                <a:solidFill>
                  <a:prstClr val="black"/>
                </a:solidFill>
                <a:latin typeface="Meiryo UI"/>
                <a:ea typeface="Meiryo UI"/>
                <a:cs typeface="+mn-cs"/>
              </a:rPr>
              <a:t>　■</a:t>
            </a:r>
            <a:r>
              <a:rPr kumimoji="1" lang="en-US" altLang="ja-JP" sz="1199" b="1" dirty="0">
                <a:solidFill>
                  <a:prstClr val="black"/>
                </a:solidFill>
                <a:latin typeface="Meiryo UI"/>
                <a:ea typeface="Meiryo UI"/>
                <a:cs typeface="+mn-cs"/>
              </a:rPr>
              <a:t>Transparency</a:t>
            </a:r>
            <a:r>
              <a:rPr kumimoji="1" lang="ja-JP" altLang="en-US" sz="1049" dirty="0">
                <a:solidFill>
                  <a:prstClr val="black"/>
                </a:solidFill>
                <a:latin typeface="Meiryo UI"/>
                <a:ea typeface="Meiryo UI"/>
                <a:cs typeface="+mn-cs"/>
              </a:rPr>
              <a:t>：</a:t>
            </a:r>
            <a:endParaRPr kumimoji="1" lang="en-US" altLang="ja-JP" sz="1049" dirty="0">
              <a:solidFill>
                <a:prstClr val="black"/>
              </a:solidFill>
              <a:latin typeface="Meiryo UI"/>
              <a:ea typeface="Meiryo UI"/>
              <a:cs typeface="+mn-cs"/>
            </a:endParaRPr>
          </a:p>
        </p:txBody>
      </p:sp>
      <p:pic>
        <p:nvPicPr>
          <p:cNvPr id="2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4135" y="4695579"/>
            <a:ext cx="1510594" cy="706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テキスト ボックス 20"/>
          <p:cNvSpPr txBox="1"/>
          <p:nvPr/>
        </p:nvSpPr>
        <p:spPr>
          <a:xfrm>
            <a:off x="5330881" y="4376016"/>
            <a:ext cx="3257307" cy="1346106"/>
          </a:xfrm>
          <a:prstGeom prst="rect">
            <a:avLst/>
          </a:prstGeom>
          <a:noFill/>
        </p:spPr>
        <p:txBody>
          <a:bodyPr wrap="square" lIns="26972" tIns="26972" rIns="26972" bIns="26972" rtlCol="0" anchor="ctr">
            <a:spAutoFit/>
          </a:bodyPr>
          <a:lstStyle/>
          <a:p>
            <a:pPr defTabSz="801982">
              <a:defRPr/>
            </a:pPr>
            <a:r>
              <a:rPr lang="en-US" altLang="ja-JP" sz="1049" dirty="0">
                <a:solidFill>
                  <a:prstClr val="black"/>
                </a:solidFill>
              </a:rPr>
              <a:t>If compliance with laws and rules such as GDPR are required, below will have to be considered. </a:t>
            </a:r>
          </a:p>
          <a:p>
            <a:pPr defTabSz="801982">
              <a:defRPr/>
            </a:pPr>
            <a:r>
              <a:rPr kumimoji="1" lang="ja-JP" altLang="en-US" sz="1049" dirty="0">
                <a:solidFill>
                  <a:prstClr val="black"/>
                </a:solidFill>
                <a:latin typeface="Meiryo UI"/>
                <a:ea typeface="Meiryo UI"/>
                <a:cs typeface="+mn-cs"/>
              </a:rPr>
              <a:t>・</a:t>
            </a:r>
            <a:r>
              <a:rPr lang="en-US" altLang="ja-JP" sz="1049" dirty="0">
                <a:solidFill>
                  <a:prstClr val="black"/>
                </a:solidFill>
                <a:latin typeface="Meiryo UI"/>
                <a:ea typeface="Meiryo UI"/>
              </a:rPr>
              <a:t>Verifiability</a:t>
            </a:r>
            <a:r>
              <a:rPr kumimoji="1" lang="en-US" altLang="ja-JP" sz="1049" dirty="0">
                <a:solidFill>
                  <a:prstClr val="black"/>
                </a:solidFill>
                <a:latin typeface="Meiryo UI"/>
                <a:ea typeface="Meiryo UI"/>
                <a:cs typeface="+mn-cs"/>
              </a:rPr>
              <a:t> and traceability</a:t>
            </a:r>
          </a:p>
          <a:p>
            <a:pPr defTabSz="801982">
              <a:defRPr/>
            </a:pPr>
            <a:r>
              <a:rPr lang="ja-JP" altLang="en-US" sz="1049" dirty="0">
                <a:solidFill>
                  <a:prstClr val="black"/>
                </a:solidFill>
                <a:latin typeface="Meiryo UI"/>
                <a:ea typeface="Meiryo UI"/>
              </a:rPr>
              <a:t>・</a:t>
            </a:r>
            <a:r>
              <a:rPr lang="en-US" altLang="ja-JP" sz="1049" dirty="0">
                <a:solidFill>
                  <a:prstClr val="black"/>
                </a:solidFill>
                <a:latin typeface="Meiryo UI"/>
                <a:ea typeface="Meiryo UI"/>
              </a:rPr>
              <a:t>R</a:t>
            </a:r>
            <a:r>
              <a:rPr kumimoji="1" lang="en-US" altLang="ja-JP" sz="1049" dirty="0">
                <a:solidFill>
                  <a:prstClr val="black"/>
                </a:solidFill>
                <a:latin typeface="Meiryo UI"/>
                <a:ea typeface="Meiryo UI"/>
                <a:cs typeface="+mn-cs"/>
              </a:rPr>
              <a:t>e-examination of its accuracy</a:t>
            </a:r>
          </a:p>
          <a:p>
            <a:pPr defTabSz="801982">
              <a:defRPr/>
            </a:pPr>
            <a:r>
              <a:rPr lang="ja-JP" altLang="en-US" sz="1049" dirty="0">
                <a:solidFill>
                  <a:prstClr val="black"/>
                </a:solidFill>
                <a:latin typeface="Meiryo UI"/>
                <a:ea typeface="Meiryo UI"/>
              </a:rPr>
              <a:t>・</a:t>
            </a:r>
            <a:r>
              <a:rPr lang="en-US" altLang="ja-JP" sz="1049" dirty="0">
                <a:solidFill>
                  <a:prstClr val="black"/>
                </a:solidFill>
                <a:latin typeface="Meiryo UI"/>
                <a:ea typeface="Meiryo UI"/>
              </a:rPr>
              <a:t>Performance</a:t>
            </a:r>
            <a:r>
              <a:rPr kumimoji="1" lang="en-US" altLang="ja-JP" sz="1049" dirty="0">
                <a:solidFill>
                  <a:prstClr val="black"/>
                </a:solidFill>
                <a:latin typeface="Meiryo UI"/>
                <a:ea typeface="Meiryo UI"/>
                <a:cs typeface="+mn-cs"/>
              </a:rPr>
              <a:t> of AI model</a:t>
            </a:r>
          </a:p>
          <a:p>
            <a:pPr defTabSz="801982">
              <a:defRPr/>
            </a:pPr>
            <a:r>
              <a:rPr lang="ja-JP" altLang="en-US" sz="1049" dirty="0">
                <a:solidFill>
                  <a:prstClr val="black"/>
                </a:solidFill>
                <a:latin typeface="Meiryo UI"/>
                <a:ea typeface="Meiryo UI"/>
              </a:rPr>
              <a:t>・</a:t>
            </a:r>
            <a:r>
              <a:rPr lang="en-US" altLang="ja-JP" sz="1049" dirty="0">
                <a:solidFill>
                  <a:prstClr val="black"/>
                </a:solidFill>
                <a:latin typeface="Meiryo UI"/>
                <a:ea typeface="Meiryo UI"/>
              </a:rPr>
              <a:t>Bias</a:t>
            </a:r>
            <a:r>
              <a:rPr kumimoji="1" lang="en-US" altLang="ja-JP" sz="1049" dirty="0">
                <a:solidFill>
                  <a:prstClr val="black"/>
                </a:solidFill>
                <a:latin typeface="Meiryo UI"/>
                <a:ea typeface="Meiryo UI"/>
                <a:cs typeface="+mn-cs"/>
              </a:rPr>
              <a:t> of AI’s data, etc. </a:t>
            </a:r>
          </a:p>
        </p:txBody>
      </p:sp>
      <p:sp>
        <p:nvSpPr>
          <p:cNvPr id="22" name="テキスト ボックス 21"/>
          <p:cNvSpPr txBox="1"/>
          <p:nvPr/>
        </p:nvSpPr>
        <p:spPr>
          <a:xfrm>
            <a:off x="3947938" y="5407366"/>
            <a:ext cx="872002" cy="158217"/>
          </a:xfrm>
          <a:prstGeom prst="rect">
            <a:avLst/>
          </a:prstGeom>
          <a:noFill/>
        </p:spPr>
        <p:txBody>
          <a:bodyPr wrap="none" lIns="26972" tIns="26972" rIns="26972" bIns="26972" rtlCol="0" anchor="ctr">
            <a:spAutoFit/>
          </a:bodyPr>
          <a:lstStyle/>
          <a:p>
            <a:pPr defTabSz="801982" fontAlgn="auto">
              <a:spcBef>
                <a:spcPts val="0"/>
              </a:spcBef>
              <a:spcAft>
                <a:spcPts val="0"/>
              </a:spcAft>
              <a:defRPr/>
            </a:pPr>
            <a:r>
              <a:rPr kumimoji="1" lang="en-US" altLang="ja-JP" sz="674" dirty="0">
                <a:solidFill>
                  <a:schemeClr val="bg1">
                    <a:lumMod val="75000"/>
                  </a:schemeClr>
                </a:solidFill>
                <a:latin typeface="Meiryo UI"/>
                <a:ea typeface="Meiryo UI"/>
                <a:cs typeface="+mn-cs"/>
              </a:rPr>
              <a:t>【IBM Open Source】</a:t>
            </a:r>
            <a:endParaRPr kumimoji="1" lang="ja-JP" altLang="en-US" sz="674" dirty="0">
              <a:solidFill>
                <a:schemeClr val="bg1">
                  <a:lumMod val="75000"/>
                </a:schemeClr>
              </a:solidFill>
              <a:latin typeface="Meiryo UI"/>
              <a:ea typeface="Meiryo UI"/>
              <a:cs typeface="+mn-cs"/>
            </a:endParaRPr>
          </a:p>
        </p:txBody>
      </p:sp>
      <p:sp>
        <p:nvSpPr>
          <p:cNvPr id="26" name="テキスト ボックス 25"/>
          <p:cNvSpPr txBox="1"/>
          <p:nvPr/>
        </p:nvSpPr>
        <p:spPr>
          <a:xfrm>
            <a:off x="202066" y="2897070"/>
            <a:ext cx="1088921" cy="262092"/>
          </a:xfrm>
          <a:prstGeom prst="rect">
            <a:avLst/>
          </a:prstGeom>
          <a:noFill/>
        </p:spPr>
        <p:txBody>
          <a:bodyPr wrap="none" lIns="26972" tIns="26972" rIns="26972" bIns="26972" rtlCol="0" anchor="ctr">
            <a:spAutoFit/>
          </a:bodyPr>
          <a:lstStyle/>
          <a:p>
            <a:pPr defTabSz="801982" fontAlgn="auto">
              <a:spcBef>
                <a:spcPts val="0"/>
              </a:spcBef>
              <a:spcAft>
                <a:spcPts val="0"/>
              </a:spcAft>
              <a:defRPr/>
            </a:pPr>
            <a:r>
              <a:rPr kumimoji="1" lang="ja-JP" altLang="en-US" sz="1349" b="1" dirty="0">
                <a:solidFill>
                  <a:prstClr val="black"/>
                </a:solidFill>
                <a:latin typeface="Meiryo UI"/>
                <a:ea typeface="Meiryo UI"/>
                <a:cs typeface="+mn-cs"/>
              </a:rPr>
              <a:t>■</a:t>
            </a:r>
            <a:r>
              <a:rPr kumimoji="1" lang="en-US" altLang="ja-JP" sz="1349" b="1" dirty="0">
                <a:solidFill>
                  <a:prstClr val="black"/>
                </a:solidFill>
                <a:latin typeface="Meiryo UI"/>
                <a:ea typeface="Meiryo UI"/>
                <a:cs typeface="+mn-cs"/>
              </a:rPr>
              <a:t>Fairness</a:t>
            </a:r>
            <a:r>
              <a:rPr kumimoji="1" lang="en-US" altLang="ja-JP" sz="1049" dirty="0">
                <a:solidFill>
                  <a:prstClr val="black"/>
                </a:solidFill>
                <a:latin typeface="Meiryo UI"/>
                <a:ea typeface="Meiryo UI"/>
                <a:cs typeface="+mn-cs"/>
              </a:rPr>
              <a:t>: </a:t>
            </a:r>
            <a:endParaRPr kumimoji="1" lang="ja-JP" altLang="en-US" sz="1049" dirty="0">
              <a:solidFill>
                <a:prstClr val="black"/>
              </a:solidFill>
              <a:latin typeface="Meiryo UI"/>
              <a:ea typeface="Meiryo UI"/>
              <a:cs typeface="+mn-cs"/>
            </a:endParaRPr>
          </a:p>
        </p:txBody>
      </p:sp>
      <p:sp>
        <p:nvSpPr>
          <p:cNvPr id="31" name="テキスト ボックス 30">
            <a:extLst>
              <a:ext uri="{FF2B5EF4-FFF2-40B4-BE49-F238E27FC236}">
                <a16:creationId xmlns:a16="http://schemas.microsoft.com/office/drawing/2014/main" id="{03DCE86A-FFBC-442C-B4F2-9DD6834A97BB}"/>
              </a:ext>
            </a:extLst>
          </p:cNvPr>
          <p:cNvSpPr txBox="1"/>
          <p:nvPr/>
        </p:nvSpPr>
        <p:spPr>
          <a:xfrm>
            <a:off x="227671" y="3532466"/>
            <a:ext cx="3373232" cy="561854"/>
          </a:xfrm>
          <a:prstGeom prst="rect">
            <a:avLst/>
          </a:prstGeom>
          <a:noFill/>
        </p:spPr>
        <p:txBody>
          <a:bodyPr wrap="square" lIns="26972" tIns="26972" rIns="26972" bIns="26972" rtlCol="0" anchor="ctr">
            <a:spAutoFit/>
          </a:bodyPr>
          <a:lstStyle/>
          <a:p>
            <a:pPr defTabSz="801982">
              <a:defRPr/>
            </a:pPr>
            <a:r>
              <a:rPr lang="en-US" altLang="ja-JP" sz="1049" b="1" dirty="0">
                <a:solidFill>
                  <a:prstClr val="black"/>
                </a:solidFill>
              </a:rPr>
              <a:t>Misrecognition rate of t</a:t>
            </a:r>
            <a:r>
              <a:rPr kumimoji="1" lang="en-US" altLang="ja-JP" sz="1049" b="1" dirty="0">
                <a:solidFill>
                  <a:prstClr val="black"/>
                </a:solidFill>
                <a:latin typeface="Meiryo UI"/>
                <a:ea typeface="Meiryo UI"/>
                <a:cs typeface="+mn-cs"/>
              </a:rPr>
              <a:t>he company’s system:</a:t>
            </a:r>
          </a:p>
          <a:p>
            <a:pPr defTabSz="801982">
              <a:defRPr/>
            </a:pPr>
            <a:r>
              <a:rPr kumimoji="1" lang="ja-JP" altLang="en-US" sz="899" dirty="0">
                <a:solidFill>
                  <a:prstClr val="black"/>
                </a:solidFill>
                <a:latin typeface="Meiryo UI"/>
                <a:ea typeface="Meiryo UI"/>
                <a:cs typeface="+mn-cs"/>
              </a:rPr>
              <a:t>・</a:t>
            </a:r>
            <a:r>
              <a:rPr kumimoji="1" lang="en-US" altLang="ja-JP" sz="899" dirty="0">
                <a:solidFill>
                  <a:prstClr val="black"/>
                </a:solidFill>
                <a:latin typeface="Meiryo UI"/>
                <a:ea typeface="Meiryo UI"/>
                <a:cs typeface="+mn-cs"/>
              </a:rPr>
              <a:t>Misrecognition rate of 19% Woman to Man</a:t>
            </a:r>
          </a:p>
          <a:p>
            <a:pPr defTabSz="801982" fontAlgn="auto">
              <a:spcBef>
                <a:spcPts val="0"/>
              </a:spcBef>
              <a:spcAft>
                <a:spcPts val="0"/>
              </a:spcAft>
              <a:defRPr/>
            </a:pPr>
            <a:r>
              <a:rPr kumimoji="1" lang="ja-JP" altLang="en-US" sz="899" dirty="0">
                <a:solidFill>
                  <a:prstClr val="black"/>
                </a:solidFill>
                <a:latin typeface="Meiryo UI"/>
                <a:ea typeface="Meiryo UI"/>
                <a:cs typeface="+mn-cs"/>
              </a:rPr>
              <a:t>・</a:t>
            </a:r>
            <a:r>
              <a:rPr kumimoji="1" lang="en-US" altLang="ja-JP" sz="899" dirty="0">
                <a:solidFill>
                  <a:prstClr val="black"/>
                </a:solidFill>
                <a:latin typeface="Meiryo UI"/>
                <a:ea typeface="Meiryo UI"/>
                <a:cs typeface="+mn-cs"/>
              </a:rPr>
              <a:t>Misrecognition rate of 31% Woman with dark skin to Man</a:t>
            </a:r>
          </a:p>
        </p:txBody>
      </p:sp>
      <p:pic>
        <p:nvPicPr>
          <p:cNvPr id="34" name="図 33">
            <a:extLst>
              <a:ext uri="{FF2B5EF4-FFF2-40B4-BE49-F238E27FC236}">
                <a16:creationId xmlns:a16="http://schemas.microsoft.com/office/drawing/2014/main" id="{B7340741-A59D-4E61-963B-2EF418359F62}"/>
              </a:ext>
            </a:extLst>
          </p:cNvPr>
          <p:cNvPicPr>
            <a:picLocks noChangeAspect="1"/>
          </p:cNvPicPr>
          <p:nvPr/>
        </p:nvPicPr>
        <p:blipFill>
          <a:blip r:embed="rId5"/>
          <a:stretch>
            <a:fillRect/>
          </a:stretch>
        </p:blipFill>
        <p:spPr>
          <a:xfrm>
            <a:off x="1203796" y="4269812"/>
            <a:ext cx="1155677" cy="993955"/>
          </a:xfrm>
          <a:prstGeom prst="rect">
            <a:avLst/>
          </a:prstGeom>
        </p:spPr>
      </p:pic>
      <p:sp>
        <p:nvSpPr>
          <p:cNvPr id="35" name="テキスト ボックス 34">
            <a:extLst>
              <a:ext uri="{FF2B5EF4-FFF2-40B4-BE49-F238E27FC236}">
                <a16:creationId xmlns:a16="http://schemas.microsoft.com/office/drawing/2014/main" id="{D58F0773-1E52-44BF-9C5C-8103160E18CE}"/>
              </a:ext>
            </a:extLst>
          </p:cNvPr>
          <p:cNvSpPr txBox="1"/>
          <p:nvPr/>
        </p:nvSpPr>
        <p:spPr>
          <a:xfrm>
            <a:off x="956543" y="5303042"/>
            <a:ext cx="1630223" cy="112179"/>
          </a:xfrm>
          <a:prstGeom prst="rect">
            <a:avLst/>
          </a:prstGeom>
          <a:noFill/>
        </p:spPr>
        <p:txBody>
          <a:bodyPr wrap="none" lIns="26972" tIns="26972" rIns="26972" bIns="26972" rtlCol="0" anchor="ctr">
            <a:spAutoFit/>
          </a:bodyPr>
          <a:lstStyle/>
          <a:p>
            <a:r>
              <a:rPr lang="ja-JP" altLang="en-US" sz="375" dirty="0">
                <a:solidFill>
                  <a:schemeClr val="bg1">
                    <a:lumMod val="85000"/>
                  </a:schemeClr>
                </a:solidFill>
                <a:latin typeface="+mn-ea"/>
              </a:rPr>
              <a:t>「</a:t>
            </a:r>
            <a:r>
              <a:rPr lang="en-US" altLang="ja-JP" sz="375" dirty="0">
                <a:solidFill>
                  <a:schemeClr val="bg1">
                    <a:lumMod val="85000"/>
                  </a:schemeClr>
                </a:solidFill>
                <a:latin typeface="+mn-ea"/>
              </a:rPr>
              <a:t>Source] https://www.flickr.com/photos/sheilascarborough/16836491502</a:t>
            </a:r>
            <a:endParaRPr kumimoji="1" lang="ja-JP" altLang="en-US" sz="375" dirty="0">
              <a:solidFill>
                <a:schemeClr val="bg1">
                  <a:lumMod val="85000"/>
                </a:schemeClr>
              </a:solidFill>
              <a:latin typeface="+mn-ea"/>
            </a:endParaRPr>
          </a:p>
        </p:txBody>
      </p:sp>
      <p:sp>
        <p:nvSpPr>
          <p:cNvPr id="25" name="テキスト ボックス 24">
            <a:extLst>
              <a:ext uri="{FF2B5EF4-FFF2-40B4-BE49-F238E27FC236}">
                <a16:creationId xmlns:a16="http://schemas.microsoft.com/office/drawing/2014/main" id="{7BE953C1-A302-4FF7-8F3E-71C05D72F34E}"/>
              </a:ext>
            </a:extLst>
          </p:cNvPr>
          <p:cNvSpPr txBox="1"/>
          <p:nvPr/>
        </p:nvSpPr>
        <p:spPr>
          <a:xfrm>
            <a:off x="397616" y="3121289"/>
            <a:ext cx="2416877" cy="469584"/>
          </a:xfrm>
          <a:prstGeom prst="rect">
            <a:avLst/>
          </a:prstGeom>
          <a:solidFill>
            <a:schemeClr val="bg1"/>
          </a:solidFill>
        </p:spPr>
        <p:txBody>
          <a:bodyPr wrap="square" lIns="26972" tIns="26972" rIns="26972" bIns="26972" rtlCol="0" anchor="ctr">
            <a:spAutoFit/>
          </a:bodyPr>
          <a:lstStyle/>
          <a:p>
            <a:pPr defTabSz="801982">
              <a:defRPr/>
            </a:pPr>
            <a:r>
              <a:rPr kumimoji="1" lang="en-US" altLang="ja-JP" sz="899" dirty="0">
                <a:solidFill>
                  <a:prstClr val="black"/>
                </a:solidFill>
                <a:latin typeface="Meiryo UI"/>
                <a:ea typeface="Meiryo UI"/>
                <a:cs typeface="+mn-cs"/>
              </a:rPr>
              <a:t>MIT pointed out that </a:t>
            </a:r>
            <a:r>
              <a:rPr lang="en-US" altLang="ja-JP" sz="899" dirty="0">
                <a:solidFill>
                  <a:prstClr val="black"/>
                </a:solidFill>
                <a:latin typeface="Meiryo UI"/>
                <a:ea typeface="Meiryo UI"/>
              </a:rPr>
              <a:t>a face recognition system of a company may</a:t>
            </a:r>
            <a:r>
              <a:rPr lang="ja-JP" altLang="en-US" sz="899" dirty="0">
                <a:solidFill>
                  <a:prstClr val="black"/>
                </a:solidFill>
                <a:latin typeface="Meiryo UI"/>
                <a:ea typeface="Meiryo UI"/>
              </a:rPr>
              <a:t> </a:t>
            </a:r>
            <a:r>
              <a:rPr kumimoji="1" lang="en-US" altLang="ja-JP" sz="899" dirty="0">
                <a:solidFill>
                  <a:prstClr val="black"/>
                </a:solidFill>
                <a:latin typeface="Meiryo UI"/>
                <a:ea typeface="Meiryo UI"/>
                <a:cs typeface="+mn-cs"/>
              </a:rPr>
              <a:t>have</a:t>
            </a:r>
            <a:r>
              <a:rPr lang="ja-JP" altLang="en-US" sz="899" dirty="0">
                <a:solidFill>
                  <a:prstClr val="black"/>
                </a:solidFill>
                <a:latin typeface="Meiryo UI"/>
                <a:ea typeface="Meiryo UI"/>
              </a:rPr>
              <a:t> </a:t>
            </a:r>
            <a:r>
              <a:rPr lang="en-US" altLang="ja-JP" sz="899" dirty="0">
                <a:solidFill>
                  <a:prstClr val="black"/>
                </a:solidFill>
                <a:latin typeface="Meiryo UI"/>
                <a:ea typeface="Meiryo UI"/>
              </a:rPr>
              <a:t>a bias</a:t>
            </a:r>
            <a:r>
              <a:rPr kumimoji="1" lang="en-US" altLang="ja-JP" sz="899" dirty="0">
                <a:solidFill>
                  <a:prstClr val="black"/>
                </a:solidFill>
                <a:latin typeface="Meiryo UI"/>
                <a:ea typeface="Meiryo UI"/>
                <a:cs typeface="+mn-cs"/>
              </a:rPr>
              <a:t> </a:t>
            </a:r>
            <a:r>
              <a:rPr kumimoji="1" lang="ja-JP" altLang="en-US" sz="899" dirty="0">
                <a:solidFill>
                  <a:prstClr val="black"/>
                </a:solidFill>
                <a:latin typeface="Meiryo UI"/>
                <a:ea typeface="Meiryo UI"/>
                <a:cs typeface="+mn-cs"/>
              </a:rPr>
              <a:t>　　</a:t>
            </a:r>
            <a:r>
              <a:rPr kumimoji="1" lang="en-US" altLang="ja-JP" sz="899" dirty="0">
                <a:solidFill>
                  <a:prstClr val="black"/>
                </a:solidFill>
                <a:latin typeface="Meiryo UI"/>
                <a:ea typeface="Meiryo UI"/>
                <a:cs typeface="+mn-cs"/>
              </a:rPr>
              <a:t>in </a:t>
            </a:r>
            <a:r>
              <a:rPr lang="en-US" altLang="ja-JP" sz="899" dirty="0">
                <a:solidFill>
                  <a:prstClr val="black"/>
                </a:solidFill>
                <a:latin typeface="Meiryo UI"/>
                <a:ea typeface="Meiryo UI"/>
              </a:rPr>
              <a:t>recognition</a:t>
            </a:r>
            <a:r>
              <a:rPr kumimoji="1" lang="en-US" altLang="ja-JP" sz="899" dirty="0">
                <a:solidFill>
                  <a:prstClr val="black"/>
                </a:solidFill>
                <a:latin typeface="Meiryo UI"/>
                <a:ea typeface="Meiryo UI"/>
                <a:cs typeface="+mn-cs"/>
              </a:rPr>
              <a:t> of gender</a:t>
            </a:r>
          </a:p>
        </p:txBody>
      </p:sp>
    </p:spTree>
    <p:extLst>
      <p:ext uri="{BB962C8B-B14F-4D97-AF65-F5344CB8AC3E}">
        <p14:creationId xmlns:p14="http://schemas.microsoft.com/office/powerpoint/2010/main" val="4057005544"/>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5C90D916-1411-4837-B4DF-261EC49EF6F7}"/>
              </a:ext>
            </a:extLst>
          </p:cNvPr>
          <p:cNvSpPr txBox="1"/>
          <p:nvPr/>
        </p:nvSpPr>
        <p:spPr>
          <a:xfrm>
            <a:off x="977023" y="1093632"/>
            <a:ext cx="7483877" cy="331150"/>
          </a:xfrm>
          <a:prstGeom prst="rect">
            <a:avLst/>
          </a:prstGeom>
          <a:noFill/>
        </p:spPr>
        <p:txBody>
          <a:bodyPr wrap="none" lIns="26972" tIns="26972" rIns="26972" bIns="26972" rtlCol="0" anchor="ctr">
            <a:spAutoFit/>
          </a:bodyPr>
          <a:lstStyle/>
          <a:p>
            <a:pPr algn="ctr"/>
            <a:r>
              <a:rPr lang="en-US" altLang="ja-JP" sz="1798" b="1" dirty="0">
                <a:latin typeface="+mn-ea"/>
              </a:rPr>
              <a:t>AI for AI – Biggest Paradigm Shift since Image Sensor Development</a:t>
            </a:r>
            <a:endParaRPr kumimoji="1" lang="ja-JP" altLang="en-US" sz="1798" b="1" dirty="0">
              <a:latin typeface="+mn-ea"/>
            </a:endParaRPr>
          </a:p>
        </p:txBody>
      </p:sp>
      <p:sp>
        <p:nvSpPr>
          <p:cNvPr id="14" name="テキスト ボックス 13">
            <a:extLst>
              <a:ext uri="{FF2B5EF4-FFF2-40B4-BE49-F238E27FC236}">
                <a16:creationId xmlns:a16="http://schemas.microsoft.com/office/drawing/2014/main" id="{BCB52874-BF81-4C9A-B90B-0CFA5DED1270}"/>
              </a:ext>
            </a:extLst>
          </p:cNvPr>
          <p:cNvSpPr txBox="1"/>
          <p:nvPr/>
        </p:nvSpPr>
        <p:spPr>
          <a:xfrm>
            <a:off x="687614" y="1710905"/>
            <a:ext cx="7867845" cy="1161249"/>
          </a:xfrm>
          <a:prstGeom prst="rect">
            <a:avLst/>
          </a:prstGeom>
          <a:noFill/>
        </p:spPr>
        <p:txBody>
          <a:bodyPr wrap="square" lIns="26972" tIns="26972" rIns="26972" bIns="26972" rtlCol="0" anchor="ctr">
            <a:spAutoFit/>
          </a:bodyPr>
          <a:lstStyle/>
          <a:p>
            <a:pPr algn="ctr"/>
            <a:r>
              <a:rPr lang="en-US" altLang="ja-JP" sz="1798" dirty="0">
                <a:latin typeface="+mn-ea"/>
              </a:rPr>
              <a:t>AI will go beyond human capability. </a:t>
            </a:r>
          </a:p>
          <a:p>
            <a:pPr algn="ctr"/>
            <a:r>
              <a:rPr lang="en-US" altLang="ja-JP" sz="1798" dirty="0">
                <a:latin typeface="+mn-ea"/>
              </a:rPr>
              <a:t>In the future, </a:t>
            </a:r>
            <a:r>
              <a:rPr kumimoji="1" lang="en-US" altLang="ja-JP" sz="1798" dirty="0">
                <a:latin typeface="+mn-ea"/>
              </a:rPr>
              <a:t>AIs are expected to communicate </a:t>
            </a:r>
            <a:r>
              <a:rPr lang="en-US" altLang="ja-JP" sz="1798" dirty="0">
                <a:latin typeface="+mn-ea"/>
              </a:rPr>
              <a:t>each other by Data,</a:t>
            </a:r>
          </a:p>
          <a:p>
            <a:pPr algn="ctr"/>
            <a:r>
              <a:rPr lang="en-US" altLang="ja-JP" sz="1798" dirty="0">
                <a:latin typeface="+mn-ea"/>
              </a:rPr>
              <a:t>which cannot be understood by human.</a:t>
            </a:r>
          </a:p>
        </p:txBody>
      </p:sp>
      <p:grpSp>
        <p:nvGrpSpPr>
          <p:cNvPr id="20" name="グループ化 19">
            <a:extLst>
              <a:ext uri="{FF2B5EF4-FFF2-40B4-BE49-F238E27FC236}">
                <a16:creationId xmlns:a16="http://schemas.microsoft.com/office/drawing/2014/main" id="{C9DDA902-4C28-437D-8589-C5EB9D4469F4}"/>
              </a:ext>
            </a:extLst>
          </p:cNvPr>
          <p:cNvGrpSpPr/>
          <p:nvPr/>
        </p:nvGrpSpPr>
        <p:grpSpPr>
          <a:xfrm>
            <a:off x="844434" y="2860639"/>
            <a:ext cx="7482169" cy="2132906"/>
            <a:chOff x="1284740" y="1778245"/>
            <a:chExt cx="9986617" cy="2846837"/>
          </a:xfrm>
        </p:grpSpPr>
        <p:pic>
          <p:nvPicPr>
            <p:cNvPr id="19" name="図 18">
              <a:extLst>
                <a:ext uri="{FF2B5EF4-FFF2-40B4-BE49-F238E27FC236}">
                  <a16:creationId xmlns:a16="http://schemas.microsoft.com/office/drawing/2014/main" id="{7C8A33ED-FE7C-4800-92C0-E25F815222DC}"/>
                </a:ext>
              </a:extLst>
            </p:cNvPr>
            <p:cNvPicPr>
              <a:picLocks noChangeAspect="1"/>
            </p:cNvPicPr>
            <p:nvPr/>
          </p:nvPicPr>
          <p:blipFill>
            <a:blip r:embed="rId3"/>
            <a:stretch>
              <a:fillRect/>
            </a:stretch>
          </p:blipFill>
          <p:spPr>
            <a:xfrm>
              <a:off x="7263304" y="2171035"/>
              <a:ext cx="1657350" cy="1076325"/>
            </a:xfrm>
            <a:prstGeom prst="rect">
              <a:avLst/>
            </a:prstGeom>
          </p:spPr>
        </p:pic>
        <p:pic>
          <p:nvPicPr>
            <p:cNvPr id="6" name="図 5">
              <a:extLst>
                <a:ext uri="{FF2B5EF4-FFF2-40B4-BE49-F238E27FC236}">
                  <a16:creationId xmlns:a16="http://schemas.microsoft.com/office/drawing/2014/main" id="{5382A14A-52D2-4CE0-B4C3-757E7EBEE972}"/>
                </a:ext>
              </a:extLst>
            </p:cNvPr>
            <p:cNvPicPr>
              <a:picLocks noChangeAspect="1"/>
            </p:cNvPicPr>
            <p:nvPr/>
          </p:nvPicPr>
          <p:blipFill>
            <a:blip r:embed="rId4"/>
            <a:stretch>
              <a:fillRect/>
            </a:stretch>
          </p:blipFill>
          <p:spPr>
            <a:xfrm>
              <a:off x="1496439" y="1835928"/>
              <a:ext cx="2187762" cy="1930378"/>
            </a:xfrm>
            <a:prstGeom prst="rect">
              <a:avLst/>
            </a:prstGeom>
          </p:spPr>
        </p:pic>
        <p:pic>
          <p:nvPicPr>
            <p:cNvPr id="7" name="図 6">
              <a:extLst>
                <a:ext uri="{FF2B5EF4-FFF2-40B4-BE49-F238E27FC236}">
                  <a16:creationId xmlns:a16="http://schemas.microsoft.com/office/drawing/2014/main" id="{A78FC3DA-CA33-4D07-B373-59A1D29ACAB4}"/>
                </a:ext>
              </a:extLst>
            </p:cNvPr>
            <p:cNvPicPr>
              <a:picLocks noChangeAspect="1"/>
            </p:cNvPicPr>
            <p:nvPr/>
          </p:nvPicPr>
          <p:blipFill>
            <a:blip r:embed="rId5"/>
            <a:stretch>
              <a:fillRect/>
            </a:stretch>
          </p:blipFill>
          <p:spPr>
            <a:xfrm>
              <a:off x="3598500" y="2297837"/>
              <a:ext cx="1482264" cy="1006561"/>
            </a:xfrm>
            <a:prstGeom prst="rect">
              <a:avLst/>
            </a:prstGeom>
          </p:spPr>
        </p:pic>
        <p:sp>
          <p:nvSpPr>
            <p:cNvPr id="10" name="正方形/長方形 9">
              <a:extLst>
                <a:ext uri="{FF2B5EF4-FFF2-40B4-BE49-F238E27FC236}">
                  <a16:creationId xmlns:a16="http://schemas.microsoft.com/office/drawing/2014/main" id="{2CC48358-075C-44E6-A103-ED555826E9DD}"/>
                </a:ext>
              </a:extLst>
            </p:cNvPr>
            <p:cNvSpPr/>
            <p:nvPr/>
          </p:nvSpPr>
          <p:spPr>
            <a:xfrm>
              <a:off x="5080763" y="3905002"/>
              <a:ext cx="6134155" cy="72008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lIns="26972" tIns="26972" rIns="26972" bIns="26972" rtlCol="0" anchor="ctr"/>
            <a:lstStyle/>
            <a:p>
              <a:pPr algn="ctr"/>
              <a:r>
                <a:rPr lang="en-US" altLang="ja-JP" sz="1498" b="1" dirty="0">
                  <a:solidFill>
                    <a:schemeClr val="bg1"/>
                  </a:solidFill>
                  <a:latin typeface="+mn-ea"/>
                </a:rPr>
                <a:t>Recognize</a:t>
              </a:r>
              <a:r>
                <a:rPr lang="ja-JP" altLang="en-US" sz="1498" b="1" dirty="0">
                  <a:solidFill>
                    <a:schemeClr val="bg1"/>
                  </a:solidFill>
                  <a:latin typeface="+mn-ea"/>
                </a:rPr>
                <a:t> </a:t>
              </a:r>
              <a:r>
                <a:rPr lang="en-US" altLang="ja-JP" sz="1498" b="1" dirty="0">
                  <a:solidFill>
                    <a:schemeClr val="bg1"/>
                  </a:solidFill>
                  <a:latin typeface="+mn-ea"/>
                </a:rPr>
                <a:t>by</a:t>
              </a:r>
              <a:r>
                <a:rPr lang="ja-JP" altLang="en-US" sz="1498" b="1" dirty="0">
                  <a:solidFill>
                    <a:schemeClr val="bg1"/>
                  </a:solidFill>
                  <a:latin typeface="+mn-ea"/>
                </a:rPr>
                <a:t> </a:t>
              </a:r>
              <a:r>
                <a:rPr lang="en-US" altLang="ja-JP" sz="1798" b="1" dirty="0">
                  <a:solidFill>
                    <a:srgbClr val="FFC000"/>
                  </a:solidFill>
                  <a:latin typeface="+mn-ea"/>
                </a:rPr>
                <a:t>Data</a:t>
              </a:r>
              <a:endParaRPr kumimoji="1" lang="ja-JP" altLang="en-US" sz="1798" b="1" dirty="0">
                <a:solidFill>
                  <a:srgbClr val="FFC000"/>
                </a:solidFill>
                <a:latin typeface="+mn-ea"/>
              </a:endParaRPr>
            </a:p>
          </p:txBody>
        </p:sp>
        <p:sp>
          <p:nvSpPr>
            <p:cNvPr id="11" name="正方形/長方形 10">
              <a:extLst>
                <a:ext uri="{FF2B5EF4-FFF2-40B4-BE49-F238E27FC236}">
                  <a16:creationId xmlns:a16="http://schemas.microsoft.com/office/drawing/2014/main" id="{984B226A-575A-4A3B-98DA-E122EBC1CFC1}"/>
                </a:ext>
              </a:extLst>
            </p:cNvPr>
            <p:cNvSpPr/>
            <p:nvPr/>
          </p:nvSpPr>
          <p:spPr>
            <a:xfrm>
              <a:off x="1375242" y="3905002"/>
              <a:ext cx="2344137" cy="720080"/>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lIns="26972" tIns="26972" rIns="26972" bIns="26972" rtlCol="0" anchor="ctr"/>
            <a:lstStyle/>
            <a:p>
              <a:pPr algn="ctr"/>
              <a:r>
                <a:rPr lang="en-US" altLang="ja-JP" sz="1349" b="1" dirty="0">
                  <a:solidFill>
                    <a:schemeClr val="bg1"/>
                  </a:solidFill>
                  <a:latin typeface="+mn-ea"/>
                </a:rPr>
                <a:t>Recognize</a:t>
              </a:r>
              <a:r>
                <a:rPr kumimoji="1" lang="en-US" altLang="ja-JP" sz="1349" b="1" dirty="0">
                  <a:solidFill>
                    <a:schemeClr val="bg1"/>
                  </a:solidFill>
                  <a:latin typeface="+mn-ea"/>
                </a:rPr>
                <a:t> by </a:t>
              </a:r>
              <a:r>
                <a:rPr kumimoji="1" lang="en-US" altLang="ja-JP" sz="1798" b="1" dirty="0">
                  <a:solidFill>
                    <a:schemeClr val="bg1"/>
                  </a:solidFill>
                  <a:latin typeface="+mn-ea"/>
                </a:rPr>
                <a:t>Image</a:t>
              </a:r>
              <a:endParaRPr kumimoji="1" lang="ja-JP" altLang="en-US" sz="1798" b="1" dirty="0">
                <a:solidFill>
                  <a:schemeClr val="bg1"/>
                </a:solidFill>
                <a:latin typeface="+mn-ea"/>
              </a:endParaRPr>
            </a:p>
          </p:txBody>
        </p:sp>
        <p:sp>
          <p:nvSpPr>
            <p:cNvPr id="12" name="テキスト ボックス 11">
              <a:extLst>
                <a:ext uri="{FF2B5EF4-FFF2-40B4-BE49-F238E27FC236}">
                  <a16:creationId xmlns:a16="http://schemas.microsoft.com/office/drawing/2014/main" id="{1A2CC760-A99A-4ACC-80E9-08105B19739B}"/>
                </a:ext>
              </a:extLst>
            </p:cNvPr>
            <p:cNvSpPr txBox="1"/>
            <p:nvPr/>
          </p:nvSpPr>
          <p:spPr>
            <a:xfrm>
              <a:off x="1284740" y="2390206"/>
              <a:ext cx="1088913" cy="841919"/>
            </a:xfrm>
            <a:prstGeom prst="rect">
              <a:avLst/>
            </a:prstGeom>
            <a:solidFill>
              <a:schemeClr val="bg1"/>
            </a:solidFill>
          </p:spPr>
          <p:txBody>
            <a:bodyPr wrap="none" lIns="80916" tIns="26972" rIns="80916" bIns="26972" rtlCol="0" anchor="ctr">
              <a:spAutoFit/>
            </a:bodyPr>
            <a:lstStyle/>
            <a:p>
              <a:pPr algn="r"/>
              <a:r>
                <a:rPr lang="en-US" altLang="ja-JP" sz="1498" b="1" dirty="0">
                  <a:solidFill>
                    <a:schemeClr val="bg1">
                      <a:lumMod val="50000"/>
                    </a:schemeClr>
                  </a:solidFill>
                  <a:latin typeface="+mn-ea"/>
                </a:rPr>
                <a:t>Human</a:t>
              </a:r>
            </a:p>
            <a:p>
              <a:pPr algn="r"/>
              <a:r>
                <a:rPr kumimoji="1" lang="en-US" altLang="ja-JP" sz="1498" b="1" dirty="0">
                  <a:solidFill>
                    <a:schemeClr val="bg1">
                      <a:lumMod val="50000"/>
                    </a:schemeClr>
                  </a:solidFill>
                  <a:latin typeface="+mn-ea"/>
                </a:rPr>
                <a:t>Eyes</a:t>
              </a:r>
              <a:endParaRPr kumimoji="1" lang="ja-JP" altLang="en-US" sz="1498" b="1" dirty="0">
                <a:solidFill>
                  <a:schemeClr val="bg1">
                    <a:lumMod val="50000"/>
                  </a:schemeClr>
                </a:solidFill>
                <a:latin typeface="+mn-ea"/>
              </a:endParaRPr>
            </a:p>
          </p:txBody>
        </p:sp>
        <p:pic>
          <p:nvPicPr>
            <p:cNvPr id="5" name="図 4">
              <a:extLst>
                <a:ext uri="{FF2B5EF4-FFF2-40B4-BE49-F238E27FC236}">
                  <a16:creationId xmlns:a16="http://schemas.microsoft.com/office/drawing/2014/main" id="{850C464C-87F1-47DC-9E04-312FDBEDBBDD}"/>
                </a:ext>
              </a:extLst>
            </p:cNvPr>
            <p:cNvPicPr>
              <a:picLocks noChangeAspect="1"/>
            </p:cNvPicPr>
            <p:nvPr/>
          </p:nvPicPr>
          <p:blipFill>
            <a:blip r:embed="rId6"/>
            <a:stretch>
              <a:fillRect/>
            </a:stretch>
          </p:blipFill>
          <p:spPr>
            <a:xfrm>
              <a:off x="8924462" y="1778245"/>
              <a:ext cx="2346895" cy="2045745"/>
            </a:xfrm>
            <a:prstGeom prst="rect">
              <a:avLst/>
            </a:prstGeom>
          </p:spPr>
        </p:pic>
        <p:pic>
          <p:nvPicPr>
            <p:cNvPr id="4" name="図 3">
              <a:extLst>
                <a:ext uri="{FF2B5EF4-FFF2-40B4-BE49-F238E27FC236}">
                  <a16:creationId xmlns:a16="http://schemas.microsoft.com/office/drawing/2014/main" id="{D54FDF43-E1B6-41A1-9736-177FB408FB02}"/>
                </a:ext>
              </a:extLst>
            </p:cNvPr>
            <p:cNvPicPr>
              <a:picLocks noChangeAspect="1"/>
            </p:cNvPicPr>
            <p:nvPr/>
          </p:nvPicPr>
          <p:blipFill>
            <a:blip r:embed="rId6"/>
            <a:stretch>
              <a:fillRect/>
            </a:stretch>
          </p:blipFill>
          <p:spPr>
            <a:xfrm>
              <a:off x="4967979" y="1778245"/>
              <a:ext cx="2346895" cy="2045745"/>
            </a:xfrm>
            <a:prstGeom prst="rect">
              <a:avLst/>
            </a:prstGeom>
          </p:spPr>
        </p:pic>
      </p:grpSp>
      <p:sp>
        <p:nvSpPr>
          <p:cNvPr id="30" name="テキスト ボックス 29">
            <a:extLst>
              <a:ext uri="{FF2B5EF4-FFF2-40B4-BE49-F238E27FC236}">
                <a16:creationId xmlns:a16="http://schemas.microsoft.com/office/drawing/2014/main" id="{F95629DB-E200-4F0B-B19C-5FB16636D6FF}"/>
              </a:ext>
            </a:extLst>
          </p:cNvPr>
          <p:cNvSpPr txBox="1"/>
          <p:nvPr/>
        </p:nvSpPr>
        <p:spPr>
          <a:xfrm>
            <a:off x="5729414" y="3404344"/>
            <a:ext cx="472855" cy="284983"/>
          </a:xfrm>
          <a:prstGeom prst="rect">
            <a:avLst/>
          </a:prstGeom>
          <a:noFill/>
        </p:spPr>
        <p:txBody>
          <a:bodyPr wrap="none" lIns="26972" tIns="26972" rIns="26972" bIns="26972" rtlCol="0" anchor="ctr">
            <a:spAutoFit/>
          </a:bodyPr>
          <a:lstStyle/>
          <a:p>
            <a:r>
              <a:rPr kumimoji="1" lang="en-US" altLang="ja-JP" sz="1498" b="1" dirty="0">
                <a:latin typeface="+mn-ea"/>
              </a:rPr>
              <a:t>Data</a:t>
            </a:r>
            <a:endParaRPr kumimoji="1" lang="ja-JP" altLang="en-US" sz="1498" b="1" dirty="0">
              <a:latin typeface="+mn-ea"/>
            </a:endParaRPr>
          </a:p>
        </p:txBody>
      </p:sp>
      <p:sp>
        <p:nvSpPr>
          <p:cNvPr id="31" name="テキスト ボックス 30">
            <a:extLst>
              <a:ext uri="{FF2B5EF4-FFF2-40B4-BE49-F238E27FC236}">
                <a16:creationId xmlns:a16="http://schemas.microsoft.com/office/drawing/2014/main" id="{8FC03814-AD17-4948-A6E2-49EE19D18BD9}"/>
              </a:ext>
            </a:extLst>
          </p:cNvPr>
          <p:cNvSpPr txBox="1"/>
          <p:nvPr/>
        </p:nvSpPr>
        <p:spPr>
          <a:xfrm>
            <a:off x="2752299" y="3448413"/>
            <a:ext cx="554608" cy="262092"/>
          </a:xfrm>
          <a:prstGeom prst="rect">
            <a:avLst/>
          </a:prstGeom>
          <a:noFill/>
        </p:spPr>
        <p:txBody>
          <a:bodyPr wrap="none" lIns="26972" tIns="26972" rIns="26972" bIns="26972" rtlCol="0" anchor="ctr">
            <a:spAutoFit/>
          </a:bodyPr>
          <a:lstStyle/>
          <a:p>
            <a:r>
              <a:rPr lang="en-US" altLang="ja-JP" sz="1349" b="1" dirty="0">
                <a:latin typeface="+mn-ea"/>
              </a:rPr>
              <a:t>Image</a:t>
            </a:r>
            <a:endParaRPr kumimoji="1" lang="ja-JP" altLang="en-US" sz="1349" b="1" dirty="0">
              <a:latin typeface="+mn-ea"/>
            </a:endParaRPr>
          </a:p>
        </p:txBody>
      </p:sp>
    </p:spTree>
    <p:extLst>
      <p:ext uri="{BB962C8B-B14F-4D97-AF65-F5344CB8AC3E}">
        <p14:creationId xmlns:p14="http://schemas.microsoft.com/office/powerpoint/2010/main" val="2431083255"/>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56" y="329890"/>
            <a:ext cx="8207298" cy="685800"/>
          </a:xfrm>
        </p:spPr>
        <p:txBody>
          <a:bodyPr/>
          <a:lstStyle/>
          <a:p>
            <a:r>
              <a:rPr lang="en-US" sz="2800" b="1" dirty="0"/>
              <a:t>PATENT </a:t>
            </a:r>
            <a:r>
              <a:rPr lang="en-US" sz="2800" b="1" dirty="0" smtClean="0"/>
              <a:t>PANEL (2)</a:t>
            </a:r>
            <a:endParaRPr lang="en-US" sz="2800" dirty="0"/>
          </a:p>
        </p:txBody>
      </p:sp>
      <p:sp>
        <p:nvSpPr>
          <p:cNvPr id="3" name="Text Placeholder 2"/>
          <p:cNvSpPr>
            <a:spLocks noGrp="1"/>
          </p:cNvSpPr>
          <p:nvPr>
            <p:ph type="body" idx="1"/>
          </p:nvPr>
        </p:nvSpPr>
        <p:spPr>
          <a:xfrm>
            <a:off x="512956" y="1295400"/>
            <a:ext cx="4131872" cy="1409700"/>
          </a:xfrm>
        </p:spPr>
        <p:txBody>
          <a:bodyPr/>
          <a:lstStyle/>
          <a:p>
            <a:r>
              <a:rPr lang="en-US" sz="2200" b="0" dirty="0"/>
              <a:t>Mr. </a:t>
            </a:r>
            <a:r>
              <a:rPr lang="en-US" sz="2200" b="0" dirty="0" err="1"/>
              <a:t>Toshimoto</a:t>
            </a:r>
            <a:r>
              <a:rPr lang="en-US" sz="2200" b="0" dirty="0"/>
              <a:t> </a:t>
            </a:r>
            <a:r>
              <a:rPr lang="en-US" sz="2200" b="0" dirty="0" err="1"/>
              <a:t>Mitomo</a:t>
            </a:r>
            <a:r>
              <a:rPr lang="en-US" sz="2200" b="0" dirty="0"/>
              <a:t>, </a:t>
            </a:r>
            <a:r>
              <a:rPr lang="en-US" sz="2200" b="0" dirty="0" smtClean="0"/>
              <a:t>Corporate Executive, Executive </a:t>
            </a:r>
            <a:r>
              <a:rPr lang="en-US" sz="2200" b="0" dirty="0"/>
              <a:t>Vice P</a:t>
            </a:r>
            <a:r>
              <a:rPr lang="en-US" sz="2200" b="0" dirty="0" smtClean="0"/>
              <a:t>resident</a:t>
            </a:r>
            <a:r>
              <a:rPr lang="en-US" sz="2200" b="0" dirty="0"/>
              <a:t>, Sony Corporation, Tokyo </a:t>
            </a:r>
            <a:endParaRPr lang="en-US" sz="2200" dirty="0"/>
          </a:p>
        </p:txBody>
      </p:sp>
      <p:sp>
        <p:nvSpPr>
          <p:cNvPr id="5" name="Text Placeholder 4"/>
          <p:cNvSpPr>
            <a:spLocks noGrp="1"/>
          </p:cNvSpPr>
          <p:nvPr>
            <p:ph type="body" sz="quarter" idx="3"/>
          </p:nvPr>
        </p:nvSpPr>
        <p:spPr>
          <a:xfrm>
            <a:off x="4644828" y="1295400"/>
            <a:ext cx="4270572" cy="1219200"/>
          </a:xfrm>
        </p:spPr>
        <p:txBody>
          <a:bodyPr/>
          <a:lstStyle/>
          <a:p>
            <a:r>
              <a:rPr lang="en-US" b="0" dirty="0"/>
              <a:t>Mr. Beat </a:t>
            </a:r>
            <a:r>
              <a:rPr lang="en-US" b="0" dirty="0" err="1"/>
              <a:t>Weibel</a:t>
            </a:r>
            <a:r>
              <a:rPr lang="en-US" b="0" dirty="0"/>
              <a:t>, Chief IP Counsel, Siemens AG, Munich </a:t>
            </a:r>
            <a:endParaRPr lang="en-US" sz="2000" b="0" dirty="0"/>
          </a:p>
        </p:txBody>
      </p:sp>
      <p:pic>
        <p:nvPicPr>
          <p:cNvPr id="9" name="Content Placeholder 8" descr="C:\Users\feder\AppData\Local\Microsoft\Windows\INetCache\Content.MSO\E6750915.tmp"/>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600" y="2895600"/>
            <a:ext cx="3352800" cy="3059906"/>
          </a:xfrm>
          <a:prstGeom prst="rect">
            <a:avLst/>
          </a:prstGeom>
          <a:ln>
            <a:noFill/>
          </a:ln>
          <a:effectLst>
            <a:outerShdw blurRad="190500" algn="tl" rotWithShape="0">
              <a:srgbClr val="000000">
                <a:alpha val="70000"/>
              </a:srgbClr>
            </a:outerShdw>
          </a:effectLst>
        </p:spPr>
      </p:pic>
      <p:pic>
        <p:nvPicPr>
          <p:cNvPr id="10" name="Content Placeholder 9" descr="N:\OrgGIS\Confid\Office of the ADG\2019\AI MEETING\panelists\Photos + CVs\Beat_Weibel_photo.jpg"/>
          <p:cNvPicPr>
            <a:picLocks noGrp="1"/>
          </p:cNvPicPr>
          <p:nvPr>
            <p:ph sz="quarter" idx="4"/>
          </p:nvPr>
        </p:nvPicPr>
        <p:blipFill rotWithShape="1">
          <a:blip r:embed="rId3" cstate="print">
            <a:extLst>
              <a:ext uri="{28A0092B-C50C-407E-A947-70E740481C1C}">
                <a14:useLocalDpi xmlns:a14="http://schemas.microsoft.com/office/drawing/2010/main" val="0"/>
              </a:ext>
            </a:extLst>
          </a:blip>
          <a:srcRect t="-8545" r="-21442"/>
          <a:stretch/>
        </p:blipFill>
        <p:spPr bwMode="auto">
          <a:xfrm>
            <a:off x="4669976" y="2514600"/>
            <a:ext cx="4041774" cy="34290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286298667"/>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B</a:t>
            </a:r>
            <a:r>
              <a:rPr lang="en-US" b="1" dirty="0" smtClean="0"/>
              <a:t>ackground Information on AI</a:t>
            </a:r>
            <a:endParaRPr lang="en-US" b="1" dirty="0"/>
          </a:p>
        </p:txBody>
      </p:sp>
      <p:sp>
        <p:nvSpPr>
          <p:cNvPr id="3" name="Content Placeholder 2"/>
          <p:cNvSpPr>
            <a:spLocks noGrp="1"/>
          </p:cNvSpPr>
          <p:nvPr>
            <p:ph idx="1"/>
          </p:nvPr>
        </p:nvSpPr>
        <p:spPr>
          <a:xfrm>
            <a:off x="457200" y="1773238"/>
            <a:ext cx="8229600" cy="3865561"/>
          </a:xfrm>
        </p:spPr>
        <p:txBody>
          <a:bodyPr/>
          <a:lstStyle/>
          <a:p>
            <a:pPr marL="457200" indent="-457200"/>
            <a:r>
              <a:rPr lang="en-US" dirty="0"/>
              <a:t>AI systems </a:t>
            </a:r>
            <a:r>
              <a:rPr lang="en-US" dirty="0" smtClean="0"/>
              <a:t>can </a:t>
            </a:r>
            <a:r>
              <a:rPr lang="en-US" dirty="0"/>
              <a:t>be viewed primarily as learning </a:t>
            </a:r>
            <a:r>
              <a:rPr lang="en-US" dirty="0" smtClean="0"/>
              <a:t>systems.</a:t>
            </a:r>
            <a:endParaRPr lang="en-US" dirty="0"/>
          </a:p>
          <a:p>
            <a:pPr marL="457200" indent="-457200"/>
            <a:r>
              <a:rPr lang="en-US" dirty="0"/>
              <a:t>Machine Learning (</a:t>
            </a:r>
            <a:r>
              <a:rPr lang="en-US" dirty="0" smtClean="0"/>
              <a:t>ML): how </a:t>
            </a:r>
            <a:r>
              <a:rPr lang="en-US" dirty="0"/>
              <a:t>a machine can learn to solve a task from examples of input and expected output, without being explicitly programmed how to do so in a step-by-step sequence of </a:t>
            </a:r>
            <a:r>
              <a:rPr lang="en-US" dirty="0" smtClean="0"/>
              <a:t>instructions (vs the traditional work to program a machine).</a:t>
            </a:r>
          </a:p>
          <a:p>
            <a:pPr marL="457200" indent="-457200"/>
            <a:r>
              <a:rPr lang="en-US" dirty="0" smtClean="0"/>
              <a:t>The two main areas: </a:t>
            </a:r>
            <a:r>
              <a:rPr lang="en-US" dirty="0"/>
              <a:t>Neural Network (NN) and Deep Learning (DL</a:t>
            </a:r>
            <a:r>
              <a:rPr lang="en-US" dirty="0" smtClean="0"/>
              <a:t>).</a:t>
            </a:r>
            <a:endParaRPr lang="en-US" dirty="0"/>
          </a:p>
        </p:txBody>
      </p:sp>
    </p:spTree>
    <p:extLst>
      <p:ext uri="{BB962C8B-B14F-4D97-AF65-F5344CB8AC3E}">
        <p14:creationId xmlns:p14="http://schemas.microsoft.com/office/powerpoint/2010/main" val="2642870314"/>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pPr algn="ctr"/>
            <a:r>
              <a:rPr lang="en-US" b="1" dirty="0" smtClean="0"/>
              <a:t>Neural Network / Deep </a:t>
            </a:r>
            <a:r>
              <a:rPr lang="en-US" b="1" dirty="0"/>
              <a:t>Learning</a:t>
            </a:r>
          </a:p>
        </p:txBody>
      </p:sp>
      <p:pic>
        <p:nvPicPr>
          <p:cNvPr id="5" name="Image 18"/>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7200" y="1828801"/>
            <a:ext cx="4038600" cy="4297362"/>
          </a:xfrm>
          <a:prstGeom prst="rect">
            <a:avLst/>
          </a:prstGeom>
          <a:noFill/>
          <a:ln>
            <a:noFill/>
          </a:ln>
        </p:spPr>
      </p:pic>
      <p:pic>
        <p:nvPicPr>
          <p:cNvPr id="6" name="Image 9"/>
          <p:cNvPicPr>
            <a:picLocks noGrp="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2667000"/>
            <a:ext cx="4114800" cy="2590800"/>
          </a:xfrm>
          <a:prstGeom prst="rect">
            <a:avLst/>
          </a:prstGeom>
          <a:noFill/>
        </p:spPr>
      </p:pic>
    </p:spTree>
    <p:extLst>
      <p:ext uri="{BB962C8B-B14F-4D97-AF65-F5344CB8AC3E}">
        <p14:creationId xmlns:p14="http://schemas.microsoft.com/office/powerpoint/2010/main" val="263163352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cap="all" dirty="0"/>
              <a:t>Where Does Innovation Take Place Today in Deep Neural Networks? </a:t>
            </a:r>
            <a:endParaRPr lang="en-US" sz="2800" dirty="0"/>
          </a:p>
        </p:txBody>
      </p:sp>
      <p:sp>
        <p:nvSpPr>
          <p:cNvPr id="3" name="Content Placeholder 2"/>
          <p:cNvSpPr>
            <a:spLocks noGrp="1"/>
          </p:cNvSpPr>
          <p:nvPr>
            <p:ph idx="1"/>
          </p:nvPr>
        </p:nvSpPr>
        <p:spPr>
          <a:xfrm>
            <a:off x="685800" y="1905000"/>
            <a:ext cx="6858000" cy="3505200"/>
          </a:xfrm>
        </p:spPr>
        <p:txBody>
          <a:bodyPr/>
          <a:lstStyle/>
          <a:p>
            <a:pPr marL="457200" indent="-457200"/>
            <a:r>
              <a:rPr lang="en-US" sz="3200" i="1" kern="1200" dirty="0" smtClean="0">
                <a:latin typeface="Arial" charset="0"/>
                <a:cs typeface="Arial" charset="0"/>
              </a:rPr>
              <a:t>Training data</a:t>
            </a:r>
          </a:p>
          <a:p>
            <a:pPr marL="457200" indent="-457200"/>
            <a:r>
              <a:rPr lang="en-US" sz="3200" i="1" kern="1200" dirty="0" smtClean="0">
                <a:latin typeface="Arial" charset="0"/>
                <a:cs typeface="Arial" charset="0"/>
              </a:rPr>
              <a:t>Computational power</a:t>
            </a:r>
          </a:p>
          <a:p>
            <a:pPr marL="457200" indent="-457200"/>
            <a:r>
              <a:rPr lang="en-US" sz="3200" i="1" kern="1200" dirty="0" smtClean="0">
                <a:latin typeface="Arial" charset="0"/>
                <a:cs typeface="Arial" charset="0"/>
              </a:rPr>
              <a:t>Application</a:t>
            </a:r>
          </a:p>
          <a:p>
            <a:pPr marL="457200" indent="-457200"/>
            <a:r>
              <a:rPr lang="en-US" sz="3200" i="1" kern="1200" dirty="0" smtClean="0">
                <a:latin typeface="Arial" charset="0"/>
                <a:cs typeface="Arial" charset="0"/>
              </a:rPr>
              <a:t>Neural </a:t>
            </a:r>
            <a:r>
              <a:rPr lang="en-US" sz="3200" i="1" kern="1200" dirty="0">
                <a:latin typeface="Arial" charset="0"/>
                <a:cs typeface="Arial" charset="0"/>
              </a:rPr>
              <a:t>network </a:t>
            </a:r>
            <a:r>
              <a:rPr lang="en-US" sz="3200" i="1" kern="1200" dirty="0" smtClean="0">
                <a:latin typeface="Arial" charset="0"/>
                <a:cs typeface="Arial" charset="0"/>
              </a:rPr>
              <a:t>architecture</a:t>
            </a:r>
          </a:p>
          <a:p>
            <a:pPr marL="457200" indent="-457200"/>
            <a:r>
              <a:rPr lang="en-US" sz="3200" i="1" kern="1200" dirty="0" smtClean="0">
                <a:latin typeface="Arial" charset="0"/>
                <a:cs typeface="Arial" charset="0"/>
              </a:rPr>
              <a:t>Robustness</a:t>
            </a:r>
            <a:endParaRPr lang="en-US" sz="3200" dirty="0"/>
          </a:p>
        </p:txBody>
      </p:sp>
    </p:spTree>
    <p:extLst>
      <p:ext uri="{BB962C8B-B14F-4D97-AF65-F5344CB8AC3E}">
        <p14:creationId xmlns:p14="http://schemas.microsoft.com/office/powerpoint/2010/main" val="4139644939"/>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43600" cy="1143000"/>
          </a:xfrm>
        </p:spPr>
        <p:txBody>
          <a:bodyPr/>
          <a:lstStyle/>
          <a:p>
            <a:r>
              <a:rPr lang="en-US" b="1" cap="all" dirty="0"/>
              <a:t>PATENT PROTECTION OF AI-RELATED </a:t>
            </a:r>
            <a:r>
              <a:rPr lang="en-US" b="1" cap="all" dirty="0" smtClean="0"/>
              <a:t>INVENTIONS</a:t>
            </a:r>
            <a:endParaRPr lang="es-ES" b="1" dirty="0"/>
          </a:p>
        </p:txBody>
      </p:sp>
      <p:sp>
        <p:nvSpPr>
          <p:cNvPr id="3" name="Content Placeholder 2"/>
          <p:cNvSpPr>
            <a:spLocks noGrp="1"/>
          </p:cNvSpPr>
          <p:nvPr>
            <p:ph idx="1"/>
          </p:nvPr>
        </p:nvSpPr>
        <p:spPr>
          <a:xfrm>
            <a:off x="457200" y="1752600"/>
            <a:ext cx="7848600" cy="4419599"/>
          </a:xfrm>
        </p:spPr>
        <p:txBody>
          <a:bodyPr/>
          <a:lstStyle/>
          <a:p>
            <a:pPr marL="0" indent="0">
              <a:buNone/>
            </a:pPr>
            <a:r>
              <a:rPr lang="en-US" dirty="0" smtClean="0"/>
              <a:t>It </a:t>
            </a:r>
            <a:r>
              <a:rPr lang="en-US" dirty="0"/>
              <a:t>is worth considering how the patent system might impact advances in </a:t>
            </a:r>
            <a:r>
              <a:rPr lang="en-US" dirty="0" smtClean="0"/>
              <a:t>AI:</a:t>
            </a:r>
            <a:br>
              <a:rPr lang="en-US" dirty="0" smtClean="0"/>
            </a:br>
            <a:endParaRPr lang="en-US" dirty="0"/>
          </a:p>
          <a:p>
            <a:pPr marL="457200" indent="-457200"/>
            <a:r>
              <a:rPr lang="en-US" dirty="0" smtClean="0"/>
              <a:t>new </a:t>
            </a:r>
            <a:r>
              <a:rPr lang="en-US" dirty="0"/>
              <a:t>inventions on the core AI technology </a:t>
            </a:r>
            <a:r>
              <a:rPr lang="en-US" dirty="0" smtClean="0"/>
              <a:t>itself;</a:t>
            </a:r>
            <a:endParaRPr lang="en-US" dirty="0"/>
          </a:p>
          <a:p>
            <a:pPr marL="457200" indent="-457200"/>
            <a:r>
              <a:rPr lang="en-US" dirty="0" smtClean="0"/>
              <a:t>new </a:t>
            </a:r>
            <a:r>
              <a:rPr lang="en-US" dirty="0"/>
              <a:t>inventions that incorporate the AI technology (for example, a translation device incorporating AI deep learning, and a medical device for diagnosing a specific disease</a:t>
            </a:r>
            <a:r>
              <a:rPr lang="en-US" dirty="0" smtClean="0"/>
              <a:t>);  and</a:t>
            </a:r>
            <a:endParaRPr lang="en-US" dirty="0"/>
          </a:p>
          <a:p>
            <a:pPr marL="457200" indent="-457200"/>
            <a:r>
              <a:rPr lang="en-US" dirty="0" smtClean="0"/>
              <a:t>new </a:t>
            </a:r>
            <a:r>
              <a:rPr lang="en-US" dirty="0"/>
              <a:t>inventions created with the assistance of the AI technology (for example, a new material found with the assistance of the AI technology).</a:t>
            </a:r>
          </a:p>
          <a:p>
            <a:pPr marL="457200" lvl="1" indent="0">
              <a:buNone/>
            </a:pPr>
            <a:endParaRPr lang="en-US" dirty="0" smtClean="0"/>
          </a:p>
          <a:p>
            <a:pPr marL="0" indent="0">
              <a:buNone/>
            </a:pPr>
            <a:r>
              <a:rPr lang="en-US" dirty="0" smtClean="0"/>
              <a:t> </a:t>
            </a:r>
            <a:endParaRPr lang="en-US" dirty="0"/>
          </a:p>
          <a:p>
            <a:pPr marL="0" indent="0">
              <a:buNone/>
            </a:pPr>
            <a:endParaRPr lang="es-ES" dirty="0"/>
          </a:p>
          <a:p>
            <a:pPr marL="0" indent="0">
              <a:buNone/>
            </a:pPr>
            <a:endParaRPr lang="es-E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263" y="0"/>
            <a:ext cx="2852737"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7167957"/>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tle 1"/>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379413" y="75446"/>
            <a:ext cx="5689600" cy="1041400"/>
          </a:xfrm>
        </p:spPr>
      </p:pic>
      <p:sp>
        <p:nvSpPr>
          <p:cNvPr id="5" name="Slide Number Placeholder 4">
            <a:extLst>
              <a:ext uri="{FF2B5EF4-FFF2-40B4-BE49-F238E27FC236}">
                <a16:creationId xmlns:a16="http://schemas.microsoft.com/office/drawing/2014/main" id="{509671B8-0C4B-E040-BEFC-290407C8482B}"/>
              </a:ext>
            </a:extLst>
          </p:cNvPr>
          <p:cNvSpPr>
            <a:spLocks noGrp="1"/>
          </p:cNvSpPr>
          <p:nvPr>
            <p:ph type="sldNum" sz="quarter" idx="4294967295"/>
          </p:nvPr>
        </p:nvSpPr>
        <p:spPr/>
        <p:txBody>
          <a:bodyPr/>
          <a:lstStyle/>
          <a:p>
            <a:pPr>
              <a:defRPr/>
            </a:pPr>
            <a:endParaRPr lang="en-GB" dirty="0"/>
          </a:p>
        </p:txBody>
      </p:sp>
      <p:sp>
        <p:nvSpPr>
          <p:cNvPr id="26627" name="TextBox 5"/>
          <p:cNvSpPr txBox="1">
            <a:spLocks noChangeArrowheads="1"/>
          </p:cNvSpPr>
          <p:nvPr/>
        </p:nvSpPr>
        <p:spPr bwMode="auto">
          <a:xfrm>
            <a:off x="2311400" y="25733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26628" name="TextBox 6"/>
          <p:cNvSpPr txBox="1">
            <a:spLocks noChangeArrowheads="1"/>
          </p:cNvSpPr>
          <p:nvPr/>
        </p:nvSpPr>
        <p:spPr bwMode="auto">
          <a:xfrm>
            <a:off x="2260600" y="23034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26629" name="TextBox 7"/>
          <p:cNvSpPr txBox="1">
            <a:spLocks noChangeArrowheads="1"/>
          </p:cNvSpPr>
          <p:nvPr/>
        </p:nvSpPr>
        <p:spPr bwMode="auto">
          <a:xfrm>
            <a:off x="379413" y="1772483"/>
            <a:ext cx="49022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2000" dirty="0"/>
              <a:t>AI is no longer the future – it is here </a:t>
            </a:r>
            <a:r>
              <a:rPr lang="en-GB" altLang="en-US" sz="2000" dirty="0" smtClean="0"/>
              <a:t>now</a:t>
            </a:r>
            <a:endParaRPr lang="en-US" altLang="en-US" sz="2000" dirty="0">
              <a:latin typeface="IBM Plex Sans" pitchFamily="34" charset="0"/>
            </a:endParaRPr>
          </a:p>
          <a:p>
            <a:r>
              <a:rPr lang="en-US" altLang="en-US" sz="2000" dirty="0">
                <a:latin typeface="IBM Plex Sans" pitchFamily="34" charset="0"/>
              </a:rPr>
              <a:t>Natural machine interfaces can give (wrong) appearance development is </a:t>
            </a:r>
            <a:r>
              <a:rPr lang="en-US" altLang="en-US" sz="2000" dirty="0" smtClean="0">
                <a:latin typeface="IBM Plex Sans" pitchFamily="34" charset="0"/>
              </a:rPr>
              <a:t>easy</a:t>
            </a:r>
            <a:endParaRPr lang="en-US" altLang="en-US" sz="2000" dirty="0">
              <a:latin typeface="IBM Plex Sans" pitchFamily="34" charset="0"/>
            </a:endParaRPr>
          </a:p>
          <a:p>
            <a:r>
              <a:rPr lang="en-US" altLang="en-US" sz="2000" dirty="0">
                <a:latin typeface="IBM Plex Sans" pitchFamily="34" charset="0"/>
              </a:rPr>
              <a:t>Generally, today’s IP laws do not contemplate machines as authors or </a:t>
            </a:r>
            <a:r>
              <a:rPr lang="en-US" altLang="en-US" sz="2000" dirty="0" smtClean="0">
                <a:latin typeface="IBM Plex Sans" pitchFamily="34" charset="0"/>
              </a:rPr>
              <a:t>inventors</a:t>
            </a:r>
            <a:endParaRPr lang="en-US" altLang="en-US" sz="2000" dirty="0">
              <a:latin typeface="IBM Plex Sans" pitchFamily="34" charset="0"/>
            </a:endParaRPr>
          </a:p>
          <a:p>
            <a:r>
              <a:rPr lang="en-US" altLang="en-US" sz="2000" dirty="0">
                <a:latin typeface="IBM Plex Sans" pitchFamily="34" charset="0"/>
              </a:rPr>
              <a:t>Development is expensive, high risk and rapid, but still a long way from truly autonomous machines… or are we</a:t>
            </a:r>
            <a:r>
              <a:rPr lang="en-US" altLang="en-US" sz="2000" dirty="0" smtClean="0">
                <a:latin typeface="IBM Plex Sans" pitchFamily="34" charset="0"/>
              </a:rPr>
              <a:t>?</a:t>
            </a:r>
            <a:endParaRPr lang="en-US" altLang="en-US" sz="2000" dirty="0">
              <a:latin typeface="IBM Plex Sans" pitchFamily="34" charset="0"/>
            </a:endParaRPr>
          </a:p>
          <a:p>
            <a:r>
              <a:rPr lang="en-US" altLang="en-US" sz="2000" dirty="0">
                <a:latin typeface="IBM Plex Sans" pitchFamily="34" charset="0"/>
              </a:rPr>
              <a:t>Less time than we thought! </a:t>
            </a:r>
          </a:p>
          <a:p>
            <a:endParaRPr lang="en-US" altLang="en-US" sz="2000" dirty="0">
              <a:latin typeface="IBM Plex Sans" pitchFamily="34" charset="0"/>
            </a:endParaRPr>
          </a:p>
        </p:txBody>
      </p:sp>
      <p:pic>
        <p:nvPicPr>
          <p:cNvPr id="26630" name="Picture 2" descr="Image result for research and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9463" y="914400"/>
            <a:ext cx="288925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463" y="3124200"/>
            <a:ext cx="301942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571359"/>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393F1A-6100-3147-AA28-EB31B00E1514}"/>
              </a:ext>
            </a:extLst>
          </p:cNvPr>
          <p:cNvSpPr>
            <a:spLocks noGrp="1"/>
          </p:cNvSpPr>
          <p:nvPr>
            <p:ph type="ftr" sz="quarter" idx="4294967295"/>
          </p:nvPr>
        </p:nvSpPr>
        <p:spPr>
          <a:xfrm>
            <a:off x="0" y="1003300"/>
            <a:ext cx="0" cy="0"/>
          </a:xfrm>
        </p:spPr>
        <p:txBody>
          <a:bodyPr/>
          <a:lstStyle/>
          <a:p>
            <a:pPr>
              <a:defRPr/>
            </a:pPr>
            <a:endParaRPr lang="en-US" dirty="0"/>
          </a:p>
        </p:txBody>
      </p:sp>
      <p:sp>
        <p:nvSpPr>
          <p:cNvPr id="5" name="Slide Number Placeholder 4">
            <a:extLst>
              <a:ext uri="{FF2B5EF4-FFF2-40B4-BE49-F238E27FC236}">
                <a16:creationId xmlns:a16="http://schemas.microsoft.com/office/drawing/2014/main" id="{B34AD8B6-9ADC-8D42-BBE3-3337F1D417E0}"/>
              </a:ext>
            </a:extLst>
          </p:cNvPr>
          <p:cNvSpPr>
            <a:spLocks noGrp="1"/>
          </p:cNvSpPr>
          <p:nvPr>
            <p:ph type="sldNum" sz="quarter" idx="4294967295"/>
          </p:nvPr>
        </p:nvSpPr>
        <p:spPr/>
        <p:txBody>
          <a:bodyPr/>
          <a:lstStyle/>
          <a:p>
            <a:pPr>
              <a:defRPr/>
            </a:pPr>
            <a:endParaRPr lang="en-US" altLang="en-US" dirty="0"/>
          </a:p>
        </p:txBody>
      </p:sp>
      <p:pic>
        <p:nvPicPr>
          <p:cNvPr id="6" name="Title 1"/>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203200" y="76200"/>
            <a:ext cx="8128000" cy="609600"/>
          </a:xfrm>
        </p:spPr>
      </p:pic>
      <p:sp>
        <p:nvSpPr>
          <p:cNvPr id="27652" name="TextBox 6"/>
          <p:cNvSpPr txBox="1">
            <a:spLocks noChangeArrowheads="1"/>
          </p:cNvSpPr>
          <p:nvPr/>
        </p:nvSpPr>
        <p:spPr bwMode="auto">
          <a:xfrm>
            <a:off x="1893888" y="1916113"/>
            <a:ext cx="249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I</a:t>
            </a:r>
          </a:p>
        </p:txBody>
      </p:sp>
      <p:sp>
        <p:nvSpPr>
          <p:cNvPr id="27653" name="Rectangle 7"/>
          <p:cNvSpPr>
            <a:spLocks noChangeArrowheads="1"/>
          </p:cNvSpPr>
          <p:nvPr/>
        </p:nvSpPr>
        <p:spPr bwMode="auto">
          <a:xfrm>
            <a:off x="0" y="1098550"/>
            <a:ext cx="8991599"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600"/>
              </a:spcBef>
            </a:pPr>
            <a:r>
              <a:rPr lang="en-US" altLang="en-US" dirty="0" err="1"/>
              <a:t>Inventorship</a:t>
            </a:r>
            <a:r>
              <a:rPr lang="en-US" altLang="en-US" dirty="0"/>
              <a:t> of AI-created inventions</a:t>
            </a:r>
          </a:p>
          <a:p>
            <a:pPr lvl="1">
              <a:spcBef>
                <a:spcPts val="600"/>
              </a:spcBef>
              <a:buFont typeface="Arial" panose="020B0604020202020204" pitchFamily="34" charset="0"/>
              <a:buChar char="•"/>
            </a:pPr>
            <a:r>
              <a:rPr lang="en-US" altLang="en-US" dirty="0"/>
              <a:t>Should we be able to name AI as an inventor? 		</a:t>
            </a:r>
            <a:r>
              <a:rPr lang="en-GB" altLang="en-US" dirty="0" smtClean="0"/>
              <a:t>‘</a:t>
            </a:r>
            <a:r>
              <a:rPr lang="en-GB" altLang="en-US" dirty="0"/>
              <a:t>DABUS’ inventions </a:t>
            </a:r>
            <a:r>
              <a:rPr lang="en-GB" altLang="en-US" dirty="0" err="1"/>
              <a:t>eg</a:t>
            </a:r>
            <a:r>
              <a:rPr lang="en-GB" altLang="en-US" dirty="0"/>
              <a:t> GB1816909.4 (+ EP, US)</a:t>
            </a:r>
          </a:p>
          <a:p>
            <a:pPr lvl="1">
              <a:spcBef>
                <a:spcPts val="600"/>
              </a:spcBef>
              <a:buFont typeface="Arial" panose="020B0604020202020204" pitchFamily="34" charset="0"/>
              <a:buChar char="•"/>
            </a:pPr>
            <a:r>
              <a:rPr lang="en-US" altLang="en-US" dirty="0"/>
              <a:t>USPTO has issued a Federal Register Notice seeking comments on AI inventions/patents – Deadline Oct 11 2019</a:t>
            </a:r>
            <a:endParaRPr lang="en-GB" altLang="en-US" dirty="0"/>
          </a:p>
          <a:p>
            <a:pPr>
              <a:spcBef>
                <a:spcPts val="600"/>
              </a:spcBef>
            </a:pPr>
            <a:r>
              <a:rPr lang="en-US" altLang="en-US" dirty="0"/>
              <a:t>Excluded subject matter/inventive step </a:t>
            </a:r>
          </a:p>
          <a:p>
            <a:pPr lvl="1">
              <a:spcBef>
                <a:spcPts val="600"/>
              </a:spcBef>
              <a:buFont typeface="Arial" panose="020B0604020202020204" pitchFamily="34" charset="0"/>
              <a:buChar char="•"/>
            </a:pPr>
            <a:r>
              <a:rPr lang="en-US" altLang="en-US" dirty="0"/>
              <a:t>EPO Guidelines (Nov 2018): G-II, 3.3 mathematical methods (AI/machine learning inventions)</a:t>
            </a:r>
          </a:p>
          <a:p>
            <a:pPr lvl="1">
              <a:spcBef>
                <a:spcPts val="600"/>
              </a:spcBef>
              <a:buFont typeface="Arial" panose="020B0604020202020204" pitchFamily="34" charset="0"/>
              <a:buChar char="•"/>
            </a:pPr>
            <a:r>
              <a:rPr lang="en-US" altLang="en-US" dirty="0"/>
              <a:t>Computer implemented simulations: G1/19 EBA referral </a:t>
            </a:r>
          </a:p>
          <a:p>
            <a:pPr lvl="1">
              <a:spcBef>
                <a:spcPts val="600"/>
              </a:spcBef>
              <a:buFont typeface="Arial" panose="020B0604020202020204" pitchFamily="34" charset="0"/>
              <a:buChar char="•"/>
            </a:pPr>
            <a:r>
              <a:rPr lang="en-US" altLang="en-US" dirty="0"/>
              <a:t>US “Alice’ challenges and Section 101 reforms</a:t>
            </a:r>
          </a:p>
          <a:p>
            <a:pPr lvl="1">
              <a:spcBef>
                <a:spcPts val="600"/>
              </a:spcBef>
              <a:buFont typeface="Arial" panose="020B0604020202020204" pitchFamily="34" charset="0"/>
              <a:buChar char="•"/>
            </a:pPr>
            <a:r>
              <a:rPr lang="en-US" altLang="en-US" dirty="0"/>
              <a:t>JPO exam guidance updated (Jan </a:t>
            </a:r>
            <a:r>
              <a:rPr lang="en-US" altLang="en-US" dirty="0" smtClean="0"/>
              <a:t>2019) Infringement</a:t>
            </a:r>
            <a:endParaRPr lang="en-US" altLang="en-US" dirty="0"/>
          </a:p>
          <a:p>
            <a:pPr lvl="1">
              <a:spcBef>
                <a:spcPts val="600"/>
              </a:spcBef>
              <a:buFont typeface="Arial" panose="020B0604020202020204" pitchFamily="34" charset="0"/>
              <a:buChar char="•"/>
            </a:pPr>
            <a:r>
              <a:rPr lang="en-GB" altLang="en-US" dirty="0"/>
              <a:t>Infringement by an AI system – who is liable?</a:t>
            </a:r>
          </a:p>
          <a:p>
            <a:endParaRPr lang="en-US" altLang="en-US" dirty="0"/>
          </a:p>
        </p:txBody>
      </p:sp>
    </p:spTree>
    <p:extLst>
      <p:ext uri="{BB962C8B-B14F-4D97-AF65-F5344CB8AC3E}">
        <p14:creationId xmlns:p14="http://schemas.microsoft.com/office/powerpoint/2010/main" val="2930644602"/>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図 97" descr="電子機器 が含まれている画像&#10;&#10;自動的に生成された説明">
            <a:extLst>
              <a:ext uri="{FF2B5EF4-FFF2-40B4-BE49-F238E27FC236}">
                <a16:creationId xmlns:a16="http://schemas.microsoft.com/office/drawing/2014/main" id="{48F939D7-5880-4D7D-8CB4-0CF54D0F95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0779" y="3000493"/>
            <a:ext cx="1803101" cy="1194936"/>
          </a:xfrm>
          <a:prstGeom prst="rect">
            <a:avLst/>
          </a:prstGeom>
        </p:spPr>
      </p:pic>
      <p:grpSp>
        <p:nvGrpSpPr>
          <p:cNvPr id="43" name="グループ化 42">
            <a:extLst>
              <a:ext uri="{FF2B5EF4-FFF2-40B4-BE49-F238E27FC236}">
                <a16:creationId xmlns:a16="http://schemas.microsoft.com/office/drawing/2014/main" id="{5D60D903-A9D1-4DB2-B1DC-59B118635074}"/>
              </a:ext>
            </a:extLst>
          </p:cNvPr>
          <p:cNvGrpSpPr/>
          <p:nvPr/>
        </p:nvGrpSpPr>
        <p:grpSpPr>
          <a:xfrm>
            <a:off x="201346" y="4338393"/>
            <a:ext cx="3888401" cy="1123205"/>
            <a:chOff x="485726" y="4062243"/>
            <a:chExt cx="5189935" cy="1499166"/>
          </a:xfrm>
        </p:grpSpPr>
        <p:pic>
          <p:nvPicPr>
            <p:cNvPr id="30" name="Picture 17">
              <a:extLst>
                <a:ext uri="{FF2B5EF4-FFF2-40B4-BE49-F238E27FC236}">
                  <a16:creationId xmlns:a16="http://schemas.microsoft.com/office/drawing/2014/main" id="{F013D63A-327D-43B2-8DA4-A0CFB45E1C7D}"/>
                </a:ext>
              </a:extLst>
            </p:cNvPr>
            <p:cNvPicPr>
              <a:picLocks noChangeAspect="1"/>
            </p:cNvPicPr>
            <p:nvPr/>
          </p:nvPicPr>
          <p:blipFill>
            <a:blip r:embed="rId4"/>
            <a:stretch>
              <a:fillRect/>
            </a:stretch>
          </p:blipFill>
          <p:spPr>
            <a:xfrm>
              <a:off x="485726" y="4062243"/>
              <a:ext cx="2335146" cy="1495788"/>
            </a:xfrm>
            <a:prstGeom prst="rect">
              <a:avLst/>
            </a:prstGeom>
          </p:spPr>
        </p:pic>
        <p:pic>
          <p:nvPicPr>
            <p:cNvPr id="31" name="Picture 22">
              <a:extLst>
                <a:ext uri="{FF2B5EF4-FFF2-40B4-BE49-F238E27FC236}">
                  <a16:creationId xmlns:a16="http://schemas.microsoft.com/office/drawing/2014/main" id="{B6D47CDD-63F3-4A41-8F6C-F34B1F1D9B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50022" y="4062243"/>
              <a:ext cx="2525639" cy="1384614"/>
            </a:xfrm>
            <a:prstGeom prst="rect">
              <a:avLst/>
            </a:prstGeom>
          </p:spPr>
        </p:pic>
        <p:sp>
          <p:nvSpPr>
            <p:cNvPr id="32" name="TextBox 23">
              <a:extLst>
                <a:ext uri="{FF2B5EF4-FFF2-40B4-BE49-F238E27FC236}">
                  <a16:creationId xmlns:a16="http://schemas.microsoft.com/office/drawing/2014/main" id="{5AC914C3-6A52-4F6F-A260-E8A12651AEB9}"/>
                </a:ext>
              </a:extLst>
            </p:cNvPr>
            <p:cNvSpPr txBox="1"/>
            <p:nvPr/>
          </p:nvSpPr>
          <p:spPr>
            <a:xfrm>
              <a:off x="3809996" y="4997246"/>
              <a:ext cx="1322168" cy="564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69" tIns="38069" rIns="38069" bIns="38069" numCol="1" spcCol="38100" rtlCol="0" anchor="ctr">
              <a:spAutoFit/>
            </a:bodyPr>
            <a:lstStyle/>
            <a:p>
              <a:pPr algn="ctr" defTabSz="304536" hangingPunct="0"/>
              <a:r>
                <a:rPr lang="en-US" sz="1498" b="1" kern="0" dirty="0">
                  <a:solidFill>
                    <a:srgbClr val="000000"/>
                  </a:solidFill>
                  <a:latin typeface="Meiryo UI" panose="020B0604030504040204" pitchFamily="50" charset="-128"/>
                  <a:ea typeface="Meiryo UI" panose="020B0604030504040204" pitchFamily="50" charset="-128"/>
                  <a:sym typeface="Gill Sans"/>
                </a:rPr>
                <a:t>AI Ethics</a:t>
              </a:r>
            </a:p>
          </p:txBody>
        </p:sp>
      </p:grpSp>
      <p:sp>
        <p:nvSpPr>
          <p:cNvPr id="75" name="テキスト ボックス 74">
            <a:extLst>
              <a:ext uri="{FF2B5EF4-FFF2-40B4-BE49-F238E27FC236}">
                <a16:creationId xmlns:a16="http://schemas.microsoft.com/office/drawing/2014/main" id="{1EFFA294-8B9A-4FD7-88B6-5D10059A02FB}"/>
              </a:ext>
            </a:extLst>
          </p:cNvPr>
          <p:cNvSpPr txBox="1"/>
          <p:nvPr/>
        </p:nvSpPr>
        <p:spPr>
          <a:xfrm>
            <a:off x="910403" y="2059192"/>
            <a:ext cx="868091" cy="262092"/>
          </a:xfrm>
          <a:prstGeom prst="rect">
            <a:avLst/>
          </a:prstGeom>
          <a:noFill/>
        </p:spPr>
        <p:txBody>
          <a:bodyPr wrap="none" lIns="26972" tIns="26972" rIns="26972" bIns="26972" rtlCol="0" anchor="ctr">
            <a:spAutoFit/>
          </a:bodyPr>
          <a:lstStyle/>
          <a:p>
            <a:r>
              <a:rPr kumimoji="1" lang="en-US" altLang="ja-JP" sz="1349" b="1" dirty="0">
                <a:solidFill>
                  <a:schemeClr val="bg1"/>
                </a:solidFill>
                <a:latin typeface="Meiryo UI" panose="020B0604030504040204" pitchFamily="50" charset="-128"/>
                <a:ea typeface="Meiryo UI" panose="020B0604030504040204" pitchFamily="50" charset="-128"/>
              </a:rPr>
              <a:t>Contents</a:t>
            </a:r>
            <a:endParaRPr kumimoji="1" lang="ja-JP" altLang="en-US" sz="1349" b="1" dirty="0">
              <a:solidFill>
                <a:schemeClr val="bg1"/>
              </a:solidFill>
              <a:latin typeface="Meiryo UI" panose="020B0604030504040204" pitchFamily="50" charset="-128"/>
              <a:ea typeface="Meiryo UI" panose="020B0604030504040204" pitchFamily="50" charset="-128"/>
            </a:endParaRPr>
          </a:p>
        </p:txBody>
      </p:sp>
      <p:sp>
        <p:nvSpPr>
          <p:cNvPr id="76" name="テキスト ボックス 75">
            <a:extLst>
              <a:ext uri="{FF2B5EF4-FFF2-40B4-BE49-F238E27FC236}">
                <a16:creationId xmlns:a16="http://schemas.microsoft.com/office/drawing/2014/main" id="{246E7521-13E2-49B3-8C27-34BF310E4AB8}"/>
              </a:ext>
            </a:extLst>
          </p:cNvPr>
          <p:cNvSpPr txBox="1"/>
          <p:nvPr/>
        </p:nvSpPr>
        <p:spPr>
          <a:xfrm>
            <a:off x="2203199" y="2823661"/>
            <a:ext cx="723757" cy="262092"/>
          </a:xfrm>
          <a:prstGeom prst="rect">
            <a:avLst/>
          </a:prstGeom>
          <a:noFill/>
        </p:spPr>
        <p:txBody>
          <a:bodyPr wrap="none" lIns="26972" tIns="26972" rIns="26972" bIns="26972" rtlCol="0" anchor="ctr">
            <a:spAutoFit/>
          </a:bodyPr>
          <a:lstStyle/>
          <a:p>
            <a:r>
              <a:rPr lang="en-US" altLang="ja-JP" sz="1349" b="1" dirty="0">
                <a:solidFill>
                  <a:schemeClr val="bg1"/>
                </a:solidFill>
                <a:latin typeface="Meiryo UI" panose="020B0604030504040204" pitchFamily="50" charset="-128"/>
                <a:ea typeface="Meiryo UI" panose="020B0604030504040204" pitchFamily="50" charset="-128"/>
              </a:rPr>
              <a:t>Service</a:t>
            </a:r>
            <a:endParaRPr kumimoji="1" lang="ja-JP" altLang="en-US" sz="1349" b="1" dirty="0">
              <a:solidFill>
                <a:schemeClr val="bg1"/>
              </a:solidFill>
              <a:latin typeface="Meiryo UI" panose="020B0604030504040204" pitchFamily="50" charset="-128"/>
              <a:ea typeface="Meiryo UI" panose="020B0604030504040204" pitchFamily="50" charset="-128"/>
            </a:endParaRPr>
          </a:p>
        </p:txBody>
      </p:sp>
      <p:sp>
        <p:nvSpPr>
          <p:cNvPr id="77" name="テキスト ボックス 76">
            <a:extLst>
              <a:ext uri="{FF2B5EF4-FFF2-40B4-BE49-F238E27FC236}">
                <a16:creationId xmlns:a16="http://schemas.microsoft.com/office/drawing/2014/main" id="{129FD943-F05F-45AA-8D68-AC8A879300BB}"/>
              </a:ext>
            </a:extLst>
          </p:cNvPr>
          <p:cNvSpPr txBox="1"/>
          <p:nvPr/>
        </p:nvSpPr>
        <p:spPr>
          <a:xfrm>
            <a:off x="4214578" y="1820260"/>
            <a:ext cx="1489159" cy="239008"/>
          </a:xfrm>
          <a:prstGeom prst="rect">
            <a:avLst/>
          </a:prstGeom>
          <a:noFill/>
        </p:spPr>
        <p:txBody>
          <a:bodyPr wrap="none" lIns="26972" tIns="26972" rIns="26972" bIns="26972" rtlCol="0" anchor="ctr">
            <a:spAutoFit/>
          </a:bodyPr>
          <a:lstStyle/>
          <a:p>
            <a:r>
              <a:rPr lang="en-US" altLang="ja-JP" sz="1199" b="1" i="1" u="sng" dirty="0">
                <a:latin typeface="Meiryo UI" panose="020B0604030504040204" pitchFamily="50" charset="-128"/>
                <a:ea typeface="Meiryo UI" panose="020B0604030504040204" pitchFamily="50" charset="-128"/>
              </a:rPr>
              <a:t>Accelerated</a:t>
            </a:r>
            <a:r>
              <a:rPr lang="ja-JP" altLang="en-US" sz="1199" b="1" i="1" u="sng" dirty="0">
                <a:latin typeface="Meiryo UI" panose="020B0604030504040204" pitchFamily="50" charset="-128"/>
                <a:ea typeface="Meiryo UI" panose="020B0604030504040204" pitchFamily="50" charset="-128"/>
              </a:rPr>
              <a:t> </a:t>
            </a:r>
            <a:r>
              <a:rPr lang="en-US" altLang="ja-JP" sz="1199" b="1" i="1" u="sng" dirty="0">
                <a:latin typeface="Meiryo UI" panose="020B0604030504040204" pitchFamily="50" charset="-128"/>
                <a:ea typeface="Meiryo UI" panose="020B0604030504040204" pitchFamily="50" charset="-128"/>
              </a:rPr>
              <a:t>by</a:t>
            </a:r>
            <a:r>
              <a:rPr lang="ja-JP" altLang="en-US" sz="1199" b="1" i="1" u="sng" dirty="0">
                <a:latin typeface="Meiryo UI" panose="020B0604030504040204" pitchFamily="50" charset="-128"/>
                <a:ea typeface="Meiryo UI" panose="020B0604030504040204" pitchFamily="50" charset="-128"/>
              </a:rPr>
              <a:t> </a:t>
            </a:r>
            <a:r>
              <a:rPr lang="en-US" altLang="ja-JP" sz="1199" b="1" i="1" u="sng" dirty="0">
                <a:latin typeface="Meiryo UI" panose="020B0604030504040204" pitchFamily="50" charset="-128"/>
                <a:ea typeface="Meiryo UI" panose="020B0604030504040204" pitchFamily="50" charset="-128"/>
              </a:rPr>
              <a:t>AI</a:t>
            </a:r>
            <a:endParaRPr kumimoji="1" lang="ja-JP" altLang="en-US" sz="1199" b="1" i="1" u="sng" dirty="0">
              <a:latin typeface="Meiryo UI" panose="020B0604030504040204" pitchFamily="50" charset="-128"/>
              <a:ea typeface="Meiryo UI" panose="020B0604030504040204" pitchFamily="50" charset="-128"/>
            </a:endParaRPr>
          </a:p>
        </p:txBody>
      </p:sp>
      <p:sp>
        <p:nvSpPr>
          <p:cNvPr id="78" name="テキスト ボックス 77">
            <a:extLst>
              <a:ext uri="{FF2B5EF4-FFF2-40B4-BE49-F238E27FC236}">
                <a16:creationId xmlns:a16="http://schemas.microsoft.com/office/drawing/2014/main" id="{909FB514-6E34-4041-A18B-63B2A6CA1F56}"/>
              </a:ext>
            </a:extLst>
          </p:cNvPr>
          <p:cNvSpPr txBox="1"/>
          <p:nvPr/>
        </p:nvSpPr>
        <p:spPr>
          <a:xfrm>
            <a:off x="5597047" y="2596576"/>
            <a:ext cx="1332065" cy="239008"/>
          </a:xfrm>
          <a:prstGeom prst="rect">
            <a:avLst/>
          </a:prstGeom>
          <a:noFill/>
        </p:spPr>
        <p:txBody>
          <a:bodyPr wrap="none" lIns="26972" tIns="26972" rIns="26972" bIns="26972" rtlCol="0" anchor="ctr">
            <a:spAutoFit/>
          </a:bodyPr>
          <a:lstStyle/>
          <a:p>
            <a:r>
              <a:rPr kumimoji="1" lang="en-US" altLang="ja-JP" sz="1199" b="1" i="1" u="sng" dirty="0">
                <a:latin typeface="Meiryo UI" panose="020B0604030504040204" pitchFamily="50" charset="-128"/>
                <a:ea typeface="Meiryo UI" panose="020B0604030504040204" pitchFamily="50" charset="-128"/>
              </a:rPr>
              <a:t>Enhanced</a:t>
            </a:r>
            <a:r>
              <a:rPr kumimoji="1" lang="ja-JP" altLang="en-US" sz="1199" b="1" i="1" u="sng" dirty="0">
                <a:latin typeface="Meiryo UI" panose="020B0604030504040204" pitchFamily="50" charset="-128"/>
                <a:ea typeface="Meiryo UI" panose="020B0604030504040204" pitchFamily="50" charset="-128"/>
              </a:rPr>
              <a:t> </a:t>
            </a:r>
            <a:r>
              <a:rPr kumimoji="1" lang="en-US" altLang="ja-JP" sz="1199" b="1" i="1" u="sng" dirty="0">
                <a:latin typeface="Meiryo UI" panose="020B0604030504040204" pitchFamily="50" charset="-128"/>
                <a:ea typeface="Meiryo UI" panose="020B0604030504040204" pitchFamily="50" charset="-128"/>
              </a:rPr>
              <a:t>by</a:t>
            </a:r>
            <a:r>
              <a:rPr kumimoji="1" lang="ja-JP" altLang="en-US" sz="1199" b="1" i="1" u="sng" dirty="0">
                <a:latin typeface="Meiryo UI" panose="020B0604030504040204" pitchFamily="50" charset="-128"/>
                <a:ea typeface="Meiryo UI" panose="020B0604030504040204" pitchFamily="50" charset="-128"/>
              </a:rPr>
              <a:t> </a:t>
            </a:r>
            <a:r>
              <a:rPr kumimoji="1" lang="en-US" altLang="ja-JP" sz="1199" b="1" i="1" u="sng" dirty="0">
                <a:latin typeface="Meiryo UI" panose="020B0604030504040204" pitchFamily="50" charset="-128"/>
                <a:ea typeface="Meiryo UI" panose="020B0604030504040204" pitchFamily="50" charset="-128"/>
              </a:rPr>
              <a:t>AI</a:t>
            </a:r>
            <a:endParaRPr kumimoji="1" lang="ja-JP" altLang="en-US" sz="1199" b="1" i="1" u="sng" dirty="0">
              <a:latin typeface="Meiryo UI" panose="020B0604030504040204" pitchFamily="50" charset="-128"/>
              <a:ea typeface="Meiryo UI" panose="020B0604030504040204" pitchFamily="50" charset="-128"/>
            </a:endParaRPr>
          </a:p>
        </p:txBody>
      </p:sp>
      <p:sp>
        <p:nvSpPr>
          <p:cNvPr id="79" name="テキスト ボックス 78">
            <a:extLst>
              <a:ext uri="{FF2B5EF4-FFF2-40B4-BE49-F238E27FC236}">
                <a16:creationId xmlns:a16="http://schemas.microsoft.com/office/drawing/2014/main" id="{F65BD147-7032-46F3-9C50-5A2F82450911}"/>
              </a:ext>
            </a:extLst>
          </p:cNvPr>
          <p:cNvSpPr txBox="1"/>
          <p:nvPr/>
        </p:nvSpPr>
        <p:spPr>
          <a:xfrm>
            <a:off x="3336464" y="3598551"/>
            <a:ext cx="861679" cy="262092"/>
          </a:xfrm>
          <a:prstGeom prst="rect">
            <a:avLst/>
          </a:prstGeom>
          <a:noFill/>
        </p:spPr>
        <p:txBody>
          <a:bodyPr wrap="none" lIns="26972" tIns="26972" rIns="26972" bIns="26972" rtlCol="0" anchor="ctr">
            <a:spAutoFit/>
          </a:bodyPr>
          <a:lstStyle/>
          <a:p>
            <a:r>
              <a:rPr kumimoji="1" lang="en-US" altLang="ja-JP" sz="1349" b="1" dirty="0">
                <a:solidFill>
                  <a:schemeClr val="bg1"/>
                </a:solidFill>
                <a:latin typeface="Meiryo UI" panose="020B0604030504040204" pitchFamily="50" charset="-128"/>
                <a:ea typeface="Meiryo UI" panose="020B0604030504040204" pitchFamily="50" charset="-128"/>
              </a:rPr>
              <a:t>Products</a:t>
            </a:r>
            <a:endParaRPr kumimoji="1" lang="ja-JP" altLang="en-US" sz="1349" b="1" dirty="0">
              <a:solidFill>
                <a:schemeClr val="bg1"/>
              </a:solidFill>
              <a:latin typeface="Meiryo UI" panose="020B0604030504040204" pitchFamily="50" charset="-128"/>
              <a:ea typeface="Meiryo UI" panose="020B0604030504040204" pitchFamily="50" charset="-128"/>
            </a:endParaRPr>
          </a:p>
        </p:txBody>
      </p:sp>
      <p:sp>
        <p:nvSpPr>
          <p:cNvPr id="80" name="テキスト ボックス 79">
            <a:extLst>
              <a:ext uri="{FF2B5EF4-FFF2-40B4-BE49-F238E27FC236}">
                <a16:creationId xmlns:a16="http://schemas.microsoft.com/office/drawing/2014/main" id="{A27A1F8F-FF63-4AB2-AE4A-FA4708A5A21E}"/>
              </a:ext>
            </a:extLst>
          </p:cNvPr>
          <p:cNvSpPr txBox="1"/>
          <p:nvPr/>
        </p:nvSpPr>
        <p:spPr>
          <a:xfrm>
            <a:off x="4344421" y="4340004"/>
            <a:ext cx="1455148" cy="262092"/>
          </a:xfrm>
          <a:prstGeom prst="rect">
            <a:avLst/>
          </a:prstGeom>
          <a:noFill/>
        </p:spPr>
        <p:txBody>
          <a:bodyPr wrap="square" lIns="26972" tIns="26972" rIns="26972" bIns="26972" rtlCol="0" anchor="ctr">
            <a:spAutoFit/>
          </a:bodyPr>
          <a:lstStyle/>
          <a:p>
            <a:r>
              <a:rPr kumimoji="1" lang="en-US" altLang="ja-JP" sz="1349" b="1" dirty="0">
                <a:solidFill>
                  <a:schemeClr val="bg1"/>
                </a:solidFill>
                <a:latin typeface="Meiryo UI" panose="020B0604030504040204" pitchFamily="50" charset="-128"/>
                <a:ea typeface="Meiryo UI" panose="020B0604030504040204" pitchFamily="50" charset="-128"/>
              </a:rPr>
              <a:t>Manufacturing</a:t>
            </a:r>
            <a:endParaRPr kumimoji="1" lang="ja-JP" altLang="en-US" sz="1349" b="1" dirty="0">
              <a:solidFill>
                <a:schemeClr val="bg1"/>
              </a:solidFill>
              <a:latin typeface="Meiryo UI" panose="020B0604030504040204" pitchFamily="50" charset="-128"/>
              <a:ea typeface="Meiryo UI" panose="020B0604030504040204" pitchFamily="50" charset="-128"/>
            </a:endParaRPr>
          </a:p>
        </p:txBody>
      </p:sp>
      <p:sp>
        <p:nvSpPr>
          <p:cNvPr id="82" name="テキスト ボックス 81">
            <a:extLst>
              <a:ext uri="{FF2B5EF4-FFF2-40B4-BE49-F238E27FC236}">
                <a16:creationId xmlns:a16="http://schemas.microsoft.com/office/drawing/2014/main" id="{2FDCB8F6-2311-4F11-ADB7-AA4725B84279}"/>
              </a:ext>
            </a:extLst>
          </p:cNvPr>
          <p:cNvSpPr txBox="1"/>
          <p:nvPr/>
        </p:nvSpPr>
        <p:spPr>
          <a:xfrm>
            <a:off x="6791226" y="3405823"/>
            <a:ext cx="1500379" cy="239008"/>
          </a:xfrm>
          <a:prstGeom prst="rect">
            <a:avLst/>
          </a:prstGeom>
          <a:noFill/>
        </p:spPr>
        <p:txBody>
          <a:bodyPr wrap="none" lIns="26972" tIns="26972" rIns="26972" bIns="26972" rtlCol="0" anchor="ctr">
            <a:spAutoFit/>
          </a:bodyPr>
          <a:lstStyle/>
          <a:p>
            <a:r>
              <a:rPr lang="en-US" altLang="ja-JP" sz="1199" b="1" i="1" u="sng" dirty="0">
                <a:latin typeface="Meiryo UI" panose="020B0604030504040204" pitchFamily="50" charset="-128"/>
                <a:ea typeface="Meiryo UI" panose="020B0604030504040204" pitchFamily="50" charset="-128"/>
              </a:rPr>
              <a:t>Empowered</a:t>
            </a:r>
            <a:r>
              <a:rPr lang="ja-JP" altLang="en-US" sz="1199" b="1" i="1" u="sng" dirty="0">
                <a:latin typeface="Meiryo UI" panose="020B0604030504040204" pitchFamily="50" charset="-128"/>
                <a:ea typeface="Meiryo UI" panose="020B0604030504040204" pitchFamily="50" charset="-128"/>
              </a:rPr>
              <a:t> </a:t>
            </a:r>
            <a:r>
              <a:rPr lang="en-US" altLang="ja-JP" sz="1199" b="1" i="1" u="sng" dirty="0">
                <a:latin typeface="Meiryo UI" panose="020B0604030504040204" pitchFamily="50" charset="-128"/>
                <a:ea typeface="Meiryo UI" panose="020B0604030504040204" pitchFamily="50" charset="-128"/>
              </a:rPr>
              <a:t>by</a:t>
            </a:r>
            <a:r>
              <a:rPr lang="ja-JP" altLang="en-US" sz="1199" b="1" i="1" u="sng" dirty="0">
                <a:latin typeface="Meiryo UI" panose="020B0604030504040204" pitchFamily="50" charset="-128"/>
                <a:ea typeface="Meiryo UI" panose="020B0604030504040204" pitchFamily="50" charset="-128"/>
              </a:rPr>
              <a:t> </a:t>
            </a:r>
            <a:r>
              <a:rPr lang="en-US" altLang="ja-JP" sz="1199" b="1" i="1" u="sng" dirty="0">
                <a:latin typeface="Meiryo UI" panose="020B0604030504040204" pitchFamily="50" charset="-128"/>
                <a:ea typeface="Meiryo UI" panose="020B0604030504040204" pitchFamily="50" charset="-128"/>
              </a:rPr>
              <a:t>AI</a:t>
            </a:r>
            <a:endParaRPr lang="ja-JP" altLang="en-US" sz="1199" b="1" i="1" u="sng" dirty="0">
              <a:latin typeface="Meiryo UI" panose="020B0604030504040204" pitchFamily="50" charset="-128"/>
              <a:ea typeface="Meiryo UI" panose="020B0604030504040204" pitchFamily="50" charset="-128"/>
            </a:endParaRPr>
          </a:p>
        </p:txBody>
      </p:sp>
      <p:sp>
        <p:nvSpPr>
          <p:cNvPr id="83" name="テキスト ボックス 82">
            <a:extLst>
              <a:ext uri="{FF2B5EF4-FFF2-40B4-BE49-F238E27FC236}">
                <a16:creationId xmlns:a16="http://schemas.microsoft.com/office/drawing/2014/main" id="{255B73F6-EE94-45F7-927C-9C21AFF2F6E8}"/>
              </a:ext>
            </a:extLst>
          </p:cNvPr>
          <p:cNvSpPr txBox="1"/>
          <p:nvPr/>
        </p:nvSpPr>
        <p:spPr>
          <a:xfrm>
            <a:off x="7657591" y="4076366"/>
            <a:ext cx="1338293" cy="239008"/>
          </a:xfrm>
          <a:prstGeom prst="rect">
            <a:avLst/>
          </a:prstGeom>
          <a:noFill/>
        </p:spPr>
        <p:txBody>
          <a:bodyPr wrap="square" lIns="26972" tIns="26972" rIns="26972" bIns="26972" rtlCol="0" anchor="ctr">
            <a:spAutoFit/>
          </a:bodyPr>
          <a:lstStyle/>
          <a:p>
            <a:r>
              <a:rPr lang="en-US" altLang="ja-JP" sz="1199" b="1" i="1" u="sng" dirty="0">
                <a:latin typeface="Meiryo UI" panose="020B0604030504040204" pitchFamily="50" charset="-128"/>
                <a:ea typeface="Meiryo UI" panose="020B0604030504040204" pitchFamily="50" charset="-128"/>
              </a:rPr>
              <a:t>I</a:t>
            </a:r>
            <a:r>
              <a:rPr kumimoji="1" lang="en-US" altLang="ja-JP" sz="1199" b="1" i="1" u="sng" dirty="0">
                <a:latin typeface="Meiryo UI" panose="020B0604030504040204" pitchFamily="50" charset="-128"/>
                <a:ea typeface="Meiryo UI" panose="020B0604030504040204" pitchFamily="50" charset="-128"/>
              </a:rPr>
              <a:t>mproved</a:t>
            </a:r>
            <a:r>
              <a:rPr kumimoji="1" lang="ja-JP" altLang="en-US" sz="1199" b="1" i="1" u="sng" dirty="0">
                <a:latin typeface="Meiryo UI" panose="020B0604030504040204" pitchFamily="50" charset="-128"/>
                <a:ea typeface="Meiryo UI" panose="020B0604030504040204" pitchFamily="50" charset="-128"/>
              </a:rPr>
              <a:t> </a:t>
            </a:r>
            <a:r>
              <a:rPr kumimoji="1" lang="en-US" altLang="ja-JP" sz="1199" b="1" i="1" u="sng" dirty="0">
                <a:latin typeface="Meiryo UI" panose="020B0604030504040204" pitchFamily="50" charset="-128"/>
                <a:ea typeface="Meiryo UI" panose="020B0604030504040204" pitchFamily="50" charset="-128"/>
              </a:rPr>
              <a:t>by</a:t>
            </a:r>
            <a:r>
              <a:rPr kumimoji="1" lang="ja-JP" altLang="en-US" sz="1199" b="1" i="1" u="sng" dirty="0">
                <a:latin typeface="Meiryo UI" panose="020B0604030504040204" pitchFamily="50" charset="-128"/>
                <a:ea typeface="Meiryo UI" panose="020B0604030504040204" pitchFamily="50" charset="-128"/>
              </a:rPr>
              <a:t> </a:t>
            </a:r>
            <a:r>
              <a:rPr kumimoji="1" lang="en-US" altLang="ja-JP" sz="1199" b="1" i="1" u="sng" dirty="0">
                <a:latin typeface="Meiryo UI" panose="020B0604030504040204" pitchFamily="50" charset="-128"/>
                <a:ea typeface="Meiryo UI" panose="020B0604030504040204" pitchFamily="50" charset="-128"/>
              </a:rPr>
              <a:t>AI</a:t>
            </a:r>
            <a:endParaRPr kumimoji="1" lang="ja-JP" altLang="en-US" sz="1199" b="1" i="1" u="sng" dirty="0">
              <a:latin typeface="Meiryo UI" panose="020B0604030504040204" pitchFamily="50" charset="-128"/>
              <a:ea typeface="Meiryo UI" panose="020B0604030504040204" pitchFamily="50" charset="-128"/>
            </a:endParaRPr>
          </a:p>
        </p:txBody>
      </p:sp>
      <p:sp>
        <p:nvSpPr>
          <p:cNvPr id="84" name="テキスト ボックス 83">
            <a:extLst>
              <a:ext uri="{FF2B5EF4-FFF2-40B4-BE49-F238E27FC236}">
                <a16:creationId xmlns:a16="http://schemas.microsoft.com/office/drawing/2014/main" id="{65943616-B281-4A11-A85A-B1EF5C9E3D3F}"/>
              </a:ext>
            </a:extLst>
          </p:cNvPr>
          <p:cNvSpPr txBox="1"/>
          <p:nvPr/>
        </p:nvSpPr>
        <p:spPr>
          <a:xfrm>
            <a:off x="7562389" y="5398833"/>
            <a:ext cx="1413817" cy="239008"/>
          </a:xfrm>
          <a:prstGeom prst="rect">
            <a:avLst/>
          </a:prstGeom>
          <a:noFill/>
        </p:spPr>
        <p:txBody>
          <a:bodyPr wrap="none" lIns="26972" tIns="26972" rIns="26972" bIns="26972" rtlCol="0" anchor="ctr">
            <a:spAutoFit/>
          </a:bodyPr>
          <a:lstStyle/>
          <a:p>
            <a:r>
              <a:rPr lang="en-US" altLang="ja-JP" sz="1199" b="1" i="1" u="sng" dirty="0">
                <a:latin typeface="Meiryo UI" panose="020B0604030504040204" pitchFamily="50" charset="-128"/>
                <a:ea typeface="Meiryo UI" panose="020B0604030504040204" pitchFamily="50" charset="-128"/>
              </a:rPr>
              <a:t>Reinforced by</a:t>
            </a:r>
            <a:r>
              <a:rPr kumimoji="1" lang="en-US" altLang="ja-JP" sz="1199" b="1" i="1" u="sng" dirty="0">
                <a:latin typeface="Meiryo UI" panose="020B0604030504040204" pitchFamily="50" charset="-128"/>
                <a:ea typeface="Meiryo UI" panose="020B0604030504040204" pitchFamily="50" charset="-128"/>
              </a:rPr>
              <a:t> AI</a:t>
            </a:r>
          </a:p>
        </p:txBody>
      </p:sp>
      <p:pic>
        <p:nvPicPr>
          <p:cNvPr id="88" name="図 87">
            <a:extLst>
              <a:ext uri="{FF2B5EF4-FFF2-40B4-BE49-F238E27FC236}">
                <a16:creationId xmlns:a16="http://schemas.microsoft.com/office/drawing/2014/main" id="{36CF9A30-BD73-467E-A285-F9DE18A327ED}"/>
              </a:ext>
            </a:extLst>
          </p:cNvPr>
          <p:cNvPicPr>
            <a:picLocks noChangeAspect="1"/>
          </p:cNvPicPr>
          <p:nvPr/>
        </p:nvPicPr>
        <p:blipFill rotWithShape="1">
          <a:blip r:embed="rId6"/>
          <a:srcRect l="8479"/>
          <a:stretch/>
        </p:blipFill>
        <p:spPr>
          <a:xfrm>
            <a:off x="2806944" y="1516243"/>
            <a:ext cx="1361647" cy="832922"/>
          </a:xfrm>
          <a:prstGeom prst="rect">
            <a:avLst/>
          </a:prstGeom>
        </p:spPr>
      </p:pic>
      <p:sp>
        <p:nvSpPr>
          <p:cNvPr id="95" name="タイトル 1">
            <a:extLst>
              <a:ext uri="{FF2B5EF4-FFF2-40B4-BE49-F238E27FC236}">
                <a16:creationId xmlns:a16="http://schemas.microsoft.com/office/drawing/2014/main" id="{0BE0C7C1-1DC4-4028-9E1F-9C21A0F8BCAF}"/>
              </a:ext>
            </a:extLst>
          </p:cNvPr>
          <p:cNvSpPr>
            <a:spLocks noGrp="1"/>
          </p:cNvSpPr>
          <p:nvPr>
            <p:ph type="title"/>
          </p:nvPr>
        </p:nvSpPr>
        <p:spPr>
          <a:xfrm>
            <a:off x="323516" y="1129325"/>
            <a:ext cx="8495785" cy="404391"/>
          </a:xfrm>
        </p:spPr>
        <p:txBody>
          <a:bodyPr/>
          <a:lstStyle/>
          <a:p>
            <a:r>
              <a:rPr kumimoji="1" lang="en-US" altLang="ja-JP" dirty="0">
                <a:latin typeface="Meiryo UI" panose="020B0604030504040204" pitchFamily="50" charset="-128"/>
                <a:ea typeface="Meiryo UI" panose="020B0604030504040204" pitchFamily="50" charset="-128"/>
              </a:rPr>
              <a:t>AI for Sony</a:t>
            </a:r>
            <a:endParaRPr kumimoji="1" lang="ja-JP" altLang="en-US" dirty="0">
              <a:latin typeface="Meiryo UI" panose="020B0604030504040204" pitchFamily="50" charset="-128"/>
              <a:ea typeface="Meiryo UI" panose="020B0604030504040204" pitchFamily="50" charset="-128"/>
            </a:endParaRPr>
          </a:p>
        </p:txBody>
      </p:sp>
      <p:pic>
        <p:nvPicPr>
          <p:cNvPr id="97" name="図 96">
            <a:extLst>
              <a:ext uri="{FF2B5EF4-FFF2-40B4-BE49-F238E27FC236}">
                <a16:creationId xmlns:a16="http://schemas.microsoft.com/office/drawing/2014/main" id="{D5F8D89A-9542-4FE9-B7C3-328A2450EC99}"/>
              </a:ext>
            </a:extLst>
          </p:cNvPr>
          <p:cNvPicPr>
            <a:picLocks noChangeAspect="1"/>
          </p:cNvPicPr>
          <p:nvPr/>
        </p:nvPicPr>
        <p:blipFill>
          <a:blip r:embed="rId7"/>
          <a:stretch>
            <a:fillRect/>
          </a:stretch>
        </p:blipFill>
        <p:spPr>
          <a:xfrm>
            <a:off x="4294889" y="2311796"/>
            <a:ext cx="1203721" cy="878765"/>
          </a:xfrm>
          <a:prstGeom prst="rect">
            <a:avLst/>
          </a:prstGeom>
        </p:spPr>
      </p:pic>
      <p:pic>
        <p:nvPicPr>
          <p:cNvPr id="99" name="図 98">
            <a:extLst>
              <a:ext uri="{FF2B5EF4-FFF2-40B4-BE49-F238E27FC236}">
                <a16:creationId xmlns:a16="http://schemas.microsoft.com/office/drawing/2014/main" id="{1C3E0523-BC24-45B7-8EE4-06686F2CBAC5}"/>
              </a:ext>
            </a:extLst>
          </p:cNvPr>
          <p:cNvPicPr>
            <a:picLocks noChangeAspect="1"/>
          </p:cNvPicPr>
          <p:nvPr/>
        </p:nvPicPr>
        <p:blipFill>
          <a:blip r:embed="rId8"/>
          <a:stretch>
            <a:fillRect/>
          </a:stretch>
        </p:blipFill>
        <p:spPr>
          <a:xfrm>
            <a:off x="6228962" y="3900242"/>
            <a:ext cx="1348696" cy="616958"/>
          </a:xfrm>
          <a:prstGeom prst="rect">
            <a:avLst/>
          </a:prstGeom>
        </p:spPr>
      </p:pic>
      <p:pic>
        <p:nvPicPr>
          <p:cNvPr id="2" name="図 1">
            <a:extLst>
              <a:ext uri="{FF2B5EF4-FFF2-40B4-BE49-F238E27FC236}">
                <a16:creationId xmlns:a16="http://schemas.microsoft.com/office/drawing/2014/main" id="{B37635DB-158C-44F9-98E2-E545A27F54EC}"/>
              </a:ext>
            </a:extLst>
          </p:cNvPr>
          <p:cNvPicPr>
            <a:picLocks noChangeAspect="1"/>
          </p:cNvPicPr>
          <p:nvPr/>
        </p:nvPicPr>
        <p:blipFill>
          <a:blip r:embed="rId9"/>
          <a:stretch>
            <a:fillRect/>
          </a:stretch>
        </p:blipFill>
        <p:spPr>
          <a:xfrm>
            <a:off x="7873873" y="4728323"/>
            <a:ext cx="790219" cy="639630"/>
          </a:xfrm>
          <a:prstGeom prst="rect">
            <a:avLst/>
          </a:prstGeom>
        </p:spPr>
      </p:pic>
      <p:sp>
        <p:nvSpPr>
          <p:cNvPr id="28" name="平行四辺形 27">
            <a:extLst>
              <a:ext uri="{FF2B5EF4-FFF2-40B4-BE49-F238E27FC236}">
                <a16:creationId xmlns:a16="http://schemas.microsoft.com/office/drawing/2014/main" id="{317E1D74-65C1-41BA-B044-1B0092C22BB3}"/>
              </a:ext>
            </a:extLst>
          </p:cNvPr>
          <p:cNvSpPr/>
          <p:nvPr/>
        </p:nvSpPr>
        <p:spPr>
          <a:xfrm rot="1926144">
            <a:off x="1399512" y="2484835"/>
            <a:ext cx="2689199" cy="957120"/>
          </a:xfrm>
          <a:prstGeom prst="parallelogram">
            <a:avLst>
              <a:gd name="adj" fmla="val 15689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6972" tIns="26972" rIns="26972" bIns="26972" rtlCol="0" anchor="ctr"/>
          <a:lstStyle/>
          <a:p>
            <a:pPr algn="ctr"/>
            <a:endParaRPr kumimoji="1" lang="ja-JP" altLang="en-US" sz="1798" b="1" dirty="0">
              <a:solidFill>
                <a:schemeClr val="accent1"/>
              </a:solidFill>
              <a:latin typeface="Meiryo UI" panose="020B0604030504040204" pitchFamily="50" charset="-128"/>
              <a:ea typeface="Meiryo UI" panose="020B0604030504040204" pitchFamily="50" charset="-128"/>
            </a:endParaRPr>
          </a:p>
        </p:txBody>
      </p:sp>
      <p:sp>
        <p:nvSpPr>
          <p:cNvPr id="33" name="平行四辺形 32">
            <a:extLst>
              <a:ext uri="{FF2B5EF4-FFF2-40B4-BE49-F238E27FC236}">
                <a16:creationId xmlns:a16="http://schemas.microsoft.com/office/drawing/2014/main" id="{84272134-5E89-48E2-9D57-1C26F608D3C8}"/>
              </a:ext>
            </a:extLst>
          </p:cNvPr>
          <p:cNvSpPr/>
          <p:nvPr/>
        </p:nvSpPr>
        <p:spPr>
          <a:xfrm rot="1926144">
            <a:off x="372249" y="1819604"/>
            <a:ext cx="2689199" cy="957120"/>
          </a:xfrm>
          <a:prstGeom prst="parallelogram">
            <a:avLst>
              <a:gd name="adj" fmla="val 156893"/>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6972" tIns="26972" rIns="26972" bIns="26972" rtlCol="0" anchor="ctr"/>
          <a:lstStyle/>
          <a:p>
            <a:pPr algn="ctr"/>
            <a:endParaRPr kumimoji="1" lang="ja-JP" altLang="en-US" sz="1798" b="1" dirty="0">
              <a:solidFill>
                <a:schemeClr val="accent1"/>
              </a:solidFill>
              <a:latin typeface="Meiryo UI" panose="020B0604030504040204" pitchFamily="50" charset="-128"/>
              <a:ea typeface="Meiryo UI" panose="020B0604030504040204" pitchFamily="50" charset="-128"/>
            </a:endParaRPr>
          </a:p>
        </p:txBody>
      </p:sp>
      <p:sp>
        <p:nvSpPr>
          <p:cNvPr id="34" name="平行四辺形 33">
            <a:extLst>
              <a:ext uri="{FF2B5EF4-FFF2-40B4-BE49-F238E27FC236}">
                <a16:creationId xmlns:a16="http://schemas.microsoft.com/office/drawing/2014/main" id="{7C5FCC44-3952-4C3A-A83A-A66CE24EB800}"/>
              </a:ext>
            </a:extLst>
          </p:cNvPr>
          <p:cNvSpPr/>
          <p:nvPr/>
        </p:nvSpPr>
        <p:spPr>
          <a:xfrm rot="1926144">
            <a:off x="2416295" y="3150067"/>
            <a:ext cx="2689199" cy="957120"/>
          </a:xfrm>
          <a:prstGeom prst="parallelogram">
            <a:avLst>
              <a:gd name="adj" fmla="val 1568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6972" tIns="26972" rIns="26972" bIns="26972" rtlCol="0" anchor="ctr"/>
          <a:lstStyle/>
          <a:p>
            <a:pPr algn="ctr"/>
            <a:endParaRPr kumimoji="1" lang="ja-JP" altLang="en-US" sz="1798" b="1" dirty="0">
              <a:solidFill>
                <a:schemeClr val="accent1"/>
              </a:solidFill>
              <a:latin typeface="Meiryo UI" panose="020B0604030504040204" pitchFamily="50" charset="-128"/>
              <a:ea typeface="Meiryo UI" panose="020B0604030504040204" pitchFamily="50" charset="-128"/>
            </a:endParaRPr>
          </a:p>
        </p:txBody>
      </p:sp>
      <p:sp>
        <p:nvSpPr>
          <p:cNvPr id="35" name="平行四辺形 34">
            <a:extLst>
              <a:ext uri="{FF2B5EF4-FFF2-40B4-BE49-F238E27FC236}">
                <a16:creationId xmlns:a16="http://schemas.microsoft.com/office/drawing/2014/main" id="{3D4B14B2-FD06-401F-9F7F-B34FC0A1BED4}"/>
              </a:ext>
            </a:extLst>
          </p:cNvPr>
          <p:cNvSpPr/>
          <p:nvPr/>
        </p:nvSpPr>
        <p:spPr>
          <a:xfrm rot="1926144">
            <a:off x="3430929" y="3802788"/>
            <a:ext cx="2689199" cy="957120"/>
          </a:xfrm>
          <a:prstGeom prst="parallelogram">
            <a:avLst>
              <a:gd name="adj" fmla="val 15689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6972" tIns="26972" rIns="26972" bIns="26972" rtlCol="0" anchor="ctr"/>
          <a:lstStyle/>
          <a:p>
            <a:pPr algn="ctr"/>
            <a:endParaRPr kumimoji="1" lang="ja-JP" altLang="en-US" sz="1798" b="1" dirty="0">
              <a:solidFill>
                <a:schemeClr val="accent1"/>
              </a:solidFill>
              <a:latin typeface="Meiryo UI" panose="020B0604030504040204" pitchFamily="50" charset="-128"/>
              <a:ea typeface="Meiryo UI" panose="020B0604030504040204" pitchFamily="50" charset="-128"/>
            </a:endParaRPr>
          </a:p>
        </p:txBody>
      </p:sp>
      <p:sp>
        <p:nvSpPr>
          <p:cNvPr id="36" name="平行四辺形 35">
            <a:extLst>
              <a:ext uri="{FF2B5EF4-FFF2-40B4-BE49-F238E27FC236}">
                <a16:creationId xmlns:a16="http://schemas.microsoft.com/office/drawing/2014/main" id="{12C10DF7-CDE9-4461-A826-81163ECE1044}"/>
              </a:ext>
            </a:extLst>
          </p:cNvPr>
          <p:cNvSpPr/>
          <p:nvPr/>
        </p:nvSpPr>
        <p:spPr>
          <a:xfrm rot="1926144">
            <a:off x="4466066" y="4466983"/>
            <a:ext cx="2689199" cy="957120"/>
          </a:xfrm>
          <a:prstGeom prst="parallelogram">
            <a:avLst>
              <a:gd name="adj" fmla="val 15689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6972" tIns="26972" rIns="26972" bIns="26972" rtlCol="0" anchor="ctr"/>
          <a:lstStyle/>
          <a:p>
            <a:pPr algn="ctr"/>
            <a:endParaRPr kumimoji="1" lang="ja-JP" altLang="en-US" sz="1798" b="1" dirty="0">
              <a:solidFill>
                <a:schemeClr val="accent1"/>
              </a:solidFill>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FB40FD9F-CC14-46D2-9C1A-A859784B4222}"/>
              </a:ext>
            </a:extLst>
          </p:cNvPr>
          <p:cNvSpPr txBox="1"/>
          <p:nvPr/>
        </p:nvSpPr>
        <p:spPr>
          <a:xfrm>
            <a:off x="3356342" y="3492923"/>
            <a:ext cx="861679" cy="262092"/>
          </a:xfrm>
          <a:prstGeom prst="rect">
            <a:avLst/>
          </a:prstGeom>
          <a:noFill/>
        </p:spPr>
        <p:txBody>
          <a:bodyPr wrap="none" lIns="26972" tIns="26972" rIns="26972" bIns="26972" rtlCol="0" anchor="ctr">
            <a:spAutoFit/>
          </a:bodyPr>
          <a:lstStyle/>
          <a:p>
            <a:r>
              <a:rPr kumimoji="1" lang="en-US" altLang="ja-JP" sz="1349" b="1" dirty="0">
                <a:solidFill>
                  <a:schemeClr val="bg1"/>
                </a:solidFill>
                <a:latin typeface="Meiryo UI" panose="020B0604030504040204" pitchFamily="50" charset="-128"/>
                <a:ea typeface="Meiryo UI" panose="020B0604030504040204" pitchFamily="50" charset="-128"/>
              </a:rPr>
              <a:t>Products</a:t>
            </a:r>
            <a:endParaRPr kumimoji="1" lang="ja-JP" altLang="en-US" sz="1349" b="1" dirty="0">
              <a:solidFill>
                <a:schemeClr val="bg1"/>
              </a:solidFill>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E121D326-4995-45F0-A74F-814053262585}"/>
              </a:ext>
            </a:extLst>
          </p:cNvPr>
          <p:cNvSpPr txBox="1"/>
          <p:nvPr/>
        </p:nvSpPr>
        <p:spPr>
          <a:xfrm>
            <a:off x="4095879" y="4149049"/>
            <a:ext cx="1397794" cy="262092"/>
          </a:xfrm>
          <a:prstGeom prst="rect">
            <a:avLst/>
          </a:prstGeom>
          <a:noFill/>
        </p:spPr>
        <p:txBody>
          <a:bodyPr wrap="square" lIns="26972" tIns="26972" rIns="26972" bIns="26972" rtlCol="0" anchor="ctr">
            <a:spAutoFit/>
          </a:bodyPr>
          <a:lstStyle/>
          <a:p>
            <a:r>
              <a:rPr kumimoji="1" lang="en-US" altLang="ja-JP" sz="1349" b="1" dirty="0">
                <a:solidFill>
                  <a:schemeClr val="bg1"/>
                </a:solidFill>
                <a:latin typeface="Meiryo UI" panose="020B0604030504040204" pitchFamily="50" charset="-128"/>
                <a:ea typeface="Meiryo UI" panose="020B0604030504040204" pitchFamily="50" charset="-128"/>
              </a:rPr>
              <a:t>Manufacturing</a:t>
            </a:r>
            <a:endParaRPr kumimoji="1" lang="ja-JP" altLang="en-US" sz="1349" b="1" dirty="0">
              <a:solidFill>
                <a:schemeClr val="bg1"/>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F9E831EE-E744-440A-88CB-7EE574E100BB}"/>
              </a:ext>
            </a:extLst>
          </p:cNvPr>
          <p:cNvSpPr txBox="1"/>
          <p:nvPr/>
        </p:nvSpPr>
        <p:spPr>
          <a:xfrm>
            <a:off x="5249302" y="4796845"/>
            <a:ext cx="1200618" cy="262092"/>
          </a:xfrm>
          <a:prstGeom prst="rect">
            <a:avLst/>
          </a:prstGeom>
          <a:noFill/>
        </p:spPr>
        <p:txBody>
          <a:bodyPr wrap="none" lIns="26972" tIns="26972" rIns="26972" bIns="26972" rtlCol="0" anchor="ctr">
            <a:spAutoFit/>
          </a:bodyPr>
          <a:lstStyle/>
          <a:p>
            <a:r>
              <a:rPr kumimoji="1" lang="en-US" altLang="ja-JP" sz="1349" b="1" dirty="0">
                <a:solidFill>
                  <a:schemeClr val="bg1"/>
                </a:solidFill>
                <a:latin typeface="Meiryo UI" panose="020B0604030504040204" pitchFamily="50" charset="-128"/>
                <a:ea typeface="Meiryo UI" panose="020B0604030504040204" pitchFamily="50" charset="-128"/>
              </a:rPr>
              <a:t>Components</a:t>
            </a:r>
            <a:endParaRPr kumimoji="1" lang="ja-JP" altLang="en-US" sz="1349" b="1" dirty="0">
              <a:solidFill>
                <a:schemeClr val="bg1"/>
              </a:solidFill>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608386B0-619E-41FC-98CD-7FA2D16FDA00}"/>
              </a:ext>
            </a:extLst>
          </p:cNvPr>
          <p:cNvSpPr txBox="1"/>
          <p:nvPr/>
        </p:nvSpPr>
        <p:spPr>
          <a:xfrm>
            <a:off x="2409636" y="2820180"/>
            <a:ext cx="723757" cy="262092"/>
          </a:xfrm>
          <a:prstGeom prst="rect">
            <a:avLst/>
          </a:prstGeom>
          <a:noFill/>
        </p:spPr>
        <p:txBody>
          <a:bodyPr wrap="none" lIns="26972" tIns="26972" rIns="26972" bIns="26972" rtlCol="0" anchor="ctr">
            <a:spAutoFit/>
          </a:bodyPr>
          <a:lstStyle/>
          <a:p>
            <a:r>
              <a:rPr lang="en-US" altLang="ja-JP" sz="1349" b="1" dirty="0">
                <a:solidFill>
                  <a:schemeClr val="bg1"/>
                </a:solidFill>
                <a:latin typeface="Meiryo UI" panose="020B0604030504040204" pitchFamily="50" charset="-128"/>
                <a:ea typeface="Meiryo UI" panose="020B0604030504040204" pitchFamily="50" charset="-128"/>
              </a:rPr>
              <a:t>Service</a:t>
            </a:r>
            <a:endParaRPr kumimoji="1" lang="ja-JP" altLang="en-US" sz="1349" b="1" dirty="0">
              <a:solidFill>
                <a:schemeClr val="bg1"/>
              </a:solidFill>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82FE3957-8F25-4A5C-AF4E-E94DA18E7A8E}"/>
              </a:ext>
            </a:extLst>
          </p:cNvPr>
          <p:cNvSpPr txBox="1"/>
          <p:nvPr/>
        </p:nvSpPr>
        <p:spPr>
          <a:xfrm>
            <a:off x="1241102" y="2153768"/>
            <a:ext cx="868091" cy="262092"/>
          </a:xfrm>
          <a:prstGeom prst="rect">
            <a:avLst/>
          </a:prstGeom>
          <a:noFill/>
        </p:spPr>
        <p:txBody>
          <a:bodyPr wrap="none" lIns="26972" tIns="26972" rIns="26972" bIns="26972" rtlCol="0" anchor="ctr">
            <a:spAutoFit/>
          </a:bodyPr>
          <a:lstStyle/>
          <a:p>
            <a:r>
              <a:rPr kumimoji="1" lang="en-US" altLang="ja-JP" sz="1349" b="1" dirty="0">
                <a:solidFill>
                  <a:schemeClr val="bg1"/>
                </a:solidFill>
                <a:latin typeface="Meiryo UI" panose="020B0604030504040204" pitchFamily="50" charset="-128"/>
                <a:ea typeface="Meiryo UI" panose="020B0604030504040204" pitchFamily="50" charset="-128"/>
              </a:rPr>
              <a:t>Contents</a:t>
            </a:r>
            <a:endParaRPr kumimoji="1" lang="ja-JP" altLang="en-US" sz="1349"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8682199"/>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txDef>
      <a:spPr>
        <a:noFill/>
        <a:ln>
          <a:solidFill>
            <a:schemeClr val="tx1"/>
          </a:solidFill>
        </a:ln>
      </a:spPr>
      <a:bodyPr wrap="square" rtlCol="0">
        <a:noAutofit/>
      </a:bodyPr>
      <a:lstStyle>
        <a:defPPr>
          <a:defRPr dirty="0"/>
        </a:defPPr>
      </a:lstStyle>
    </a:tx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template_english</Template>
  <TotalTime>2714</TotalTime>
  <Words>858</Words>
  <Application>Microsoft Office PowerPoint</Application>
  <PresentationFormat>On-screen Show (4:3)</PresentationFormat>
  <Paragraphs>145</Paragraphs>
  <Slides>15</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Meiryo UI</vt:lpstr>
      <vt:lpstr>ＭＳ Ｐゴシック</vt:lpstr>
      <vt:lpstr>Arial</vt:lpstr>
      <vt:lpstr>Calibri</vt:lpstr>
      <vt:lpstr>Gill Sans</vt:lpstr>
      <vt:lpstr>IBM Plex Sans</vt:lpstr>
      <vt:lpstr>Microsoft Sans Serif</vt:lpstr>
      <vt:lpstr>Wingdings</vt:lpstr>
      <vt:lpstr>English</vt:lpstr>
      <vt:lpstr> PATENT PANEL (1) </vt:lpstr>
      <vt:lpstr>PATENT PANEL (2)</vt:lpstr>
      <vt:lpstr>Background Information on AI</vt:lpstr>
      <vt:lpstr>Neural Network / Deep Learning</vt:lpstr>
      <vt:lpstr>Where Does Innovation Take Place Today in Deep Neural Networks? </vt:lpstr>
      <vt:lpstr>PATENT PROTECTION OF AI-RELATED INVENTIONS</vt:lpstr>
      <vt:lpstr>PowerPoint Presentation</vt:lpstr>
      <vt:lpstr>PowerPoint Presentation</vt:lpstr>
      <vt:lpstr>AI for Sony</vt:lpstr>
      <vt:lpstr>Partnership on AI</vt:lpstr>
      <vt:lpstr>AI Created Inventions - Digital Inventor Computer-Implemented Simulations – Digital Twin</vt:lpstr>
      <vt:lpstr>Are the current patent law and patentability guidelines appropriate for protecting and using AI-related inventions? </vt:lpstr>
      <vt:lpstr>Are the current patent law and patentability guidelines appropriate for protecting and using AI-related inventions? </vt:lpstr>
      <vt:lpstr>AI Ethics－FAT (Fairness, Accountability, and Transparency）</vt:lpstr>
      <vt:lpstr>PowerPoint Presentation</vt:lpstr>
    </vt:vector>
  </TitlesOfParts>
  <Company>World Intellectual Property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HANSSEN PEREZ Carolina</dc:creator>
  <cp:keywords>FOR OFFICIAL USE ONLY</cp:keywords>
  <cp:lastModifiedBy>ALEMAN Marco</cp:lastModifiedBy>
  <cp:revision>245</cp:revision>
  <cp:lastPrinted>2019-09-26T14:54:45Z</cp:lastPrinted>
  <dcterms:created xsi:type="dcterms:W3CDTF">2017-10-04T10:40:31Z</dcterms:created>
  <dcterms:modified xsi:type="dcterms:W3CDTF">2019-09-26T14:56:00Z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f4de4b44-2ca9-4859-a08d-f5287113ef2e</vt:lpwstr>
  </property>
  <property fmtid="{D5CDD505-2E9C-101B-9397-08002B2CF9AE}" pid="3" name="Classification">
    <vt:lpwstr>For Official Use Only</vt:lpwstr>
  </property>
  <property fmtid="{D5CDD505-2E9C-101B-9397-08002B2CF9AE}" pid="4" name="VisualMarkings">
    <vt:lpwstr>None</vt:lpwstr>
  </property>
  <property fmtid="{D5CDD505-2E9C-101B-9397-08002B2CF9AE}" pid="5" name="Alignment">
    <vt:lpwstr>Centre</vt:lpwstr>
  </property>
  <property fmtid="{D5CDD505-2E9C-101B-9397-08002B2CF9AE}" pid="6" name="Language">
    <vt:lpwstr>English</vt:lpwstr>
  </property>
</Properties>
</file>