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56" r:id="rId5"/>
    <p:sldId id="339" r:id="rId6"/>
    <p:sldId id="338" r:id="rId7"/>
    <p:sldId id="348" r:id="rId8"/>
    <p:sldId id="360" r:id="rId9"/>
    <p:sldId id="349" r:id="rId10"/>
    <p:sldId id="350" r:id="rId11"/>
    <p:sldId id="341" r:id="rId12"/>
    <p:sldId id="343" r:id="rId13"/>
    <p:sldId id="345" r:id="rId14"/>
    <p:sldId id="344" r:id="rId15"/>
    <p:sldId id="351" r:id="rId16"/>
    <p:sldId id="359" r:id="rId17"/>
    <p:sldId id="342" r:id="rId18"/>
    <p:sldId id="352" r:id="rId19"/>
    <p:sldId id="353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4" r:id="rId37"/>
    <p:sldId id="332" r:id="rId38"/>
    <p:sldId id="333" r:id="rId39"/>
    <p:sldId id="340" r:id="rId40"/>
    <p:sldId id="335" r:id="rId41"/>
    <p:sldId id="336" r:id="rId42"/>
    <p:sldId id="337" r:id="rId43"/>
    <p:sldId id="303" r:id="rId44"/>
    <p:sldId id="304" r:id="rId45"/>
    <p:sldId id="305" r:id="rId46"/>
    <p:sldId id="354" r:id="rId47"/>
    <p:sldId id="307" r:id="rId48"/>
    <p:sldId id="308" r:id="rId49"/>
    <p:sldId id="294" r:id="rId50"/>
    <p:sldId id="355" r:id="rId51"/>
    <p:sldId id="356" r:id="rId52"/>
    <p:sldId id="357" r:id="rId53"/>
    <p:sldId id="358" r:id="rId54"/>
    <p:sldId id="285" r:id="rId55"/>
    <p:sldId id="293" r:id="rId5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Esteve Pitarch" initials="JEP" lastIdx="1" clrIdx="0">
    <p:extLst>
      <p:ext uri="{19B8F6BF-5375-455C-9EA6-DF929625EA0E}">
        <p15:presenceInfo xmlns:p15="http://schemas.microsoft.com/office/powerpoint/2012/main" userId="S-1-5-21-2915997116-4131603029-1789207793-388852" providerId="AD"/>
      </p:ext>
    </p:extLst>
  </p:cmAuthor>
  <p:cmAuthor id="2" name="USPTO" initials="KK" lastIdx="85" clrIdx="1">
    <p:extLst>
      <p:ext uri="{19B8F6BF-5375-455C-9EA6-DF929625EA0E}">
        <p15:presenceInfo xmlns:p15="http://schemas.microsoft.com/office/powerpoint/2012/main" userId="USPTO" providerId="None"/>
      </p:ext>
    </p:extLst>
  </p:cmAuthor>
  <p:cmAuthor id="3" name="FRANCIS Emma" initials="FE" lastIdx="1" clrIdx="2">
    <p:extLst>
      <p:ext uri="{19B8F6BF-5375-455C-9EA6-DF929625EA0E}">
        <p15:presenceInfo xmlns:p15="http://schemas.microsoft.com/office/powerpoint/2012/main" userId="S-1-5-21-3637208745-3825800285-422149103-17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4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1" autoAdjust="0"/>
    <p:restoredTop sz="76290" autoAdjust="0"/>
  </p:normalViewPr>
  <p:slideViewPr>
    <p:cSldViewPr>
      <p:cViewPr varScale="1">
        <p:scale>
          <a:sx n="139" d="100"/>
          <a:sy n="139" d="100"/>
        </p:scale>
        <p:origin x="3859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3" d="100"/>
          <a:sy n="33" d="100"/>
        </p:scale>
        <p:origin x="21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266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89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3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0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72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7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01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2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6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6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1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76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92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4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4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64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81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1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46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2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16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68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11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6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09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693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5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81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494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5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16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15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45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603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11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6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206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38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666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5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33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17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66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4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18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c" descr="WIPO PUBLIC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WIPO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en/sequence/index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standards@wipo.int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398" y="3810001"/>
            <a:ext cx="7906073" cy="746548"/>
          </a:xfrm>
          <a:noFill/>
        </p:spPr>
        <p:txBody>
          <a:bodyPr/>
          <a:lstStyle/>
          <a:p>
            <a:r>
              <a:rPr lang="en-US" sz="3000" b="1" dirty="0">
                <a:solidFill>
                  <a:srgbClr val="00408C"/>
                </a:solidFill>
                <a:ea typeface="ヒラギノ角ゴ Pro W3" pitchFamily="1" charset="-128"/>
              </a:rPr>
              <a:t>WIPO Standard ST.26</a:t>
            </a:r>
          </a:p>
          <a:p>
            <a:r>
              <a:rPr lang="en-US" sz="3000" b="1" dirty="0">
                <a:solidFill>
                  <a:srgbClr val="00408C"/>
                </a:solidFill>
                <a:ea typeface="ヒラギノ角ゴ Pro W3" pitchFamily="1" charset="-128"/>
              </a:rPr>
              <a:t>INTRODUÇÃO</a:t>
            </a:r>
          </a:p>
          <a:p>
            <a:endParaRPr lang="en-US" sz="1800" b="1" dirty="0">
              <a:solidFill>
                <a:srgbClr val="00408C"/>
              </a:solidFill>
              <a:ea typeface="ヒラギノ角ゴ Pro W3" pitchFamily="1" charset="-128"/>
            </a:endParaRPr>
          </a:p>
          <a:p>
            <a:r>
              <a:rPr lang="en-US" sz="1800" dirty="0">
                <a:solidFill>
                  <a:srgbClr val="00408C"/>
                </a:solidFill>
                <a:ea typeface="ヒラギノ角ゴ Pro W3" pitchFamily="1" charset="-128"/>
              </a:rPr>
              <a:t> Formação em Webinars</a:t>
            </a:r>
            <a:endParaRPr lang="en-US" sz="18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899592" y="5795961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398" y="3887147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ST.25 versus ST.26</a:t>
            </a:r>
          </a:p>
          <a:p>
            <a:r>
              <a:rPr lang="en-150" sz="2400" kern="0" dirty="0"/>
              <a:t>…</a:t>
            </a:r>
            <a:r>
              <a:rPr lang="fr-FR" sz="2400" kern="0" dirty="0"/>
              <a:t>para dados de Sequência</a:t>
            </a:r>
            <a:r>
              <a:rPr lang="en-US" sz="2400" kern="0" dirty="0"/>
              <a:t> (1)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593039"/>
              </p:ext>
            </p:extLst>
          </p:nvPr>
        </p:nvGraphicFramePr>
        <p:xfrm>
          <a:off x="539552" y="1484784"/>
          <a:ext cx="82296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055534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13976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3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Somente sequências identificadas como </a:t>
                      </a:r>
                      <a:r>
                        <a:rPr lang="en-US" sz="1600" baseline="0" dirty="0"/>
                        <a:t>DNA, RNA ou PRT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Sequências identificadas como DNA, RNA, ou AA juntamente com um qualificador obrigatório mol_type para descrever melhor a molécula</a:t>
                      </a:r>
                      <a:endParaRPr lang="en-US" sz="1600" baseline="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2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Nomes de organismos: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err="1"/>
                        <a:t>Género</a:t>
                      </a:r>
                      <a:r>
                        <a:rPr lang="en-US" sz="1600" dirty="0"/>
                        <a:t>/espécie em latim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Nome do vírus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“sequência artificial”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“desconhecido”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Nomes de organismos</a:t>
                      </a:r>
                      <a:r>
                        <a:rPr lang="en-US" sz="1600" baseline="0" dirty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-   </a:t>
                      </a:r>
                      <a:r>
                        <a:rPr lang="en-US" sz="1600" baseline="0" dirty="0" err="1"/>
                        <a:t>Género</a:t>
                      </a:r>
                      <a:r>
                        <a:rPr lang="en-US" sz="1600" baseline="0" dirty="0"/>
                        <a:t>/espécie em latim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-   Nome do vírus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“construção sintética”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“não identificado”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1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“u” representa o uracil nas sequências de </a:t>
                      </a:r>
                      <a:r>
                        <a:rPr lang="en-US" sz="1600" dirty="0" err="1"/>
                        <a:t>nucleótidos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“t” representa</a:t>
                      </a:r>
                      <a:r>
                        <a:rPr lang="en-US" sz="1600" baseline="0" dirty="0"/>
                        <a:t> o </a:t>
                      </a:r>
                      <a:r>
                        <a:rPr lang="en-US" sz="1600" dirty="0"/>
                        <a:t>uracil nas sequências de RNA e timina nas sequências de DNA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55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Sequências de aminoácidos representadas por abreviaturas de três letras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Sequências de aminoácidos representadas por abreviaturas de uma letra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9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0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ST.25 versus ST.26</a:t>
            </a:r>
          </a:p>
          <a:p>
            <a:r>
              <a:rPr lang="en-150" sz="2400" kern="0" dirty="0"/>
              <a:t>…</a:t>
            </a:r>
            <a:r>
              <a:rPr lang="fr-FR" sz="2400" kern="0" dirty="0"/>
              <a:t>para dados de Sequência</a:t>
            </a:r>
            <a:r>
              <a:rPr lang="en-US" sz="2400" kern="0" dirty="0"/>
              <a:t> (2)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217217"/>
              </p:ext>
            </p:extLst>
          </p:nvPr>
        </p:nvGraphicFramePr>
        <p:xfrm>
          <a:off x="467544" y="1772816"/>
          <a:ext cx="82296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055534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13976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3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As variáveis “n” e “Xaa” devem ter uma definição fornecida numa caracterização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Valor standard suposto para as variáveis “n” e “X” sem definição</a:t>
                      </a:r>
                      <a:endParaRPr lang="en-US" sz="16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2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 formato da localização de </a:t>
                      </a:r>
                      <a:r>
                        <a:rPr lang="en-US" sz="1600" dirty="0" err="1"/>
                        <a:t>características</a:t>
                      </a:r>
                      <a:r>
                        <a:rPr lang="en-US" sz="1600" dirty="0"/>
                        <a:t> não é claramente definido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Formatos de localização de </a:t>
                      </a:r>
                      <a:r>
                        <a:rPr lang="en-US" sz="1600" dirty="0" err="1"/>
                        <a:t>características</a:t>
                      </a:r>
                      <a:r>
                        <a:rPr lang="en-US" sz="1600" dirty="0"/>
                        <a:t> (feature locations) </a:t>
                      </a:r>
                      <a:r>
                        <a:rPr lang="en-US" sz="1600" dirty="0" err="1"/>
                        <a:t>rigorosamente</a:t>
                      </a:r>
                      <a:r>
                        <a:rPr lang="en-US" sz="1600" dirty="0"/>
                        <a:t> definidos; </a:t>
                      </a:r>
                      <a:r>
                        <a:rPr lang="en-US" sz="1600" baseline="0" dirty="0"/>
                        <a:t>permite o uso de “&lt;” e “&gt;” em todos os tipos de sequências, e “^”, “juntar”, “ordenar” e “complemento” em sequências de </a:t>
                      </a:r>
                      <a:r>
                        <a:rPr lang="en-US" sz="1600" baseline="0" dirty="0" err="1"/>
                        <a:t>nucleótidos</a:t>
                      </a:r>
                      <a:endParaRPr lang="en-US" sz="1600" baseline="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3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Sequências de “modo misto</a:t>
                      </a:r>
                      <a:r>
                        <a:rPr lang="en-US" sz="1600" baseline="0" dirty="0"/>
                        <a:t>” permitidas – sequência de </a:t>
                      </a:r>
                      <a:r>
                        <a:rPr lang="en-US" sz="1600" baseline="0" dirty="0" err="1"/>
                        <a:t>nucleótidos</a:t>
                      </a:r>
                      <a:r>
                        <a:rPr lang="en-US" sz="1600" baseline="0" dirty="0"/>
                        <a:t> com tradução de aminoácidos mostrada abaixo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NENHUM </a:t>
                      </a:r>
                      <a:r>
                        <a:rPr lang="en-US" sz="1600" baseline="0" dirty="0"/>
                        <a:t>“modo misto”; as traduções de </a:t>
                      </a:r>
                      <a:r>
                        <a:rPr lang="en-US" sz="1600" baseline="0" dirty="0" err="1"/>
                        <a:t>nucleótidos</a:t>
                      </a:r>
                      <a:r>
                        <a:rPr lang="en-US" sz="1600" baseline="0" dirty="0"/>
                        <a:t> estão incluídas apenas nos qualificadores de “tradução”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55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3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302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Transição para a WIPO ST.26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3238"/>
            <a:ext cx="8229600" cy="4352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CWS/5 concordou com uma data de transição de </a:t>
            </a:r>
            <a:r>
              <a:rPr lang="en-US" sz="2000" b="1" kern="0" dirty="0"/>
              <a:t>1° de </a:t>
            </a:r>
            <a:r>
              <a:rPr lang="en-US" sz="2000" b="1" kern="0" dirty="0" err="1"/>
              <a:t>Julho</a:t>
            </a:r>
            <a:r>
              <a:rPr lang="en-US" sz="2000" b="1" kern="0" dirty="0"/>
              <a:t> de 2022, </a:t>
            </a:r>
            <a:r>
              <a:rPr lang="en-US" sz="2000" kern="0" dirty="0"/>
              <a:t>referida como a </a:t>
            </a:r>
            <a:r>
              <a:rPr lang="en-US" sz="2000" b="1" kern="0" dirty="0"/>
              <a:t>data do ‘big-bang’</a:t>
            </a:r>
          </a:p>
          <a:p>
            <a:pPr marL="0" indent="0">
              <a:buNone/>
            </a:pPr>
            <a:endParaRPr lang="en-US" sz="2000" b="1" kern="0" dirty="0"/>
          </a:p>
          <a:p>
            <a:r>
              <a:rPr lang="en-US" sz="2000" b="1" kern="0" dirty="0"/>
              <a:t>Todos </a:t>
            </a:r>
            <a:r>
              <a:rPr lang="en-US" sz="2000" kern="0" dirty="0"/>
              <a:t>os Institutos de Propriedade Intelectual (IPIs) farão a transição simultaneamente, em nível internacional (PCT), nacional e regional. </a:t>
            </a:r>
          </a:p>
          <a:p>
            <a:pPr marL="0" indent="0">
              <a:buNone/>
            </a:pPr>
            <a:endParaRPr lang="en-US" sz="2000" kern="0" dirty="0"/>
          </a:p>
          <a:p>
            <a:r>
              <a:rPr lang="en-US" sz="2000" kern="0" dirty="0"/>
              <a:t>A data de </a:t>
            </a:r>
            <a:r>
              <a:rPr lang="en-US" sz="2000" kern="0" dirty="0" err="1"/>
              <a:t>registo</a:t>
            </a:r>
            <a:r>
              <a:rPr lang="en-US" sz="2000" kern="0" dirty="0"/>
              <a:t> </a:t>
            </a:r>
            <a:r>
              <a:rPr lang="en-US" sz="2000" kern="0" dirty="0" err="1"/>
              <a:t>internacional</a:t>
            </a:r>
            <a:r>
              <a:rPr lang="en-US" sz="2000" kern="0" dirty="0"/>
              <a:t> </a:t>
            </a:r>
            <a:r>
              <a:rPr lang="en-US" sz="2000" kern="0" dirty="0" err="1"/>
              <a:t>será</a:t>
            </a:r>
            <a:r>
              <a:rPr lang="en-US" sz="2000" kern="0" dirty="0"/>
              <a:t> a data de referência que determina se um pedido se enquadra nas regras de sequência ST.25 ou ST.26, e NÃO a data de prioridade.</a:t>
            </a:r>
          </a:p>
          <a:p>
            <a:pPr marL="0" indent="0">
              <a:buNone/>
            </a:pPr>
            <a:endParaRPr lang="en-US" sz="2000" kern="0" dirty="0"/>
          </a:p>
          <a:p>
            <a:pPr lvl="1"/>
            <a:r>
              <a:rPr lang="en-US" sz="2000" u="sng" kern="0" dirty="0"/>
              <a:t>Nota</a:t>
            </a:r>
            <a:r>
              <a:rPr lang="en-US" sz="2000" kern="0" dirty="0"/>
              <a:t>: A ST.25 permanecerá em vigor para pedidos com data de </a:t>
            </a:r>
            <a:r>
              <a:rPr lang="en-US" sz="2000" kern="0" dirty="0" err="1"/>
              <a:t>registo</a:t>
            </a:r>
            <a:r>
              <a:rPr lang="en-US" sz="2000" kern="0" dirty="0"/>
              <a:t> anterior a 1° de janeiro de 2022. 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6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2803" y="28178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</a:t>
            </a:r>
            <a:br>
              <a:rPr lang="en-US" kern="0" dirty="0"/>
            </a:br>
            <a:r>
              <a:rPr lang="en-150" sz="2400" kern="0" dirty="0"/>
              <a:t>…</a:t>
            </a:r>
            <a:r>
              <a:rPr lang="fr-FR" sz="2400" kern="0" dirty="0"/>
              <a:t>o que deve ser incluído</a:t>
            </a:r>
            <a:r>
              <a:rPr lang="en-US" sz="2400" kern="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803" y="1424783"/>
            <a:ext cx="84163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Sequências de </a:t>
            </a:r>
            <a:r>
              <a:rPr lang="en-US" sz="2000" dirty="0" err="1"/>
              <a:t>Nucleótidos</a:t>
            </a:r>
            <a:r>
              <a:rPr lang="en-US" sz="2000" dirty="0"/>
              <a:t>:</a:t>
            </a:r>
          </a:p>
          <a:p>
            <a:r>
              <a:rPr lang="en-US" sz="2000" dirty="0"/>
              <a:t>       - 10 ou mais resíduos “especificamente definidos” e “enumerados”*</a:t>
            </a:r>
          </a:p>
          <a:p>
            <a:r>
              <a:rPr lang="en-US" sz="2000" dirty="0"/>
              <a:t>       - incluem sequências com análogos de </a:t>
            </a:r>
            <a:r>
              <a:rPr lang="en-US" sz="2000" dirty="0" err="1"/>
              <a:t>nucleótidos</a:t>
            </a:r>
            <a:r>
              <a:rPr lang="en-US" sz="2000" dirty="0"/>
              <a:t>, tais como ácidos nucleicos peptídicos (ANPs) e ácidos nucleicos glicólicos (ANGs)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Sequências de aminoácidos:</a:t>
            </a:r>
          </a:p>
          <a:p>
            <a:r>
              <a:rPr lang="en-US" sz="2000" dirty="0"/>
              <a:t>       - 4 ou mais resíduos “especificamente definidos” e “enumerados”</a:t>
            </a:r>
          </a:p>
          <a:p>
            <a:r>
              <a:rPr lang="en-US" sz="2000" dirty="0"/>
              <a:t>       - incluem sequências com aminoácidos D</a:t>
            </a:r>
          </a:p>
          <a:p>
            <a:r>
              <a:rPr lang="en-US" sz="2000" dirty="0"/>
              <a:t>       - regiões lineares de sequências ramificadas devem ser incluídas em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lista</a:t>
            </a:r>
            <a:r>
              <a:rPr lang="en-US" sz="2000" dirty="0"/>
              <a:t> de </a:t>
            </a:r>
            <a:r>
              <a:rPr lang="en-US" sz="2000" dirty="0" err="1"/>
              <a:t>sequências</a:t>
            </a:r>
            <a:endParaRPr lang="en-US" sz="1400" dirty="0"/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998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2803" y="1412776"/>
            <a:ext cx="8416397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 que é um nucleotídeo ou aminoácido “especificamente definido”?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“especificamente definido” significa qualquer nucleotídeo que não seja representado pelo símbolo “n” e qualquer aminoácido que não seja representado pelo símbolo “X”, listados no Anexo I.</a:t>
            </a:r>
            <a:r>
              <a:rPr lang="en-US" sz="1200" dirty="0"/>
              <a:t>(WIPO Standard ST.26, pgh. 3(m))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apenas os resíduos “especificamente definidos” contam para o comprimento mínimo exigido: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en-US" sz="2000" dirty="0"/>
              <a:t>10 ou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nucleótidos</a:t>
            </a:r>
            <a:r>
              <a:rPr lang="en-US" sz="2000" dirty="0"/>
              <a:t> especificamente definidos; ou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en-US" sz="2000" dirty="0"/>
              <a:t>4 ou mais aminoácidos especificamente definidos</a:t>
            </a:r>
          </a:p>
          <a:p>
            <a:pPr lvl="1"/>
            <a:r>
              <a:rPr lang="en-US" sz="1750" dirty="0"/>
              <a:t>5’- a</a:t>
            </a:r>
            <a:r>
              <a:rPr lang="en-US" sz="1750" b="1" u="sng" dirty="0"/>
              <a:t>n</a:t>
            </a:r>
            <a:r>
              <a:rPr lang="en-US" sz="1750" dirty="0"/>
              <a:t>ctggcaa</a:t>
            </a:r>
            <a:r>
              <a:rPr lang="en-US" sz="1750" b="1" u="sng" dirty="0"/>
              <a:t>n</a:t>
            </a:r>
            <a:r>
              <a:rPr lang="en-US" sz="1750" dirty="0"/>
              <a:t> – 3’      apenas 8 </a:t>
            </a:r>
            <a:r>
              <a:rPr lang="en-US" sz="1750" dirty="0" err="1"/>
              <a:t>nucleótidos</a:t>
            </a:r>
            <a:r>
              <a:rPr lang="en-US" sz="1750" dirty="0"/>
              <a:t> especificamente 				    	definidos; </a:t>
            </a:r>
            <a:r>
              <a:rPr lang="en-US" sz="1750" u="sng" dirty="0"/>
              <a:t>não devem</a:t>
            </a:r>
            <a:r>
              <a:rPr lang="en-US" sz="1750" dirty="0"/>
              <a:t> ser incluídos </a:t>
            </a:r>
            <a:r>
              <a:rPr lang="en-US" sz="1750" dirty="0" err="1"/>
              <a:t>numa</a:t>
            </a:r>
            <a:r>
              <a:rPr lang="en-US" sz="1750" dirty="0"/>
              <a:t> </a:t>
            </a:r>
            <a:r>
              <a:rPr lang="en-US" sz="1750" dirty="0" err="1"/>
              <a:t>lista</a:t>
            </a:r>
            <a:r>
              <a:rPr lang="en-US" sz="1750" dirty="0"/>
              <a:t> 			     	de </a:t>
            </a:r>
            <a:r>
              <a:rPr lang="en-US" sz="1750" dirty="0" err="1"/>
              <a:t>sequências</a:t>
            </a:r>
            <a:endParaRPr lang="en-US" sz="1750" dirty="0"/>
          </a:p>
          <a:p>
            <a:pPr lvl="1"/>
            <a:r>
              <a:rPr lang="en-US" sz="1750" dirty="0"/>
              <a:t>5’- agctggcaat – 3’        </a:t>
            </a:r>
            <a:r>
              <a:rPr lang="en-US" sz="1750" dirty="0" err="1"/>
              <a:t>dez</a:t>
            </a:r>
            <a:r>
              <a:rPr lang="en-US" sz="1750" dirty="0"/>
              <a:t> </a:t>
            </a:r>
            <a:r>
              <a:rPr lang="en-US" sz="1750" dirty="0" err="1"/>
              <a:t>nucleótidos</a:t>
            </a:r>
            <a:r>
              <a:rPr lang="en-US" sz="1750" dirty="0"/>
              <a:t> especificamente definidos; 				    	</a:t>
            </a:r>
            <a:r>
              <a:rPr lang="en-US" sz="1750" u="sng" dirty="0"/>
              <a:t>devem</a:t>
            </a:r>
            <a:r>
              <a:rPr lang="en-US" sz="1750" dirty="0"/>
              <a:t> ser incluídos </a:t>
            </a:r>
            <a:r>
              <a:rPr lang="en-US" sz="1750" dirty="0" err="1"/>
              <a:t>numa</a:t>
            </a:r>
            <a:r>
              <a:rPr lang="en-US" sz="1750" dirty="0"/>
              <a:t> </a:t>
            </a:r>
            <a:r>
              <a:rPr lang="en-US" sz="1750" dirty="0" err="1"/>
              <a:t>lista</a:t>
            </a:r>
            <a:r>
              <a:rPr lang="en-US" sz="1750" dirty="0"/>
              <a:t> de </a:t>
            </a:r>
            <a:r>
              <a:rPr lang="en-US" sz="1750" dirty="0" err="1"/>
              <a:t>sequências</a:t>
            </a:r>
            <a:endParaRPr lang="en-US" sz="1750" dirty="0"/>
          </a:p>
          <a:p>
            <a:pPr lvl="1"/>
            <a:endParaRPr lang="en-US" sz="1400" dirty="0"/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2803" y="28178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</a:t>
            </a:r>
            <a:br>
              <a:rPr lang="en-US" kern="0" dirty="0"/>
            </a:br>
            <a:r>
              <a:rPr lang="en-150" kern="0" dirty="0"/>
              <a:t>…</a:t>
            </a:r>
            <a:r>
              <a:rPr lang="en-US" sz="2400" kern="0" dirty="0"/>
              <a:t>o que deve ser incluído?</a:t>
            </a:r>
          </a:p>
        </p:txBody>
      </p:sp>
    </p:spTree>
    <p:extLst>
      <p:ext uri="{BB962C8B-B14F-4D97-AF65-F5344CB8AC3E}">
        <p14:creationId xmlns:p14="http://schemas.microsoft.com/office/powerpoint/2010/main" val="147777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document XML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kern="0" dirty="0"/>
              <a:t>Deve ser fornecido como arquivo de formato XML 1.0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Deve validar contra o DTD da WIPO ST.26 (Anexo II) e </a:t>
            </a:r>
            <a:r>
              <a:rPr lang="en-US" sz="2000" kern="0" dirty="0" err="1"/>
              <a:t>regras</a:t>
            </a:r>
            <a:r>
              <a:rPr lang="en-US" sz="2000" kern="0" dirty="0"/>
              <a:t> </a:t>
            </a:r>
            <a:r>
              <a:rPr lang="en-US" sz="2000" kern="0" dirty="0" err="1"/>
              <a:t>derivadas</a:t>
            </a:r>
            <a:r>
              <a:rPr lang="en-US" sz="2000" kern="0" dirty="0"/>
              <a:t> a </a:t>
            </a:r>
            <a:r>
              <a:rPr lang="en-US" sz="2000" kern="0" dirty="0" err="1"/>
              <a:t>partir</a:t>
            </a:r>
            <a:r>
              <a:rPr lang="en-US" sz="2000" kern="0" dirty="0"/>
              <a:t> das </a:t>
            </a:r>
            <a:r>
              <a:rPr lang="en-US" sz="2000" kern="0" dirty="0" err="1"/>
              <a:t>cláusulas</a:t>
            </a:r>
            <a:r>
              <a:rPr lang="en-US" sz="2000" kern="0" dirty="0"/>
              <a:t> </a:t>
            </a:r>
            <a:r>
              <a:rPr lang="en-US" sz="2000" kern="0" dirty="0" err="1"/>
              <a:t>estabelecidas</a:t>
            </a:r>
            <a:r>
              <a:rPr lang="en-US" sz="2000" kern="0" dirty="0"/>
              <a:t> </a:t>
            </a:r>
            <a:r>
              <a:rPr lang="en-US" sz="2000" kern="0" dirty="0" err="1"/>
              <a:t>nesta</a:t>
            </a:r>
            <a:r>
              <a:rPr lang="en-US" sz="2000" kern="0" dirty="0"/>
              <a:t> </a:t>
            </a:r>
            <a:r>
              <a:rPr lang="en-US" sz="2000" kern="0" dirty="0" err="1"/>
              <a:t>norma</a:t>
            </a:r>
            <a:endParaRPr lang="en-US" sz="2000" kern="0" dirty="0"/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Deve ser </a:t>
            </a:r>
            <a:r>
              <a:rPr lang="en-US" sz="2000" kern="0" dirty="0" err="1"/>
              <a:t>codificado</a:t>
            </a:r>
            <a:r>
              <a:rPr lang="en-US" sz="2000" kern="0" dirty="0"/>
              <a:t> </a:t>
            </a:r>
            <a:r>
              <a:rPr lang="en-US" sz="2000" kern="0" dirty="0" err="1"/>
              <a:t>conforme</a:t>
            </a:r>
            <a:r>
              <a:rPr lang="en-US" sz="2000" kern="0" dirty="0"/>
              <a:t> a </a:t>
            </a:r>
            <a:r>
              <a:rPr lang="en-US" sz="2000" kern="0" dirty="0" err="1"/>
              <a:t>norma</a:t>
            </a:r>
            <a:r>
              <a:rPr lang="en-US" sz="2000" kern="0" dirty="0"/>
              <a:t> de </a:t>
            </a:r>
            <a:r>
              <a:rPr lang="en-US" sz="2000" kern="0" dirty="0" err="1"/>
              <a:t>codificação</a:t>
            </a:r>
            <a:r>
              <a:rPr lang="en-US" sz="2000" kern="0" dirty="0"/>
              <a:t> de </a:t>
            </a:r>
            <a:r>
              <a:rPr lang="en-US" sz="2000" kern="0" dirty="0" err="1"/>
              <a:t>caractéres</a:t>
            </a:r>
            <a:r>
              <a:rPr lang="en-US" sz="2000" kern="0" dirty="0"/>
              <a:t>  Unicode - UTF-8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Estrutura da </a:t>
            </a:r>
            <a:r>
              <a:rPr lang="en-US" sz="2000" kern="0" dirty="0" err="1"/>
              <a:t>lista</a:t>
            </a:r>
            <a:r>
              <a:rPr lang="en-US" sz="2000" kern="0" dirty="0"/>
              <a:t> de </a:t>
            </a:r>
            <a:r>
              <a:rPr lang="en-US" sz="2000" kern="0" dirty="0" err="1"/>
              <a:t>sequências</a:t>
            </a:r>
            <a:r>
              <a:rPr lang="en-US" sz="2000" kern="0" dirty="0"/>
              <a:t>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	Declaração XML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	Declaração do tipo de documento (DOCTYPE)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	Elemento de raiz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kern="0" dirty="0"/>
              <a:t> 	   - Parte de </a:t>
            </a:r>
            <a:r>
              <a:rPr lang="en-US" sz="2000" kern="0" dirty="0" err="1"/>
              <a:t>Informação</a:t>
            </a:r>
            <a:r>
              <a:rPr lang="en-US" sz="2000" kern="0" dirty="0"/>
              <a:t> </a:t>
            </a:r>
            <a:r>
              <a:rPr lang="en-US" sz="2000" kern="0" dirty="0" err="1"/>
              <a:t>Geral</a:t>
            </a:r>
            <a:r>
              <a:rPr lang="en-US" sz="2000" kern="0" dirty="0"/>
              <a:t> (dados </a:t>
            </a:r>
            <a:r>
              <a:rPr lang="en-US" sz="2000" kern="0" dirty="0" err="1"/>
              <a:t>bibliográficos</a:t>
            </a:r>
            <a:r>
              <a:rPr lang="en-US" sz="2000" kern="0" dirty="0"/>
              <a:t>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kern="0" dirty="0"/>
              <a:t>	   - Parte de Dados de Sequência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6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Noções básicas de XML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2208" y="1802140"/>
            <a:ext cx="8229600" cy="420933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kern="0" dirty="0"/>
              <a:t>XML = e</a:t>
            </a:r>
            <a:r>
              <a:rPr lang="en-US" sz="2000" u="sng" kern="0" dirty="0"/>
              <a:t>X</a:t>
            </a:r>
            <a:r>
              <a:rPr lang="en-US" sz="2000" kern="0" dirty="0"/>
              <a:t>tensible </a:t>
            </a:r>
            <a:r>
              <a:rPr lang="en-US" sz="2000" u="sng" kern="0" dirty="0"/>
              <a:t>M</a:t>
            </a:r>
            <a:r>
              <a:rPr lang="en-US" sz="2000" kern="0" dirty="0"/>
              <a:t>arkup </a:t>
            </a:r>
            <a:r>
              <a:rPr lang="en-US" sz="2000" u="sng" kern="0" dirty="0"/>
              <a:t>L</a:t>
            </a:r>
            <a:r>
              <a:rPr lang="en-US" sz="2000" kern="0" dirty="0"/>
              <a:t>anguage (linguagem de marcação extensível)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A informação é ‘rotulada’ utilizando-se elementos descritivos e atributos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 err="1"/>
              <a:t>Normalizado</a:t>
            </a:r>
            <a:r>
              <a:rPr lang="en-US" sz="2000" kern="0" dirty="0"/>
              <a:t> </a:t>
            </a:r>
            <a:r>
              <a:rPr lang="en-US" sz="2000" kern="0" dirty="0" err="1"/>
              <a:t>significa</a:t>
            </a:r>
            <a:r>
              <a:rPr lang="en-US" sz="2000" kern="0" dirty="0"/>
              <a:t>, relativamente a trocas de dados, que pode ser lido tanto por humanos como por máquinas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DTD = </a:t>
            </a:r>
            <a:r>
              <a:rPr lang="en-US" sz="2000" u="sng" kern="0" dirty="0"/>
              <a:t>D</a:t>
            </a:r>
            <a:r>
              <a:rPr lang="en-US" sz="2000" kern="0" dirty="0"/>
              <a:t>ocument </a:t>
            </a:r>
            <a:r>
              <a:rPr lang="en-US" sz="2000" u="sng" kern="0" dirty="0"/>
              <a:t>T</a:t>
            </a:r>
            <a:r>
              <a:rPr lang="en-US" sz="2000" kern="0" dirty="0"/>
              <a:t>ype </a:t>
            </a:r>
            <a:r>
              <a:rPr lang="en-US" sz="2000" u="sng" kern="0" dirty="0"/>
              <a:t>D</a:t>
            </a:r>
            <a:r>
              <a:rPr lang="en-US" sz="2000" kern="0" dirty="0"/>
              <a:t>efinition (Definição do Tipo de Documento) – define a estrutura e os elementos e </a:t>
            </a:r>
            <a:r>
              <a:rPr lang="en-US" sz="2000" kern="0" dirty="0" err="1"/>
              <a:t>atributos</a:t>
            </a:r>
            <a:r>
              <a:rPr lang="en-US" sz="2000" kern="0" dirty="0"/>
              <a:t> </a:t>
            </a:r>
            <a:r>
              <a:rPr lang="en-US" sz="2000" kern="0" dirty="0" err="1"/>
              <a:t>válidos</a:t>
            </a:r>
            <a:r>
              <a:rPr lang="en-US" sz="2000" kern="0" dirty="0"/>
              <a:t> num documento XML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19713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2671936"/>
            <a:ext cx="6485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TextoNúmeroPedidos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PCT/IB2015/099999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TextoNúmeroPedidos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6747" y="4077072"/>
            <a:ext cx="9344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TítuloInvenção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990000"/>
                </a:solidFill>
              </a:rPr>
              <a:t>CódigoLíngua</a:t>
            </a:r>
            <a:r>
              <a:rPr lang="en-US" sz="1600" dirty="0">
                <a:solidFill>
                  <a:srgbClr val="0000FF"/>
                </a:solidFill>
              </a:rPr>
              <a:t>="</a:t>
            </a:r>
            <a:r>
              <a:rPr lang="en-US" sz="1600" b="1" dirty="0" err="1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FF"/>
                </a:solidFill>
              </a:rPr>
              <a:t>"&gt;</a:t>
            </a:r>
            <a:r>
              <a:rPr lang="en-US" sz="1600" dirty="0"/>
              <a:t>Mus musculus abcd-1 gene for </a:t>
            </a:r>
            <a:r>
              <a:rPr lang="en-US" sz="1600" dirty="0" err="1"/>
              <a:t>efg</a:t>
            </a:r>
            <a:r>
              <a:rPr lang="en-US" sz="1600" dirty="0"/>
              <a:t> protein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TítuloInvenção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 bwMode="auto">
          <a:xfrm>
            <a:off x="899592" y="2492896"/>
            <a:ext cx="2376264" cy="5760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26232" y="2492896"/>
            <a:ext cx="242163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3528" y="3923404"/>
            <a:ext cx="136815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48064" y="2463661"/>
            <a:ext cx="242163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08303" y="3886309"/>
            <a:ext cx="1698950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3402682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“elementos”</a:t>
            </a:r>
          </a:p>
        </p:txBody>
      </p:sp>
      <p:cxnSp>
        <p:nvCxnSpPr>
          <p:cNvPr id="22" name="Straight Arrow Connector 21"/>
          <p:cNvCxnSpPr>
            <a:stCxn id="13" idx="3"/>
          </p:cNvCxnSpPr>
          <p:nvPr/>
        </p:nvCxnSpPr>
        <p:spPr bwMode="auto">
          <a:xfrm flipV="1">
            <a:off x="4871546" y="3068961"/>
            <a:ext cx="492542" cy="5645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3"/>
            <a:endCxn id="12" idx="1"/>
          </p:cNvCxnSpPr>
          <p:nvPr/>
        </p:nvCxnSpPr>
        <p:spPr bwMode="auto">
          <a:xfrm>
            <a:off x="4871546" y="3633515"/>
            <a:ext cx="2685562" cy="3582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3" idx="1"/>
          </p:cNvCxnSpPr>
          <p:nvPr/>
        </p:nvCxnSpPr>
        <p:spPr bwMode="auto">
          <a:xfrm flipH="1" flipV="1">
            <a:off x="2699792" y="3183741"/>
            <a:ext cx="360040" cy="4497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13" idx="1"/>
          </p:cNvCxnSpPr>
          <p:nvPr/>
        </p:nvCxnSpPr>
        <p:spPr bwMode="auto">
          <a:xfrm flipH="1">
            <a:off x="1547664" y="3633515"/>
            <a:ext cx="1512168" cy="4435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Noções básicas de XML</a:t>
            </a:r>
          </a:p>
          <a:p>
            <a:r>
              <a:rPr lang="en-US" sz="2400" dirty="0"/>
              <a:t>Elementos, atributos e valores (1)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2029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2671936"/>
            <a:ext cx="6349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TextoNúmeroPedido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PCT/IB2015/099999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TextoNúmeroPedido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6747" y="4077072"/>
            <a:ext cx="928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CódigoLíngua</a:t>
            </a:r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600" dirty="0" err="1">
                <a:solidFill>
                  <a:srgbClr val="990000"/>
                </a:solidFill>
              </a:rPr>
              <a:t>TítuloInvenção</a:t>
            </a:r>
            <a:r>
              <a:rPr lang="en-US" sz="1600" dirty="0">
                <a:solidFill>
                  <a:srgbClr val="0000FF"/>
                </a:solidFill>
              </a:rPr>
              <a:t>="</a:t>
            </a:r>
            <a:r>
              <a:rPr lang="en-US" sz="1600" b="1" dirty="0" err="1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FF"/>
                </a:solidFill>
              </a:rPr>
              <a:t>"&gt;</a:t>
            </a:r>
            <a:r>
              <a:rPr lang="en-US" sz="1600" dirty="0"/>
              <a:t>Mus musculus abcd-1 gene for </a:t>
            </a:r>
            <a:r>
              <a:rPr lang="en-US" sz="1600" dirty="0" err="1"/>
              <a:t>efg</a:t>
            </a:r>
            <a:r>
              <a:rPr lang="en-US" sz="1600" dirty="0"/>
              <a:t> protein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TítuloInvenção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 bwMode="auto">
          <a:xfrm>
            <a:off x="899592" y="2492896"/>
            <a:ext cx="2376264" cy="5760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75856" y="2463018"/>
            <a:ext cx="1944216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3402682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“valores de elementos”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452568" y="3831914"/>
            <a:ext cx="216024" cy="2308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13" idx="3"/>
          </p:cNvCxnSpPr>
          <p:nvPr/>
        </p:nvCxnSpPr>
        <p:spPr bwMode="auto">
          <a:xfrm flipV="1">
            <a:off x="3383868" y="3077645"/>
            <a:ext cx="176712" cy="3835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al 34"/>
          <p:cNvSpPr/>
          <p:nvPr/>
        </p:nvSpPr>
        <p:spPr bwMode="auto">
          <a:xfrm>
            <a:off x="3491880" y="3864347"/>
            <a:ext cx="388843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Noções básicas de XML</a:t>
            </a:r>
          </a:p>
          <a:p>
            <a:r>
              <a:rPr lang="en-US" sz="2400" dirty="0"/>
              <a:t>Elementos, atributos e valores (2)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761648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9592" y="2671936"/>
            <a:ext cx="6291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TextoNúmeroPedido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PCT/IB2015/099999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TextoNúmeroPedido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6747" y="4077072"/>
            <a:ext cx="928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CódigoLíngua</a:t>
            </a:r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600" dirty="0" err="1">
                <a:solidFill>
                  <a:srgbClr val="990000"/>
                </a:solidFill>
              </a:rPr>
              <a:t>TítuloInvenção</a:t>
            </a:r>
            <a:r>
              <a:rPr lang="en-US" sz="1600" dirty="0">
                <a:solidFill>
                  <a:srgbClr val="0000FF"/>
                </a:solidFill>
              </a:rPr>
              <a:t>="</a:t>
            </a:r>
            <a:r>
              <a:rPr lang="en-US" sz="1600" b="1" dirty="0" err="1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FF"/>
                </a:solidFill>
              </a:rPr>
              <a:t>"&gt;</a:t>
            </a:r>
            <a:r>
              <a:rPr lang="en-US" sz="1600" dirty="0"/>
              <a:t>Mus musculus abcd-1 gene for </a:t>
            </a:r>
            <a:r>
              <a:rPr lang="en-US" sz="1600" dirty="0" err="1"/>
              <a:t>efg</a:t>
            </a:r>
            <a:r>
              <a:rPr lang="en-US" sz="1600" dirty="0"/>
              <a:t> protein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TítuloInvenção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 bwMode="auto">
          <a:xfrm>
            <a:off x="899592" y="2492896"/>
            <a:ext cx="2376264" cy="5760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276484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“atributo”</a:t>
            </a:r>
          </a:p>
        </p:txBody>
      </p:sp>
      <p:cxnSp>
        <p:nvCxnSpPr>
          <p:cNvPr id="13" name="Straight Arrow Connector 12"/>
          <p:cNvCxnSpPr>
            <a:endCxn id="15" idx="7"/>
          </p:cNvCxnSpPr>
          <p:nvPr/>
        </p:nvCxnSpPr>
        <p:spPr bwMode="auto">
          <a:xfrm flipH="1">
            <a:off x="2709698" y="3701908"/>
            <a:ext cx="1142222" cy="3000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1508352" y="3896499"/>
            <a:ext cx="1407464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2022" y="5046861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“valor de atributo”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987824" y="4026428"/>
            <a:ext cx="432048" cy="460221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Arrow Connector 16"/>
          <p:cNvCxnSpPr>
            <a:endCxn id="16" idx="5"/>
          </p:cNvCxnSpPr>
          <p:nvPr/>
        </p:nvCxnSpPr>
        <p:spPr bwMode="auto">
          <a:xfrm flipH="1" flipV="1">
            <a:off x="3356600" y="4419251"/>
            <a:ext cx="423312" cy="6276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Noções básicas de XML</a:t>
            </a:r>
          </a:p>
          <a:p>
            <a:r>
              <a:rPr lang="en-US" sz="2400" dirty="0"/>
              <a:t>Elementos, atributos e valores (3)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04323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81799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A ser coberto hoje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484784"/>
            <a:ext cx="8229600" cy="479377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/>
              <a:t>O que é </a:t>
            </a:r>
            <a:r>
              <a:rPr lang="en-US" kern="0" dirty="0" err="1"/>
              <a:t>uma</a:t>
            </a:r>
            <a:r>
              <a:rPr lang="en-US" kern="0" dirty="0"/>
              <a:t> </a:t>
            </a:r>
            <a:r>
              <a:rPr lang="en-US" kern="0" dirty="0" err="1"/>
              <a:t>lista</a:t>
            </a:r>
            <a:r>
              <a:rPr lang="en-US" kern="0" dirty="0"/>
              <a:t> de </a:t>
            </a:r>
            <a:r>
              <a:rPr lang="en-US" kern="0" dirty="0" err="1"/>
              <a:t>sequências</a:t>
            </a:r>
            <a:r>
              <a:rPr lang="en-US" kern="0" dirty="0"/>
              <a:t>?</a:t>
            </a:r>
          </a:p>
          <a:p>
            <a:r>
              <a:rPr lang="en-US" dirty="0"/>
              <a:t>Bases de Dados de Sequências da INSDC</a:t>
            </a:r>
          </a:p>
          <a:p>
            <a:r>
              <a:rPr lang="en-US" kern="0" dirty="0" err="1"/>
              <a:t>Porquê</a:t>
            </a:r>
            <a:r>
              <a:rPr lang="en-US" kern="0" dirty="0"/>
              <a:t> </a:t>
            </a:r>
            <a:r>
              <a:rPr lang="en-US" kern="0" dirty="0" err="1"/>
              <a:t>uma</a:t>
            </a:r>
            <a:r>
              <a:rPr lang="en-US" kern="0" dirty="0"/>
              <a:t> nova Norma?</a:t>
            </a:r>
          </a:p>
          <a:p>
            <a:r>
              <a:rPr lang="en-US" kern="0" dirty="0" err="1"/>
              <a:t>Benefícios</a:t>
            </a:r>
            <a:r>
              <a:rPr lang="en-US" kern="0" dirty="0"/>
              <a:t> da Norma WIPO ST.26</a:t>
            </a:r>
          </a:p>
          <a:p>
            <a:r>
              <a:rPr lang="en-US" kern="0" dirty="0"/>
              <a:t>ST.25 vs. ST.26 – quais são as diferenças?</a:t>
            </a:r>
          </a:p>
          <a:p>
            <a:r>
              <a:rPr lang="en-US" kern="0" dirty="0" err="1"/>
              <a:t>Transição</a:t>
            </a:r>
            <a:r>
              <a:rPr lang="en-US" kern="0" dirty="0"/>
              <a:t> para ST.26</a:t>
            </a:r>
          </a:p>
          <a:p>
            <a:r>
              <a:rPr lang="en-US" kern="0" dirty="0"/>
              <a:t>Noções básicas de XML</a:t>
            </a:r>
          </a:p>
          <a:p>
            <a:r>
              <a:rPr lang="en-US" kern="0" dirty="0"/>
              <a:t>Noções </a:t>
            </a:r>
            <a:r>
              <a:rPr lang="en-US" kern="0" dirty="0" err="1"/>
              <a:t>básicas</a:t>
            </a:r>
            <a:r>
              <a:rPr lang="en-US" kern="0" dirty="0"/>
              <a:t> de ST.26 – partes de </a:t>
            </a:r>
            <a:r>
              <a:rPr lang="en-US" kern="0" dirty="0" err="1"/>
              <a:t>uma</a:t>
            </a:r>
            <a:r>
              <a:rPr lang="en-US" kern="0" dirty="0"/>
              <a:t> </a:t>
            </a:r>
            <a:r>
              <a:rPr lang="en-US" kern="0" dirty="0" err="1"/>
              <a:t>lista</a:t>
            </a:r>
            <a:r>
              <a:rPr lang="en-US" kern="0" dirty="0"/>
              <a:t> de </a:t>
            </a:r>
            <a:r>
              <a:rPr lang="en-US" kern="0" dirty="0" err="1"/>
              <a:t>sequências</a:t>
            </a:r>
            <a:endParaRPr lang="en-US" kern="0" dirty="0"/>
          </a:p>
          <a:p>
            <a:r>
              <a:rPr lang="en-US" kern="0" dirty="0" err="1"/>
              <a:t>Conteúdo</a:t>
            </a:r>
            <a:r>
              <a:rPr lang="en-US" kern="0" dirty="0"/>
              <a:t> da Norma WIPO ST.26</a:t>
            </a:r>
          </a:p>
          <a:p>
            <a:r>
              <a:rPr lang="en-US" kern="0" dirty="0" err="1"/>
              <a:t>Introdução</a:t>
            </a:r>
            <a:r>
              <a:rPr lang="en-US" kern="0" dirty="0"/>
              <a:t> à ferramenta WIPO Sequence</a:t>
            </a:r>
          </a:p>
        </p:txBody>
      </p:sp>
    </p:spTree>
    <p:extLst>
      <p:ext uri="{BB962C8B-B14F-4D97-AF65-F5344CB8AC3E}">
        <p14:creationId xmlns:p14="http://schemas.microsoft.com/office/powerpoint/2010/main" val="2340658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508" y="2564719"/>
            <a:ext cx="3312660" cy="16356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9672" y="5054008"/>
            <a:ext cx="5508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&lt;50..62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40726" y="4575612"/>
            <a:ext cx="732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Exemplo: A desejada </a:t>
            </a:r>
            <a:r>
              <a:rPr lang="en-US" sz="2000" dirty="0" err="1"/>
              <a:t>localização</a:t>
            </a:r>
            <a:r>
              <a:rPr lang="en-US" sz="2000" dirty="0"/>
              <a:t> da </a:t>
            </a:r>
            <a:r>
              <a:rPr lang="en-US" sz="2000" dirty="0" err="1"/>
              <a:t>característica</a:t>
            </a:r>
            <a:r>
              <a:rPr lang="en-US" sz="2000" dirty="0"/>
              <a:t> é “&lt;50..62”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19672" y="5622653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&amp;lt;50..62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096967" y="5468764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8739" y="4715453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726" y="2016097"/>
            <a:ext cx="7447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Devem ser </a:t>
            </a:r>
            <a:r>
              <a:rPr lang="en-US" sz="2000" dirty="0" err="1"/>
              <a:t>substituídos</a:t>
            </a:r>
            <a:r>
              <a:rPr lang="en-US" sz="2000" dirty="0"/>
              <a:t> por </a:t>
            </a:r>
            <a:r>
              <a:rPr lang="en-US" sz="2000" dirty="0" err="1"/>
              <a:t>entidades</a:t>
            </a:r>
            <a:r>
              <a:rPr lang="en-US" sz="2000" dirty="0"/>
              <a:t> </a:t>
            </a:r>
            <a:r>
              <a:rPr lang="en-US" sz="2000" dirty="0" err="1"/>
              <a:t>pré-definidas</a:t>
            </a:r>
            <a:r>
              <a:rPr lang="en-US" sz="2000" dirty="0"/>
              <a:t> no valor de</a:t>
            </a:r>
          </a:p>
          <a:p>
            <a:r>
              <a:rPr lang="en-US" sz="2000" dirty="0"/>
              <a:t> um </a:t>
            </a:r>
            <a:r>
              <a:rPr lang="en-US" sz="2000" dirty="0" err="1"/>
              <a:t>elemento</a:t>
            </a:r>
            <a:r>
              <a:rPr lang="en-US" sz="2000" dirty="0"/>
              <a:t>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Noções básicas de XML</a:t>
            </a:r>
          </a:p>
          <a:p>
            <a:r>
              <a:rPr lang="en-US" sz="2400" kern="0" dirty="0"/>
              <a:t>Caracteres reservados</a:t>
            </a:r>
          </a:p>
          <a:p>
            <a:endParaRPr lang="en-US" sz="2400" kern="0" dirty="0"/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186415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</a:t>
            </a:r>
            <a:r>
              <a:rPr lang="en-US" dirty="0"/>
              <a:t>Exemplo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8" y="1700808"/>
            <a:ext cx="7344816" cy="45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9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dirty="0"/>
              <a:t>WIPO ST.26: Componentes 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9348" y="1700808"/>
            <a:ext cx="2470548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Linha 1 – declaração XML</a:t>
            </a:r>
            <a:r>
              <a:rPr lang="en-US" sz="1400" dirty="0"/>
              <a:t> </a:t>
            </a:r>
          </a:p>
          <a:p>
            <a:pPr algn="ctr"/>
            <a:r>
              <a:rPr lang="en-US" sz="1400" i="1" dirty="0"/>
              <a:t>(ST.26 parágrafo 39(a))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555776" y="2331750"/>
            <a:ext cx="576064" cy="3771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2" t="1205" r="1"/>
          <a:stretch/>
        </p:blipFill>
        <p:spPr>
          <a:xfrm>
            <a:off x="569048" y="2708920"/>
            <a:ext cx="7508152" cy="310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11836" y="1700808"/>
            <a:ext cx="4945585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Linha 2 – declaração do tipo de documento (DOCTYPE) </a:t>
            </a:r>
          </a:p>
          <a:p>
            <a:pPr algn="ctr"/>
            <a:r>
              <a:rPr lang="en-US" sz="1400" i="1" dirty="0"/>
              <a:t>(ST.26 parágrafo 39(b))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717511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Componentes (2)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7" t="2298"/>
          <a:stretch/>
        </p:blipFill>
        <p:spPr>
          <a:xfrm>
            <a:off x="554732" y="2743547"/>
            <a:ext cx="7545660" cy="306171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>
            <a:off x="4384629" y="2331750"/>
            <a:ext cx="1" cy="52118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614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14212" y="1572933"/>
            <a:ext cx="2202847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Linha 3 – o element raiz</a:t>
            </a:r>
          </a:p>
          <a:p>
            <a:pPr algn="ctr"/>
            <a:r>
              <a:rPr lang="en-US" sz="1400" i="1" dirty="0"/>
              <a:t>(ST.26 parágrafo 43)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7544" y="63415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Componentes (3)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741" b="-1"/>
          <a:stretch/>
        </p:blipFill>
        <p:spPr>
          <a:xfrm>
            <a:off x="251520" y="2612192"/>
            <a:ext cx="7543800" cy="30791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179512" y="3212976"/>
            <a:ext cx="6830888" cy="24784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flipH="1">
            <a:off x="5580118" y="2203875"/>
            <a:ext cx="1335518" cy="7210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003061" y="3567010"/>
            <a:ext cx="222484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dirty="0"/>
              <a:t>Informação</a:t>
            </a:r>
          </a:p>
          <a:p>
            <a:pPr algn="ctr">
              <a:spcBef>
                <a:spcPts val="0"/>
              </a:spcBef>
            </a:pPr>
            <a:r>
              <a:rPr lang="en-US" sz="1400" b="1" dirty="0"/>
              <a:t>Geral:</a:t>
            </a:r>
          </a:p>
          <a:p>
            <a:pPr algn="ctr">
              <a:spcBef>
                <a:spcPts val="0"/>
              </a:spcBef>
            </a:pPr>
            <a:endParaRPr lang="en-US" sz="1400" dirty="0"/>
          </a:p>
          <a:p>
            <a:pPr algn="ctr">
              <a:spcBef>
                <a:spcPts val="0"/>
              </a:spcBef>
            </a:pPr>
            <a:r>
              <a:rPr lang="en-US" sz="1400" i="1" dirty="0"/>
              <a:t>(ST.26 </a:t>
            </a:r>
            <a:r>
              <a:rPr lang="en-US" sz="1400" i="1" dirty="0" err="1"/>
              <a:t>parágrafos</a:t>
            </a:r>
            <a:r>
              <a:rPr lang="en-US" sz="1400" i="1" dirty="0"/>
              <a:t> 38(a), </a:t>
            </a:r>
          </a:p>
          <a:p>
            <a:pPr algn="ctr">
              <a:spcBef>
                <a:spcPts val="0"/>
              </a:spcBef>
            </a:pPr>
            <a:r>
              <a:rPr lang="en-US" sz="1400" i="1" dirty="0"/>
              <a:t>45-49)</a:t>
            </a:r>
          </a:p>
        </p:txBody>
      </p:sp>
      <p:cxnSp>
        <p:nvCxnSpPr>
          <p:cNvPr id="16" name="Straight Arrow Connector 15"/>
          <p:cNvCxnSpPr>
            <a:stCxn id="15" idx="1"/>
            <a:endCxn id="14" idx="3"/>
          </p:cNvCxnSpPr>
          <p:nvPr/>
        </p:nvCxnSpPr>
        <p:spPr bwMode="auto">
          <a:xfrm>
            <a:off x="7003061" y="4151786"/>
            <a:ext cx="7339" cy="3003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401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804248" y="4389145"/>
            <a:ext cx="576064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395536" y="666865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Componentes (4)</a:t>
            </a:r>
            <a:endParaRPr lang="en-US" sz="24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45533"/>
            <a:ext cx="7124700" cy="4076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79711" y="2060848"/>
            <a:ext cx="222484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dirty="0"/>
              <a:t>Dados de sequência </a:t>
            </a:r>
          </a:p>
          <a:p>
            <a:pPr algn="ctr">
              <a:spcBef>
                <a:spcPts val="0"/>
              </a:spcBef>
            </a:pPr>
            <a:endParaRPr lang="en-US" sz="1400" dirty="0"/>
          </a:p>
          <a:p>
            <a:pPr algn="ctr">
              <a:spcBef>
                <a:spcPts val="0"/>
              </a:spcBef>
            </a:pPr>
            <a:r>
              <a:rPr lang="en-US" sz="1400" i="1" dirty="0"/>
              <a:t>(ST.26 </a:t>
            </a:r>
            <a:r>
              <a:rPr lang="en-US" sz="1400" i="1" dirty="0" err="1"/>
              <a:t>parágrafos</a:t>
            </a:r>
            <a:r>
              <a:rPr lang="en-US" sz="1400" i="1" dirty="0"/>
              <a:t> 38(b), </a:t>
            </a:r>
          </a:p>
          <a:p>
            <a:pPr algn="ctr">
              <a:spcBef>
                <a:spcPts val="0"/>
              </a:spcBef>
            </a:pPr>
            <a:r>
              <a:rPr lang="en-US" sz="1400" i="1" dirty="0"/>
              <a:t>50-100)</a:t>
            </a:r>
          </a:p>
        </p:txBody>
      </p:sp>
    </p:spTree>
    <p:extLst>
      <p:ext uri="{BB962C8B-B14F-4D97-AF65-F5344CB8AC3E}">
        <p14:creationId xmlns:p14="http://schemas.microsoft.com/office/powerpoint/2010/main" val="2380713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dirty="0"/>
              <a:t>WIPO ST.26: Informação Geral 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684420"/>
            <a:ext cx="85792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Secção</a:t>
            </a:r>
            <a:r>
              <a:rPr lang="en-US" sz="2000" dirty="0"/>
              <a:t> “Identificação do Pedido”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       - o número do pedido, a data do depósito e o código do instituto de PI são obrigatórios, se forem conhecidos;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       - senão, apenas a referência do processo do requerente é suficiente.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601676"/>
            <a:ext cx="5904656" cy="2237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127895" y="3402040"/>
            <a:ext cx="6396433" cy="139486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5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9138" y="74590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Informação Geral 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138" y="1700808"/>
            <a:ext cx="8333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Secção</a:t>
            </a:r>
            <a:r>
              <a:rPr lang="en-US" sz="2000" dirty="0"/>
              <a:t> “Pedido Prioritário”</a:t>
            </a:r>
          </a:p>
          <a:p>
            <a:pPr lvl="1"/>
            <a:r>
              <a:rPr lang="en-US" sz="2000" dirty="0"/>
              <a:t>- apenas um pedido prioritário pode ser incluído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lista</a:t>
            </a:r>
            <a:r>
              <a:rPr lang="en-US" sz="2000" dirty="0"/>
              <a:t> de </a:t>
            </a:r>
            <a:r>
              <a:rPr lang="en-US" sz="2000" dirty="0" err="1"/>
              <a:t>sequências</a:t>
            </a:r>
            <a:r>
              <a:rPr lang="en-US" sz="2000" dirty="0"/>
              <a:t>, devendo ser o pedido prioritário </a:t>
            </a:r>
            <a:r>
              <a:rPr lang="en-US" sz="2000" u="sng" dirty="0"/>
              <a:t>mais antigo</a:t>
            </a:r>
            <a:r>
              <a:rPr lang="en-US" sz="2000" dirty="0"/>
              <a:t>;</a:t>
            </a:r>
          </a:p>
          <a:p>
            <a:pPr lvl="1"/>
            <a:r>
              <a:rPr lang="en-US" sz="2000" dirty="0"/>
              <a:t>- obrigatória, quando a prioridade é </a:t>
            </a:r>
            <a:r>
              <a:rPr lang="en-US" sz="2000" dirty="0" err="1"/>
              <a:t>reivindicada</a:t>
            </a:r>
            <a:r>
              <a:rPr lang="en-US" sz="20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523"/>
          <a:stretch/>
        </p:blipFill>
        <p:spPr>
          <a:xfrm>
            <a:off x="1331640" y="3601677"/>
            <a:ext cx="5904656" cy="22035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115616" y="4797152"/>
            <a:ext cx="6252417" cy="103482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94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3816" y="7182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Informação Geral (3)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816" y="1586536"/>
            <a:ext cx="8294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Secção</a:t>
            </a:r>
            <a:r>
              <a:rPr lang="en-US" sz="1800" dirty="0"/>
              <a:t> “Requerente e Nome do Inventor”</a:t>
            </a:r>
          </a:p>
          <a:p>
            <a:pPr marL="742950" lvl="1" indent="-285750">
              <a:buFontTx/>
              <a:buChar char="-"/>
            </a:pPr>
            <a:r>
              <a:rPr lang="en-US" sz="1800" dirty="0"/>
              <a:t>somente um nome de requerente e um nome de inventor podem ser incluídos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lista</a:t>
            </a:r>
            <a:r>
              <a:rPr lang="en-US" sz="1800" dirty="0"/>
              <a:t> de </a:t>
            </a:r>
            <a:r>
              <a:rPr lang="en-US" sz="1800" dirty="0" err="1"/>
              <a:t>sequências</a:t>
            </a:r>
            <a:r>
              <a:rPr lang="en-US" sz="1800" dirty="0"/>
              <a:t> e devem ser o requerente e o inventor “primários”; </a:t>
            </a:r>
          </a:p>
          <a:p>
            <a:pPr marL="800100" lvl="1" indent="-342900">
              <a:buFontTx/>
              <a:buChar char="-"/>
            </a:pPr>
            <a:r>
              <a:rPr lang="en-US" sz="1800" dirty="0"/>
              <a:t>o nome do requerente é obrigatório; o nome do inventor é opcional;</a:t>
            </a:r>
          </a:p>
          <a:p>
            <a:pPr marL="800100" lvl="1" indent="-342900">
              <a:buFontTx/>
              <a:buChar char="-"/>
            </a:pPr>
            <a:r>
              <a:rPr lang="en-US" sz="1800" dirty="0"/>
              <a:t>é obrigatório um código linguístico para os nomes dos requerentes e dos inventores;</a:t>
            </a:r>
          </a:p>
          <a:p>
            <a:pPr marL="800100" lvl="1" indent="-342900">
              <a:buFontTx/>
              <a:buChar char="-"/>
            </a:pPr>
            <a:r>
              <a:rPr lang="en-US" sz="1800" dirty="0"/>
              <a:t>se o nome do requerente e/ou do inventor contiver caracteres latinos básicos não-Unicode, deverá ser incluída uma transliteração ou tradução em caracteres latinos básicos.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5210"/>
          <a:stretch/>
        </p:blipFill>
        <p:spPr>
          <a:xfrm>
            <a:off x="457200" y="5310218"/>
            <a:ext cx="8532440" cy="7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91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5516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Informação Geral (4)</a:t>
            </a:r>
            <a:endParaRPr lang="en-US" sz="24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44824"/>
            <a:ext cx="77048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Secção</a:t>
            </a:r>
            <a:r>
              <a:rPr lang="en-US" sz="2000" dirty="0"/>
              <a:t> “Título da Invenção”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pelo menos um título de invenção no idioma de processamento é obrigatório;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títulos adicionais em outros idiomas podem ser incluídos;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um código de idioma é obrigatório para cada título;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64410"/>
          <a:stretch/>
        </p:blipFill>
        <p:spPr>
          <a:xfrm>
            <a:off x="683568" y="4365104"/>
            <a:ext cx="757665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70564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O que é </a:t>
            </a:r>
            <a:r>
              <a:rPr lang="en-US" kern="0" dirty="0" err="1"/>
              <a:t>uma</a:t>
            </a:r>
            <a:r>
              <a:rPr lang="en-US" kern="0" dirty="0"/>
              <a:t> </a:t>
            </a:r>
            <a:r>
              <a:rPr lang="en-US" kern="0" dirty="0" err="1"/>
              <a:t>lista</a:t>
            </a:r>
            <a:r>
              <a:rPr lang="en-US" kern="0" dirty="0"/>
              <a:t> de </a:t>
            </a:r>
            <a:r>
              <a:rPr lang="en-US" kern="0" dirty="0" err="1"/>
              <a:t>sequências</a:t>
            </a:r>
            <a:r>
              <a:rPr lang="en-US" kern="0" dirty="0"/>
              <a:t>? 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412776"/>
            <a:ext cx="8229600" cy="471296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Uma </a:t>
            </a:r>
            <a:r>
              <a:rPr lang="en-US" sz="2000" dirty="0" err="1"/>
              <a:t>lista</a:t>
            </a:r>
            <a:r>
              <a:rPr lang="en-US" sz="2000" dirty="0"/>
              <a:t> de </a:t>
            </a:r>
            <a:r>
              <a:rPr lang="en-US" sz="2000" dirty="0" err="1"/>
              <a:t>sequências</a:t>
            </a:r>
            <a:r>
              <a:rPr lang="en-150" sz="2000" dirty="0"/>
              <a:t>…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Contém sequências de </a:t>
            </a:r>
            <a:r>
              <a:rPr lang="en-US" sz="2000" dirty="0" err="1"/>
              <a:t>nucleótidos</a:t>
            </a:r>
            <a:r>
              <a:rPr lang="en-US" sz="2000" dirty="0"/>
              <a:t> e/ou aminoácidos revelados em um pedido de patente e faz parte da descrição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 Inclui informações descritivas sobre cada sequência conhecida como anotações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 Está em conformidade com as exigências do WIPO Standard pertinente (ST.25 ou ST.26)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Permite que os dados </a:t>
            </a:r>
            <a:r>
              <a:rPr lang="en-US" sz="2000" dirty="0" err="1"/>
              <a:t>sequênciais</a:t>
            </a:r>
            <a:r>
              <a:rPr lang="en-US" sz="2000" dirty="0"/>
              <a:t> de uma invenção sejam pesquisáveis: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kern="0" dirty="0"/>
              <a:t>- No âmbito de um Instituto de PI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kern="0" dirty="0"/>
              <a:t>- Em bases de dados publicamente disponíveis (bases de dados INSDC)</a:t>
            </a:r>
          </a:p>
        </p:txBody>
      </p:sp>
    </p:spTree>
    <p:extLst>
      <p:ext uri="{BB962C8B-B14F-4D97-AF65-F5344CB8AC3E}">
        <p14:creationId xmlns:p14="http://schemas.microsoft.com/office/powerpoint/2010/main" val="2905723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81415" y="0"/>
            <a:ext cx="2133600" cy="476250"/>
          </a:xfrm>
        </p:spPr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1600" y="2116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011600" y="2116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964787" y="1058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2494" y="802412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Informação Geral (5)</a:t>
            </a:r>
            <a:endParaRPr lang="en-US" sz="24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460760" y="1844824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Elemento</a:t>
            </a:r>
            <a:r>
              <a:rPr lang="en-US" sz="2000" dirty="0"/>
              <a:t> “</a:t>
            </a:r>
            <a:r>
              <a:rPr lang="en-US" sz="2000" dirty="0" err="1"/>
              <a:t>Número</a:t>
            </a:r>
            <a:r>
              <a:rPr lang="en-US" sz="2000" dirty="0"/>
              <a:t> Total de </a:t>
            </a:r>
            <a:r>
              <a:rPr lang="en-US" sz="2000" dirty="0" err="1"/>
              <a:t>Sequências</a:t>
            </a:r>
            <a:r>
              <a:rPr lang="en-US" sz="2000" dirty="0"/>
              <a:t>”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obrigatório;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o total deve incluir as sequências ignoradas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368"/>
          <a:stretch/>
        </p:blipFill>
        <p:spPr>
          <a:xfrm>
            <a:off x="726591" y="4110087"/>
            <a:ext cx="7439025" cy="3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27" y="2089645"/>
            <a:ext cx="6791325" cy="3924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7385" y="29580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Sequências (1)</a:t>
            </a:r>
            <a:endParaRPr lang="en-US" sz="2400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4922335" y="1369765"/>
            <a:ext cx="41761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/>
              <a:t>O “Número de </a:t>
            </a:r>
            <a:r>
              <a:rPr lang="en-US" sz="1600" dirty="0" err="1"/>
              <a:t>Identificação</a:t>
            </a:r>
            <a:r>
              <a:rPr lang="en-US" sz="1600" dirty="0"/>
              <a:t> da </a:t>
            </a:r>
            <a:r>
              <a:rPr lang="en-US" sz="1600" dirty="0" err="1"/>
              <a:t>Sequência</a:t>
            </a:r>
            <a:r>
              <a:rPr lang="en-US" sz="1600" dirty="0"/>
              <a:t>” 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ou “SEQ ID NO:”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1644" y="2131278"/>
            <a:ext cx="28648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/>
              <a:t>O comprimento da </a:t>
            </a:r>
            <a:r>
              <a:rPr lang="en-US" sz="1600" dirty="0" err="1"/>
              <a:t>sequência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flipH="1">
            <a:off x="3419887" y="1662153"/>
            <a:ext cx="1502448" cy="5173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995936" y="2356202"/>
            <a:ext cx="1948820" cy="14153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506721" y="2731642"/>
            <a:ext cx="19173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/>
              <a:t>O tipo de molécula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(DNA, RNA ou AA)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4211960" y="2674477"/>
            <a:ext cx="2294757" cy="39448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021832" y="3586424"/>
            <a:ext cx="15695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/>
              <a:t>A </a:t>
            </a:r>
            <a:r>
              <a:rPr lang="en-US" sz="1600" dirty="0" err="1"/>
              <a:t>divisão</a:t>
            </a:r>
            <a:endParaRPr lang="en-US" sz="1600" dirty="0"/>
          </a:p>
          <a:p>
            <a:pPr algn="ctr">
              <a:spcBef>
                <a:spcPts val="0"/>
              </a:spcBef>
            </a:pPr>
            <a:r>
              <a:rPr lang="en-US" sz="1600" dirty="0"/>
              <a:t>(sempre “PAT”)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4344689" y="2843433"/>
            <a:ext cx="2706799" cy="10596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487386" y="1475731"/>
            <a:ext cx="340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Elementos obrigatórios</a:t>
            </a:r>
          </a:p>
        </p:txBody>
      </p:sp>
    </p:spTree>
    <p:extLst>
      <p:ext uri="{BB962C8B-B14F-4D97-AF65-F5344CB8AC3E}">
        <p14:creationId xmlns:p14="http://schemas.microsoft.com/office/powerpoint/2010/main" val="3328787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27" y="2116038"/>
            <a:ext cx="6791325" cy="39052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5832" y="28806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Sequências (2)</a:t>
            </a:r>
            <a:endParaRPr lang="en-US" sz="24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5076393" y="2923354"/>
            <a:ext cx="38880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/>
              <a:t>A </a:t>
            </a:r>
            <a:r>
              <a:rPr lang="en-US" sz="1600" dirty="0" err="1"/>
              <a:t>localização</a:t>
            </a:r>
            <a:r>
              <a:rPr lang="en-US" sz="1600" dirty="0"/>
              <a:t> “source” </a:t>
            </a:r>
            <a:r>
              <a:rPr lang="en-US" sz="1600" dirty="0" err="1"/>
              <a:t>abrange</a:t>
            </a:r>
            <a:r>
              <a:rPr lang="en-US" sz="1600" dirty="0"/>
              <a:t> </a:t>
            </a:r>
            <a:r>
              <a:rPr lang="en-US" sz="1600" dirty="0" err="1"/>
              <a:t>toda</a:t>
            </a:r>
            <a:r>
              <a:rPr lang="en-US" sz="1600" dirty="0"/>
              <a:t> a </a:t>
            </a:r>
            <a:r>
              <a:rPr lang="en-US" sz="1600" dirty="0" err="1"/>
              <a:t>sequência</a:t>
            </a:r>
            <a:endParaRPr lang="en-US" sz="1600" dirty="0"/>
          </a:p>
        </p:txBody>
      </p:sp>
      <p:cxnSp>
        <p:nvCxnSpPr>
          <p:cNvPr id="10" name="Straight Arrow Connector 9"/>
          <p:cNvCxnSpPr>
            <a:cxnSpLocks/>
            <a:stCxn id="8" idx="1"/>
          </p:cNvCxnSpPr>
          <p:nvPr/>
        </p:nvCxnSpPr>
        <p:spPr bwMode="auto">
          <a:xfrm>
            <a:off x="5076393" y="3215742"/>
            <a:ext cx="510521" cy="24498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216517" y="4509120"/>
            <a:ext cx="274797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 err="1"/>
              <a:t>Dois</a:t>
            </a:r>
            <a:r>
              <a:rPr lang="en-US" sz="1600" dirty="0"/>
              <a:t> qualificadores obrigatórios: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“</a:t>
            </a:r>
            <a:r>
              <a:rPr lang="en-US" sz="1600" dirty="0" err="1"/>
              <a:t>mol_type</a:t>
            </a:r>
            <a:r>
              <a:rPr lang="en-US" sz="1600" dirty="0"/>
              <a:t>” e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“organism”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963" y="1446029"/>
            <a:ext cx="6882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Obrigatoriedade</a:t>
            </a:r>
            <a:r>
              <a:rPr lang="en-US" sz="2000" dirty="0"/>
              <a:t> da “Source” (</a:t>
            </a:r>
            <a:r>
              <a:rPr lang="en-US" sz="2000" dirty="0" err="1"/>
              <a:t>característica</a:t>
            </a:r>
            <a:r>
              <a:rPr lang="en-US" sz="2000" dirty="0"/>
              <a:t> “SOURCE”)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6931" y="2105374"/>
            <a:ext cx="47035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/>
              <a:t>Uma e </a:t>
            </a:r>
            <a:r>
              <a:rPr lang="en-US" sz="1600" dirty="0" err="1"/>
              <a:t>única</a:t>
            </a:r>
            <a:r>
              <a:rPr lang="en-US" sz="1600" dirty="0"/>
              <a:t> </a:t>
            </a:r>
            <a:r>
              <a:rPr lang="en-US" sz="1600" dirty="0" err="1"/>
              <a:t>característica</a:t>
            </a:r>
            <a:r>
              <a:rPr lang="en-US" sz="1600" dirty="0"/>
              <a:t> “source” é </a:t>
            </a:r>
            <a:r>
              <a:rPr lang="en-US" sz="1600" dirty="0" err="1"/>
              <a:t>exigida</a:t>
            </a:r>
            <a:r>
              <a:rPr lang="en-US" sz="1600" dirty="0"/>
              <a:t> para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sequência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534545" y="2409166"/>
            <a:ext cx="1875999" cy="8322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4600632" y="4068663"/>
            <a:ext cx="1905283" cy="8666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cxnSpLocks/>
            <a:stCxn id="11" idx="1"/>
          </p:cNvCxnSpPr>
          <p:nvPr/>
        </p:nvCxnSpPr>
        <p:spPr bwMode="auto">
          <a:xfrm flipH="1" flipV="1">
            <a:off x="4644015" y="4619893"/>
            <a:ext cx="1572502" cy="4278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330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5832" y="1549851"/>
            <a:ext cx="349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Dados de Sequências ST.26: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5832" y="65690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Sequências (3)</a:t>
            </a:r>
            <a:endParaRPr lang="en-US" sz="24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32856"/>
            <a:ext cx="67913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5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2803" y="1640555"/>
            <a:ext cx="8685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Qualificadores obrigatórios “mol_type” e “MOL_TYPE” – opções de valores: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600" y="2420888"/>
            <a:ext cx="6624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u="sng" dirty="0"/>
              <a:t>DNA</a:t>
            </a:r>
            <a:r>
              <a:rPr lang="en-US" sz="2000" dirty="0"/>
              <a:t>			</a:t>
            </a:r>
            <a:r>
              <a:rPr lang="en-US" sz="2000" b="1" u="sng" dirty="0"/>
              <a:t>RNA</a:t>
            </a:r>
            <a:r>
              <a:rPr lang="en-US" sz="2000" dirty="0"/>
              <a:t>			</a:t>
            </a:r>
            <a:r>
              <a:rPr lang="en-US" sz="2000" b="1" u="sng" dirty="0"/>
              <a:t>AA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DNA </a:t>
            </a:r>
            <a:r>
              <a:rPr lang="en-US" sz="2000" dirty="0" err="1"/>
              <a:t>genomico</a:t>
            </a:r>
            <a:r>
              <a:rPr lang="en-US" sz="2000" dirty="0"/>
              <a:t>		RNA </a:t>
            </a:r>
            <a:r>
              <a:rPr lang="en-US" sz="2000" dirty="0" err="1"/>
              <a:t>genomico</a:t>
            </a:r>
            <a:r>
              <a:rPr lang="en-US" sz="2000" dirty="0"/>
              <a:t>		proteína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outro DNA		mRNA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DNA não atribuído	tRNA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		rRNA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		outro 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		RNA transcrito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		cRNA viral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		RNA não atribuído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7681" y="73308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Sequências (4)</a:t>
            </a:r>
            <a:endParaRPr lang="en-US" sz="2400" kern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491880" y="2420888"/>
            <a:ext cx="0" cy="33843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228184" y="2420888"/>
            <a:ext cx="0" cy="33843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67432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5499" y="1643340"/>
            <a:ext cx="825365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Qualificadores obrigatórios de “organismo” e “ORGANISMO” – opções de valor: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Nome latino do </a:t>
            </a:r>
            <a:r>
              <a:rPr lang="en-US" sz="2000" dirty="0" err="1"/>
              <a:t>género</a:t>
            </a:r>
            <a:r>
              <a:rPr lang="en-US" sz="2000" dirty="0"/>
              <a:t> e da espécie, p. ex., “Mus musculus”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Nome de </a:t>
            </a:r>
            <a:r>
              <a:rPr lang="en-US" sz="2000" dirty="0" err="1"/>
              <a:t>género</a:t>
            </a:r>
            <a:r>
              <a:rPr lang="en-US" sz="2000" dirty="0"/>
              <a:t> seguido de “sp.”, p. ex., “Mus sp.” 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Nome de virus, p. ex., “Torque teno virus 1”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“não identificado”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“construção sintética”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Nomes comuns, como “mouse”, não devem ser usados como nome de organismo. Caso deseje, os nomes comuns podem ser incluídos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lista</a:t>
            </a:r>
            <a:r>
              <a:rPr lang="en-US" sz="2000" dirty="0"/>
              <a:t> de </a:t>
            </a:r>
            <a:r>
              <a:rPr lang="en-US" sz="2000" dirty="0" err="1"/>
              <a:t>sequências</a:t>
            </a:r>
            <a:r>
              <a:rPr lang="en-US" sz="2000" dirty="0"/>
              <a:t> em um </a:t>
            </a:r>
            <a:r>
              <a:rPr lang="en-US" sz="2000" dirty="0" err="1"/>
              <a:t>qualificador</a:t>
            </a:r>
            <a:r>
              <a:rPr lang="en-US" sz="2000" dirty="0"/>
              <a:t> nota (</a:t>
            </a:r>
            <a:r>
              <a:rPr lang="en-US" sz="2000" dirty="0" err="1"/>
              <a:t>texto</a:t>
            </a:r>
            <a:r>
              <a:rPr lang="en-US" sz="2000" dirty="0"/>
              <a:t> livre).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6087" y="6206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Sequências (5)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396301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936843"/>
            <a:ext cx="6408712" cy="21984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1382298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Características-chave</a:t>
            </a:r>
            <a:r>
              <a:rPr lang="en-US" sz="1800" b="1" dirty="0"/>
              <a:t> e Qualificadores </a:t>
            </a:r>
          </a:p>
          <a:p>
            <a:r>
              <a:rPr lang="en-US" sz="1800" dirty="0"/>
              <a:t>Além da </a:t>
            </a:r>
            <a:r>
              <a:rPr lang="en-US" sz="1800" dirty="0" err="1"/>
              <a:t>característica</a:t>
            </a:r>
            <a:r>
              <a:rPr lang="en-US" sz="1800" dirty="0"/>
              <a:t> “source” </a:t>
            </a:r>
            <a:r>
              <a:rPr lang="en-US" sz="1800" dirty="0" err="1"/>
              <a:t>ou</a:t>
            </a:r>
            <a:r>
              <a:rPr lang="en-US" sz="1800" dirty="0"/>
              <a:t> “SOURCE” obrigatória, os requerentes podem adicionar </a:t>
            </a:r>
            <a:r>
              <a:rPr lang="en-US" sz="1800" dirty="0" err="1"/>
              <a:t>várias</a:t>
            </a:r>
            <a:r>
              <a:rPr lang="en-US" sz="1800" dirty="0"/>
              <a:t> </a:t>
            </a:r>
            <a:r>
              <a:rPr lang="en-US" sz="1800" dirty="0" err="1"/>
              <a:t>características</a:t>
            </a:r>
            <a:r>
              <a:rPr lang="en-US" sz="1800" dirty="0"/>
              <a:t> opcionais para </a:t>
            </a:r>
            <a:r>
              <a:rPr lang="en-US" sz="1800" dirty="0" err="1"/>
              <a:t>melhor</a:t>
            </a:r>
            <a:r>
              <a:rPr lang="en-US" sz="1800" dirty="0"/>
              <a:t> </a:t>
            </a:r>
            <a:r>
              <a:rPr lang="en-US" sz="1800" dirty="0" err="1"/>
              <a:t>descrever</a:t>
            </a:r>
            <a:r>
              <a:rPr lang="en-US" sz="1800" dirty="0"/>
              <a:t> a sequência</a:t>
            </a:r>
          </a:p>
          <a:p>
            <a:pPr marL="742950" lvl="1" indent="-285750">
              <a:buFontTx/>
              <a:buChar char="-"/>
            </a:pPr>
            <a:r>
              <a:rPr lang="en-US" sz="1800" dirty="0" err="1"/>
              <a:t>Diferentes</a:t>
            </a:r>
            <a:r>
              <a:rPr lang="en-US" sz="1800" dirty="0"/>
              <a:t> </a:t>
            </a:r>
            <a:r>
              <a:rPr lang="en-US" sz="1800" dirty="0" err="1"/>
              <a:t>características-chave</a:t>
            </a:r>
            <a:r>
              <a:rPr lang="en-US" sz="1800" dirty="0"/>
              <a:t> para sequências de </a:t>
            </a:r>
            <a:r>
              <a:rPr lang="en-US" sz="1800" dirty="0" err="1"/>
              <a:t>nucleótidos</a:t>
            </a:r>
            <a:r>
              <a:rPr lang="en-US" sz="1800" dirty="0"/>
              <a:t> e sequências de aminoácidos;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característica</a:t>
            </a:r>
            <a:r>
              <a:rPr lang="en-US" sz="1800" dirty="0"/>
              <a:t> pode ter um ou mais qualificadores opcionais, e pode ter um qualificador obrigatório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115616" y="4509120"/>
            <a:ext cx="2592288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7748" y="48812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en-US" kern="0" dirty="0" err="1"/>
              <a:t>sequências</a:t>
            </a:r>
            <a:r>
              <a:rPr lang="en-US" kern="0" dirty="0"/>
              <a:t> (6)</a:t>
            </a:r>
            <a:endParaRPr lang="en-US" sz="2400" kern="0" dirty="0"/>
          </a:p>
        </p:txBody>
      </p:sp>
      <p:sp>
        <p:nvSpPr>
          <p:cNvPr id="3" name="Rectangle 2"/>
          <p:cNvSpPr/>
          <p:nvPr/>
        </p:nvSpPr>
        <p:spPr>
          <a:xfrm>
            <a:off x="2780800" y="6191116"/>
            <a:ext cx="26463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(WIPO ST.26, Anexo I, </a:t>
            </a:r>
            <a:r>
              <a:rPr lang="en-US" sz="1200" i="1" dirty="0" err="1"/>
              <a:t>Seções</a:t>
            </a:r>
            <a:r>
              <a:rPr lang="en-US" sz="1200" i="1" dirty="0"/>
              <a:t> 5-8)</a:t>
            </a:r>
          </a:p>
        </p:txBody>
      </p:sp>
    </p:spTree>
    <p:extLst>
      <p:ext uri="{BB962C8B-B14F-4D97-AF65-F5344CB8AC3E}">
        <p14:creationId xmlns:p14="http://schemas.microsoft.com/office/powerpoint/2010/main" val="3547105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5832" y="1431064"/>
            <a:ext cx="82536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Sequências de </a:t>
            </a:r>
            <a:r>
              <a:rPr lang="en-US" sz="2000" dirty="0" err="1"/>
              <a:t>nucleótidos</a:t>
            </a:r>
            <a:r>
              <a:rPr lang="en-US" sz="2000" dirty="0"/>
              <a:t>: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2000" dirty="0"/>
              <a:t>todos os símbolos em minúsculas;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2000" dirty="0"/>
              <a:t>sem espaços e sem numeração;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2000" dirty="0"/>
              <a:t>sem símbolos “u”; “t” representa o uracil no RNA</a:t>
            </a:r>
            <a:endParaRPr lang="en-US" sz="1200" dirty="0"/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2000" dirty="0"/>
              <a:t>“n” tem valor standard de “qualquer um de ‘a’, ‘c’, ‘g’, ou ‘t/u’” </a:t>
            </a:r>
          </a:p>
          <a:p>
            <a:pPr>
              <a:spcBef>
                <a:spcPts val="0"/>
              </a:spcBef>
            </a:pPr>
            <a:r>
              <a:rPr lang="en-US" sz="1200" i="1" dirty="0"/>
              <a:t>      	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59" y="3789040"/>
            <a:ext cx="3528393" cy="239281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5832" y="6206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Sequências (7)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5553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5833" y="1719128"/>
            <a:ext cx="46494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Sequências de aminoácidos: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todos com uma única letra, símbolos em maiúsculas;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sem espaços, sem numeração;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“X” tem valor standard de “ </a:t>
            </a:r>
            <a:r>
              <a:rPr lang="en-US" sz="2000" dirty="0" err="1"/>
              <a:t>qualquer</a:t>
            </a:r>
            <a:r>
              <a:rPr lang="en-US" sz="2000" dirty="0"/>
              <a:t> um de </a:t>
            </a:r>
            <a:r>
              <a:rPr lang="pt-BR" sz="2000" dirty="0"/>
              <a:t>‘A’, ‘R’, ‘N’, ‘D’, ‘C’, ‘Q’, ‘E’, ‘G’, ‘H’, ‘I’, ‘L’, ‘K’, ‘M’, ‘F’, ‘P’, ‘O’, ‘S’, ‘U’, ‘T’, ‘W’, ‘Y’, ou ‘V’”.</a:t>
            </a:r>
          </a:p>
          <a:p>
            <a:r>
              <a:rPr lang="pt-BR" sz="1600" i="1" dirty="0"/>
              <a:t>      	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632" y="332656"/>
            <a:ext cx="2565524" cy="549989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5832" y="28806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</a:p>
          <a:p>
            <a:r>
              <a:rPr lang="en-US" kern="0" dirty="0"/>
              <a:t>Sequências (8)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010859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5832" y="1628800"/>
            <a:ext cx="75320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Sequências ignoradas: Permitem que um requerente exclua dados de sequência de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lista</a:t>
            </a:r>
            <a:r>
              <a:rPr lang="en-US" sz="2000" dirty="0"/>
              <a:t> de </a:t>
            </a:r>
            <a:r>
              <a:rPr lang="en-US" sz="2000" dirty="0" err="1"/>
              <a:t>sequências</a:t>
            </a:r>
            <a:r>
              <a:rPr lang="en-US" sz="2000" dirty="0"/>
              <a:t> sem ter de renumerar sequências posteriores.</a:t>
            </a:r>
          </a:p>
          <a:p>
            <a:pPr marL="742950" lvl="1" indent="-285750">
              <a:buFontTx/>
              <a:buChar char="-"/>
            </a:pPr>
            <a:r>
              <a:rPr lang="en-US" sz="2000" dirty="0" err="1"/>
              <a:t>INSDSeq_length</a:t>
            </a:r>
            <a:r>
              <a:rPr lang="en-US" sz="2000" dirty="0"/>
              <a:t>, </a:t>
            </a:r>
            <a:r>
              <a:rPr lang="en-US" sz="2000" dirty="0" err="1"/>
              <a:t>INSDSeq_moltype</a:t>
            </a:r>
            <a:r>
              <a:rPr lang="en-US" sz="2000" dirty="0"/>
              <a:t>, </a:t>
            </a:r>
            <a:r>
              <a:rPr lang="en-US" sz="2000" dirty="0" err="1"/>
              <a:t>INSDSeq_division</a:t>
            </a:r>
            <a:r>
              <a:rPr lang="en-US" sz="2000" dirty="0"/>
              <a:t> </a:t>
            </a:r>
            <a:r>
              <a:rPr lang="en-US" sz="2000" dirty="0" err="1"/>
              <a:t>presente</a:t>
            </a:r>
            <a:r>
              <a:rPr lang="en-US" sz="2000" dirty="0"/>
              <a:t>, mas sem nenhum valor;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Sem tabela de </a:t>
            </a:r>
            <a:r>
              <a:rPr lang="en-US" sz="2000" dirty="0" err="1"/>
              <a:t>caracteristícas</a:t>
            </a:r>
            <a:r>
              <a:rPr lang="en-US" sz="2000" dirty="0"/>
              <a:t>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característica</a:t>
            </a:r>
            <a:r>
              <a:rPr lang="en-US" sz="2000" dirty="0"/>
              <a:t> de </a:t>
            </a:r>
            <a:r>
              <a:rPr lang="en-US" sz="2000" dirty="0" err="1"/>
              <a:t>origem</a:t>
            </a:r>
            <a:r>
              <a:rPr lang="en-US" sz="2000" dirty="0"/>
              <a:t> (source);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O elemento sequencial deve ter o valor “000”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832" y="70065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Sequências (8)</a:t>
            </a:r>
            <a:endParaRPr lang="en-US" sz="2400" kern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625746" y="4645010"/>
            <a:ext cx="5252187" cy="1664310"/>
            <a:chOff x="1654330" y="4797152"/>
            <a:chExt cx="5252187" cy="15121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330" y="4797152"/>
              <a:ext cx="5252187" cy="151216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1763688" y="4869160"/>
              <a:ext cx="21602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16088" y="5021560"/>
              <a:ext cx="423664" cy="126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07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6956" y="55611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Histórico - INSDC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956" y="1412776"/>
            <a:ext cx="8229600" cy="518457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kern="0" dirty="0"/>
              <a:t>INSDC: International Nucleotide Sequence Database Collaboration (Colaboração Internacional de Bases de Dados de Sequências de </a:t>
            </a:r>
            <a:r>
              <a:rPr lang="en-US" sz="1800" kern="0" dirty="0" err="1"/>
              <a:t>Nucleótidos</a:t>
            </a:r>
            <a:r>
              <a:rPr lang="en-US" sz="1800" kern="0" dirty="0"/>
              <a:t>): </a:t>
            </a:r>
          </a:p>
          <a:p>
            <a:pPr marL="0" indent="0">
              <a:buFontTx/>
              <a:buNone/>
            </a:pPr>
            <a:r>
              <a:rPr lang="en-US" sz="1800" kern="0" dirty="0"/>
              <a:t>	– DDBJ: Base de dados de DNA do Japão</a:t>
            </a:r>
          </a:p>
          <a:p>
            <a:pPr marL="0" indent="0">
              <a:buFontTx/>
              <a:buNone/>
            </a:pPr>
            <a:r>
              <a:rPr lang="en-US" sz="1800" kern="0" dirty="0"/>
              <a:t>	– EMBL-EBI: Instituto Europeu de Bioinformática</a:t>
            </a:r>
          </a:p>
          <a:p>
            <a:pPr marL="0" indent="0">
              <a:buFontTx/>
              <a:buNone/>
            </a:pPr>
            <a:r>
              <a:rPr lang="en-US" sz="1800" kern="0" dirty="0"/>
              <a:t>	– NCBI: Centro Nacional de Informação em Biotecnologia   (GenBank)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1800" kern="0" dirty="0"/>
          </a:p>
          <a:p>
            <a:r>
              <a:rPr lang="en-US" sz="1800" kern="0" dirty="0"/>
              <a:t>Os Institutos de PI que enviam dados de sequência de pedidos publicados/emitidos de dados para bases de dados da INSDC incluem:</a:t>
            </a:r>
          </a:p>
          <a:p>
            <a:pPr marL="0" indent="0">
              <a:buFontTx/>
              <a:buNone/>
            </a:pPr>
            <a:r>
              <a:rPr lang="en-US" sz="1800" kern="0" dirty="0"/>
              <a:t>	– Instituto Europeu de Patentes</a:t>
            </a:r>
          </a:p>
          <a:p>
            <a:pPr marL="0" indent="0">
              <a:buFontTx/>
              <a:buNone/>
            </a:pPr>
            <a:r>
              <a:rPr lang="en-US" sz="1800" kern="0" dirty="0"/>
              <a:t>	– Instituto Japonês de Patentes</a:t>
            </a:r>
          </a:p>
          <a:p>
            <a:pPr marL="0" indent="0">
              <a:buFontTx/>
              <a:buNone/>
            </a:pPr>
            <a:r>
              <a:rPr lang="en-US" sz="1800" kern="0" dirty="0"/>
              <a:t>	– Instituto Coreano de Propriedade Intelectual</a:t>
            </a:r>
          </a:p>
          <a:p>
            <a:pPr marL="0" indent="0">
              <a:buFontTx/>
              <a:buNone/>
            </a:pPr>
            <a:r>
              <a:rPr lang="en-US" sz="1800" kern="0" dirty="0"/>
              <a:t>	– Instituto de Patentes e Marcas dos Estados Unidos</a:t>
            </a:r>
          </a:p>
          <a:p>
            <a:r>
              <a:rPr lang="en-US" sz="1800" kern="0" dirty="0"/>
              <a:t>As bases de dados da INSDC </a:t>
            </a:r>
            <a:r>
              <a:rPr lang="en-US" sz="1800" kern="0" dirty="0" err="1"/>
              <a:t>são</a:t>
            </a:r>
            <a:r>
              <a:rPr lang="en-US" sz="1800" kern="0" dirty="0"/>
              <a:t> </a:t>
            </a:r>
            <a:r>
              <a:rPr lang="en-US" sz="1800" kern="0" dirty="0" err="1"/>
              <a:t>públicas</a:t>
            </a:r>
            <a:r>
              <a:rPr lang="en-US" sz="1800" kern="0" dirty="0"/>
              <a:t> e </a:t>
            </a:r>
            <a:r>
              <a:rPr lang="en-US" sz="1800" kern="0" dirty="0" err="1"/>
              <a:t>gratuitas</a:t>
            </a:r>
            <a:r>
              <a:rPr lang="en-US" sz="1800" kern="0" dirty="0"/>
              <a:t> para pesquisa</a:t>
            </a:r>
          </a:p>
          <a:p>
            <a:pPr marL="0" indent="0">
              <a:buFontTx/>
              <a:buNone/>
            </a:pPr>
            <a:r>
              <a:rPr lang="en-US" kern="0" dirty="0"/>
              <a:t>	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28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WIPO ST.26: Conteúdo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64" y="1340768"/>
            <a:ext cx="8229600" cy="50014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1" dirty="0"/>
              <a:t>Corpo Principal</a:t>
            </a:r>
            <a:r>
              <a:rPr lang="en-US" sz="1800" dirty="0"/>
              <a:t> – Exigências para inclusão/representação</a:t>
            </a:r>
          </a:p>
          <a:p>
            <a:pPr>
              <a:spcAft>
                <a:spcPts val="600"/>
              </a:spcAft>
            </a:pPr>
            <a:r>
              <a:rPr lang="en-US" sz="1800" b="1" dirty="0"/>
              <a:t>Anexo I </a:t>
            </a:r>
            <a:r>
              <a:rPr lang="en-US" sz="1800" dirty="0"/>
              <a:t>– Vocabulário controlado baseado na INSDC</a:t>
            </a:r>
          </a:p>
          <a:p>
            <a:pPr>
              <a:spcAft>
                <a:spcPts val="600"/>
              </a:spcAft>
            </a:pPr>
            <a:r>
              <a:rPr lang="en-US" sz="1800" b="1" dirty="0"/>
              <a:t>Anexo II </a:t>
            </a:r>
            <a:r>
              <a:rPr lang="en-US" sz="1800" dirty="0"/>
              <a:t>– Documento ST.26 Tipo DTD</a:t>
            </a:r>
          </a:p>
          <a:p>
            <a:pPr>
              <a:spcAft>
                <a:spcPts val="600"/>
              </a:spcAft>
            </a:pPr>
            <a:r>
              <a:rPr lang="en-US" sz="1800" b="1" dirty="0"/>
              <a:t>Anexo III </a:t>
            </a:r>
            <a:r>
              <a:rPr lang="en-US" sz="1800" dirty="0"/>
              <a:t>– Exemplo de arquivo ST.26 XML de </a:t>
            </a:r>
            <a:r>
              <a:rPr lang="en-US" sz="1800" dirty="0" err="1"/>
              <a:t>lista</a:t>
            </a:r>
            <a:r>
              <a:rPr lang="en-US" sz="1800" dirty="0"/>
              <a:t> de </a:t>
            </a:r>
            <a:r>
              <a:rPr lang="en-US" sz="1800" dirty="0" err="1"/>
              <a:t>sequências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b="1" dirty="0"/>
              <a:t>Anexo IV </a:t>
            </a:r>
            <a:r>
              <a:rPr lang="en-US" sz="1800" dirty="0"/>
              <a:t>– Subconjunto de Caracteres do Código Latino Básico para Instância XML ST.26 </a:t>
            </a:r>
          </a:p>
          <a:p>
            <a:pPr>
              <a:spcAft>
                <a:spcPts val="600"/>
              </a:spcAft>
            </a:pPr>
            <a:r>
              <a:rPr lang="en-US" sz="1800" b="1" dirty="0"/>
              <a:t>Anexo V </a:t>
            </a:r>
            <a:r>
              <a:rPr lang="en-US" sz="1800" dirty="0"/>
              <a:t>– Exigências para Intercâmbio de Dados do INSDC (</a:t>
            </a:r>
            <a:r>
              <a:rPr lang="en-US" sz="1800" dirty="0" err="1"/>
              <a:t>somente</a:t>
            </a:r>
            <a:r>
              <a:rPr lang="en-US" sz="1800" dirty="0"/>
              <a:t> entre IPs) </a:t>
            </a:r>
          </a:p>
          <a:p>
            <a:pPr>
              <a:spcAft>
                <a:spcPts val="600"/>
              </a:spcAft>
            </a:pPr>
            <a:r>
              <a:rPr lang="en-US" sz="1800" b="1" dirty="0"/>
              <a:t>Anexo VI </a:t>
            </a:r>
            <a:r>
              <a:rPr lang="en-US" sz="1800" dirty="0"/>
              <a:t>– Documento de Orientação com Exemplos</a:t>
            </a:r>
          </a:p>
          <a:p>
            <a:pPr>
              <a:spcAft>
                <a:spcPts val="600"/>
              </a:spcAft>
            </a:pPr>
            <a:r>
              <a:rPr lang="en-US" sz="1800" b="1" dirty="0"/>
              <a:t>Apêndice ao Anexo VI </a:t>
            </a:r>
            <a:r>
              <a:rPr lang="en-US" sz="1800" dirty="0"/>
              <a:t>– Arquivo XML, incluindo todas as </a:t>
            </a:r>
            <a:r>
              <a:rPr lang="en-US" sz="1800" dirty="0" err="1"/>
              <a:t>sequências</a:t>
            </a:r>
            <a:r>
              <a:rPr lang="en-US" sz="1800" dirty="0"/>
              <a:t> exemplificadas no Anexo VI</a:t>
            </a:r>
          </a:p>
          <a:p>
            <a:pPr>
              <a:spcAft>
                <a:spcPts val="600"/>
              </a:spcAft>
            </a:pPr>
            <a:r>
              <a:rPr lang="en-US" sz="1800" b="1" dirty="0"/>
              <a:t>Anexo VII </a:t>
            </a:r>
            <a:r>
              <a:rPr lang="en-US" sz="1800" dirty="0"/>
              <a:t>– Recomendação para a Transformação de </a:t>
            </a:r>
            <a:r>
              <a:rPr lang="en-US" sz="1800" dirty="0" err="1"/>
              <a:t>uma</a:t>
            </a:r>
            <a:r>
              <a:rPr lang="en-US" sz="1800" dirty="0"/>
              <a:t> Lista de </a:t>
            </a:r>
            <a:r>
              <a:rPr lang="en-US" sz="1800" dirty="0" err="1"/>
              <a:t>sequências</a:t>
            </a:r>
            <a:r>
              <a:rPr lang="en-US" sz="1800" dirty="0"/>
              <a:t> de ST.25 para ST.26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78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WIPO ST.26: </a:t>
            </a:r>
            <a:br>
              <a:rPr lang="en-US" dirty="0"/>
            </a:br>
            <a:r>
              <a:rPr lang="en-US" sz="2400" dirty="0" err="1"/>
              <a:t>Estrutura</a:t>
            </a:r>
            <a:r>
              <a:rPr lang="en-US" sz="2400" dirty="0"/>
              <a:t> do </a:t>
            </a:r>
            <a:r>
              <a:rPr lang="en-US" sz="2400" dirty="0" err="1"/>
              <a:t>documento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30065"/>
              </p:ext>
            </p:extLst>
          </p:nvPr>
        </p:nvGraphicFramePr>
        <p:xfrm>
          <a:off x="457200" y="1773238"/>
          <a:ext cx="82296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val="2490072832"/>
                    </a:ext>
                  </a:extLst>
                </a:gridCol>
                <a:gridCol w="5842992">
                  <a:extLst>
                    <a:ext uri="{9D8B030D-6E8A-4147-A177-3AD203B41FA5}">
                      <a16:colId xmlns:a16="http://schemas.microsoft.com/office/drawing/2014/main" val="236982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Cláusulas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Conteúdo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17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Introdução; Definições; </a:t>
                      </a:r>
                      <a:r>
                        <a:rPr lang="en-US" dirty="0" err="1"/>
                        <a:t>Âmbito</a:t>
                      </a:r>
                      <a:r>
                        <a:rPr lang="en-US" dirty="0"/>
                        <a:t>; Referências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11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Representação de sequências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55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Estrutura da </a:t>
                      </a:r>
                      <a:r>
                        <a:rPr lang="en-US" dirty="0" err="1"/>
                        <a:t>lista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sequências</a:t>
                      </a:r>
                      <a:r>
                        <a:rPr lang="en-US" dirty="0"/>
                        <a:t> em XML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48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Parte de dados de sequência; </a:t>
                      </a:r>
                      <a:r>
                        <a:rPr lang="en-US" dirty="0" err="1"/>
                        <a:t>Tabela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características</a:t>
                      </a:r>
                      <a:r>
                        <a:rPr lang="en-US" dirty="0"/>
                        <a:t>; </a:t>
                      </a:r>
                      <a:r>
                        <a:rPr lang="en-US" dirty="0" err="1"/>
                        <a:t>Características-chave</a:t>
                      </a:r>
                      <a:r>
                        <a:rPr lang="en-US" dirty="0"/>
                        <a:t>; </a:t>
                      </a:r>
                      <a:r>
                        <a:rPr lang="en-US" dirty="0" err="1"/>
                        <a:t>Características-chave</a:t>
                      </a:r>
                      <a:r>
                        <a:rPr lang="en-US" dirty="0"/>
                        <a:t> obrigatórias; Localização da </a:t>
                      </a:r>
                      <a:r>
                        <a:rPr lang="en-US" dirty="0" err="1"/>
                        <a:t>característica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94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72-84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Qualificadores</a:t>
                      </a:r>
                      <a:r>
                        <a:rPr lang="en-US" dirty="0"/>
                        <a:t> da </a:t>
                      </a:r>
                      <a:r>
                        <a:rPr lang="en-US" dirty="0" err="1"/>
                        <a:t>característica</a:t>
                      </a:r>
                      <a:r>
                        <a:rPr lang="en-US" dirty="0"/>
                        <a:t>; </a:t>
                      </a:r>
                      <a:r>
                        <a:rPr lang="en-US" dirty="0" err="1"/>
                        <a:t>Qualificadores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obrigatórios</a:t>
                      </a:r>
                      <a:r>
                        <a:rPr lang="en-US" dirty="0"/>
                        <a:t> da </a:t>
                      </a:r>
                      <a:r>
                        <a:rPr lang="en-US" dirty="0" err="1"/>
                        <a:t>característica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4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85-100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Texto livre; </a:t>
                      </a:r>
                      <a:r>
                        <a:rPr lang="en-US" dirty="0" err="1"/>
                        <a:t>Sequências</a:t>
                      </a:r>
                      <a:r>
                        <a:rPr lang="en-US" dirty="0"/>
                        <a:t>; Variantes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376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5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WIPO ST.26 Anexo I:</a:t>
            </a:r>
            <a:br>
              <a:rPr lang="en-US" dirty="0"/>
            </a:br>
            <a:r>
              <a:rPr lang="en-US" sz="2400" dirty="0"/>
              <a:t>Vocabulário Controlado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43198"/>
              </p:ext>
            </p:extLst>
          </p:nvPr>
        </p:nvGraphicFramePr>
        <p:xfrm>
          <a:off x="457200" y="1773238"/>
          <a:ext cx="843528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910">
                  <a:extLst>
                    <a:ext uri="{9D8B030D-6E8A-4147-A177-3AD203B41FA5}">
                      <a16:colId xmlns:a16="http://schemas.microsoft.com/office/drawing/2014/main" val="1403940523"/>
                    </a:ext>
                  </a:extLst>
                </a:gridCol>
                <a:gridCol w="7391370">
                  <a:extLst>
                    <a:ext uri="{9D8B030D-6E8A-4147-A177-3AD203B41FA5}">
                      <a16:colId xmlns:a16="http://schemas.microsoft.com/office/drawing/2014/main" val="165198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Secção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Conteúdo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87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Lista de </a:t>
                      </a:r>
                      <a:r>
                        <a:rPr lang="en-US" dirty="0" err="1"/>
                        <a:t>Nucleótidos</a:t>
                      </a:r>
                      <a:r>
                        <a:rPr lang="en-US" dirty="0"/>
                        <a:t> (letras minúsculas, símbolos de uma única letra)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7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Lista de </a:t>
                      </a:r>
                      <a:r>
                        <a:rPr lang="en-US" dirty="0" err="1"/>
                        <a:t>Nucleótidos</a:t>
                      </a:r>
                      <a:r>
                        <a:rPr lang="en-US" dirty="0"/>
                        <a:t> Modificados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Lista de Aminoácidos (letras maiúsculas, símbolos de uma única letra)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9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Lista de Aminoácidos Modificados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Características-chave</a:t>
                      </a:r>
                      <a:r>
                        <a:rPr lang="en-US" dirty="0"/>
                        <a:t> para Sequências de </a:t>
                      </a:r>
                      <a:r>
                        <a:rPr lang="en-US" dirty="0" err="1"/>
                        <a:t>Nucleótidos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2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Qualificadores para Sequências de </a:t>
                      </a:r>
                      <a:r>
                        <a:rPr lang="en-US" dirty="0" err="1"/>
                        <a:t>Nucleótidos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95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Características-chave</a:t>
                      </a:r>
                      <a:r>
                        <a:rPr lang="en-US" dirty="0"/>
                        <a:t> para Aminoácidos (adaptadas a partir de </a:t>
                      </a:r>
                      <a:r>
                        <a:rPr lang="en-US" baseline="0" dirty="0"/>
                        <a:t>UniProt)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40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Qualificadores para Sequências de Aminoácidos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26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Tabelas de Códigos Genéticos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42154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33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6648" y="59610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 Anexo II: </a:t>
            </a:r>
          </a:p>
          <a:p>
            <a:r>
              <a:rPr lang="en-US" sz="2400" kern="0" dirty="0"/>
              <a:t>ST.26 DTD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3238"/>
            <a:ext cx="8229600" cy="4352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Detalhes sobre ST.26 DTD: </a:t>
            </a:r>
            <a:r>
              <a:rPr lang="en-US" sz="2000" kern="0" dirty="0" err="1"/>
              <a:t>Versão</a:t>
            </a:r>
            <a:r>
              <a:rPr lang="en-US" sz="2000" kern="0" dirty="0"/>
              <a:t> actual 1.3</a:t>
            </a:r>
          </a:p>
          <a:p>
            <a:pPr marL="0" indent="0">
              <a:buNone/>
            </a:pPr>
            <a:endParaRPr lang="en-US" sz="2000" kern="0" dirty="0"/>
          </a:p>
          <a:p>
            <a:r>
              <a:rPr lang="en-US" sz="2000" kern="0" dirty="0"/>
              <a:t>Parte de </a:t>
            </a:r>
            <a:r>
              <a:rPr lang="en-US" sz="2000" kern="0" dirty="0" err="1"/>
              <a:t>Informação</a:t>
            </a:r>
            <a:r>
              <a:rPr lang="en-US" sz="2000" kern="0" dirty="0"/>
              <a:t> </a:t>
            </a:r>
            <a:r>
              <a:rPr lang="en-US" sz="2000" kern="0" dirty="0" err="1"/>
              <a:t>Geral</a:t>
            </a:r>
            <a:r>
              <a:rPr lang="en-US" sz="2000" kern="0" dirty="0"/>
              <a:t> (dados </a:t>
            </a:r>
            <a:r>
              <a:rPr lang="en-US" sz="2000" kern="0" dirty="0" err="1"/>
              <a:t>bibliográficos</a:t>
            </a:r>
            <a:r>
              <a:rPr lang="en-US" sz="2000" kern="0" dirty="0"/>
              <a:t>)</a:t>
            </a:r>
          </a:p>
          <a:p>
            <a:pPr marL="0" indent="0">
              <a:buFontTx/>
              <a:buNone/>
            </a:pPr>
            <a:r>
              <a:rPr lang="en-US" sz="2000" kern="0" dirty="0"/>
              <a:t>	-Elementos relacionados com informações sobre pedidos de 	patentes</a:t>
            </a:r>
          </a:p>
          <a:p>
            <a:pPr marL="0" indent="0">
              <a:buFontTx/>
              <a:buNone/>
            </a:pPr>
            <a:endParaRPr lang="en-US" sz="2000" kern="0" dirty="0"/>
          </a:p>
          <a:p>
            <a:r>
              <a:rPr lang="en-US" sz="2000" kern="0" dirty="0"/>
              <a:t>Parte de Dados das </a:t>
            </a:r>
            <a:r>
              <a:rPr lang="en-US" sz="2000" kern="0" dirty="0" err="1"/>
              <a:t>Sequências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-</a:t>
            </a:r>
            <a:r>
              <a:rPr lang="en-US" sz="2000" kern="0" dirty="0" err="1"/>
              <a:t>Secção</a:t>
            </a:r>
            <a:r>
              <a:rPr lang="en-US" sz="2000" kern="0" dirty="0"/>
              <a:t> INSDC no DTD (</a:t>
            </a:r>
            <a:r>
              <a:rPr lang="en-US" sz="2000" kern="0" dirty="0" err="1"/>
              <a:t>lista</a:t>
            </a:r>
            <a:r>
              <a:rPr lang="en-US" sz="2000" kern="0" dirty="0"/>
              <a:t> de </a:t>
            </a:r>
            <a:r>
              <a:rPr lang="en-US" sz="2000" kern="0" dirty="0" err="1"/>
              <a:t>sequências</a:t>
            </a:r>
            <a:r>
              <a:rPr lang="en-US" sz="2000" kern="0" dirty="0"/>
              <a:t>)</a:t>
            </a:r>
          </a:p>
          <a:p>
            <a:pPr marL="1074738" indent="-1074738">
              <a:buFontTx/>
              <a:buNone/>
            </a:pPr>
            <a:r>
              <a:rPr lang="en-US" sz="2000" kern="0" dirty="0"/>
              <a:t>	- </a:t>
            </a:r>
            <a:r>
              <a:rPr lang="pt-BR" sz="2000" kern="0" dirty="0"/>
              <a:t>Um ou mais elementos de dados da sequência em que cada um deles contém informação sobre uma sequência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83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12" y="539520"/>
            <a:ext cx="8229600" cy="1143000"/>
          </a:xfrm>
        </p:spPr>
        <p:txBody>
          <a:bodyPr/>
          <a:lstStyle/>
          <a:p>
            <a:r>
              <a:rPr lang="en-US" dirty="0"/>
              <a:t>WIPO ST.26 Anexo VI: </a:t>
            </a:r>
            <a:br>
              <a:rPr lang="en-US" dirty="0"/>
            </a:br>
            <a:r>
              <a:rPr lang="en-US" dirty="0"/>
              <a:t>Documento de Orientação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20" y="1868091"/>
            <a:ext cx="8229600" cy="4032448"/>
          </a:xfrm>
        </p:spPr>
        <p:txBody>
          <a:bodyPr/>
          <a:lstStyle/>
          <a:p>
            <a:r>
              <a:rPr lang="en-US" sz="2000" dirty="0"/>
              <a:t>Contém 49 exemplos reais de </a:t>
            </a:r>
            <a:r>
              <a:rPr lang="en-US" sz="2000" dirty="0" err="1"/>
              <a:t>sequências</a:t>
            </a:r>
            <a:r>
              <a:rPr lang="en-US" sz="2000" dirty="0"/>
              <a:t> e uma explicação de como as regras ST.26 se aplicam a cada exemplo;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Cada </a:t>
            </a:r>
            <a:r>
              <a:rPr lang="en-US" sz="2000" dirty="0" err="1"/>
              <a:t>exemplo</a:t>
            </a:r>
            <a:r>
              <a:rPr lang="en-US" sz="2000" dirty="0"/>
              <a:t> </a:t>
            </a:r>
            <a:r>
              <a:rPr lang="en-US" sz="2000" dirty="0" err="1"/>
              <a:t>descreve</a:t>
            </a:r>
            <a:r>
              <a:rPr lang="en-US" sz="2000" dirty="0"/>
              <a:t> o seguinte: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/>
              <a:t>Decidir</a:t>
            </a:r>
            <a:r>
              <a:rPr lang="en-US" sz="2000" dirty="0"/>
              <a:t> se a </a:t>
            </a:r>
            <a:r>
              <a:rPr lang="en-US" sz="2000" dirty="0" err="1"/>
              <a:t>sequência</a:t>
            </a:r>
            <a:r>
              <a:rPr lang="en-US" sz="2000" dirty="0"/>
              <a:t> é necessária, permitida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proíbida</a:t>
            </a:r>
            <a:r>
              <a:rPr lang="en-US" sz="2000" dirty="0"/>
              <a:t> de ser incluída </a:t>
            </a:r>
            <a:r>
              <a:rPr lang="en-US" sz="2000" dirty="0" err="1"/>
              <a:t>numa</a:t>
            </a:r>
            <a:r>
              <a:rPr lang="en-US" sz="2000" dirty="0"/>
              <a:t> </a:t>
            </a:r>
            <a:r>
              <a:rPr lang="en-US" sz="2000" dirty="0" err="1"/>
              <a:t>lista</a:t>
            </a:r>
            <a:r>
              <a:rPr lang="en-US" sz="2000" dirty="0"/>
              <a:t> de </a:t>
            </a:r>
            <a:r>
              <a:rPr lang="en-US" sz="2000" dirty="0" err="1"/>
              <a:t>sequências</a:t>
            </a:r>
            <a:r>
              <a:rPr lang="en-US" sz="2000" dirty="0"/>
              <a:t>;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Se a sequência for necessária ou permitida para ser incluída </a:t>
            </a:r>
            <a:r>
              <a:rPr lang="en-US" sz="2000" dirty="0" err="1"/>
              <a:t>numa</a:t>
            </a:r>
            <a:r>
              <a:rPr lang="en-US" sz="2000" dirty="0"/>
              <a:t> </a:t>
            </a:r>
            <a:r>
              <a:rPr lang="en-US" sz="2000" dirty="0" err="1"/>
              <a:t>lista</a:t>
            </a:r>
            <a:r>
              <a:rPr lang="en-US" sz="2000" dirty="0"/>
              <a:t> de </a:t>
            </a:r>
            <a:r>
              <a:rPr lang="en-US" sz="2000" dirty="0" err="1"/>
              <a:t>sequências</a:t>
            </a:r>
            <a:r>
              <a:rPr lang="en-US" sz="2000" dirty="0"/>
              <a:t>, é </a:t>
            </a:r>
            <a:r>
              <a:rPr lang="en-US" sz="2000" dirty="0" err="1"/>
              <a:t>explicado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deve</a:t>
            </a:r>
            <a:r>
              <a:rPr lang="en-US" sz="2000" dirty="0"/>
              <a:t> ser </a:t>
            </a:r>
            <a:r>
              <a:rPr lang="en-US" sz="2000" dirty="0" err="1"/>
              <a:t>definida</a:t>
            </a:r>
            <a:r>
              <a:rPr lang="en-US" sz="2000" dirty="0"/>
              <a:t>.</a:t>
            </a:r>
          </a:p>
          <a:p>
            <a:pPr marL="400050" lvl="1" indent="0">
              <a:buNone/>
            </a:pPr>
            <a:endParaRPr lang="en-US" sz="2000" dirty="0"/>
          </a:p>
          <a:p>
            <a:r>
              <a:rPr lang="en-US" sz="2000" dirty="0"/>
              <a:t>O Apêndice ao Anexo VI é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lista</a:t>
            </a:r>
            <a:r>
              <a:rPr lang="en-US" sz="2000" dirty="0"/>
              <a:t> de </a:t>
            </a:r>
            <a:r>
              <a:rPr lang="en-US" sz="2000" dirty="0" err="1"/>
              <a:t>sequências</a:t>
            </a:r>
            <a:r>
              <a:rPr lang="en-US" sz="2000" dirty="0"/>
              <a:t> ST.26 XML que inclui todos os exemplos apresentados no Documento de Orientação.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0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96" y="1916832"/>
            <a:ext cx="8229600" cy="46409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150" sz="1950" dirty="0"/>
              <a:t>…</a:t>
            </a:r>
            <a:r>
              <a:rPr lang="en-US" sz="1950" dirty="0"/>
              <a:t>ou como evitar a </a:t>
            </a:r>
            <a:r>
              <a:rPr lang="en-US" sz="1950" dirty="0" err="1"/>
              <a:t>inclusão</a:t>
            </a:r>
            <a:r>
              <a:rPr lang="en-US" sz="1950" dirty="0"/>
              <a:t> de “subject matter” </a:t>
            </a:r>
          </a:p>
          <a:p>
            <a:pPr marL="0" indent="0">
              <a:spcBef>
                <a:spcPts val="0"/>
              </a:spcBef>
              <a:buNone/>
            </a:pPr>
            <a:endParaRPr lang="en-US" sz="1950" dirty="0"/>
          </a:p>
          <a:p>
            <a:pPr>
              <a:spcBef>
                <a:spcPts val="0"/>
              </a:spcBef>
            </a:pPr>
            <a:r>
              <a:rPr lang="en-US" sz="1950" dirty="0"/>
              <a:t>As </a:t>
            </a:r>
            <a:r>
              <a:rPr lang="en-US" sz="1950" dirty="0" err="1"/>
              <a:t>exigências</a:t>
            </a:r>
            <a:r>
              <a:rPr lang="en-US" sz="1950" dirty="0"/>
              <a:t> da ST.26 </a:t>
            </a:r>
            <a:r>
              <a:rPr lang="en-US" sz="1950" dirty="0" err="1"/>
              <a:t>diferem</a:t>
            </a:r>
            <a:r>
              <a:rPr lang="en-US" sz="1950" dirty="0"/>
              <a:t> da ST.25 – As </a:t>
            </a:r>
            <a:r>
              <a:rPr lang="en-US" sz="1950" dirty="0" err="1"/>
              <a:t>regras</a:t>
            </a:r>
            <a:r>
              <a:rPr lang="en-US" sz="1950" dirty="0"/>
              <a:t> da ST.26 exigem informações que não eram requeridas </a:t>
            </a:r>
            <a:r>
              <a:rPr lang="pt-BR" sz="1950" dirty="0"/>
              <a:t>pelas</a:t>
            </a:r>
            <a:r>
              <a:rPr lang="en-US" sz="1950" dirty="0"/>
              <a:t> </a:t>
            </a:r>
            <a:r>
              <a:rPr lang="en-US" sz="1950" dirty="0" err="1"/>
              <a:t>regras</a:t>
            </a:r>
            <a:r>
              <a:rPr lang="en-US" sz="1950" dirty="0"/>
              <a:t> d ST.25.</a:t>
            </a:r>
          </a:p>
          <a:p>
            <a:pPr>
              <a:spcBef>
                <a:spcPts val="0"/>
              </a:spcBef>
            </a:pPr>
            <a:endParaRPr lang="en-US" sz="1950" dirty="0"/>
          </a:p>
          <a:p>
            <a:pPr>
              <a:spcBef>
                <a:spcPts val="0"/>
              </a:spcBef>
            </a:pPr>
            <a:r>
              <a:rPr lang="en-US" sz="1950" dirty="0"/>
              <a:t>A transformação de </a:t>
            </a:r>
            <a:r>
              <a:rPr lang="en-US" sz="1950" dirty="0" err="1"/>
              <a:t>uma</a:t>
            </a:r>
            <a:r>
              <a:rPr lang="en-US" sz="1950" dirty="0"/>
              <a:t> </a:t>
            </a:r>
            <a:r>
              <a:rPr lang="en-US" sz="1950" dirty="0" err="1"/>
              <a:t>lista</a:t>
            </a:r>
            <a:r>
              <a:rPr lang="en-US" sz="1950" dirty="0"/>
              <a:t> de </a:t>
            </a:r>
            <a:r>
              <a:rPr lang="en-US" sz="1950" dirty="0" err="1"/>
              <a:t>sequências</a:t>
            </a:r>
            <a:r>
              <a:rPr lang="en-US" sz="1950" dirty="0"/>
              <a:t> do formato ST.25 para o formato ST.26 </a:t>
            </a:r>
            <a:r>
              <a:rPr lang="en-US" sz="1950" u="sng" dirty="0"/>
              <a:t>sempre</a:t>
            </a:r>
            <a:r>
              <a:rPr lang="en-US" sz="1950" dirty="0"/>
              <a:t> exigirá a intervenção do requerente</a:t>
            </a:r>
          </a:p>
          <a:p>
            <a:pPr>
              <a:spcBef>
                <a:spcPts val="0"/>
              </a:spcBef>
            </a:pPr>
            <a:endParaRPr lang="en-US" sz="1950" dirty="0"/>
          </a:p>
          <a:p>
            <a:pPr>
              <a:spcBef>
                <a:spcPts val="0"/>
              </a:spcBef>
            </a:pPr>
            <a:r>
              <a:rPr lang="en-US" sz="1950" dirty="0"/>
              <a:t>A transformação de </a:t>
            </a:r>
            <a:r>
              <a:rPr lang="en-US" sz="1950" dirty="0" err="1"/>
              <a:t>uma</a:t>
            </a:r>
            <a:r>
              <a:rPr lang="en-US" sz="1950" dirty="0"/>
              <a:t> </a:t>
            </a:r>
            <a:r>
              <a:rPr lang="en-US" sz="1950" dirty="0" err="1"/>
              <a:t>lista</a:t>
            </a:r>
            <a:r>
              <a:rPr lang="en-US" sz="1950" dirty="0"/>
              <a:t> de </a:t>
            </a:r>
            <a:r>
              <a:rPr lang="en-US" sz="1950" dirty="0" err="1"/>
              <a:t>sequências</a:t>
            </a:r>
            <a:r>
              <a:rPr lang="en-US" sz="1950" dirty="0"/>
              <a:t> ST.25 em conformidade com o formato ST.26 não resultará em nova matéria, se as recomendações do Anexo VII forem seguidas</a:t>
            </a:r>
          </a:p>
          <a:p>
            <a:pPr marL="0" indent="0">
              <a:spcBef>
                <a:spcPts val="0"/>
              </a:spcBef>
              <a:buNone/>
            </a:pPr>
            <a:endParaRPr lang="en-US" sz="1950" dirty="0"/>
          </a:p>
          <a:p>
            <a:pPr>
              <a:spcBef>
                <a:spcPts val="0"/>
              </a:spcBef>
            </a:pPr>
            <a:r>
              <a:rPr lang="en-US" sz="1950" dirty="0"/>
              <a:t>Vinte cenários de transformação apresentados com recomendações e exemplos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812" y="539520"/>
            <a:ext cx="8229600" cy="1143000"/>
          </a:xfrm>
        </p:spPr>
        <p:txBody>
          <a:bodyPr/>
          <a:lstStyle/>
          <a:p>
            <a:r>
              <a:rPr lang="en-US" dirty="0"/>
              <a:t>WIPO ST.26 Anexo VII:</a:t>
            </a:r>
            <a:br>
              <a:rPr lang="en-US" dirty="0"/>
            </a:br>
            <a:r>
              <a:rPr lang="en-US" sz="2400" dirty="0"/>
              <a:t>Recomendação para a Transformação de </a:t>
            </a:r>
            <a:r>
              <a:rPr lang="en-US" sz="2400" dirty="0" err="1"/>
              <a:t>uma</a:t>
            </a:r>
            <a:r>
              <a:rPr lang="en-US" sz="2400" dirty="0"/>
              <a:t> Lista de </a:t>
            </a:r>
            <a:r>
              <a:rPr lang="en-US" sz="2400" dirty="0" err="1"/>
              <a:t>sequências</a:t>
            </a:r>
            <a:r>
              <a:rPr lang="en-US" sz="2400" dirty="0"/>
              <a:t> de ST.25 para ST.26</a:t>
            </a:r>
          </a:p>
        </p:txBody>
      </p:sp>
    </p:spTree>
    <p:extLst>
      <p:ext uri="{BB962C8B-B14F-4D97-AF65-F5344CB8AC3E}">
        <p14:creationId xmlns:p14="http://schemas.microsoft.com/office/powerpoint/2010/main" val="472192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041"/>
            <a:ext cx="8229600" cy="1143000"/>
          </a:xfrm>
        </p:spPr>
        <p:txBody>
          <a:bodyPr/>
          <a:lstStyle/>
          <a:p>
            <a:r>
              <a:rPr lang="en-US" dirty="0"/>
              <a:t>WIPO Sequence (1)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68565"/>
          </a:xfrm>
        </p:spPr>
        <p:txBody>
          <a:bodyPr/>
          <a:lstStyle/>
          <a:p>
            <a:r>
              <a:rPr lang="en-US" sz="2000" dirty="0"/>
              <a:t>Ferramenta desktop desenvolvida pela OMPI para apoiar a criação, a validação e a geração de </a:t>
            </a:r>
            <a:r>
              <a:rPr lang="en-US" sz="2000" dirty="0" err="1"/>
              <a:t>listas</a:t>
            </a:r>
            <a:r>
              <a:rPr lang="en-US" sz="2000" dirty="0"/>
              <a:t> de </a:t>
            </a:r>
            <a:r>
              <a:rPr lang="en-US" sz="2000" dirty="0" err="1"/>
              <a:t>sequência</a:t>
            </a:r>
            <a:r>
              <a:rPr lang="en-US" sz="2000" dirty="0"/>
              <a:t> compatíveis com a ST.26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Os Estados Membros solicitaram à OMPI que criasse essa ferramenta em comum para todos os Institutos e requerentes, a nível internacional, nacional e regional.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 utilização do WIPO Sequence simplifica a criação de XML ST.26 através de </a:t>
            </a:r>
            <a:r>
              <a:rPr lang="en-US" sz="2000" dirty="0" err="1"/>
              <a:t>uma</a:t>
            </a:r>
            <a:r>
              <a:rPr lang="en-US" sz="2000" dirty="0"/>
              <a:t> interface de uso muito simples: em nenhum momento é necessário </a:t>
            </a:r>
            <a:r>
              <a:rPr lang="en-US" sz="2000" dirty="0" err="1"/>
              <a:t>editar</a:t>
            </a:r>
            <a:r>
              <a:rPr lang="en-US" sz="2000" dirty="0"/>
              <a:t> </a:t>
            </a:r>
            <a:r>
              <a:rPr lang="en-US" sz="2000" dirty="0" err="1"/>
              <a:t>directamente</a:t>
            </a:r>
            <a:r>
              <a:rPr lang="en-US" sz="2000" dirty="0"/>
              <a:t> um arquivo XML.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Descarregue</a:t>
            </a:r>
            <a:r>
              <a:rPr lang="en-US" sz="2000" dirty="0"/>
              <a:t> </a:t>
            </a:r>
            <a:r>
              <a:rPr lang="en-US" sz="2000" dirty="0" err="1"/>
              <a:t>gratuitamente</a:t>
            </a:r>
            <a:r>
              <a:rPr lang="en-US" sz="2000" dirty="0"/>
              <a:t> a </a:t>
            </a:r>
            <a:r>
              <a:rPr lang="en-US" sz="2000" dirty="0" err="1"/>
              <a:t>versão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recente</a:t>
            </a:r>
            <a:r>
              <a:rPr lang="en-US" sz="2000" dirty="0"/>
              <a:t> </a:t>
            </a:r>
            <a:r>
              <a:rPr lang="en-US" sz="2000" dirty="0" err="1"/>
              <a:t>aqui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>
                <a:hlinkClick r:id="rId3"/>
              </a:rPr>
              <a:t>https://www.wipo.int/standards/en/sequence/index.html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3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8936" y="238125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Sequence (2)</a:t>
            </a:r>
            <a:br>
              <a:rPr lang="en-US" kern="0" dirty="0"/>
            </a:br>
            <a:endParaRPr lang="en-US" sz="200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8936" y="332656"/>
            <a:ext cx="8229600" cy="59766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endParaRPr lang="en-US" sz="2000" kern="0" dirty="0"/>
          </a:p>
          <a:p>
            <a:pPr>
              <a:lnSpc>
                <a:spcPct val="150000"/>
              </a:lnSpc>
            </a:pPr>
            <a:r>
              <a:rPr lang="en-US" sz="1750" kern="0" dirty="0"/>
              <a:t>A </a:t>
            </a:r>
            <a:r>
              <a:rPr lang="en-US" sz="1750" kern="0" dirty="0" err="1"/>
              <a:t>informação</a:t>
            </a:r>
            <a:r>
              <a:rPr lang="en-US" sz="1750" kern="0" dirty="0"/>
              <a:t> sobre </a:t>
            </a:r>
            <a:r>
              <a:rPr lang="en-US" sz="1750" kern="0" dirty="0" err="1"/>
              <a:t>sequências</a:t>
            </a:r>
            <a:r>
              <a:rPr lang="en-US" sz="1750" kern="0" dirty="0"/>
              <a:t> </a:t>
            </a:r>
            <a:r>
              <a:rPr lang="en-US" sz="1750" kern="0" dirty="0" err="1"/>
              <a:t>pode</a:t>
            </a:r>
            <a:r>
              <a:rPr lang="en-US" sz="1750" kern="0" dirty="0"/>
              <a:t> ser </a:t>
            </a:r>
            <a:r>
              <a:rPr lang="en-US" sz="1750" kern="0" dirty="0" err="1"/>
              <a:t>guardada</a:t>
            </a:r>
            <a:r>
              <a:rPr lang="en-US" sz="1750" kern="0" dirty="0"/>
              <a:t> dentro </a:t>
            </a:r>
            <a:r>
              <a:rPr lang="en-US" sz="1750" kern="0" dirty="0" err="1"/>
              <a:t>dum</a:t>
            </a:r>
            <a:r>
              <a:rPr lang="en-US" sz="1750" kern="0" dirty="0"/>
              <a:t> </a:t>
            </a:r>
            <a:r>
              <a:rPr lang="en-US" sz="1750" kern="0" dirty="0" err="1"/>
              <a:t>projecto</a:t>
            </a:r>
            <a:r>
              <a:rPr lang="en-US" sz="1750" kern="0" dirty="0"/>
              <a:t> e </a:t>
            </a:r>
            <a:r>
              <a:rPr lang="en-US" sz="1750" kern="0" dirty="0" err="1"/>
              <a:t>posteriormente</a:t>
            </a:r>
            <a:r>
              <a:rPr lang="en-US" sz="1750" kern="0" dirty="0"/>
              <a:t> </a:t>
            </a:r>
            <a:r>
              <a:rPr lang="en-US" sz="1750" kern="0" dirty="0" err="1"/>
              <a:t>pode</a:t>
            </a:r>
            <a:r>
              <a:rPr lang="en-US" sz="1750" kern="0" dirty="0"/>
              <a:t>-se </a:t>
            </a:r>
            <a:r>
              <a:rPr lang="en-US" sz="1750" kern="0" dirty="0" err="1"/>
              <a:t>gerar</a:t>
            </a:r>
            <a:r>
              <a:rPr lang="en-US" sz="1750" kern="0" dirty="0"/>
              <a:t> e </a:t>
            </a:r>
            <a:r>
              <a:rPr lang="en-US" sz="1750" kern="0" dirty="0" err="1"/>
              <a:t>validar</a:t>
            </a:r>
            <a:r>
              <a:rPr lang="en-US" sz="1750" kern="0" dirty="0"/>
              <a:t> </a:t>
            </a:r>
            <a:r>
              <a:rPr lang="en-US" sz="1750" kern="0" dirty="0" err="1"/>
              <a:t>uma</a:t>
            </a:r>
            <a:r>
              <a:rPr lang="en-US" sz="1750" kern="0" dirty="0"/>
              <a:t> </a:t>
            </a:r>
            <a:r>
              <a:rPr lang="en-US" sz="1750" kern="0" dirty="0" err="1"/>
              <a:t>lista</a:t>
            </a:r>
            <a:r>
              <a:rPr lang="en-US" sz="1750" kern="0" dirty="0"/>
              <a:t> de </a:t>
            </a:r>
            <a:r>
              <a:rPr lang="en-US" sz="1750" kern="0" dirty="0" err="1"/>
              <a:t>sequências</a:t>
            </a:r>
            <a:r>
              <a:rPr lang="en-US" sz="1750" kern="0" dirty="0"/>
              <a:t> no formato ST.26.</a:t>
            </a:r>
          </a:p>
          <a:p>
            <a:pPr>
              <a:lnSpc>
                <a:spcPct val="150000"/>
              </a:lnSpc>
            </a:pPr>
            <a:r>
              <a:rPr lang="en-US" sz="1750" kern="0" dirty="0"/>
              <a:t>Os dados podem ser importados a partir de: </a:t>
            </a:r>
            <a:r>
              <a:rPr lang="en-US" sz="1750" kern="0" dirty="0" err="1"/>
              <a:t>Listas</a:t>
            </a:r>
            <a:r>
              <a:rPr lang="en-US" sz="1750" kern="0" dirty="0"/>
              <a:t> de </a:t>
            </a:r>
            <a:r>
              <a:rPr lang="en-US" sz="1750" kern="0" dirty="0" err="1"/>
              <a:t>sequências</a:t>
            </a:r>
            <a:r>
              <a:rPr lang="en-US" sz="1750" kern="0" dirty="0"/>
              <a:t> ST.26, </a:t>
            </a:r>
            <a:r>
              <a:rPr lang="en-US" sz="1750" kern="0" dirty="0" err="1"/>
              <a:t>projectos</a:t>
            </a:r>
            <a:r>
              <a:rPr lang="en-US" sz="1750" kern="0" dirty="0"/>
              <a:t> ST.26, </a:t>
            </a:r>
            <a:r>
              <a:rPr lang="en-US" sz="1750" kern="0" dirty="0" err="1"/>
              <a:t>listas</a:t>
            </a:r>
            <a:r>
              <a:rPr lang="en-US" sz="1750" kern="0" dirty="0"/>
              <a:t> de </a:t>
            </a:r>
            <a:r>
              <a:rPr lang="en-US" sz="1750" kern="0" dirty="0" err="1"/>
              <a:t>sequênciais</a:t>
            </a:r>
            <a:r>
              <a:rPr lang="en-US" sz="1750" kern="0" dirty="0"/>
              <a:t> ST.25, arquivos em </a:t>
            </a:r>
            <a:r>
              <a:rPr lang="en-US" sz="1750" kern="0" dirty="0" err="1"/>
              <a:t>formato</a:t>
            </a:r>
            <a:r>
              <a:rPr lang="en-US" sz="1750" kern="0" dirty="0"/>
              <a:t> “multi-sequence”, “raw”, e FASTA.</a:t>
            </a:r>
          </a:p>
          <a:p>
            <a:pPr>
              <a:lnSpc>
                <a:spcPct val="150000"/>
              </a:lnSpc>
            </a:pPr>
            <a:r>
              <a:rPr lang="en-US" sz="1750" kern="0" dirty="0"/>
              <a:t>Validação de </a:t>
            </a:r>
            <a:r>
              <a:rPr lang="en-US" sz="1750" kern="0" dirty="0" err="1"/>
              <a:t>listas</a:t>
            </a:r>
            <a:r>
              <a:rPr lang="en-US" sz="1750" kern="0" dirty="0"/>
              <a:t> de </a:t>
            </a:r>
            <a:r>
              <a:rPr lang="en-US" sz="1750" kern="0" dirty="0" err="1"/>
              <a:t>sequências</a:t>
            </a:r>
            <a:r>
              <a:rPr lang="en-US" sz="1750" kern="0" dirty="0"/>
              <a:t> </a:t>
            </a:r>
            <a:r>
              <a:rPr lang="en-US" sz="1750" kern="0" dirty="0" err="1"/>
              <a:t>em</a:t>
            </a:r>
            <a:r>
              <a:rPr lang="en-US" sz="1750" kern="0" dirty="0"/>
              <a:t> formato XML</a:t>
            </a:r>
          </a:p>
          <a:p>
            <a:pPr>
              <a:lnSpc>
                <a:spcPct val="150000"/>
              </a:lnSpc>
            </a:pPr>
            <a:r>
              <a:rPr lang="en-US" sz="1750" kern="0" dirty="0" err="1"/>
              <a:t>Características-chave</a:t>
            </a:r>
            <a:r>
              <a:rPr lang="en-US" sz="1750" kern="0" dirty="0"/>
              <a:t> relevantes, qualificadores e nomes de organismos podem ser facilmente selecionados a partir de menus “drop-down”</a:t>
            </a:r>
          </a:p>
          <a:p>
            <a:pPr>
              <a:lnSpc>
                <a:spcPct val="150000"/>
              </a:lnSpc>
            </a:pPr>
            <a:r>
              <a:rPr lang="en-US" sz="1750" kern="0" dirty="0"/>
              <a:t>As informações do requerente e do inventor podem ser armazenadas numa base de dados “Pessoas e Organizações”. </a:t>
            </a:r>
          </a:p>
          <a:p>
            <a:pPr>
              <a:lnSpc>
                <a:spcPct val="150000"/>
              </a:lnSpc>
            </a:pPr>
            <a:r>
              <a:rPr lang="en-US" sz="1750" kern="0" dirty="0"/>
              <a:t>Suporta exportação e importação de arquivos XLIFF utilizados por tradutores</a:t>
            </a:r>
          </a:p>
          <a:p>
            <a:endParaRPr lang="en-US" sz="2000" kern="0" dirty="0"/>
          </a:p>
          <a:p>
            <a:pPr marL="0" indent="0">
              <a:buFontTx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786501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Sequence: Página inicial de Projetos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5" t="5033" r="-1"/>
          <a:stretch/>
        </p:blipFill>
        <p:spPr>
          <a:xfrm>
            <a:off x="467544" y="1814761"/>
            <a:ext cx="8273925" cy="40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1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68760"/>
            <a:ext cx="7008931" cy="47397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900" kern="0" dirty="0"/>
              <a:t>WIPO Sequence: Página Detalhada de Projetos</a:t>
            </a:r>
            <a:br>
              <a:rPr lang="en-US" kern="0" dirty="0"/>
            </a:br>
            <a:r>
              <a:rPr lang="en-US" sz="2400" kern="0" dirty="0" err="1"/>
              <a:t>Secção</a:t>
            </a:r>
            <a:r>
              <a:rPr lang="en-US" sz="2400" kern="0" dirty="0"/>
              <a:t> de Informação Geral</a:t>
            </a:r>
          </a:p>
        </p:txBody>
      </p:sp>
    </p:spTree>
    <p:extLst>
      <p:ext uri="{BB962C8B-B14F-4D97-AF65-F5344CB8AC3E}">
        <p14:creationId xmlns:p14="http://schemas.microsoft.com/office/powerpoint/2010/main" val="99169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2657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/>
              <a:t>Porquê</a:t>
            </a:r>
            <a:r>
              <a:rPr lang="en-US" kern="0" dirty="0"/>
              <a:t> </a:t>
            </a:r>
            <a:r>
              <a:rPr lang="en-US" kern="0" dirty="0" err="1"/>
              <a:t>uma</a:t>
            </a:r>
            <a:r>
              <a:rPr lang="en-US" kern="0" dirty="0"/>
              <a:t> nova Norma?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52736"/>
            <a:ext cx="8229600" cy="504056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kern="0" dirty="0" err="1"/>
              <a:t>Actualmente</a:t>
            </a:r>
            <a:r>
              <a:rPr lang="en-US" sz="2000" kern="0" dirty="0"/>
              <a:t>, as </a:t>
            </a:r>
            <a:r>
              <a:rPr lang="en-US" sz="2000" kern="0" dirty="0" err="1"/>
              <a:t>listas</a:t>
            </a:r>
            <a:r>
              <a:rPr lang="en-US" sz="2000" kern="0" dirty="0"/>
              <a:t> de </a:t>
            </a:r>
            <a:r>
              <a:rPr lang="en-US" sz="2000" kern="0" dirty="0" err="1"/>
              <a:t>sequências</a:t>
            </a:r>
            <a:r>
              <a:rPr lang="en-US" sz="2000" kern="0" dirty="0"/>
              <a:t> são processadas em conformidade com a Norma WIPO ST.25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kern="0" dirty="0"/>
              <a:t>Mas</a:t>
            </a:r>
            <a:r>
              <a:rPr lang="en-150" sz="2000" kern="0" dirty="0"/>
              <a:t>…</a:t>
            </a:r>
            <a:endParaRPr lang="en-US" sz="2000" kern="0" dirty="0"/>
          </a:p>
          <a:p>
            <a:pPr>
              <a:spcAft>
                <a:spcPts val="600"/>
              </a:spcAft>
            </a:pPr>
            <a:r>
              <a:rPr lang="en-US" sz="2000" kern="0" dirty="0"/>
              <a:t>O </a:t>
            </a:r>
            <a:r>
              <a:rPr lang="en-US" sz="2000" kern="0" dirty="0" err="1"/>
              <a:t>formato</a:t>
            </a:r>
            <a:r>
              <a:rPr lang="en-US" sz="2000" kern="0" dirty="0"/>
              <a:t> da ST.25 não está em conformidade com as </a:t>
            </a:r>
            <a:r>
              <a:rPr lang="en-US" sz="2000" kern="0" dirty="0" err="1"/>
              <a:t>exigências</a:t>
            </a:r>
            <a:r>
              <a:rPr lang="en-US" sz="2000" kern="0" dirty="0"/>
              <a:t> do INSDC, </a:t>
            </a:r>
            <a:r>
              <a:rPr lang="en-US" sz="2000" kern="0" dirty="0" err="1"/>
              <a:t>perdendo</a:t>
            </a:r>
            <a:r>
              <a:rPr lang="en-US" sz="2000" kern="0" dirty="0"/>
              <a:t>-se por </a:t>
            </a:r>
            <a:r>
              <a:rPr lang="en-US" sz="2000" kern="0" dirty="0" err="1"/>
              <a:t>conseguinte</a:t>
            </a:r>
            <a:r>
              <a:rPr lang="en-US" sz="2000" kern="0" dirty="0"/>
              <a:t> dados </a:t>
            </a:r>
            <a:r>
              <a:rPr lang="en-US" sz="2000" kern="0" dirty="0" err="1"/>
              <a:t>aquando</a:t>
            </a:r>
            <a:r>
              <a:rPr lang="en-US" sz="2000" kern="0" dirty="0"/>
              <a:t> da </a:t>
            </a:r>
            <a:r>
              <a:rPr lang="en-US" sz="2000" kern="0" dirty="0" err="1"/>
              <a:t>inserção</a:t>
            </a:r>
            <a:r>
              <a:rPr lang="en-US" sz="2000" kern="0" dirty="0"/>
              <a:t> </a:t>
            </a:r>
            <a:r>
              <a:rPr lang="en-US" sz="2000" kern="0" dirty="0" err="1"/>
              <a:t>nas</a:t>
            </a:r>
            <a:r>
              <a:rPr lang="en-US" sz="2000" kern="0" dirty="0"/>
              <a:t> bases de dados públicas</a:t>
            </a:r>
          </a:p>
          <a:p>
            <a:pPr>
              <a:spcAft>
                <a:spcPts val="600"/>
              </a:spcAft>
            </a:pPr>
            <a:r>
              <a:rPr lang="en-US" sz="2000" kern="0" dirty="0"/>
              <a:t>As </a:t>
            </a:r>
            <a:r>
              <a:rPr lang="en-US" sz="2000" kern="0" dirty="0" err="1"/>
              <a:t>regras</a:t>
            </a:r>
            <a:r>
              <a:rPr lang="en-US" sz="2000" kern="0" dirty="0"/>
              <a:t> da ST.25 não são claras, e os institutos de PI no mundo inteiro interpretam e aplicam as regras de forma diferente</a:t>
            </a:r>
          </a:p>
          <a:p>
            <a:pPr>
              <a:spcAft>
                <a:spcPts val="600"/>
              </a:spcAft>
            </a:pPr>
            <a:r>
              <a:rPr lang="en-US" sz="2000" kern="0" dirty="0"/>
              <a:t>Os tipos de sequências que são comuns hoje não são cobertos pelas </a:t>
            </a:r>
            <a:r>
              <a:rPr lang="en-US" sz="2000" kern="0" dirty="0" err="1"/>
              <a:t>regras</a:t>
            </a:r>
            <a:r>
              <a:rPr lang="en-US" sz="2000" kern="0" dirty="0"/>
              <a:t> da ST.25 (análogos de </a:t>
            </a:r>
            <a:r>
              <a:rPr lang="en-US" sz="2000" kern="0" dirty="0" err="1"/>
              <a:t>nucleótidos</a:t>
            </a:r>
            <a:r>
              <a:rPr lang="en-US" sz="2000" kern="0" dirty="0"/>
              <a:t>, aminoácidos D, sequências ramificadas) e, portanto, não estão presentes em bancos de dados pesquisáveis</a:t>
            </a:r>
          </a:p>
          <a:p>
            <a:pPr>
              <a:spcAft>
                <a:spcPts val="600"/>
              </a:spcAft>
            </a:pPr>
            <a:r>
              <a:rPr lang="en-US" sz="2000" kern="0" dirty="0"/>
              <a:t>Os dados não estão estruturados – o </a:t>
            </a:r>
            <a:r>
              <a:rPr lang="en-US" sz="2000" kern="0" dirty="0" err="1"/>
              <a:t>formato</a:t>
            </a:r>
            <a:r>
              <a:rPr lang="en-US" sz="2000" kern="0" dirty="0"/>
              <a:t> da ST.25 é de uso difícil para a validação automatizada e a troca de dados</a:t>
            </a:r>
          </a:p>
          <a:p>
            <a:pPr marL="0" indent="0">
              <a:buNone/>
            </a:pPr>
            <a:endParaRPr lang="en-US" sz="2000" kern="0" dirty="0"/>
          </a:p>
          <a:p>
            <a:endParaRPr lang="en-US" sz="2000" kern="0" dirty="0"/>
          </a:p>
          <a:p>
            <a:pPr marL="0" indent="0">
              <a:buNone/>
            </a:pPr>
            <a:endParaRPr lang="en-US" sz="2000" kern="0" dirty="0"/>
          </a:p>
          <a:p>
            <a:pPr marL="0" indent="0">
              <a:buFontTx/>
              <a:buNone/>
            </a:pPr>
            <a:r>
              <a:rPr lang="en-US" kern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85323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kern="0" dirty="0"/>
              <a:t>WIPO Sequence: Página Detalhada de Projetos</a:t>
            </a:r>
            <a:br>
              <a:rPr lang="en-US" kern="0" dirty="0"/>
            </a:br>
            <a:r>
              <a:rPr lang="en-US" sz="2300" kern="0" dirty="0" err="1"/>
              <a:t>Secção</a:t>
            </a:r>
            <a:r>
              <a:rPr lang="en-US" sz="2300" kern="0" dirty="0"/>
              <a:t> de Sequências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57" y="1268760"/>
            <a:ext cx="6128085" cy="47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3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standards@wipo.int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94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568"/>
            <a:ext cx="8229600" cy="1143000"/>
          </a:xfrm>
        </p:spPr>
        <p:txBody>
          <a:bodyPr/>
          <a:lstStyle/>
          <a:p>
            <a:r>
              <a:rPr lang="en-US" dirty="0"/>
              <a:t>Glossário: </a:t>
            </a:r>
            <a:r>
              <a:rPr lang="en-US" dirty="0" err="1"/>
              <a:t>Acrónimos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50" dirty="0"/>
              <a:t>CWS: Committee on WIPO Standards (</a:t>
            </a:r>
            <a:r>
              <a:rPr lang="en-US" sz="1950" dirty="0" err="1"/>
              <a:t>Comissão</a:t>
            </a:r>
            <a:r>
              <a:rPr lang="en-US" sz="1950" dirty="0"/>
              <a:t> de Normas da OMPI)</a:t>
            </a:r>
          </a:p>
          <a:p>
            <a:r>
              <a:rPr lang="en-US" sz="1950" dirty="0"/>
              <a:t>DDBJ: DNA Databank of Japan (Base de Dados de DNA do Japão) </a:t>
            </a:r>
          </a:p>
          <a:p>
            <a:r>
              <a:rPr lang="en-US" sz="1950" dirty="0"/>
              <a:t>EMBL-EBI: The European Bioinformatics Institute (Instituto Europeu de Bioinformática)</a:t>
            </a:r>
          </a:p>
          <a:p>
            <a:r>
              <a:rPr lang="en-US" sz="1950" dirty="0"/>
              <a:t>EPO: European Patent Office (Instituto Europeu de Patentes)</a:t>
            </a:r>
          </a:p>
          <a:p>
            <a:r>
              <a:rPr lang="en-US" sz="1950" dirty="0"/>
              <a:t>INSDC: International Nucleotide Sequence Database Collaboration (Colaboração Internacional do Banco de Dados de Sequências de </a:t>
            </a:r>
            <a:r>
              <a:rPr lang="en-US" sz="1950" dirty="0" err="1"/>
              <a:t>Nucleótidos</a:t>
            </a:r>
            <a:r>
              <a:rPr lang="en-US" sz="1950" dirty="0"/>
              <a:t>)</a:t>
            </a:r>
          </a:p>
          <a:p>
            <a:r>
              <a:rPr lang="en-US" sz="1950" dirty="0"/>
              <a:t>IPO: Intellectual Property Office (Instituto de Propriedade Intelectual) </a:t>
            </a:r>
          </a:p>
          <a:p>
            <a:r>
              <a:rPr lang="en-US" sz="1950" dirty="0"/>
              <a:t>NCBI: National Center for Biotechnology Information (Centro Nacional de Informação em </a:t>
            </a:r>
            <a:r>
              <a:rPr lang="en-US" sz="1950" dirty="0" err="1"/>
              <a:t>Biotecnologia</a:t>
            </a:r>
            <a:r>
              <a:rPr lang="en-US" sz="1950" dirty="0"/>
              <a:t>)</a:t>
            </a:r>
          </a:p>
          <a:p>
            <a:r>
              <a:rPr lang="en-US" sz="1950" dirty="0"/>
              <a:t>WIPO: World Intellectual Property Organization (Organização Mundial da Propriedade Intelectual)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1702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/>
              <a:t>Benefícios</a:t>
            </a:r>
            <a:r>
              <a:rPr lang="en-US" kern="0" dirty="0"/>
              <a:t> da WIPO ST.26 (1)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Aceitação de uma </a:t>
            </a:r>
            <a:r>
              <a:rPr lang="en-US" sz="2000" kern="0" dirty="0" err="1"/>
              <a:t>única</a:t>
            </a:r>
            <a:r>
              <a:rPr lang="en-US" sz="2000" kern="0" dirty="0"/>
              <a:t> </a:t>
            </a:r>
            <a:r>
              <a:rPr lang="en-US" sz="2000" kern="0" dirty="0" err="1"/>
              <a:t>lista</a:t>
            </a:r>
            <a:r>
              <a:rPr lang="en-US" sz="2000" kern="0" dirty="0"/>
              <a:t> de </a:t>
            </a:r>
            <a:r>
              <a:rPr lang="en-US" sz="2000" kern="0" dirty="0" err="1"/>
              <a:t>sequências</a:t>
            </a:r>
            <a:r>
              <a:rPr lang="en-US" sz="2000" kern="0" dirty="0"/>
              <a:t> no mundo inteiro* </a:t>
            </a:r>
          </a:p>
          <a:p>
            <a:r>
              <a:rPr lang="en-US" sz="2000" kern="0" dirty="0"/>
              <a:t>A Norma serve como orientação para garantir o acordo entre os Institutos de PI sobre pedidos de regras sobre sequências</a:t>
            </a:r>
          </a:p>
          <a:p>
            <a:r>
              <a:rPr lang="en-US" sz="2000" kern="0" dirty="0" err="1"/>
              <a:t>Esclarece</a:t>
            </a:r>
            <a:r>
              <a:rPr lang="en-US" sz="2000" kern="0" dirty="0"/>
              <a:t> </a:t>
            </a:r>
            <a:r>
              <a:rPr lang="en-US" sz="2000" kern="0" dirty="0" err="1"/>
              <a:t>quais</a:t>
            </a:r>
            <a:r>
              <a:rPr lang="en-US" sz="2000" kern="0" dirty="0"/>
              <a:t> as </a:t>
            </a:r>
            <a:r>
              <a:rPr lang="en-US" sz="2000" kern="0" dirty="0" err="1"/>
              <a:t>sequências</a:t>
            </a:r>
            <a:r>
              <a:rPr lang="en-US" sz="2000" kern="0" dirty="0"/>
              <a:t> </a:t>
            </a:r>
            <a:r>
              <a:rPr lang="en-US" sz="2000" kern="0" dirty="0" err="1"/>
              <a:t>necessárias</a:t>
            </a:r>
            <a:r>
              <a:rPr lang="en-US" sz="2000" kern="0" dirty="0"/>
              <a:t> ou permitidas para </a:t>
            </a:r>
            <a:r>
              <a:rPr lang="en-US" sz="2000" kern="0" dirty="0" err="1"/>
              <a:t>disseminação</a:t>
            </a:r>
            <a:r>
              <a:rPr lang="en-US" sz="2000" kern="0" dirty="0"/>
              <a:t> </a:t>
            </a:r>
            <a:r>
              <a:rPr lang="en-US" sz="2000" kern="0" dirty="0" err="1"/>
              <a:t>numa</a:t>
            </a:r>
            <a:r>
              <a:rPr lang="en-US" sz="2000" kern="0" dirty="0"/>
              <a:t> </a:t>
            </a:r>
            <a:r>
              <a:rPr lang="en-US" sz="2000" kern="0" dirty="0" err="1"/>
              <a:t>lista</a:t>
            </a:r>
            <a:r>
              <a:rPr lang="en-US" sz="2000" kern="0" dirty="0"/>
              <a:t> de </a:t>
            </a:r>
            <a:r>
              <a:rPr lang="en-US" sz="2000" kern="0" dirty="0" err="1"/>
              <a:t>sequências</a:t>
            </a:r>
            <a:r>
              <a:rPr lang="en-US" sz="2000" kern="0" dirty="0"/>
              <a:t>, e como essas sequências devem ser representadas</a:t>
            </a:r>
          </a:p>
          <a:p>
            <a:r>
              <a:rPr lang="en-US" sz="2000" kern="0" dirty="0"/>
              <a:t>Melhor qualidade de apresentação devida à estrutura das </a:t>
            </a:r>
            <a:r>
              <a:rPr lang="en-US" sz="2000" kern="0" dirty="0" err="1"/>
              <a:t>listas</a:t>
            </a:r>
            <a:r>
              <a:rPr lang="en-US" sz="2000" kern="0" dirty="0"/>
              <a:t> de </a:t>
            </a:r>
            <a:r>
              <a:rPr lang="en-US" sz="2000" kern="0" dirty="0" err="1"/>
              <a:t>sequências</a:t>
            </a:r>
            <a:r>
              <a:rPr lang="en-US" sz="2000" kern="0" dirty="0"/>
              <a:t> </a:t>
            </a:r>
            <a:r>
              <a:rPr lang="en-US" sz="2000" kern="0" dirty="0" err="1"/>
              <a:t>em</a:t>
            </a:r>
            <a:r>
              <a:rPr lang="en-US" sz="2000" kern="0" dirty="0"/>
              <a:t> XML</a:t>
            </a:r>
          </a:p>
          <a:p>
            <a:r>
              <a:rPr lang="en-US" sz="2000" kern="0" dirty="0" err="1"/>
              <a:t>Automatização</a:t>
            </a:r>
            <a:r>
              <a:rPr lang="en-US" sz="2000" kern="0" dirty="0"/>
              <a:t> e processamento </a:t>
            </a:r>
            <a:r>
              <a:rPr lang="en-US" sz="2000" kern="0" dirty="0" err="1"/>
              <a:t>simplificado</a:t>
            </a:r>
            <a:r>
              <a:rPr lang="en-US" sz="2000" kern="0" dirty="0"/>
              <a:t> de dados por parte dos Institutos de PI</a:t>
            </a:r>
            <a:endParaRPr lang="en-US" kern="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5373216"/>
            <a:ext cx="8651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spcBef>
                <a:spcPts val="0"/>
              </a:spcBef>
            </a:pPr>
            <a:r>
              <a:rPr lang="en-US" sz="1400" dirty="0"/>
              <a:t>* </a:t>
            </a:r>
            <a:r>
              <a:rPr lang="en-US" sz="1400" dirty="0" err="1"/>
              <a:t>excepto</a:t>
            </a:r>
            <a:r>
              <a:rPr lang="en-US" sz="1400" dirty="0"/>
              <a:t> para </a:t>
            </a:r>
            <a:r>
              <a:rPr lang="en-US" sz="1400" dirty="0" err="1"/>
              <a:t>eventuais</a:t>
            </a:r>
            <a:r>
              <a:rPr lang="en-US" sz="1400" dirty="0"/>
              <a:t> </a:t>
            </a:r>
            <a:r>
              <a:rPr lang="en-US" sz="1400" dirty="0" err="1"/>
              <a:t>traduções</a:t>
            </a:r>
            <a:r>
              <a:rPr lang="en-US" sz="1400" dirty="0"/>
              <a:t> dos </a:t>
            </a:r>
            <a:r>
              <a:rPr lang="en-US" sz="1400" dirty="0" err="1"/>
              <a:t>elementos</a:t>
            </a:r>
            <a:r>
              <a:rPr lang="en-US" sz="1400" dirty="0"/>
              <a:t> </a:t>
            </a:r>
            <a:r>
              <a:rPr lang="en-US" sz="1400" dirty="0" err="1"/>
              <a:t>qualificadores</a:t>
            </a:r>
            <a:r>
              <a:rPr lang="en-US" sz="1400" dirty="0"/>
              <a:t> (</a:t>
            </a:r>
            <a:r>
              <a:rPr lang="en-US" sz="1400" dirty="0" err="1"/>
              <a:t>texto</a:t>
            </a:r>
            <a:r>
              <a:rPr lang="en-US" sz="1400" dirty="0"/>
              <a:t> livre) </a:t>
            </a:r>
            <a:r>
              <a:rPr lang="en-US" sz="1400" dirty="0" err="1"/>
              <a:t>dependentes</a:t>
            </a:r>
            <a:r>
              <a:rPr lang="en-US" sz="1400" dirty="0"/>
              <a:t> do </a:t>
            </a:r>
            <a:r>
              <a:rPr lang="en-US" sz="1400" dirty="0" err="1"/>
              <a:t>idioma</a:t>
            </a:r>
            <a:r>
              <a:rPr lang="en-US" sz="1400" dirty="0"/>
              <a:t>, e que </a:t>
            </a:r>
            <a:r>
              <a:rPr lang="en-US" sz="1400" dirty="0" err="1"/>
              <a:t>determinados</a:t>
            </a:r>
            <a:r>
              <a:rPr lang="en-US" sz="1400" dirty="0"/>
              <a:t> Institutos de PI </a:t>
            </a:r>
            <a:r>
              <a:rPr lang="en-US" sz="1400" dirty="0" err="1"/>
              <a:t>podem</a:t>
            </a:r>
            <a:r>
              <a:rPr lang="en-US" sz="1400" dirty="0"/>
              <a:t> </a:t>
            </a:r>
            <a:r>
              <a:rPr lang="en-US" sz="1400" dirty="0" err="1"/>
              <a:t>requerer</a:t>
            </a:r>
            <a:r>
              <a:rPr lang="en-US" sz="1400" dirty="0"/>
              <a:t> no </a:t>
            </a:r>
            <a:r>
              <a:rPr lang="en-US" sz="1400" dirty="0" err="1"/>
              <a:t>idioma</a:t>
            </a:r>
            <a:r>
              <a:rPr lang="en-US" sz="1400" dirty="0"/>
              <a:t> de </a:t>
            </a:r>
            <a:r>
              <a:rPr lang="en-US" sz="1400" dirty="0" err="1"/>
              <a:t>processamento</a:t>
            </a:r>
            <a:r>
              <a:rPr lang="en-US" sz="1400" dirty="0"/>
              <a:t> e </a:t>
            </a:r>
            <a:r>
              <a:rPr lang="en-US" sz="1400" dirty="0" err="1"/>
              <a:t>exigir</a:t>
            </a:r>
            <a:r>
              <a:rPr lang="en-US" sz="1400" dirty="0"/>
              <a:t> </a:t>
            </a:r>
            <a:r>
              <a:rPr lang="en-US" sz="1400" dirty="0" err="1"/>
              <a:t>listas</a:t>
            </a:r>
            <a:r>
              <a:rPr lang="en-US" sz="1400" dirty="0"/>
              <a:t> de </a:t>
            </a:r>
            <a:r>
              <a:rPr lang="en-US" sz="1400" dirty="0" err="1"/>
              <a:t>sequências</a:t>
            </a:r>
            <a:r>
              <a:rPr lang="en-US" sz="1400" dirty="0"/>
              <a:t> de substituição.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1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6317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/>
              <a:t>Benefícios</a:t>
            </a:r>
            <a:r>
              <a:rPr lang="en-US" kern="0" dirty="0"/>
              <a:t> da WIPO ST.26 (2)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0960" y="1484784"/>
            <a:ext cx="8229600" cy="48574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 err="1"/>
              <a:t>Compatibilidade</a:t>
            </a:r>
            <a:r>
              <a:rPr lang="en-US" sz="2000" kern="0" dirty="0"/>
              <a:t> dos dados com os requisitos do </a:t>
            </a:r>
            <a:r>
              <a:rPr lang="en-US" sz="2000" kern="0" dirty="0" err="1"/>
              <a:t>servidor</a:t>
            </a:r>
            <a:r>
              <a:rPr lang="en-US" sz="2000" kern="0" dirty="0"/>
              <a:t> da base de dados do INSDC - DDBJ, EBI e NCBI – </a:t>
            </a:r>
            <a:r>
              <a:rPr lang="en-US" sz="2000" kern="0" dirty="0" err="1"/>
              <a:t>Anotações</a:t>
            </a:r>
            <a:r>
              <a:rPr lang="en-US" sz="2000" kern="0" dirty="0"/>
              <a:t> </a:t>
            </a:r>
            <a:r>
              <a:rPr lang="en-US" sz="2000" kern="0" dirty="0" err="1"/>
              <a:t>nas</a:t>
            </a:r>
            <a:r>
              <a:rPr lang="en-US" sz="2000" kern="0" dirty="0"/>
              <a:t> </a:t>
            </a:r>
            <a:r>
              <a:rPr lang="en-US" sz="2000" kern="0" dirty="0" err="1"/>
              <a:t>sequências</a:t>
            </a:r>
            <a:r>
              <a:rPr lang="en-US" sz="2000" kern="0" dirty="0"/>
              <a:t> (</a:t>
            </a:r>
            <a:r>
              <a:rPr lang="en-US" sz="2000" kern="0" dirty="0" err="1"/>
              <a:t>caracteristicas-chave</a:t>
            </a:r>
            <a:r>
              <a:rPr lang="en-US" sz="2000" kern="0" dirty="0"/>
              <a:t> e qualificadores) serão incluídos em bases de dados </a:t>
            </a:r>
            <a:r>
              <a:rPr lang="en-US" sz="2000" kern="0" dirty="0" err="1"/>
              <a:t>publicas</a:t>
            </a:r>
            <a:r>
              <a:rPr lang="en-US" sz="2000" kern="0" dirty="0"/>
              <a:t> </a:t>
            </a:r>
            <a:r>
              <a:rPr lang="en-US" sz="2000" kern="0" dirty="0" err="1"/>
              <a:t>pesquisáveis</a:t>
            </a:r>
            <a:endParaRPr lang="en-US" sz="2000" kern="0" dirty="0"/>
          </a:p>
          <a:p>
            <a:r>
              <a:rPr lang="en-US" sz="2000" kern="0" dirty="0" err="1"/>
              <a:t>Harmonização</a:t>
            </a:r>
            <a:r>
              <a:rPr lang="en-US" sz="2000" kern="0" dirty="0"/>
              <a:t> de: </a:t>
            </a:r>
          </a:p>
          <a:p>
            <a:pPr marL="0" indent="0">
              <a:buFontTx/>
              <a:buNone/>
            </a:pPr>
            <a:r>
              <a:rPr lang="en-US" sz="2000" kern="0" dirty="0"/>
              <a:t>	– </a:t>
            </a:r>
            <a:r>
              <a:rPr lang="en-US" sz="2000" kern="0" dirty="0" err="1"/>
              <a:t>Anotação</a:t>
            </a:r>
            <a:r>
              <a:rPr lang="en-US" sz="2000" kern="0" dirty="0"/>
              <a:t> de </a:t>
            </a:r>
            <a:r>
              <a:rPr lang="en-US" sz="2000" kern="0" dirty="0" err="1"/>
              <a:t>características</a:t>
            </a:r>
            <a:r>
              <a:rPr lang="en-US" sz="2000" kern="0" dirty="0"/>
              <a:t> (feature annotations)</a:t>
            </a:r>
          </a:p>
          <a:p>
            <a:pPr marL="0" indent="0">
              <a:buFontTx/>
              <a:buNone/>
            </a:pPr>
            <a:r>
              <a:rPr lang="en-US" sz="2000" kern="0" dirty="0"/>
              <a:t>	– </a:t>
            </a:r>
            <a:r>
              <a:rPr lang="en-US" sz="2000" kern="0" dirty="0" err="1"/>
              <a:t>Localização</a:t>
            </a:r>
            <a:r>
              <a:rPr lang="en-US" sz="2000" kern="0" dirty="0"/>
              <a:t> de </a:t>
            </a:r>
            <a:r>
              <a:rPr lang="en-US" sz="2000" kern="0" dirty="0" err="1"/>
              <a:t>características</a:t>
            </a:r>
            <a:r>
              <a:rPr lang="en-US" sz="2000" kern="0" dirty="0"/>
              <a:t> (feature location)</a:t>
            </a:r>
          </a:p>
          <a:p>
            <a:pPr marL="0" indent="0">
              <a:buFontTx/>
              <a:buNone/>
            </a:pPr>
            <a:r>
              <a:rPr lang="en-US" sz="2000" kern="0" dirty="0"/>
              <a:t>	– Qualificadores e valores de </a:t>
            </a:r>
            <a:r>
              <a:rPr lang="en-US" sz="2000" kern="0" dirty="0" err="1"/>
              <a:t>qualificadores</a:t>
            </a:r>
            <a:r>
              <a:rPr lang="en-US" sz="2000" kern="0" dirty="0"/>
              <a:t> (qualifiers)</a:t>
            </a:r>
          </a:p>
          <a:p>
            <a:pPr marL="0" indent="0">
              <a:buFontTx/>
              <a:buNone/>
            </a:pPr>
            <a:r>
              <a:rPr lang="en-US" sz="2000" kern="0" dirty="0"/>
              <a:t>	– </a:t>
            </a:r>
            <a:r>
              <a:rPr lang="en-US" sz="2000" kern="0" dirty="0" err="1"/>
              <a:t>Variantes</a:t>
            </a:r>
            <a:r>
              <a:rPr lang="en-US" sz="2000" kern="0" dirty="0"/>
              <a:t> de </a:t>
            </a:r>
            <a:r>
              <a:rPr lang="en-US" sz="2000" kern="0" dirty="0" err="1"/>
              <a:t>sequências</a:t>
            </a:r>
            <a:r>
              <a:rPr lang="en-US" sz="2000" kern="0" dirty="0"/>
              <a:t> </a:t>
            </a:r>
          </a:p>
          <a:p>
            <a:r>
              <a:rPr lang="en-US" sz="2000" kern="0" dirty="0"/>
              <a:t>A exigência de inclusão de tipos adicionais de sequências (análogos de </a:t>
            </a:r>
            <a:r>
              <a:rPr lang="en-US" sz="2000" kern="0" dirty="0" err="1"/>
              <a:t>nucleótidos</a:t>
            </a:r>
            <a:r>
              <a:rPr lang="en-US" sz="2000" kern="0" dirty="0"/>
              <a:t>, aminoácidos D, sequências ramificadas) significa que um número maior de dados de sequências </a:t>
            </a:r>
            <a:r>
              <a:rPr lang="en-US" sz="2000" kern="0" dirty="0" err="1"/>
              <a:t>serão</a:t>
            </a:r>
            <a:r>
              <a:rPr lang="en-US" sz="2000" kern="0" dirty="0"/>
              <a:t> </a:t>
            </a:r>
            <a:r>
              <a:rPr lang="en-US" sz="2000" kern="0" dirty="0" err="1"/>
              <a:t>pesquisáveis</a:t>
            </a:r>
            <a:endParaRPr lang="en-US" sz="2000" kern="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3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ST.25 versus ST.26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132232"/>
              </p:ext>
            </p:extLst>
          </p:nvPr>
        </p:nvGraphicFramePr>
        <p:xfrm>
          <a:off x="539552" y="1570038"/>
          <a:ext cx="8157592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>
                  <a:extLst>
                    <a:ext uri="{9D8B030D-6E8A-4147-A177-3AD203B41FA5}">
                      <a16:colId xmlns:a16="http://schemas.microsoft.com/office/drawing/2014/main" val="10741383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71411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2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ASCII .txt com identificadores numéricos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XML com elementos e atributos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64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u="sng" dirty="0" err="1"/>
                        <a:t>Inclusão</a:t>
                      </a:r>
                      <a:r>
                        <a:rPr lang="en-US" sz="1600" u="sng" dirty="0"/>
                        <a:t> </a:t>
                      </a:r>
                      <a:r>
                        <a:rPr lang="en-US" sz="1600" u="sng" dirty="0" err="1"/>
                        <a:t>não</a:t>
                      </a:r>
                      <a:r>
                        <a:rPr lang="en-US" sz="1600" u="sng" dirty="0"/>
                        <a:t> </a:t>
                      </a:r>
                      <a:r>
                        <a:rPr lang="en-US" sz="1600" u="sng" dirty="0" err="1"/>
                        <a:t>obrigatória</a:t>
                      </a:r>
                      <a:r>
                        <a:rPr lang="en-US" sz="1600" dirty="0"/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Aminoácidos 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Porções lineares de sequências ramificadas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Análogos de </a:t>
                      </a:r>
                      <a:r>
                        <a:rPr lang="en-US" sz="1600" dirty="0" err="1"/>
                        <a:t>Nucleótidos</a:t>
                      </a:r>
                      <a:endParaRPr lang="en-US" sz="16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err="1"/>
                        <a:t>Deve</a:t>
                      </a:r>
                      <a:r>
                        <a:rPr lang="en-US" sz="1600" dirty="0"/>
                        <a:t> incluir: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Aminoácidos D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Porções lineares de sequências ramificadas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Análogos de </a:t>
                      </a:r>
                      <a:r>
                        <a:rPr lang="en-US" sz="1600" dirty="0" err="1"/>
                        <a:t>Nucleótidos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4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Anotação de sequências: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/>
                        <a:t>Somente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características-chave</a:t>
                      </a:r>
                      <a:endParaRPr lang="en-US" sz="1600" dirty="0"/>
                    </a:p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Anotação de sequências: </a:t>
                      </a:r>
                    </a:p>
                    <a:p>
                      <a:r>
                        <a:rPr lang="en-US" sz="1600" dirty="0"/>
                        <a:t>- </a:t>
                      </a:r>
                      <a:r>
                        <a:rPr lang="en-US" sz="1600" dirty="0" err="1"/>
                        <a:t>Características-chave</a:t>
                      </a:r>
                      <a:r>
                        <a:rPr lang="en-US" sz="1600" dirty="0"/>
                        <a:t> e qualificadores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33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u="sng" dirty="0"/>
                        <a:t>Permitida</a:t>
                      </a:r>
                      <a:r>
                        <a:rPr lang="en-US" sz="1600" u="none" dirty="0"/>
                        <a:t> </a:t>
                      </a:r>
                      <a:r>
                        <a:rPr lang="en-US" sz="1600" dirty="0"/>
                        <a:t>a inclusão de sequências: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&lt; 10 </a:t>
                      </a:r>
                      <a:r>
                        <a:rPr lang="en-US" sz="1600" dirty="0" err="1"/>
                        <a:t>nucleótidos</a:t>
                      </a:r>
                      <a:r>
                        <a:rPr lang="en-US" sz="1600" dirty="0"/>
                        <a:t> especificamente definidos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&lt; 4 aminoácidos especificamente definidos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Proibidas</a:t>
                      </a:r>
                      <a:r>
                        <a:rPr lang="en-US" sz="1600" u="none" dirty="0"/>
                        <a:t> as sequências</a:t>
                      </a:r>
                      <a:r>
                        <a:rPr lang="en-US" sz="1600" dirty="0"/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&lt; 10 </a:t>
                      </a:r>
                      <a:r>
                        <a:rPr lang="en-US" sz="1600" dirty="0" err="1"/>
                        <a:t>nucleótidos</a:t>
                      </a:r>
                      <a:r>
                        <a:rPr lang="en-US" sz="1600" dirty="0"/>
                        <a:t> especificamente definidos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/>
                        <a:t>-    &lt; 4 aminoácidos especificamente definidos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1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1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ST.25 versus ST.26</a:t>
            </a:r>
          </a:p>
          <a:p>
            <a:r>
              <a:rPr lang="en-US" sz="2400" kern="0" dirty="0"/>
              <a:t> </a:t>
            </a:r>
            <a:r>
              <a:rPr lang="en-150" sz="2400" kern="0" dirty="0"/>
              <a:t>…</a:t>
            </a:r>
            <a:r>
              <a:rPr lang="fr-FR" sz="2400" kern="0" dirty="0"/>
              <a:t>para Informação Geral</a:t>
            </a:r>
            <a:endParaRPr lang="en-US" sz="2400" kern="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463288"/>
              </p:ext>
            </p:extLst>
          </p:nvPr>
        </p:nvGraphicFramePr>
        <p:xfrm>
          <a:off x="467544" y="1570038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055534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13976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3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TODAS as informações sobre pedidos de prioridade podem ser incluídas.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SOMENTE o pedido de prioridade mais antigo pode ser incluído.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2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TODOS os nomes de requerentes e de inventores podem ser incluídos.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SOMENTE um requerente E opcionalmente UM inventor podem ser incluídos.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3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Um título de invenção permitido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Múltiplos títulos de invenção permitidos, cada um num idioma diferente</a:t>
                      </a:r>
                      <a:endParaRPr lang="en-US" sz="16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6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Os nomes do requerente/inventor e os títulos das invenções devem ser em caracteres latinos básicos.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Os nomes dos requerentes/inventores podem ser incluídos utilizando quaisquer caracteres Unicode válidos juntamente com uma tradução ou transliteração em caracteres latinos básicos</a:t>
                      </a:r>
                      <a:endParaRPr lang="en-US" sz="16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9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803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5BD8E85BFE8C4D8A964CB9DC70A91C" ma:contentTypeVersion="6" ma:contentTypeDescription="Crear nuevo documento." ma:contentTypeScope="" ma:versionID="2726322c00b7b876d2ac956202fdc0a2">
  <xsd:schema xmlns:xsd="http://www.w3.org/2001/XMLSchema" xmlns:xs="http://www.w3.org/2001/XMLSchema" xmlns:p="http://schemas.microsoft.com/office/2006/metadata/properties" xmlns:ns2="5c20eff7-0b13-4535-a8ea-5b2def1e8376" xmlns:ns3="df6b3ade-e852-4430-acac-a473d4700042" targetNamespace="http://schemas.microsoft.com/office/2006/metadata/properties" ma:root="true" ma:fieldsID="31577db50bd5c4753a4678a665ff7c1d" ns2:_="" ns3:_="">
    <xsd:import namespace="5c20eff7-0b13-4535-a8ea-5b2def1e8376"/>
    <xsd:import namespace="df6b3ade-e852-4430-acac-a473d4700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0eff7-0b13-4535-a8ea-5b2def1e8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3ade-e852-4430-acac-a473d4700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7C3402-BD16-4E89-9AE2-5718A49A8D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0EB57B-0199-4193-9A1F-36CE8699F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0eff7-0b13-4535-a8ea-5b2def1e8376"/>
    <ds:schemaRef ds:uri="df6b3ade-e852-4430-acac-a473d4700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980C03-9FFE-430C-BA60-9350B0095FFA}">
  <ds:schemaRefs>
    <ds:schemaRef ds:uri="http://schemas.microsoft.com/office/2006/documentManagement/types"/>
    <ds:schemaRef ds:uri="http://purl.org/dc/elements/1.1/"/>
    <ds:schemaRef ds:uri="http://purl.org/dc/terms/"/>
    <ds:schemaRef ds:uri="5c20eff7-0b13-4535-a8ea-5b2def1e8376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f6b3ade-e852-4430-acac-a473d470004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0</TotalTime>
  <Words>4041</Words>
  <Application>Microsoft Office PowerPoint</Application>
  <PresentationFormat>On-screen Show (4:3)</PresentationFormat>
  <Paragraphs>557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Microsoft Sans Serif</vt:lpstr>
      <vt:lpstr>template_english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WIPO ST.26: Componentes (1)</vt:lpstr>
      <vt:lpstr>PowerPoint Presentation</vt:lpstr>
      <vt:lpstr>PowerPoint Presentation</vt:lpstr>
      <vt:lpstr>PowerPoint Presentation</vt:lpstr>
      <vt:lpstr>WIPO ST.26: Informação Geral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WIPO ST.26: Conteúdo</vt:lpstr>
      <vt:lpstr>WIPO ST.26:  Estrutura do documento</vt:lpstr>
      <vt:lpstr>WIPO ST.26 Anexo I: Vocabulário Controlado</vt:lpstr>
      <vt:lpstr>PowerPoint Presentation</vt:lpstr>
      <vt:lpstr>WIPO ST.26 Anexo VI:  Documento de Orientação</vt:lpstr>
      <vt:lpstr>WIPO ST.26 Anexo VII: Recomendação para a Transformação de uma Lista de sequências de ST.25 para ST.26</vt:lpstr>
      <vt:lpstr>WIPO Sequence (1) </vt:lpstr>
      <vt:lpstr>PowerPoint Presentation</vt:lpstr>
      <vt:lpstr>PowerPoint Presentation</vt:lpstr>
      <vt:lpstr>PowerPoint Presentation</vt:lpstr>
      <vt:lpstr>PowerPoint Presentation</vt:lpstr>
      <vt:lpstr>standards@wipo.int  </vt:lpstr>
      <vt:lpstr>Glossário: Acrónimos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Francis</dc:creator>
  <cp:keywords>PUBLIC</cp:keywords>
  <cp:lastModifiedBy>Fernando Ferreira</cp:lastModifiedBy>
  <cp:revision>879</cp:revision>
  <cp:lastPrinted>2019-06-28T13:24:54Z</cp:lastPrinted>
  <dcterms:created xsi:type="dcterms:W3CDTF">2014-10-14T12:13:13Z</dcterms:created>
  <dcterms:modified xsi:type="dcterms:W3CDTF">2022-01-14T20:41:12Z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0x0101002D5BD8E85BFE8C4D8A964CB9DC70A91C</vt:lpwstr>
  </property>
  <property fmtid="{D5CDD505-2E9C-101B-9397-08002B2CF9AE}" pid="3" name="TitusGUID">
    <vt:lpwstr>b80762d3-fc25-4e50-b34c-f06b9d3a96b8</vt:lpwstr>
  </property>
  <property fmtid="{D5CDD505-2E9C-101B-9397-08002B2CF9AE}" pid="4" name="Classification">
    <vt:lpwstr>Public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