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77" r:id="rId6"/>
    <p:sldId id="260" r:id="rId7"/>
    <p:sldId id="273" r:id="rId8"/>
    <p:sldId id="264" r:id="rId9"/>
    <p:sldId id="271" r:id="rId10"/>
    <p:sldId id="274" r:id="rId11"/>
    <p:sldId id="276" r:id="rId12"/>
    <p:sldId id="268" r:id="rId13"/>
    <p:sldId id="2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8C8"/>
    <a:srgbClr val="EBBA57"/>
    <a:srgbClr val="E6B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46" autoAdjust="0"/>
  </p:normalViewPr>
  <p:slideViewPr>
    <p:cSldViewPr snapToGrid="0">
      <p:cViewPr varScale="1">
        <p:scale>
          <a:sx n="62" d="100"/>
          <a:sy n="62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773195876288658E-2"/>
          <c:y val="5.2700922266139656E-2"/>
          <c:w val="0.93986254295532656"/>
          <c:h val="0.91765480895915685"/>
        </c:manualLayout>
      </c:layout>
      <c:pie3DChart>
        <c:varyColors val="1"/>
        <c:ser>
          <c:idx val="0"/>
          <c:order val="0"/>
          <c:spPr>
            <a:solidFill>
              <a:schemeClr val="accent6"/>
            </a:solidFill>
          </c:spPr>
          <c:explosion val="2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99-4B65-A0BD-6F03651DEB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99-4B65-A0BD-6F03651DEB84}"/>
              </c:ext>
            </c:extLst>
          </c:dPt>
          <c:val>
            <c:numRef>
              <c:f>Hoja1!$F$5:$F$6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99-4B65-A0BD-6F03651DE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C2CBB-A68E-462B-A833-2C1159E6F2D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F5F31-E59B-4D9A-AC9F-B8B0C3559E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88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Logos de INDAUTOR y CANIEM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5F31-E59B-4D9A-AC9F-B8B0C3559ED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10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5F31-E59B-4D9A-AC9F-B8B0C3559ED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77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5F31-E59B-4D9A-AC9F-B8B0C3559ED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97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Incluir </a:t>
            </a:r>
            <a:r>
              <a:rPr lang="es-MX" dirty="0" err="1"/>
              <a:t>url</a:t>
            </a:r>
            <a:r>
              <a:rPr lang="es-MX" dirty="0"/>
              <a:t> de ABC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5F31-E59B-4D9A-AC9F-B8B0C3559ED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82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F5F31-E59B-4D9A-AC9F-B8B0C3559ED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8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08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62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09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00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-16742" y="0"/>
            <a:ext cx="883078" cy="4248831"/>
          </a:xfrm>
          <a:prstGeom prst="rect">
            <a:avLst/>
          </a:prstGeom>
          <a:gradFill flip="none" rotWithShape="1">
            <a:gsLst>
              <a:gs pos="0">
                <a:srgbClr val="EBBA57"/>
              </a:gs>
              <a:gs pos="60000">
                <a:srgbClr val="FFC000">
                  <a:tint val="44500"/>
                  <a:satMod val="160000"/>
                </a:srgb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/>
          <a:stretch/>
        </p:blipFill>
        <p:spPr bwMode="auto">
          <a:xfrm>
            <a:off x="0" y="3930629"/>
            <a:ext cx="2504049" cy="292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 userDrawn="1"/>
        </p:nvSpPr>
        <p:spPr>
          <a:xfrm>
            <a:off x="2222695" y="5871970"/>
            <a:ext cx="9969305" cy="986029"/>
          </a:xfrm>
          <a:prstGeom prst="rect">
            <a:avLst/>
          </a:prstGeom>
          <a:gradFill flip="none" rotWithShape="1">
            <a:gsLst>
              <a:gs pos="30000">
                <a:srgbClr val="9148C8"/>
              </a:gs>
              <a:gs pos="90000">
                <a:schemeClr val="bg2"/>
              </a:gs>
              <a:gs pos="1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 1" descr="IPA-logo-hor-cmyk-pr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4" y="5620044"/>
            <a:ext cx="2604246" cy="11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-16742" y="0"/>
            <a:ext cx="883078" cy="4248831"/>
          </a:xfrm>
          <a:prstGeom prst="rect">
            <a:avLst/>
          </a:prstGeom>
          <a:gradFill flip="none" rotWithShape="1">
            <a:gsLst>
              <a:gs pos="0">
                <a:srgbClr val="EBBA57"/>
              </a:gs>
              <a:gs pos="60000">
                <a:srgbClr val="FFC000">
                  <a:tint val="44500"/>
                  <a:satMod val="160000"/>
                </a:srgb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/>
          <a:stretch/>
        </p:blipFill>
        <p:spPr bwMode="auto">
          <a:xfrm>
            <a:off x="0" y="3930629"/>
            <a:ext cx="2504049" cy="292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 userDrawn="1"/>
        </p:nvSpPr>
        <p:spPr>
          <a:xfrm>
            <a:off x="2222695" y="5871970"/>
            <a:ext cx="9969305" cy="986029"/>
          </a:xfrm>
          <a:prstGeom prst="rect">
            <a:avLst/>
          </a:prstGeom>
          <a:gradFill flip="none" rotWithShape="1">
            <a:gsLst>
              <a:gs pos="30000">
                <a:srgbClr val="9148C8"/>
              </a:gs>
              <a:gs pos="90000">
                <a:schemeClr val="bg2"/>
              </a:gs>
              <a:gs pos="1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 1" descr="IPA-logo-hor-cmyk-pr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4" y="5620044"/>
            <a:ext cx="2604246" cy="11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1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20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/>
          <p:cNvSpPr/>
          <p:nvPr userDrawn="1"/>
        </p:nvSpPr>
        <p:spPr>
          <a:xfrm>
            <a:off x="-16742" y="0"/>
            <a:ext cx="883078" cy="4248831"/>
          </a:xfrm>
          <a:prstGeom prst="rect">
            <a:avLst/>
          </a:prstGeom>
          <a:gradFill flip="none" rotWithShape="1">
            <a:gsLst>
              <a:gs pos="0">
                <a:srgbClr val="EBBA57"/>
              </a:gs>
              <a:gs pos="60000">
                <a:srgbClr val="FFC000">
                  <a:tint val="44500"/>
                  <a:satMod val="160000"/>
                </a:srgb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/>
          <a:stretch/>
        </p:blipFill>
        <p:spPr bwMode="auto">
          <a:xfrm>
            <a:off x="0" y="3930629"/>
            <a:ext cx="2504049" cy="292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 userDrawn="1"/>
        </p:nvSpPr>
        <p:spPr>
          <a:xfrm>
            <a:off x="2222695" y="5871970"/>
            <a:ext cx="9969305" cy="986029"/>
          </a:xfrm>
          <a:prstGeom prst="rect">
            <a:avLst/>
          </a:prstGeom>
          <a:gradFill flip="none" rotWithShape="1">
            <a:gsLst>
              <a:gs pos="30000">
                <a:srgbClr val="9148C8"/>
              </a:gs>
              <a:gs pos="90000">
                <a:schemeClr val="bg2"/>
              </a:gs>
              <a:gs pos="1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 1" descr="IPA-logo-hor-cmyk-pr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4" y="5620044"/>
            <a:ext cx="2604246" cy="11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5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Rectángulo 4"/>
          <p:cNvSpPr/>
          <p:nvPr userDrawn="1"/>
        </p:nvSpPr>
        <p:spPr>
          <a:xfrm>
            <a:off x="-16742" y="0"/>
            <a:ext cx="883078" cy="4248831"/>
          </a:xfrm>
          <a:prstGeom prst="rect">
            <a:avLst/>
          </a:prstGeom>
          <a:gradFill flip="none" rotWithShape="1">
            <a:gsLst>
              <a:gs pos="0">
                <a:srgbClr val="EBBA57"/>
              </a:gs>
              <a:gs pos="60000">
                <a:srgbClr val="FFC000">
                  <a:tint val="44500"/>
                  <a:satMod val="160000"/>
                </a:srgb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/>
          <a:stretch/>
        </p:blipFill>
        <p:spPr bwMode="auto">
          <a:xfrm>
            <a:off x="0" y="3930629"/>
            <a:ext cx="2504049" cy="292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 userDrawn="1"/>
        </p:nvSpPr>
        <p:spPr>
          <a:xfrm>
            <a:off x="2222695" y="5871970"/>
            <a:ext cx="9969305" cy="986029"/>
          </a:xfrm>
          <a:prstGeom prst="rect">
            <a:avLst/>
          </a:prstGeom>
          <a:gradFill flip="none" rotWithShape="1">
            <a:gsLst>
              <a:gs pos="30000">
                <a:srgbClr val="9148C8"/>
              </a:gs>
              <a:gs pos="90000">
                <a:schemeClr val="bg2"/>
              </a:gs>
              <a:gs pos="1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 1" descr="IPA-logo-hor-cmyk-pro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4" y="5620044"/>
            <a:ext cx="2604246" cy="11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 userDrawn="1"/>
        </p:nvSpPr>
        <p:spPr>
          <a:xfrm>
            <a:off x="883054" y="3840507"/>
            <a:ext cx="2222696" cy="201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1691225" y="6123897"/>
            <a:ext cx="782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Unión Internacional de Editores </a:t>
            </a:r>
          </a:p>
        </p:txBody>
      </p:sp>
    </p:spTree>
    <p:extLst>
      <p:ext uri="{BB962C8B-B14F-4D97-AF65-F5344CB8AC3E}">
        <p14:creationId xmlns:p14="http://schemas.microsoft.com/office/powerpoint/2010/main" val="228973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29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32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1DE0D-31DC-4B1A-97F1-F25846F258FB}" type="datetimeFigureOut">
              <a:rPr lang="es-MX" smtClean="0"/>
              <a:t>07/12/2017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A6A5-E7EF-41BC-B17B-4F29D54F21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52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/>
          <a:stretch/>
        </p:blipFill>
        <p:spPr bwMode="auto">
          <a:xfrm>
            <a:off x="8269939" y="1547398"/>
            <a:ext cx="3922059" cy="537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932" y="1956989"/>
            <a:ext cx="6839933" cy="2515574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Seminario sobre la implementación</a:t>
            </a:r>
            <a:br>
              <a:rPr lang="es-E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del Tratado de Marrakech y la creación de </a:t>
            </a:r>
            <a:br>
              <a:rPr lang="es-E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Formatos Accesibles.</a:t>
            </a:r>
            <a:endParaRPr lang="es-MX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6" y="4807099"/>
            <a:ext cx="2176135" cy="155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541" y="5123641"/>
            <a:ext cx="2023647" cy="1244168"/>
          </a:xfrm>
          <a:prstGeom prst="rect">
            <a:avLst/>
          </a:prstGeom>
        </p:spPr>
      </p:pic>
      <p:pic>
        <p:nvPicPr>
          <p:cNvPr id="7" name="Image 1" descr="IPA-logo-hor-cmyk-pro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39" y="0"/>
            <a:ext cx="3225361" cy="14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13504" y="383413"/>
            <a:ext cx="782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Unión Internacional de Editores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002629" y="5123641"/>
            <a:ext cx="2751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75000"/>
                  </a:schemeClr>
                </a:solidFill>
              </a:rPr>
              <a:t>Hugo Setzer,</a:t>
            </a:r>
          </a:p>
          <a:p>
            <a:pPr algn="ctr"/>
            <a:r>
              <a:rPr lang="es-MX" sz="2800" b="1" dirty="0">
                <a:solidFill>
                  <a:schemeClr val="bg1">
                    <a:lumMod val="75000"/>
                  </a:schemeClr>
                </a:solidFill>
              </a:rPr>
              <a:t>Vicepresidente, IPA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704292" y="6519446"/>
            <a:ext cx="2487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bg1">
                    <a:lumMod val="75000"/>
                  </a:schemeClr>
                </a:solidFill>
              </a:rPr>
              <a:t>Diciembre 2017.</a:t>
            </a:r>
            <a:endParaRPr lang="es-MX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0" y="900979"/>
            <a:ext cx="8269939" cy="12885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8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46000">
                <a:srgbClr val="7030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36"/>
          <a:stretch/>
        </p:blipFill>
        <p:spPr>
          <a:xfrm>
            <a:off x="6676842" y="5123641"/>
            <a:ext cx="1306295" cy="11434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79" y="5043779"/>
            <a:ext cx="203142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7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1246" y="380295"/>
            <a:ext cx="54056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Carta de la edición accesible</a:t>
            </a:r>
          </a:p>
          <a:p>
            <a:endParaRPr lang="es-MX" dirty="0"/>
          </a:p>
          <a:p>
            <a:pPr marL="342900" indent="-342900">
              <a:buAutoNum type="arabicPeriod"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47" y="77851"/>
            <a:ext cx="1720440" cy="105713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6443484" y="3584469"/>
            <a:ext cx="4265587" cy="2235862"/>
            <a:chOff x="6443484" y="3584469"/>
            <a:chExt cx="4265587" cy="2235862"/>
          </a:xfrm>
        </p:grpSpPr>
        <p:sp>
          <p:nvSpPr>
            <p:cNvPr id="23" name="Rectángulo redondeado 22"/>
            <p:cNvSpPr/>
            <p:nvPr/>
          </p:nvSpPr>
          <p:spPr>
            <a:xfrm>
              <a:off x="6443484" y="3584469"/>
              <a:ext cx="4265587" cy="22358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1023" y="3653620"/>
              <a:ext cx="1207008" cy="21194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92635" y="4096675"/>
              <a:ext cx="2645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chemeClr val="bg2">
                      <a:lumMod val="25000"/>
                    </a:schemeClr>
                  </a:solidFill>
                  <a:latin typeface="Arial Rounded MT Bold" panose="020F0704030504030204" pitchFamily="34" charset="0"/>
                </a:rPr>
                <a:t>4. </a:t>
              </a:r>
              <a:r>
                <a:rPr lang="es-MX" sz="2000" dirty="0">
                  <a:latin typeface="Arial Rounded MT Bold" panose="020F0704030504030204" pitchFamily="34" charset="0"/>
                </a:rPr>
                <a:t>Persona de contacto para dar asistencia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469981" y="1212812"/>
            <a:ext cx="6142510" cy="2266707"/>
            <a:chOff x="792975" y="1438526"/>
            <a:chExt cx="6142510" cy="2575878"/>
          </a:xfrm>
        </p:grpSpPr>
        <p:sp>
          <p:nvSpPr>
            <p:cNvPr id="15" name="Rectángulo redondeado 14"/>
            <p:cNvSpPr/>
            <p:nvPr/>
          </p:nvSpPr>
          <p:spPr>
            <a:xfrm>
              <a:off x="792975" y="1438526"/>
              <a:ext cx="4265587" cy="257587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9682"/>
            <a:stretch/>
          </p:blipFill>
          <p:spPr>
            <a:xfrm>
              <a:off x="1804557" y="1547156"/>
              <a:ext cx="2512709" cy="17020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65215" y="3294056"/>
              <a:ext cx="5970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chemeClr val="bg2">
                      <a:lumMod val="25000"/>
                    </a:schemeClr>
                  </a:solidFill>
                  <a:latin typeface="Arial Rounded MT Bold" panose="020F0704030504030204" pitchFamily="34" charset="0"/>
                </a:rPr>
                <a:t>2. </a:t>
              </a:r>
              <a:r>
                <a:rPr lang="es-MX" sz="2000" dirty="0">
                  <a:latin typeface="Arial Rounded MT Bold" panose="020F0704030504030204" pitchFamily="34" charset="0"/>
                </a:rPr>
                <a:t>Nombrar a un alto directivo 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075693" y="1212811"/>
            <a:ext cx="4367791" cy="2266707"/>
            <a:chOff x="5448537" y="1324635"/>
            <a:chExt cx="4367791" cy="2334425"/>
          </a:xfrm>
        </p:grpSpPr>
        <p:grpSp>
          <p:nvGrpSpPr>
            <p:cNvPr id="14" name="Grupo 13"/>
            <p:cNvGrpSpPr/>
            <p:nvPr/>
          </p:nvGrpSpPr>
          <p:grpSpPr>
            <a:xfrm>
              <a:off x="7561973" y="1370028"/>
              <a:ext cx="2254355" cy="2289032"/>
              <a:chOff x="8154430" y="1693967"/>
              <a:chExt cx="1950720" cy="195072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4430" y="1693967"/>
                <a:ext cx="1950720" cy="1950720"/>
              </a:xfrm>
              <a:prstGeom prst="rect">
                <a:avLst/>
              </a:prstGeom>
            </p:spPr>
          </p:pic>
          <p:sp>
            <p:nvSpPr>
              <p:cNvPr id="13" name="Rectángulo redondeado 12"/>
              <p:cNvSpPr/>
              <p:nvPr/>
            </p:nvSpPr>
            <p:spPr>
              <a:xfrm>
                <a:off x="8568813" y="2391850"/>
                <a:ext cx="1143124" cy="49291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>
                    <a:solidFill>
                      <a:srgbClr val="002060"/>
                    </a:solidFill>
                  </a:rPr>
                  <a:t>POLITICA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734253" y="1432721"/>
              <a:ext cx="207297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chemeClr val="bg2">
                      <a:lumMod val="25000"/>
                    </a:schemeClr>
                  </a:solidFill>
                  <a:latin typeface="Arial Rounded MT Bold" panose="020F0704030504030204" pitchFamily="34" charset="0"/>
                </a:rPr>
                <a:t>1. </a:t>
              </a:r>
              <a:r>
                <a:rPr lang="es-MX" sz="2000" dirty="0">
                  <a:latin typeface="Arial Rounded MT Bold" panose="020F0704030504030204" pitchFamily="34" charset="0"/>
                </a:rPr>
                <a:t>Formular una política sobre accesibilidad y hacerla pública</a:t>
              </a: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5448537" y="1324635"/>
              <a:ext cx="4265587" cy="23344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044939" y="3566097"/>
            <a:ext cx="4265587" cy="2256949"/>
            <a:chOff x="1574579" y="4210427"/>
            <a:chExt cx="4265587" cy="2256949"/>
          </a:xfrm>
        </p:grpSpPr>
        <p:sp>
          <p:nvSpPr>
            <p:cNvPr id="20" name="Rectángulo redondeado 19"/>
            <p:cNvSpPr/>
            <p:nvPr/>
          </p:nvSpPr>
          <p:spPr>
            <a:xfrm>
              <a:off x="1574579" y="4228799"/>
              <a:ext cx="4265587" cy="22385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4412" y="4604926"/>
              <a:ext cx="2639251" cy="18222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09396" y="4210427"/>
              <a:ext cx="39812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2">
                      <a:lumMod val="25000"/>
                    </a:schemeClr>
                  </a:solidFill>
                  <a:latin typeface="Arial Rounded MT Bold" panose="020F0704030504030204" pitchFamily="34" charset="0"/>
                </a:rPr>
                <a:t>3</a:t>
              </a:r>
              <a:r>
                <a:rPr lang="es-MX" sz="2000" dirty="0">
                  <a:latin typeface="Arial Rounded MT Bold" panose="020F0704030504030204" pitchFamily="34" charset="0"/>
                </a:rPr>
                <a:t>. Concientización y capacitación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3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341" y="1547270"/>
            <a:ext cx="1926866" cy="1926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1246" y="380295"/>
            <a:ext cx="54056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bg2">
                    <a:lumMod val="25000"/>
                  </a:schemeClr>
                </a:solidFill>
              </a:rPr>
              <a:t>Carta de la edición accesible</a:t>
            </a:r>
          </a:p>
          <a:p>
            <a:endParaRPr lang="es-MX" dirty="0"/>
          </a:p>
          <a:p>
            <a:pPr marL="342900" indent="-342900">
              <a:buAutoNum type="arabicPeriod"/>
            </a:pPr>
            <a:endParaRPr lang="es-MX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47" y="77851"/>
            <a:ext cx="1720440" cy="1057138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6469981" y="1212812"/>
            <a:ext cx="4265587" cy="22667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9" name="Grupo 18"/>
          <p:cNvGrpSpPr/>
          <p:nvPr/>
        </p:nvGrpSpPr>
        <p:grpSpPr>
          <a:xfrm>
            <a:off x="2075693" y="1127390"/>
            <a:ext cx="4265587" cy="2556202"/>
            <a:chOff x="2075693" y="1127390"/>
            <a:chExt cx="4265587" cy="2556202"/>
          </a:xfrm>
        </p:grpSpPr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4538" y="1650112"/>
              <a:ext cx="2033480" cy="2033480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2075693" y="1212811"/>
              <a:ext cx="4265587" cy="226670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2432553" y="1127390"/>
              <a:ext cx="379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dirty="0"/>
            </a:p>
            <a:p>
              <a:pPr marL="342900" indent="-342900">
                <a:buAutoNum type="arabicPeriod" startAt="5"/>
              </a:pPr>
              <a:r>
                <a:rPr lang="es-MX" sz="2000" dirty="0">
                  <a:latin typeface="Arial Rounded MT Bold" panose="020F0704030504030204" pitchFamily="34" charset="0"/>
                </a:rPr>
                <a:t>Verificar la accesibilidad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443484" y="3587184"/>
            <a:ext cx="4265587" cy="2235862"/>
            <a:chOff x="6443484" y="3584469"/>
            <a:chExt cx="4265587" cy="2235862"/>
          </a:xfrm>
        </p:grpSpPr>
        <p:sp>
          <p:nvSpPr>
            <p:cNvPr id="23" name="Rectángulo redondeado 22"/>
            <p:cNvSpPr/>
            <p:nvPr/>
          </p:nvSpPr>
          <p:spPr>
            <a:xfrm>
              <a:off x="6443484" y="3584469"/>
              <a:ext cx="4265587" cy="22358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393" y="3818941"/>
              <a:ext cx="2298628" cy="1792930"/>
            </a:xfrm>
            <a:prstGeom prst="rect">
              <a:avLst/>
            </a:prstGeom>
          </p:spPr>
        </p:pic>
        <p:sp>
          <p:nvSpPr>
            <p:cNvPr id="28" name="TextBox 1"/>
            <p:cNvSpPr txBox="1"/>
            <p:nvPr/>
          </p:nvSpPr>
          <p:spPr>
            <a:xfrm>
              <a:off x="6584060" y="3860818"/>
              <a:ext cx="412501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latin typeface="Arial Rounded MT Bold" panose="020F0704030504030204" pitchFamily="34" charset="0"/>
                </a:rPr>
                <a:t>8.  Colaborar con </a:t>
              </a:r>
            </a:p>
            <a:p>
              <a:r>
                <a:rPr lang="es-MX" sz="2000" dirty="0">
                  <a:latin typeface="Arial Rounded MT Bold" panose="020F0704030504030204" pitchFamily="34" charset="0"/>
                </a:rPr>
                <a:t>otras entidades </a:t>
              </a:r>
            </a:p>
            <a:p>
              <a:pPr marL="342900" indent="-342900">
                <a:buAutoNum type="arabicPeriod" startAt="5"/>
              </a:pPr>
              <a:endParaRPr lang="es-MX" dirty="0"/>
            </a:p>
            <a:p>
              <a:endParaRPr lang="es-MX" dirty="0"/>
            </a:p>
          </p:txBody>
        </p:sp>
      </p:grpSp>
      <p:sp>
        <p:nvSpPr>
          <p:cNvPr id="29" name="TextBox 1"/>
          <p:cNvSpPr txBox="1"/>
          <p:nvPr/>
        </p:nvSpPr>
        <p:spPr>
          <a:xfrm>
            <a:off x="6469981" y="1068235"/>
            <a:ext cx="423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dirty="0"/>
          </a:p>
          <a:p>
            <a:pPr algn="ctr"/>
            <a:r>
              <a:rPr lang="es-MX" sz="2000" dirty="0">
                <a:latin typeface="Arial Rounded MT Bold" panose="020F0704030504030204" pitchFamily="34" charset="0"/>
              </a:rPr>
              <a:t>6. Supervisar progresos</a:t>
            </a:r>
          </a:p>
          <a:p>
            <a:pPr algn="ctr"/>
            <a:endParaRPr lang="es-MX" dirty="0"/>
          </a:p>
        </p:txBody>
      </p:sp>
      <p:grpSp>
        <p:nvGrpSpPr>
          <p:cNvPr id="30" name="Grupo 29"/>
          <p:cNvGrpSpPr/>
          <p:nvPr/>
        </p:nvGrpSpPr>
        <p:grpSpPr>
          <a:xfrm>
            <a:off x="2057673" y="3474136"/>
            <a:ext cx="4265587" cy="2348910"/>
            <a:chOff x="2044939" y="3474136"/>
            <a:chExt cx="4265587" cy="2348910"/>
          </a:xfrm>
        </p:grpSpPr>
        <p:pic>
          <p:nvPicPr>
            <p:cNvPr id="2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82652" y="3870112"/>
              <a:ext cx="1870731" cy="1870731"/>
            </a:xfrm>
            <a:prstGeom prst="rect">
              <a:avLst/>
            </a:prstGeom>
          </p:spPr>
        </p:pic>
        <p:sp>
          <p:nvSpPr>
            <p:cNvPr id="27" name="TextBox 1"/>
            <p:cNvSpPr txBox="1"/>
            <p:nvPr/>
          </p:nvSpPr>
          <p:spPr>
            <a:xfrm>
              <a:off x="2249467" y="3474136"/>
              <a:ext cx="3223487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000" dirty="0">
                <a:latin typeface="Arial Rounded MT Bold" panose="020F0704030504030204" pitchFamily="34" charset="0"/>
              </a:endParaRPr>
            </a:p>
            <a:p>
              <a:r>
                <a:rPr lang="es-MX" sz="2000" dirty="0">
                  <a:latin typeface="Arial Rounded MT Bold" panose="020F0704030504030204" pitchFamily="34" charset="0"/>
                </a:rPr>
                <a:t>7. Fomentar la adopción de normas de accesibilidad</a:t>
              </a:r>
            </a:p>
            <a:p>
              <a:endParaRPr lang="es-MX" dirty="0"/>
            </a:p>
            <a:p>
              <a:endParaRPr lang="es-MX" dirty="0"/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2044939" y="3584469"/>
              <a:ext cx="4265587" cy="223857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713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837" y="1562930"/>
            <a:ext cx="3228975" cy="37147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6742" y="0"/>
            <a:ext cx="883078" cy="4248831"/>
          </a:xfrm>
          <a:prstGeom prst="rect">
            <a:avLst/>
          </a:prstGeom>
          <a:gradFill flip="none" rotWithShape="1">
            <a:gsLst>
              <a:gs pos="0">
                <a:srgbClr val="EBBA57"/>
              </a:gs>
              <a:gs pos="60000">
                <a:srgbClr val="FFC000">
                  <a:tint val="44500"/>
                  <a:satMod val="160000"/>
                </a:srgbClr>
              </a:gs>
              <a:gs pos="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2"/>
          <a:stretch/>
        </p:blipFill>
        <p:spPr bwMode="auto">
          <a:xfrm>
            <a:off x="0" y="3930629"/>
            <a:ext cx="2504049" cy="292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866336" y="3930629"/>
            <a:ext cx="2293033" cy="194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222695" y="5871970"/>
            <a:ext cx="9969305" cy="986029"/>
          </a:xfrm>
          <a:prstGeom prst="rect">
            <a:avLst/>
          </a:prstGeom>
          <a:gradFill flip="none" rotWithShape="1">
            <a:gsLst>
              <a:gs pos="30000">
                <a:srgbClr val="9148C8"/>
              </a:gs>
              <a:gs pos="90000">
                <a:schemeClr val="bg2"/>
              </a:gs>
              <a:gs pos="14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 1" descr="IPA-logo-hor-cmyk-pr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14" y="5620044"/>
            <a:ext cx="2604246" cy="11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91225" y="6123897"/>
            <a:ext cx="782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Unión Internacional de Editores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6336" y="212682"/>
            <a:ext cx="1132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2">
                    <a:lumMod val="50000"/>
                  </a:schemeClr>
                </a:solidFill>
              </a:rPr>
              <a:t>Dudas frecuentes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066" y="855784"/>
            <a:ext cx="85639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¿No representa una inversión muy elevada publicar en formatos accesibles?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¿Por dónde empiezo?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¿Qué pasa con mi obra cuando me la pide una </a:t>
            </a:r>
          </a:p>
          <a:p>
            <a:pPr>
              <a:buClr>
                <a:srgbClr val="C00000"/>
              </a:buClr>
            </a:pPr>
            <a:r>
              <a:rPr lang="es-MX" sz="2800" dirty="0"/>
              <a:t>      entidad autorizada?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2800" dirty="0"/>
              <a:t>¿No se prestan estas iniciativas para la piratería de los contenidos?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600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40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74" y="523875"/>
            <a:ext cx="3286125" cy="4764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3662" y="882524"/>
            <a:ext cx="62110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“Realmente pensamos que publicar en formatos accesibles no es únicamente una decisión moralmente correcta, sino que es además una buena decisión de negocios”.</a:t>
            </a:r>
          </a:p>
          <a:p>
            <a:pPr algn="ctr"/>
            <a:endParaRPr lang="en-US" dirty="0"/>
          </a:p>
          <a:p>
            <a:pPr algn="ctr"/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4316261" y="4483510"/>
            <a:ext cx="3436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Youngsuk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‘YS’ Chi</a:t>
            </a:r>
          </a:p>
          <a:p>
            <a:pPr algn="r"/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Expresidente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UIE</a:t>
            </a:r>
          </a:p>
          <a:p>
            <a:pPr algn="r"/>
            <a:endParaRPr lang="en-US" dirty="0"/>
          </a:p>
          <a:p>
            <a:pPr algn="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65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22" y="1038235"/>
            <a:ext cx="6697356" cy="4463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609" y="1415845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 organizaciones de editores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países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Miles de editores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+ 5,600 millones de usuarios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1084" y="280219"/>
            <a:ext cx="6327058" cy="113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" y="28021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UIE / IPA, ¿qué es?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74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428" y="1426546"/>
            <a:ext cx="6914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Primero: 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UIE está a favor del TM y estamos comprometidos con el objetivo de lograr publicaciones accesibles para todos los lectores. </a:t>
            </a:r>
          </a:p>
          <a:p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032" y="110659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7" y="1205895"/>
            <a:ext cx="6705600" cy="4473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527" y="396166"/>
            <a:ext cx="11293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UIE en Marrakech</a:t>
            </a:r>
          </a:p>
          <a:p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092" y="2045979"/>
            <a:ext cx="5027295" cy="3665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2103" y="922594"/>
            <a:ext cx="47274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Importante ahora: </a:t>
            </a:r>
          </a:p>
          <a:p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5701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205" y="1928145"/>
            <a:ext cx="534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Excepciones más amplias que no forman parte del tratado.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0658" y="368710"/>
            <a:ext cx="1135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preocupa a la UIE?</a:t>
            </a:r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928" y="1505156"/>
            <a:ext cx="28003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698122"/>
            <a:ext cx="49911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285 millones de personas con discapacidad visual.</a:t>
            </a:r>
          </a:p>
          <a:p>
            <a:r>
              <a:rPr lang="es-MX" sz="2000" dirty="0"/>
              <a:t>Fuente: OMS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54101" b="26940"/>
          <a:stretch/>
        </p:blipFill>
        <p:spPr>
          <a:xfrm>
            <a:off x="2962243" y="1781742"/>
            <a:ext cx="2734423" cy="3635332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6842109" y="713511"/>
            <a:ext cx="52743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</a:t>
            </a:r>
            <a:r>
              <a:rPr lang="es-MX" sz="2800" dirty="0"/>
              <a:t>ateriales disponibles para personas con discapacidad visual.</a:t>
            </a:r>
          </a:p>
          <a:p>
            <a:r>
              <a:rPr lang="es-MX" sz="2000" dirty="0"/>
              <a:t>Fuente: Unión Mundial de Ciegos</a:t>
            </a:r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6064624" y="899159"/>
            <a:ext cx="14589" cy="472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10770139" y="3261359"/>
            <a:ext cx="1280160" cy="3380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>
                <a:latin typeface="Arial Black" panose="020B0A04020102020204" pitchFamily="34" charset="0"/>
              </a:rPr>
              <a:t>DISPONIBLE</a:t>
            </a:r>
            <a:endParaRPr lang="es-MX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17921"/>
              </p:ext>
            </p:extLst>
          </p:nvPr>
        </p:nvGraphicFramePr>
        <p:xfrm>
          <a:off x="6476349" y="2386637"/>
          <a:ext cx="5913120" cy="385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0694386" y="3862654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1526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807" y="850464"/>
            <a:ext cx="45565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conjunto con todos los involucrados.</a:t>
            </a:r>
          </a:p>
          <a:p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3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752345" y="247233"/>
            <a:ext cx="5238750" cy="5340662"/>
            <a:chOff x="7186104" y="419790"/>
            <a:chExt cx="4762500" cy="48551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104" y="419790"/>
              <a:ext cx="4762500" cy="4762500"/>
            </a:xfrm>
            <a:prstGeom prst="rect">
              <a:avLst/>
            </a:prstGeom>
          </p:spPr>
        </p:pic>
        <p:sp>
          <p:nvSpPr>
            <p:cNvPr id="4" name="Rectángulo redondeado 3"/>
            <p:cNvSpPr/>
            <p:nvPr/>
          </p:nvSpPr>
          <p:spPr>
            <a:xfrm>
              <a:off x="8908026" y="1991033"/>
              <a:ext cx="973394" cy="265471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OMPI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7674081" y="3478128"/>
              <a:ext cx="973394" cy="265471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</a:rPr>
                <a:t>invidentes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9158750" y="3975228"/>
              <a:ext cx="1233949" cy="272306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</a:rPr>
                <a:t>bibliotecarios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10377951" y="2460674"/>
              <a:ext cx="973394" cy="265471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bg1"/>
                  </a:solidFill>
                </a:rPr>
                <a:t>IPA</a:t>
              </a: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10451691" y="4561703"/>
              <a:ext cx="973394" cy="265471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err="1">
                  <a:solidFill>
                    <a:schemeClr val="bg1"/>
                  </a:solidFill>
                </a:rPr>
                <a:t>ONGs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8106699" y="5009466"/>
              <a:ext cx="973394" cy="265471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bg1"/>
                  </a:solidFill>
                </a:rPr>
                <a:t>gobiernos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4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38" y="1002846"/>
            <a:ext cx="2128838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847" y="381000"/>
            <a:ext cx="2024047" cy="1243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5131" y="1980158"/>
            <a:ext cx="5666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Complemento del TM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Objetivo: aumentar en todo el mundo el número de libros en formatos accesibles.</a:t>
            </a:r>
          </a:p>
          <a:p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Publicación accesible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Entrenamiento y asistencia técnica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Catálogo en línea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945" y="101987"/>
            <a:ext cx="1666875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4945" y="1124629"/>
            <a:ext cx="1666875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6507" y="2201495"/>
            <a:ext cx="1666875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6507" y="3278361"/>
            <a:ext cx="1666875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6506" y="4355227"/>
            <a:ext cx="1666875" cy="100012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4920947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http://accessiblebooksconsortium.org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329</Words>
  <Application>Microsoft Office PowerPoint</Application>
  <PresentationFormat>Panorámica</PresentationFormat>
  <Paragraphs>84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Aharoni</vt:lpstr>
      <vt:lpstr>Arial</vt:lpstr>
      <vt:lpstr>Arial Black</vt:lpstr>
      <vt:lpstr>Arial Rounded MT Bold</vt:lpstr>
      <vt:lpstr>Calibri</vt:lpstr>
      <vt:lpstr>Calibri Light</vt:lpstr>
      <vt:lpstr>Century Gothic</vt:lpstr>
      <vt:lpstr>Tahoma</vt:lpstr>
      <vt:lpstr>Wingdings</vt:lpstr>
      <vt:lpstr>Office Theme</vt:lpstr>
      <vt:lpstr>Seminario sobre la implementación del Tratado de Marrakech y la creación de  Formatos Accesibles.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Setzer</dc:creator>
  <cp:lastModifiedBy>Norma Guevara</cp:lastModifiedBy>
  <cp:revision>140</cp:revision>
  <dcterms:created xsi:type="dcterms:W3CDTF">2017-05-28T19:01:27Z</dcterms:created>
  <dcterms:modified xsi:type="dcterms:W3CDTF">2017-12-07T20:05:15Z</dcterms:modified>
</cp:coreProperties>
</file>