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6" r:id="rId2"/>
    <p:sldId id="339" r:id="rId3"/>
    <p:sldId id="331" r:id="rId4"/>
    <p:sldId id="334" r:id="rId5"/>
    <p:sldId id="333" r:id="rId6"/>
    <p:sldId id="332" r:id="rId7"/>
    <p:sldId id="329" r:id="rId8"/>
    <p:sldId id="340" r:id="rId9"/>
    <p:sldId id="320" r:id="rId10"/>
    <p:sldId id="321" r:id="rId11"/>
    <p:sldId id="322" r:id="rId12"/>
    <p:sldId id="323" r:id="rId13"/>
    <p:sldId id="324" r:id="rId14"/>
    <p:sldId id="325" r:id="rId15"/>
    <p:sldId id="326" r:id="rId16"/>
    <p:sldId id="336" r:id="rId17"/>
    <p:sldId id="337" r:id="rId18"/>
    <p:sldId id="338" r:id="rId19"/>
    <p:sldId id="327" r:id="rId20"/>
    <p:sldId id="328" r:id="rId21"/>
  </p:sldIdLst>
  <p:sldSz cx="9144000" cy="6858000" type="screen4x3"/>
  <p:notesSz cx="6797675" cy="9926638"/>
  <p:defaultTextStyle>
    <a:defPPr>
      <a:defRPr lang="en-US"/>
    </a:defPPr>
    <a:lvl1pPr algn="l" rtl="0" fontAlgn="base">
      <a:spcBef>
        <a:spcPct val="50000"/>
      </a:spcBef>
      <a:spcAft>
        <a:spcPct val="0"/>
      </a:spcAft>
      <a:defRPr sz="2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448">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SCHENKOVA Anna" initials="G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907" autoAdjust="0"/>
  </p:normalViewPr>
  <p:slideViewPr>
    <p:cSldViewPr>
      <p:cViewPr varScale="1">
        <p:scale>
          <a:sx n="81" d="100"/>
          <a:sy n="81" d="100"/>
        </p:scale>
        <p:origin x="1483" y="67"/>
      </p:cViewPr>
      <p:guideLst>
        <p:guide orient="horz" pos="2448"/>
        <p:guide pos="2880"/>
      </p:guideLst>
    </p:cSldViewPr>
  </p:slideViewPr>
  <p:outlineViewPr>
    <p:cViewPr>
      <p:scale>
        <a:sx n="33" d="100"/>
        <a:sy n="33" d="100"/>
      </p:scale>
      <p:origin x="0" y="1084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1267" name="Rectangle 3"/>
          <p:cNvSpPr>
            <a:spLocks noGrp="1" noChangeArrowheads="1"/>
          </p:cNvSpPr>
          <p:nvPr>
            <p:ph type="dt" sz="quarter"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11268" name="Rectangle 4"/>
          <p:cNvSpPr>
            <a:spLocks noGrp="1" noChangeArrowheads="1"/>
          </p:cNvSpPr>
          <p:nvPr>
            <p:ph type="ftr" sz="quarter" idx="2"/>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1269" name="Rectangle 5"/>
          <p:cNvSpPr>
            <a:spLocks noGrp="1" noChangeArrowheads="1"/>
          </p:cNvSpPr>
          <p:nvPr>
            <p:ph type="sldNum" sz="quarter" idx="3"/>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4E2D2A46-31D4-42C3-9BFC-281959225605}" type="slidenum">
              <a:rPr lang="en-US"/>
              <a:pPr>
                <a:defRPr/>
              </a:pPr>
              <a:t>‹#›</a:t>
            </a:fld>
            <a:endParaRPr lang="en-US"/>
          </a:p>
        </p:txBody>
      </p:sp>
    </p:spTree>
    <p:extLst>
      <p:ext uri="{BB962C8B-B14F-4D97-AF65-F5344CB8AC3E}">
        <p14:creationId xmlns:p14="http://schemas.microsoft.com/office/powerpoint/2010/main" val="295475052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2291"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2295"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CA84FE9B-D5D4-4B76-87EA-A08EA8B20C62}" type="slidenum">
              <a:rPr lang="en-US"/>
              <a:pPr>
                <a:defRPr/>
              </a:pPr>
              <a:t>‹#›</a:t>
            </a:fld>
            <a:endParaRPr lang="en-US"/>
          </a:p>
        </p:txBody>
      </p:sp>
    </p:spTree>
    <p:extLst>
      <p:ext uri="{BB962C8B-B14F-4D97-AF65-F5344CB8AC3E}">
        <p14:creationId xmlns:p14="http://schemas.microsoft.com/office/powerpoint/2010/main" val="244027255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47719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105641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4525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945863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99535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29049618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9AC3305F-35F4-4D38-853F-6972B7651A04}" type="slidenum">
              <a:rPr lang="en-US"/>
              <a:pPr>
                <a:defRPr/>
              </a:pPr>
              <a:t>‹#›</a:t>
            </a:fld>
            <a:endParaRPr lang="en-US"/>
          </a:p>
        </p:txBody>
      </p:sp>
    </p:spTree>
    <p:extLst>
      <p:ext uri="{BB962C8B-B14F-4D97-AF65-F5344CB8AC3E}">
        <p14:creationId xmlns:p14="http://schemas.microsoft.com/office/powerpoint/2010/main" val="375991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0DA1C06C-5FA2-4438-B070-4F16D45DBAED}" type="slidenum">
              <a:rPr lang="en-US"/>
              <a:pPr>
                <a:defRPr/>
              </a:pPr>
              <a:t>‹#›</a:t>
            </a:fld>
            <a:endParaRPr lang="en-US"/>
          </a:p>
        </p:txBody>
      </p:sp>
    </p:spTree>
    <p:extLst>
      <p:ext uri="{BB962C8B-B14F-4D97-AF65-F5344CB8AC3E}">
        <p14:creationId xmlns:p14="http://schemas.microsoft.com/office/powerpoint/2010/main" val="1863685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DA79EEDA-9492-4994-BB18-1005CD6866B1}" type="slidenum">
              <a:rPr lang="en-US"/>
              <a:pPr>
                <a:defRPr/>
              </a:pPr>
              <a:t>‹#›</a:t>
            </a:fld>
            <a:endParaRPr lang="en-US"/>
          </a:p>
        </p:txBody>
      </p:sp>
    </p:spTree>
    <p:extLst>
      <p:ext uri="{BB962C8B-B14F-4D97-AF65-F5344CB8AC3E}">
        <p14:creationId xmlns:p14="http://schemas.microsoft.com/office/powerpoint/2010/main" val="24393466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DAB5F7D-D5B1-4D98-B310-16D211F23652}" type="slidenum">
              <a:rPr lang="en-US"/>
              <a:pPr>
                <a:defRPr/>
              </a:pPr>
              <a:t>‹#›</a:t>
            </a:fld>
            <a:endParaRPr lang="en-US"/>
          </a:p>
        </p:txBody>
      </p:sp>
    </p:spTree>
    <p:extLst>
      <p:ext uri="{BB962C8B-B14F-4D97-AF65-F5344CB8AC3E}">
        <p14:creationId xmlns:p14="http://schemas.microsoft.com/office/powerpoint/2010/main" val="19749001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21517826-A1A8-4B20-83BB-6B4226365DCE}" type="slidenum">
              <a:rPr lang="en-US"/>
              <a:pPr>
                <a:defRPr/>
              </a:pPr>
              <a:t>‹#›</a:t>
            </a:fld>
            <a:endParaRPr lang="en-US"/>
          </a:p>
        </p:txBody>
      </p:sp>
    </p:spTree>
    <p:extLst>
      <p:ext uri="{BB962C8B-B14F-4D97-AF65-F5344CB8AC3E}">
        <p14:creationId xmlns:p14="http://schemas.microsoft.com/office/powerpoint/2010/main" val="15141805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76546D48-0F63-43E9-B47C-935DCDFAA143}" type="slidenum">
              <a:rPr lang="en-US"/>
              <a:pPr>
                <a:defRPr/>
              </a:pPr>
              <a:t>‹#›</a:t>
            </a:fld>
            <a:endParaRPr lang="en-US"/>
          </a:p>
        </p:txBody>
      </p:sp>
    </p:spTree>
    <p:extLst>
      <p:ext uri="{BB962C8B-B14F-4D97-AF65-F5344CB8AC3E}">
        <p14:creationId xmlns:p14="http://schemas.microsoft.com/office/powerpoint/2010/main" val="15668512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7DE760F4-0BB2-41F5-A823-5656424847FC}" type="slidenum">
              <a:rPr lang="en-US"/>
              <a:pPr>
                <a:defRPr/>
              </a:pPr>
              <a:t>‹#›</a:t>
            </a:fld>
            <a:endParaRPr lang="en-US"/>
          </a:p>
        </p:txBody>
      </p:sp>
    </p:spTree>
    <p:extLst>
      <p:ext uri="{BB962C8B-B14F-4D97-AF65-F5344CB8AC3E}">
        <p14:creationId xmlns:p14="http://schemas.microsoft.com/office/powerpoint/2010/main" val="2149934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D60C8-7BA5-467F-BCD3-E871B6D034EA}" type="slidenum">
              <a:rPr lang="en-US"/>
              <a:pPr>
                <a:defRPr/>
              </a:pPr>
              <a:t>‹#›</a:t>
            </a:fld>
            <a:endParaRPr lang="en-US"/>
          </a:p>
        </p:txBody>
      </p:sp>
    </p:spTree>
    <p:extLst>
      <p:ext uri="{BB962C8B-B14F-4D97-AF65-F5344CB8AC3E}">
        <p14:creationId xmlns:p14="http://schemas.microsoft.com/office/powerpoint/2010/main" val="111196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DC813F8-B5E0-463F-B52D-A76CAE1804A7}" type="slidenum">
              <a:rPr lang="en-US"/>
              <a:pPr>
                <a:defRPr/>
              </a:pPr>
              <a:t>‹#›</a:t>
            </a:fld>
            <a:endParaRPr lang="en-US"/>
          </a:p>
        </p:txBody>
      </p:sp>
    </p:spTree>
    <p:extLst>
      <p:ext uri="{BB962C8B-B14F-4D97-AF65-F5344CB8AC3E}">
        <p14:creationId xmlns:p14="http://schemas.microsoft.com/office/powerpoint/2010/main" val="194204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177A5B0-4E40-4836-BF8A-4DD351994794}" type="slidenum">
              <a:rPr lang="en-US"/>
              <a:pPr>
                <a:defRPr/>
              </a:pPr>
              <a:t>‹#›</a:t>
            </a:fld>
            <a:endParaRPr lang="en-US"/>
          </a:p>
        </p:txBody>
      </p:sp>
    </p:spTree>
    <p:extLst>
      <p:ext uri="{BB962C8B-B14F-4D97-AF65-F5344CB8AC3E}">
        <p14:creationId xmlns:p14="http://schemas.microsoft.com/office/powerpoint/2010/main" val="392466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7F3150A8-B334-48D8-BDDC-A2E01CBB87C9}" type="slidenum">
              <a:rPr lang="en-US"/>
              <a:pPr>
                <a:defRPr/>
              </a:pPr>
              <a:t>‹#›</a:t>
            </a:fld>
            <a:endParaRPr lang="en-US"/>
          </a:p>
        </p:txBody>
      </p:sp>
      <p:sp>
        <p:nvSpPr>
          <p:cNvPr id="17" name="fr" descr="  "/>
          <p:cNvSpPr txBox="1"/>
          <p:nvPr userDrawn="1"/>
        </p:nvSpPr>
        <p:spPr>
          <a:xfrm>
            <a:off x="0" y="6537960"/>
            <a:ext cx="9144000" cy="0"/>
          </a:xfrm>
          <a:prstGeom prst="rect">
            <a:avLst/>
          </a:prstGeom>
          <a:noFill/>
          <a:ln>
            <a:solidFill>
              <a:schemeClr val="tx1"/>
            </a:solidFill>
          </a:ln>
        </p:spPr>
        <p:txBody>
          <a:bodyPr vert="horz" wrap="square" rtlCol="0">
            <a:noAutofit/>
          </a:bodyPr>
          <a:lstStyle/>
          <a:p>
            <a:pPr algn="r"/>
            <a:r>
              <a:rPr lang="en-GB" sz="850" b="0" i="0" u="none" baseline="0" smtClean="0">
                <a:solidFill>
                  <a:srgbClr val="000000"/>
                </a:solidFill>
                <a:latin typeface="Microsoft Sans Serif" panose="020B0604020202020204" pitchFamily="34" charset="0"/>
              </a:rPr>
              <a:t>  </a:t>
            </a:r>
            <a:endParaRPr lang="en-GB" sz="850" b="0" i="0" u="none" baseline="0" dirty="0">
              <a:solidFill>
                <a:srgbClr val="000000"/>
              </a:solidFill>
              <a:latin typeface="Microsoft Sans Serif"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p:titleStyle>
    <p:bodyStyle>
      <a:lvl1pPr marL="342900" indent="-342900" algn="l" rtl="0" eaLnBrk="1" fontAlgn="base" hangingPunct="1">
        <a:spcBef>
          <a:spcPct val="20000"/>
        </a:spcBef>
        <a:spcAft>
          <a:spcPct val="0"/>
        </a:spcAft>
        <a:buBlip>
          <a:blip r:embed="rId14"/>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4"/>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4"/>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4"/>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4"/>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4"/>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4"/>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4"/>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4"/>
        </a:buBlip>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wipo.int/classifications/ipc/en/" TargetMode="External"/><Relationship Id="rId7" Type="http://schemas.openxmlformats.org/officeDocument/2006/relationships/image" Target="../media/image20.png"/><Relationship Id="rId2" Type="http://schemas.openxmlformats.org/officeDocument/2006/relationships/hyperlink" Target="http://www3.wipo.int/classifications/ipc/ipcrms" TargetMode="External"/><Relationship Id="rId1" Type="http://schemas.openxmlformats.org/officeDocument/2006/relationships/slideLayout" Target="../slideLayouts/slideLayout8.xml"/><Relationship Id="rId6" Type="http://schemas.openxmlformats.org/officeDocument/2006/relationships/hyperlink" Target="mailto:ipc.mail@wipo.int" TargetMode="External"/><Relationship Id="rId5" Type="http://schemas.openxmlformats.org/officeDocument/2006/relationships/hyperlink" Target="https://www3.wipo.int/classifications/ipc/ipcrms/#/projects" TargetMode="External"/><Relationship Id="rId4" Type="http://schemas.openxmlformats.org/officeDocument/2006/relationships/hyperlink" Target="https://www3.wipo.int/authpage/signin.xhtml?goto=https%3A%2F%2Fwww3.wipo.int%3A443%2Fclassifications%2Fipc%2Fipcrms%2Fprivate%2Fsharp%2Fprojects" TargetMode="External"/><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wipo.int/classifications/ipc/en/" TargetMode="Externa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wipo.int/classifications/ipc/en/" TargetMode="Externa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wipo.int/classifications/ipc/en/"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hyperlink" Target="https://www.wipo.int/classifications/ipc/en/"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hyperlink" Target="https://www3.wipo.int/classifications/ipc/ipcrms/#/help" TargetMode="External"/><Relationship Id="rId3" Type="http://schemas.openxmlformats.org/officeDocument/2006/relationships/hyperlink" Target="mailto:ipcrms-help@sam-solutions.com" TargetMode="External"/><Relationship Id="rId7" Type="http://schemas.openxmlformats.org/officeDocument/2006/relationships/hyperlink" Target="NULL" TargetMode="External"/><Relationship Id="rId2" Type="http://schemas.openxmlformats.org/officeDocument/2006/relationships/hyperlink" Target="tel:+41225180263" TargetMode="External"/><Relationship Id="rId1" Type="http://schemas.openxmlformats.org/officeDocument/2006/relationships/slideLayout" Target="../slideLayouts/slideLayout2.xml"/><Relationship Id="rId6" Type="http://schemas.openxmlformats.org/officeDocument/2006/relationships/hyperlink" Target="NULL" TargetMode="External"/><Relationship Id="rId5" Type="http://schemas.openxmlformats.org/officeDocument/2006/relationships/hyperlink" Target="NULL" TargetMode="External"/><Relationship Id="rId4" Type="http://schemas.openxmlformats.org/officeDocument/2006/relationships/hyperlink" Target="https://www5.wipo.int/classifications/ipc/ipcrms/docs/IPCRMS_User_Guide.pdf" TargetMode="External"/><Relationship Id="rId9"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6.png"/><Relationship Id="rId7" Type="http://schemas.openxmlformats.org/officeDocument/2006/relationships/hyperlink" Target="http://www.wipo.int/classifications/ipc/ipcpub?symbol=G01K&amp;menulang=EN&amp;refresh=page" TargetMode="External"/><Relationship Id="rId12"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hyperlink" Target="https://www3.wipo.int/classifications/ipc/ief/private/ipc/en/project/7624/RQ035" TargetMode="External"/><Relationship Id="rId11" Type="http://schemas.openxmlformats.org/officeDocument/2006/relationships/image" Target="../media/image19.png"/><Relationship Id="rId5" Type="http://schemas.openxmlformats.org/officeDocument/2006/relationships/hyperlink" Target="https://www3.wipo.int/classifications/ipc/ief/private/ipc/en/" TargetMode="External"/><Relationship Id="rId10" Type="http://schemas.openxmlformats.org/officeDocument/2006/relationships/image" Target="../media/image18.png"/><Relationship Id="rId4" Type="http://schemas.openxmlformats.org/officeDocument/2006/relationships/hyperlink" Target="https://www3.wipo.int/classifications/ipc/ief/private/ipc/en/project/4483/CE020" TargetMode="External"/><Relationship Id="rId9" Type="http://schemas.openxmlformats.org/officeDocument/2006/relationships/hyperlink" Target="https://www3.wipo.int/classifications/ipc/ief/private/ipc/en/project/7798/C497"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1275962" y="3200400"/>
            <a:ext cx="6324600" cy="1295400"/>
          </a:xfrm>
          <a:noFill/>
        </p:spPr>
        <p:txBody>
          <a:bodyPr/>
          <a:lstStyle/>
          <a:p>
            <a:r>
              <a:rPr lang="sk-SK" sz="2800" b="1" dirty="0" smtClean="0">
                <a:solidFill>
                  <a:srgbClr val="00408C"/>
                </a:solidFill>
                <a:ea typeface="ヒラギノ角ゴ Pro W3" pitchFamily="1" charset="-128"/>
              </a:rPr>
              <a:t>How-to-use </a:t>
            </a:r>
            <a:r>
              <a:rPr lang="en-US" sz="2800" b="1" dirty="0" smtClean="0">
                <a:solidFill>
                  <a:srgbClr val="00408C"/>
                </a:solidFill>
                <a:ea typeface="ヒラギノ角ゴ Pro W3" pitchFamily="1" charset="-128"/>
              </a:rPr>
              <a:t>IPC</a:t>
            </a:r>
            <a:r>
              <a:rPr lang="sk-SK" sz="2800" b="1" dirty="0" smtClean="0">
                <a:solidFill>
                  <a:srgbClr val="00408C"/>
                </a:solidFill>
                <a:ea typeface="ヒラギノ角ゴ Pro W3" pitchFamily="1" charset="-128"/>
              </a:rPr>
              <a:t>RMS by Rapporteur</a:t>
            </a:r>
          </a:p>
        </p:txBody>
      </p:sp>
      <p:sp>
        <p:nvSpPr>
          <p:cNvPr id="3075" name="Text Box 5"/>
          <p:cNvSpPr txBox="1">
            <a:spLocks noChangeArrowheads="1"/>
          </p:cNvSpPr>
          <p:nvPr/>
        </p:nvSpPr>
        <p:spPr bwMode="auto">
          <a:xfrm>
            <a:off x="8001001" y="5867400"/>
            <a:ext cx="777875" cy="557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nSpc>
                <a:spcPct val="40000"/>
              </a:lnSpc>
            </a:pPr>
            <a:endParaRPr lang="en-US" sz="1300" dirty="0" smtClean="0">
              <a:solidFill>
                <a:srgbClr val="3399FF"/>
              </a:solidFill>
              <a:latin typeface="Arial Black" pitchFamily="34" charset="0"/>
              <a:ea typeface="ヒラギノ角ゴ Pro W3" pitchFamily="1" charset="-128"/>
            </a:endParaRPr>
          </a:p>
          <a:p>
            <a:pPr>
              <a:lnSpc>
                <a:spcPct val="40000"/>
              </a:lnSpc>
            </a:pPr>
            <a:r>
              <a:rPr lang="en-US" sz="1300" dirty="0" smtClean="0">
                <a:solidFill>
                  <a:srgbClr val="0070C0"/>
                </a:solidFill>
                <a:latin typeface="Arial Black" pitchFamily="34" charset="0"/>
                <a:ea typeface="ヒラギノ角ゴ Pro W3" pitchFamily="1" charset="-128"/>
              </a:rPr>
              <a:t>201</a:t>
            </a:r>
            <a:r>
              <a:rPr lang="sk-SK" sz="1300" dirty="0" smtClean="0">
                <a:solidFill>
                  <a:srgbClr val="0070C0"/>
                </a:solidFill>
                <a:latin typeface="Arial Black" pitchFamily="34" charset="0"/>
                <a:ea typeface="ヒラギノ角ゴ Pro W3" pitchFamily="1" charset="-128"/>
              </a:rPr>
              <a:t>9</a:t>
            </a:r>
            <a:endParaRPr lang="en-US" sz="1300" dirty="0" smtClean="0">
              <a:solidFill>
                <a:srgbClr val="0070C0"/>
              </a:solidFill>
              <a:latin typeface="Arial Black" pitchFamily="34" charset="0"/>
              <a:ea typeface="ヒラギノ角ゴ Pro W3" pitchFamily="1" charset="-128"/>
            </a:endParaRPr>
          </a:p>
        </p:txBody>
      </p:sp>
      <p:sp>
        <p:nvSpPr>
          <p:cNvPr id="2" name="TextBox 1"/>
          <p:cNvSpPr txBox="1"/>
          <p:nvPr/>
        </p:nvSpPr>
        <p:spPr>
          <a:xfrm>
            <a:off x="5029200" y="5638800"/>
            <a:ext cx="5486400" cy="228600"/>
          </a:xfrm>
          <a:prstGeom prst="rect">
            <a:avLst/>
          </a:prstGeom>
          <a:noFill/>
          <a:ln>
            <a:noFill/>
          </a:ln>
        </p:spPr>
        <p:txBody>
          <a:bodyPr wrap="square" numCol="1" rtlCol="0">
            <a:noAutofit/>
          </a:bodyPr>
          <a:lstStyle/>
          <a:p>
            <a:pPr>
              <a:spcBef>
                <a:spcPts val="600"/>
              </a:spcBef>
            </a:pPr>
            <a:r>
              <a:rPr lang="fr-CH" sz="1400" b="1" dirty="0" smtClean="0">
                <a:solidFill>
                  <a:srgbClr val="0070C0"/>
                </a:solidFill>
              </a:rPr>
              <a:t>International Patent Classification Section</a:t>
            </a:r>
            <a:endParaRPr lang="en-US" sz="1400" b="1" dirty="0" smtClean="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7969" y="335837"/>
            <a:ext cx="3352800" cy="1162050"/>
          </a:xfrm>
        </p:spPr>
        <p:txBody>
          <a:bodyPr anchor="t"/>
          <a:lstStyle/>
          <a:p>
            <a:r>
              <a:rPr lang="sk-SK" dirty="0" smtClean="0"/>
              <a:t>Open a project in IPCRMS</a:t>
            </a:r>
            <a:endParaRPr lang="en-GB" dirty="0"/>
          </a:p>
        </p:txBody>
      </p:sp>
      <p:sp>
        <p:nvSpPr>
          <p:cNvPr id="4" name="Text Placeholder 3"/>
          <p:cNvSpPr>
            <a:spLocks noGrp="1"/>
          </p:cNvSpPr>
          <p:nvPr>
            <p:ph type="body" sz="half" idx="2"/>
          </p:nvPr>
        </p:nvSpPr>
        <p:spPr>
          <a:xfrm>
            <a:off x="341224" y="990600"/>
            <a:ext cx="3117850" cy="5410200"/>
          </a:xfrm>
        </p:spPr>
        <p:txBody>
          <a:bodyPr/>
          <a:lstStyle/>
          <a:p>
            <a:r>
              <a:rPr lang="sk-SK" dirty="0" smtClean="0"/>
              <a:t>Click </a:t>
            </a:r>
            <a:r>
              <a:rPr lang="en-GB" dirty="0" smtClean="0">
                <a:hlinkClick r:id="rId2"/>
              </a:rPr>
              <a:t>IPCRMS</a:t>
            </a:r>
            <a:r>
              <a:rPr lang="sk-SK" dirty="0" smtClean="0"/>
              <a:t> under the heading</a:t>
            </a:r>
          </a:p>
          <a:p>
            <a:r>
              <a:rPr lang="sk-SK" b="1" dirty="0" smtClean="0"/>
              <a:t>Resources for the IPC Community </a:t>
            </a:r>
          </a:p>
          <a:p>
            <a:r>
              <a:rPr lang="sk-SK" dirty="0" smtClean="0"/>
              <a:t>on the IPC Home Page</a:t>
            </a:r>
          </a:p>
          <a:p>
            <a:r>
              <a:rPr lang="en-GB" sz="1200" dirty="0">
                <a:hlinkClick r:id="rId3"/>
              </a:rPr>
              <a:t>https://www.wipo.int/classifications/ipc/en</a:t>
            </a:r>
            <a:r>
              <a:rPr lang="en-GB" sz="1200" dirty="0" smtClean="0">
                <a:hlinkClick r:id="rId3"/>
              </a:rPr>
              <a:t>/</a:t>
            </a:r>
            <a:endParaRPr lang="sk-SK" sz="1200" dirty="0" smtClean="0"/>
          </a:p>
          <a:p>
            <a:endParaRPr lang="sk-SK" sz="1200" dirty="0"/>
          </a:p>
          <a:p>
            <a:endParaRPr lang="sk-SK" sz="1200" dirty="0" smtClean="0"/>
          </a:p>
          <a:p>
            <a:endParaRPr lang="sk-SK" sz="1200" dirty="0"/>
          </a:p>
          <a:p>
            <a:endParaRPr lang="sk-SK" sz="1200" dirty="0" smtClean="0"/>
          </a:p>
          <a:p>
            <a:endParaRPr lang="sk-SK" sz="1200" dirty="0"/>
          </a:p>
          <a:p>
            <a:endParaRPr lang="sk-SK" sz="1200" dirty="0" smtClean="0"/>
          </a:p>
          <a:p>
            <a:r>
              <a:rPr lang="sk-SK" dirty="0" smtClean="0"/>
              <a:t>Click </a:t>
            </a:r>
            <a:r>
              <a:rPr lang="en-GB" dirty="0" smtClean="0">
                <a:hlinkClick r:id="rId4"/>
              </a:rPr>
              <a:t>My account</a:t>
            </a:r>
            <a:r>
              <a:rPr lang="sk-SK" dirty="0" smtClean="0"/>
              <a:t> on the right top of the application screen</a:t>
            </a:r>
          </a:p>
          <a:p>
            <a:endParaRPr lang="sk-SK" dirty="0">
              <a:hlinkClick r:id="rId3"/>
            </a:endParaRPr>
          </a:p>
          <a:p>
            <a:endParaRPr lang="sk-SK" dirty="0" smtClean="0">
              <a:hlinkClick r:id="rId3"/>
            </a:endParaRPr>
          </a:p>
          <a:p>
            <a:endParaRPr lang="sk-SK" dirty="0">
              <a:hlinkClick r:id="rId3"/>
            </a:endParaRPr>
          </a:p>
          <a:p>
            <a:endParaRPr lang="sk-SK" dirty="0" smtClean="0">
              <a:hlinkClick r:id="rId3"/>
            </a:endParaRPr>
          </a:p>
          <a:p>
            <a:endParaRPr lang="sk-SK" dirty="0">
              <a:hlinkClick r:id="rId3"/>
            </a:endParaRPr>
          </a:p>
          <a:p>
            <a:endParaRPr lang="sk-SK" dirty="0" smtClean="0">
              <a:hlinkClick r:id="rId3"/>
            </a:endParaRPr>
          </a:p>
          <a:p>
            <a:r>
              <a:rPr lang="sk-SK" dirty="0" smtClean="0"/>
              <a:t>Insert your </a:t>
            </a:r>
            <a:r>
              <a:rPr lang="sk-SK" i="1" dirty="0" smtClean="0"/>
              <a:t>Username</a:t>
            </a:r>
            <a:r>
              <a:rPr lang="sk-SK" dirty="0" smtClean="0"/>
              <a:t> and </a:t>
            </a:r>
            <a:r>
              <a:rPr lang="sk-SK" i="1" dirty="0" smtClean="0"/>
              <a:t>Password</a:t>
            </a:r>
            <a:r>
              <a:rPr lang="sk-SK" dirty="0" smtClean="0"/>
              <a:t> and click </a:t>
            </a:r>
            <a:r>
              <a:rPr lang="sk-SK" dirty="0" smtClean="0">
                <a:hlinkClick r:id="rId5"/>
              </a:rPr>
              <a:t>Login</a:t>
            </a:r>
            <a:r>
              <a:rPr lang="sk-SK" dirty="0" smtClean="0"/>
              <a:t>. </a:t>
            </a:r>
            <a:r>
              <a:rPr lang="sk-SK" sz="1200" i="1" dirty="0" smtClean="0"/>
              <a:t>If you do not have the username and password, please </a:t>
            </a:r>
            <a:r>
              <a:rPr lang="sk-SK" sz="1200" i="1" dirty="0"/>
              <a:t>contact </a:t>
            </a:r>
            <a:r>
              <a:rPr lang="sk-SK" sz="1200" dirty="0" smtClean="0">
                <a:hlinkClick r:id="rId6"/>
              </a:rPr>
              <a:t>ipc.mail@wipo.int</a:t>
            </a:r>
            <a:r>
              <a:rPr lang="sk-SK" dirty="0" smtClean="0"/>
              <a:t>.</a:t>
            </a:r>
            <a:endParaRPr lang="sk-SK" dirty="0">
              <a:hlinkClick r:id="rId3"/>
            </a:endParaRPr>
          </a:p>
          <a:p>
            <a:endParaRPr lang="sk-SK" dirty="0" smtClean="0"/>
          </a:p>
          <a:p>
            <a:endParaRPr lang="sk-SK" dirty="0"/>
          </a:p>
          <a:p>
            <a:endParaRPr lang="en-GB" dirty="0"/>
          </a:p>
        </p:txBody>
      </p:sp>
      <p:pic>
        <p:nvPicPr>
          <p:cNvPr id="5" name="Picture 4"/>
          <p:cNvPicPr>
            <a:picLocks noChangeAspect="1"/>
          </p:cNvPicPr>
          <p:nvPr/>
        </p:nvPicPr>
        <p:blipFill>
          <a:blip r:embed="rId7"/>
          <a:stretch>
            <a:fillRect/>
          </a:stretch>
        </p:blipFill>
        <p:spPr>
          <a:xfrm>
            <a:off x="609600" y="2196381"/>
            <a:ext cx="2438400" cy="1056167"/>
          </a:xfrm>
          <a:prstGeom prst="rect">
            <a:avLst/>
          </a:prstGeom>
        </p:spPr>
      </p:pic>
      <p:pic>
        <p:nvPicPr>
          <p:cNvPr id="6" name="Picture 5"/>
          <p:cNvPicPr>
            <a:picLocks noChangeAspect="1"/>
          </p:cNvPicPr>
          <p:nvPr/>
        </p:nvPicPr>
        <p:blipFill>
          <a:blip r:embed="rId8"/>
          <a:stretch>
            <a:fillRect/>
          </a:stretch>
        </p:blipFill>
        <p:spPr>
          <a:xfrm>
            <a:off x="847725" y="4002755"/>
            <a:ext cx="1962150" cy="1181100"/>
          </a:xfrm>
          <a:prstGeom prst="rect">
            <a:avLst/>
          </a:prstGeom>
        </p:spPr>
      </p:pic>
      <p:sp>
        <p:nvSpPr>
          <p:cNvPr id="15" name="TextBox 14"/>
          <p:cNvSpPr txBox="1"/>
          <p:nvPr/>
        </p:nvSpPr>
        <p:spPr>
          <a:xfrm>
            <a:off x="3960812" y="854075"/>
            <a:ext cx="4645025" cy="609600"/>
          </a:xfrm>
          <a:prstGeom prst="rect">
            <a:avLst/>
          </a:prstGeom>
          <a:noFill/>
          <a:ln>
            <a:noFill/>
          </a:ln>
        </p:spPr>
        <p:txBody>
          <a:bodyPr wrap="square" rtlCol="0">
            <a:noAutofit/>
          </a:bodyPr>
          <a:lstStyle/>
          <a:p>
            <a:r>
              <a:rPr lang="sk-SK" sz="1800" dirty="0" smtClean="0">
                <a:solidFill>
                  <a:srgbClr val="002060"/>
                </a:solidFill>
              </a:rPr>
              <a:t>List of active projects is default in IPCRMS </a:t>
            </a:r>
            <a:endParaRPr lang="en-GB" sz="1800" dirty="0">
              <a:solidFill>
                <a:srgbClr val="002060"/>
              </a:solidFill>
            </a:endParaRPr>
          </a:p>
        </p:txBody>
      </p:sp>
      <p:sp>
        <p:nvSpPr>
          <p:cNvPr id="20" name="TextBox 19"/>
          <p:cNvSpPr txBox="1"/>
          <p:nvPr/>
        </p:nvSpPr>
        <p:spPr>
          <a:xfrm>
            <a:off x="3727450" y="5493025"/>
            <a:ext cx="5264150" cy="554383"/>
          </a:xfrm>
          <a:prstGeom prst="rect">
            <a:avLst/>
          </a:prstGeom>
          <a:noFill/>
          <a:ln>
            <a:noFill/>
          </a:ln>
        </p:spPr>
        <p:txBody>
          <a:bodyPr wrap="square" rtlCol="0">
            <a:noAutofit/>
          </a:bodyPr>
          <a:lstStyle/>
          <a:p>
            <a:r>
              <a:rPr lang="sk-SK" sz="1400" b="1" dirty="0" smtClean="0">
                <a:solidFill>
                  <a:srgbClr val="FF0000"/>
                </a:solidFill>
              </a:rPr>
              <a:t>TIP:</a:t>
            </a:r>
            <a:r>
              <a:rPr lang="sk-SK" sz="1400" dirty="0" smtClean="0">
                <a:solidFill>
                  <a:srgbClr val="FF0000"/>
                </a:solidFill>
              </a:rPr>
              <a:t> Use </a:t>
            </a:r>
            <a:r>
              <a:rPr lang="sk-SK" sz="1400" i="1" dirty="0" smtClean="0">
                <a:solidFill>
                  <a:srgbClr val="FF0000"/>
                </a:solidFill>
              </a:rPr>
              <a:t>Filter</a:t>
            </a:r>
            <a:r>
              <a:rPr lang="sk-SK" sz="1400" dirty="0" smtClean="0">
                <a:solidFill>
                  <a:srgbClr val="FF0000"/>
                </a:solidFill>
              </a:rPr>
              <a:t> on the right side to find a project not displayed by default, click on the project name in the list to open the project.</a:t>
            </a:r>
            <a:endParaRPr lang="en-GB" sz="1400" dirty="0">
              <a:solidFill>
                <a:srgbClr val="FF0000"/>
              </a:solidFill>
            </a:endParaRPr>
          </a:p>
        </p:txBody>
      </p:sp>
      <p:pic>
        <p:nvPicPr>
          <p:cNvPr id="24" name="Content Placeholder 23"/>
          <p:cNvPicPr>
            <a:picLocks noGrp="1" noChangeAspect="1"/>
          </p:cNvPicPr>
          <p:nvPr>
            <p:ph idx="1"/>
          </p:nvPr>
        </p:nvPicPr>
        <p:blipFill>
          <a:blip r:embed="rId9"/>
          <a:stretch>
            <a:fillRect/>
          </a:stretch>
        </p:blipFill>
        <p:spPr>
          <a:xfrm>
            <a:off x="3626320" y="1303749"/>
            <a:ext cx="5111750" cy="3880106"/>
          </a:xfrm>
          <a:prstGeom prst="rect">
            <a:avLst/>
          </a:prstGeom>
        </p:spPr>
      </p:pic>
      <p:sp>
        <p:nvSpPr>
          <p:cNvPr id="7" name="Slide Number Placeholder 6"/>
          <p:cNvSpPr>
            <a:spLocks noGrp="1"/>
          </p:cNvSpPr>
          <p:nvPr>
            <p:ph type="sldNum" sz="quarter" idx="10"/>
          </p:nvPr>
        </p:nvSpPr>
        <p:spPr/>
        <p:txBody>
          <a:bodyPr/>
          <a:lstStyle/>
          <a:p>
            <a:pPr>
              <a:defRPr/>
            </a:pPr>
            <a:fld id="{ADC813F8-B5E0-463F-B52D-A76CAE1804A7}" type="slidenum">
              <a:rPr lang="en-US" smtClean="0"/>
              <a:pPr>
                <a:defRPr/>
              </a:pPr>
              <a:t>10</a:t>
            </a:fld>
            <a:endParaRPr lang="en-US"/>
          </a:p>
        </p:txBody>
      </p:sp>
    </p:spTree>
    <p:extLst>
      <p:ext uri="{BB962C8B-B14F-4D97-AF65-F5344CB8AC3E}">
        <p14:creationId xmlns:p14="http://schemas.microsoft.com/office/powerpoint/2010/main" val="884800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1127" y="304800"/>
            <a:ext cx="3089273" cy="1162050"/>
          </a:xfrm>
        </p:spPr>
        <p:txBody>
          <a:bodyPr anchor="t"/>
          <a:lstStyle/>
          <a:p>
            <a:pPr algn="ctr"/>
            <a:r>
              <a:rPr lang="sk-SK" dirty="0" smtClean="0"/>
              <a:t>Check and modify </a:t>
            </a:r>
            <a:br>
              <a:rPr lang="sk-SK" dirty="0" smtClean="0"/>
            </a:br>
            <a:r>
              <a:rPr lang="sk-SK" dirty="0" smtClean="0"/>
              <a:t>project parameters</a:t>
            </a:r>
            <a:endParaRPr lang="en-GB" dirty="0"/>
          </a:p>
        </p:txBody>
      </p:sp>
      <p:sp>
        <p:nvSpPr>
          <p:cNvPr id="4" name="Text Placeholder 3"/>
          <p:cNvSpPr>
            <a:spLocks noGrp="1"/>
          </p:cNvSpPr>
          <p:nvPr>
            <p:ph type="body" sz="half" idx="2"/>
          </p:nvPr>
        </p:nvSpPr>
        <p:spPr>
          <a:xfrm>
            <a:off x="271723" y="1271517"/>
            <a:ext cx="3117850" cy="5343402"/>
          </a:xfrm>
        </p:spPr>
        <p:txBody>
          <a:bodyPr/>
          <a:lstStyle/>
          <a:p>
            <a:r>
              <a:rPr lang="sk-SK" dirty="0" smtClean="0"/>
              <a:t>Check </a:t>
            </a:r>
            <a:r>
              <a:rPr lang="sk-SK" dirty="0"/>
              <a:t>project </a:t>
            </a:r>
            <a:r>
              <a:rPr lang="sk-SK" dirty="0" smtClean="0"/>
              <a:t>info in </a:t>
            </a:r>
            <a:r>
              <a:rPr lang="sk-SK" b="1" dirty="0"/>
              <a:t>Overview </a:t>
            </a:r>
            <a:r>
              <a:rPr lang="sk-SK" dirty="0" smtClean="0"/>
              <a:t>tab.</a:t>
            </a:r>
            <a:endParaRPr lang="sk-SK" i="1" dirty="0"/>
          </a:p>
          <a:p>
            <a:r>
              <a:rPr lang="sk-SK" sz="1050" i="1" dirty="0" smtClean="0"/>
              <a:t/>
            </a:r>
            <a:br>
              <a:rPr lang="sk-SK" sz="1050" i="1" dirty="0" smtClean="0"/>
            </a:br>
            <a:r>
              <a:rPr lang="sk-SK" sz="1200" i="1" dirty="0" smtClean="0"/>
              <a:t>What is missing in this project overview? </a:t>
            </a:r>
            <a:br>
              <a:rPr lang="sk-SK" sz="1200" i="1" dirty="0" smtClean="0"/>
            </a:br>
            <a:r>
              <a:rPr lang="sk-SK" sz="1200" i="1" dirty="0" smtClean="0"/>
              <a:t>(see the answer below)</a:t>
            </a:r>
          </a:p>
          <a:p>
            <a:endParaRPr lang="sk-SK" dirty="0"/>
          </a:p>
          <a:p>
            <a:r>
              <a:rPr lang="sk-SK" dirty="0" smtClean="0"/>
              <a:t>Open </a:t>
            </a:r>
            <a:r>
              <a:rPr lang="sk-SK" b="1" dirty="0" smtClean="0"/>
              <a:t>Scheme</a:t>
            </a:r>
            <a:r>
              <a:rPr lang="sk-SK" dirty="0" smtClean="0"/>
              <a:t> to </a:t>
            </a:r>
            <a:r>
              <a:rPr lang="sk-SK" u="sng" dirty="0" smtClean="0"/>
              <a:t>Set IPC area</a:t>
            </a:r>
            <a:r>
              <a:rPr lang="sk-SK" dirty="0" smtClean="0"/>
              <a:t>, e.g. to cover the whole subclass or to add other places.</a:t>
            </a:r>
          </a:p>
          <a:p>
            <a:endParaRPr lang="sk-SK" dirty="0" smtClean="0"/>
          </a:p>
          <a:p>
            <a:r>
              <a:rPr lang="sk-SK" dirty="0" smtClean="0"/>
              <a:t>Subclass or group symbols in the IPC area make all their subdivisions displayed in scheme and definitions tabs. </a:t>
            </a:r>
          </a:p>
          <a:p>
            <a:endParaRPr lang="sk-SK" sz="1200" dirty="0"/>
          </a:p>
          <a:p>
            <a:r>
              <a:rPr lang="sk-SK" dirty="0" smtClean="0"/>
              <a:t>Section, subsection and class symbols</a:t>
            </a:r>
            <a:r>
              <a:rPr lang="sk-SK" dirty="0"/>
              <a:t> in IPC area </a:t>
            </a:r>
            <a:r>
              <a:rPr lang="sk-SK" dirty="0" smtClean="0"/>
              <a:t>make only their titles, related notes or indexes  displayed. </a:t>
            </a:r>
            <a:endParaRPr lang="sk-SK" dirty="0"/>
          </a:p>
          <a:p>
            <a:endParaRPr lang="sk-SK" sz="800" i="1" dirty="0" smtClean="0"/>
          </a:p>
          <a:p>
            <a:endParaRPr lang="sk-SK" sz="800" i="1" dirty="0" smtClean="0"/>
          </a:p>
          <a:p>
            <a:r>
              <a:rPr lang="sk-SK" sz="900" i="1" dirty="0" smtClean="0"/>
              <a:t>Subject </a:t>
            </a:r>
            <a:r>
              <a:rPr lang="sk-SK" sz="900" i="1" dirty="0"/>
              <a:t>of the project and the co-rapporteur are missing </a:t>
            </a:r>
            <a:r>
              <a:rPr lang="sk-SK" sz="900" i="1" dirty="0" smtClean="0"/>
              <a:t>in </a:t>
            </a:r>
            <a:r>
              <a:rPr lang="sk-SK" sz="900" i="1" dirty="0"/>
              <a:t>this project </a:t>
            </a:r>
            <a:r>
              <a:rPr lang="sk-SK" sz="900" i="1" dirty="0" smtClean="0"/>
              <a:t>overview. </a:t>
            </a:r>
            <a:r>
              <a:rPr lang="sk-SK" sz="900" i="1" dirty="0"/>
              <a:t>Please </a:t>
            </a:r>
            <a:r>
              <a:rPr lang="sk-SK" sz="900" b="1" i="1" dirty="0"/>
              <a:t>inform</a:t>
            </a:r>
            <a:r>
              <a:rPr lang="sk-SK" sz="900" i="1" dirty="0"/>
              <a:t> the </a:t>
            </a:r>
            <a:r>
              <a:rPr lang="sk-SK" sz="900" i="1" dirty="0" smtClean="0"/>
              <a:t>IB in such cases!</a:t>
            </a:r>
            <a:endParaRPr lang="en-GB" sz="900" dirty="0"/>
          </a:p>
        </p:txBody>
      </p:sp>
      <p:sp>
        <p:nvSpPr>
          <p:cNvPr id="15" name="TextBox 14"/>
          <p:cNvSpPr txBox="1"/>
          <p:nvPr/>
        </p:nvSpPr>
        <p:spPr>
          <a:xfrm>
            <a:off x="5257800" y="578619"/>
            <a:ext cx="1835149" cy="522236"/>
          </a:xfrm>
          <a:prstGeom prst="rect">
            <a:avLst/>
          </a:prstGeom>
          <a:noFill/>
          <a:ln>
            <a:noFill/>
          </a:ln>
        </p:spPr>
        <p:txBody>
          <a:bodyPr wrap="square" rtlCol="0">
            <a:noAutofit/>
          </a:bodyPr>
          <a:lstStyle/>
          <a:p>
            <a:r>
              <a:rPr lang="sk-SK" sz="1800" dirty="0" smtClean="0">
                <a:solidFill>
                  <a:srgbClr val="002060"/>
                </a:solidFill>
              </a:rPr>
              <a:t>Set IPC area</a:t>
            </a:r>
            <a:endParaRPr lang="en-GB" sz="1800" dirty="0">
              <a:solidFill>
                <a:srgbClr val="002060"/>
              </a:solidFill>
            </a:endParaRPr>
          </a:p>
        </p:txBody>
      </p:sp>
      <p:sp>
        <p:nvSpPr>
          <p:cNvPr id="20" name="TextBox 19"/>
          <p:cNvSpPr txBox="1"/>
          <p:nvPr/>
        </p:nvSpPr>
        <p:spPr>
          <a:xfrm>
            <a:off x="3727451" y="5416825"/>
            <a:ext cx="5264150" cy="835855"/>
          </a:xfrm>
          <a:prstGeom prst="rect">
            <a:avLst/>
          </a:prstGeom>
          <a:noFill/>
          <a:ln>
            <a:noFill/>
          </a:ln>
        </p:spPr>
        <p:txBody>
          <a:bodyPr wrap="square" rtlCol="0">
            <a:noAutofit/>
          </a:bodyPr>
          <a:lstStyle/>
          <a:p>
            <a:r>
              <a:rPr lang="sk-SK" sz="1400" b="1" dirty="0" smtClean="0">
                <a:solidFill>
                  <a:srgbClr val="FF0000"/>
                </a:solidFill>
              </a:rPr>
              <a:t>TIP:</a:t>
            </a:r>
            <a:r>
              <a:rPr lang="sk-SK" sz="1400" dirty="0" smtClean="0">
                <a:solidFill>
                  <a:srgbClr val="FF0000"/>
                </a:solidFill>
              </a:rPr>
              <a:t> The IB manages tasks that are displayed on the right side and that may guide you to complete unfinished work in IPCRMS, e.g. „NLR to be removed“. </a:t>
            </a:r>
            <a:endParaRPr lang="en-GB" sz="1400" dirty="0">
              <a:solidFill>
                <a:srgbClr val="FF0000"/>
              </a:solidFill>
            </a:endParaRPr>
          </a:p>
        </p:txBody>
      </p:sp>
      <p:pic>
        <p:nvPicPr>
          <p:cNvPr id="9" name="Content Placeholder 8"/>
          <p:cNvPicPr>
            <a:picLocks noGrp="1" noChangeAspect="1"/>
          </p:cNvPicPr>
          <p:nvPr>
            <p:ph idx="1"/>
          </p:nvPr>
        </p:nvPicPr>
        <p:blipFill>
          <a:blip r:embed="rId2"/>
          <a:stretch>
            <a:fillRect/>
          </a:stretch>
        </p:blipFill>
        <p:spPr>
          <a:xfrm>
            <a:off x="3575050" y="1398631"/>
            <a:ext cx="5111750" cy="3601950"/>
          </a:xfrm>
          <a:prstGeom prst="rect">
            <a:avLst/>
          </a:prstGeom>
        </p:spPr>
      </p:pic>
      <p:sp>
        <p:nvSpPr>
          <p:cNvPr id="5" name="Slide Number Placeholder 4"/>
          <p:cNvSpPr>
            <a:spLocks noGrp="1"/>
          </p:cNvSpPr>
          <p:nvPr>
            <p:ph type="sldNum" sz="quarter" idx="10"/>
          </p:nvPr>
        </p:nvSpPr>
        <p:spPr/>
        <p:txBody>
          <a:bodyPr/>
          <a:lstStyle/>
          <a:p>
            <a:pPr>
              <a:defRPr/>
            </a:pPr>
            <a:fld id="{ADC813F8-B5E0-463F-B52D-A76CAE1804A7}" type="slidenum">
              <a:rPr lang="en-US" smtClean="0"/>
              <a:pPr>
                <a:defRPr/>
              </a:pPr>
              <a:t>11</a:t>
            </a:fld>
            <a:endParaRPr lang="en-US"/>
          </a:p>
        </p:txBody>
      </p:sp>
      <p:pic>
        <p:nvPicPr>
          <p:cNvPr id="3" name="Picture 2"/>
          <p:cNvPicPr>
            <a:picLocks noChangeAspect="1"/>
          </p:cNvPicPr>
          <p:nvPr/>
        </p:nvPicPr>
        <p:blipFill>
          <a:blip r:embed="rId3"/>
          <a:stretch>
            <a:fillRect/>
          </a:stretch>
        </p:blipFill>
        <p:spPr>
          <a:xfrm>
            <a:off x="5701185" y="1145351"/>
            <a:ext cx="3148232" cy="849269"/>
          </a:xfrm>
          <a:prstGeom prst="rect">
            <a:avLst/>
          </a:prstGeom>
          <a:ln>
            <a:solidFill>
              <a:srgbClr val="0070C0"/>
            </a:solidFill>
          </a:ln>
        </p:spPr>
      </p:pic>
      <p:sp>
        <p:nvSpPr>
          <p:cNvPr id="7" name="Rectangle 6"/>
          <p:cNvSpPr/>
          <p:nvPr/>
        </p:nvSpPr>
        <p:spPr bwMode="auto">
          <a:xfrm>
            <a:off x="5562600" y="1994620"/>
            <a:ext cx="914400" cy="29138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844600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366" y="228600"/>
            <a:ext cx="3540124" cy="1162050"/>
          </a:xfrm>
        </p:spPr>
        <p:txBody>
          <a:bodyPr anchor="t"/>
          <a:lstStyle/>
          <a:p>
            <a:pPr algn="ctr"/>
            <a:r>
              <a:rPr lang="sk-SK" dirty="0" smtClean="0"/>
              <a:t>Scheme export</a:t>
            </a:r>
            <a:endParaRPr lang="en-GB" dirty="0"/>
          </a:p>
        </p:txBody>
      </p:sp>
      <p:sp>
        <p:nvSpPr>
          <p:cNvPr id="4" name="Text Placeholder 3"/>
          <p:cNvSpPr>
            <a:spLocks noGrp="1"/>
          </p:cNvSpPr>
          <p:nvPr>
            <p:ph type="body" sz="half" idx="2"/>
          </p:nvPr>
        </p:nvSpPr>
        <p:spPr>
          <a:xfrm>
            <a:off x="304800" y="685800"/>
            <a:ext cx="3117850" cy="6019800"/>
          </a:xfrm>
        </p:spPr>
        <p:txBody>
          <a:bodyPr/>
          <a:lstStyle/>
          <a:p>
            <a:r>
              <a:rPr lang="sk-SK" u="sng" dirty="0" smtClean="0"/>
              <a:t>Get your scheme</a:t>
            </a:r>
            <a:r>
              <a:rPr lang="sk-SK" dirty="0" smtClean="0"/>
              <a:t> </a:t>
            </a:r>
            <a:r>
              <a:rPr lang="sk-SK" dirty="0" smtClean="0">
                <a:solidFill>
                  <a:srgbClr val="FF0000"/>
                </a:solidFill>
              </a:rPr>
              <a:t>to work with offline </a:t>
            </a:r>
            <a:r>
              <a:rPr lang="sk-SK" dirty="0" smtClean="0"/>
              <a:t>in IPCRMS-friendly format that can be </a:t>
            </a:r>
            <a:r>
              <a:rPr lang="sk-SK" dirty="0" smtClean="0">
                <a:solidFill>
                  <a:srgbClr val="FF0000"/>
                </a:solidFill>
              </a:rPr>
              <a:t>submitted to the IEF </a:t>
            </a:r>
            <a:r>
              <a:rPr lang="sk-SK" dirty="0" smtClean="0"/>
              <a:t>as a part of your proposal as well as </a:t>
            </a:r>
            <a:r>
              <a:rPr lang="sk-SK" dirty="0" smtClean="0">
                <a:solidFill>
                  <a:srgbClr val="FF0000"/>
                </a:solidFill>
              </a:rPr>
              <a:t>re-imported to IPCRMS</a:t>
            </a:r>
            <a:r>
              <a:rPr lang="sk-SK" dirty="0" smtClean="0"/>
              <a:t> to keep it up-to- date with your proposal!</a:t>
            </a:r>
          </a:p>
          <a:p>
            <a:endParaRPr lang="sk-SK" dirty="0"/>
          </a:p>
          <a:p>
            <a:r>
              <a:rPr lang="sk-SK" dirty="0"/>
              <a:t>Switch to bilingual language view </a:t>
            </a:r>
            <a:r>
              <a:rPr lang="sk-SK" b="1" dirty="0"/>
              <a:t>EN/FR</a:t>
            </a:r>
            <a:r>
              <a:rPr lang="sk-SK" dirty="0"/>
              <a:t>, the scheme can be exported only from this view</a:t>
            </a:r>
            <a:r>
              <a:rPr lang="sk-SK" dirty="0" smtClean="0"/>
              <a:t>.</a:t>
            </a:r>
          </a:p>
          <a:p>
            <a:endParaRPr lang="sk-SK" dirty="0"/>
          </a:p>
          <a:p>
            <a:r>
              <a:rPr lang="sk-SK" dirty="0"/>
              <a:t>Click </a:t>
            </a:r>
            <a:r>
              <a:rPr lang="sk-SK" b="1" dirty="0"/>
              <a:t>Original</a:t>
            </a:r>
            <a:r>
              <a:rPr lang="sk-SK" dirty="0"/>
              <a:t> and </a:t>
            </a:r>
            <a:r>
              <a:rPr lang="sk-SK" b="1" dirty="0"/>
              <a:t>ALL </a:t>
            </a:r>
            <a:r>
              <a:rPr lang="sk-SK" dirty="0" smtClean="0"/>
              <a:t>if you want to export all the current </a:t>
            </a:r>
            <a:r>
              <a:rPr lang="sk-SK" dirty="0"/>
              <a:t>scheme entries in the IPC area concerned</a:t>
            </a:r>
            <a:r>
              <a:rPr lang="sk-SK" dirty="0" smtClean="0"/>
              <a:t>.</a:t>
            </a:r>
          </a:p>
          <a:p>
            <a:endParaRPr lang="sk-SK" dirty="0"/>
          </a:p>
          <a:p>
            <a:r>
              <a:rPr lang="sk-SK" dirty="0" smtClean="0"/>
              <a:t>Click </a:t>
            </a:r>
            <a:r>
              <a:rPr lang="sk-SK" dirty="0"/>
              <a:t>the printer icon       </a:t>
            </a:r>
            <a:r>
              <a:rPr lang="sk-SK" dirty="0" smtClean="0"/>
              <a:t> to </a:t>
            </a:r>
            <a:r>
              <a:rPr lang="sk-SK" b="1" u="sng" dirty="0"/>
              <a:t>export</a:t>
            </a:r>
            <a:r>
              <a:rPr lang="sk-SK" dirty="0"/>
              <a:t> </a:t>
            </a:r>
            <a:r>
              <a:rPr lang="sk-SK" dirty="0" smtClean="0"/>
              <a:t>the scheme </a:t>
            </a:r>
            <a:r>
              <a:rPr lang="sk-SK" dirty="0"/>
              <a:t>displayed on the screen. </a:t>
            </a:r>
            <a:endParaRPr lang="sk-SK" dirty="0" smtClean="0"/>
          </a:p>
          <a:p>
            <a:endParaRPr lang="sk-SK" dirty="0"/>
          </a:p>
          <a:p>
            <a:r>
              <a:rPr lang="sk-SK" dirty="0" smtClean="0"/>
              <a:t>Use expand/collapse/toggle buttons to hide or unhide </a:t>
            </a:r>
            <a:r>
              <a:rPr lang="sk-SK" b="1" dirty="0" smtClean="0"/>
              <a:t>subgroups</a:t>
            </a:r>
            <a:r>
              <a:rPr lang="sk-SK" dirty="0" smtClean="0"/>
              <a:t>, </a:t>
            </a:r>
            <a:r>
              <a:rPr lang="sk-SK" b="1" dirty="0" smtClean="0"/>
              <a:t>Notes</a:t>
            </a:r>
            <a:r>
              <a:rPr lang="sk-SK" dirty="0" smtClean="0"/>
              <a:t>, </a:t>
            </a:r>
            <a:r>
              <a:rPr lang="sk-SK" b="1" dirty="0" smtClean="0"/>
              <a:t>Guidance headings</a:t>
            </a:r>
            <a:r>
              <a:rPr lang="sk-SK" dirty="0" smtClean="0"/>
              <a:t> or </a:t>
            </a:r>
            <a:r>
              <a:rPr lang="sk-SK" b="1" dirty="0" smtClean="0"/>
              <a:t>Subclass indexes</a:t>
            </a:r>
            <a:r>
              <a:rPr lang="sk-SK" dirty="0" smtClean="0"/>
              <a:t>. </a:t>
            </a:r>
          </a:p>
          <a:p>
            <a:endParaRPr lang="sk-SK" dirty="0" smtClean="0"/>
          </a:p>
          <a:p>
            <a:r>
              <a:rPr lang="sk-SK" dirty="0" smtClean="0"/>
              <a:t>Scheme is exported </a:t>
            </a:r>
            <a:r>
              <a:rPr lang="sk-SK" dirty="0"/>
              <a:t>in a table as DOCX file format (Office Open XML </a:t>
            </a:r>
            <a:r>
              <a:rPr lang="sk-SK" dirty="0" smtClean="0"/>
              <a:t>standard). </a:t>
            </a:r>
            <a:endParaRPr lang="sk-SK" dirty="0">
              <a:hlinkClick r:id="rId2"/>
            </a:endParaRPr>
          </a:p>
          <a:p>
            <a:endParaRPr lang="sk-SK" dirty="0" smtClean="0"/>
          </a:p>
          <a:p>
            <a:endParaRPr lang="sk-SK" dirty="0"/>
          </a:p>
          <a:p>
            <a:endParaRPr lang="en-GB" dirty="0"/>
          </a:p>
        </p:txBody>
      </p:sp>
      <p:sp>
        <p:nvSpPr>
          <p:cNvPr id="15" name="TextBox 14"/>
          <p:cNvSpPr txBox="1"/>
          <p:nvPr/>
        </p:nvSpPr>
        <p:spPr>
          <a:xfrm>
            <a:off x="4077542" y="630717"/>
            <a:ext cx="4645025" cy="609600"/>
          </a:xfrm>
          <a:prstGeom prst="rect">
            <a:avLst/>
          </a:prstGeom>
          <a:noFill/>
          <a:ln>
            <a:noFill/>
          </a:ln>
        </p:spPr>
        <p:txBody>
          <a:bodyPr wrap="square" rtlCol="0">
            <a:noAutofit/>
          </a:bodyPr>
          <a:lstStyle/>
          <a:p>
            <a:r>
              <a:rPr lang="sk-SK" sz="1800" dirty="0" smtClean="0">
                <a:solidFill>
                  <a:srgbClr val="002060"/>
                </a:solidFill>
              </a:rPr>
              <a:t>Project view that enables scheme export </a:t>
            </a:r>
            <a:endParaRPr lang="en-GB" sz="1800" dirty="0">
              <a:solidFill>
                <a:srgbClr val="002060"/>
              </a:solidFill>
            </a:endParaRPr>
          </a:p>
        </p:txBody>
      </p:sp>
      <p:sp>
        <p:nvSpPr>
          <p:cNvPr id="20" name="TextBox 19"/>
          <p:cNvSpPr txBox="1"/>
          <p:nvPr/>
        </p:nvSpPr>
        <p:spPr>
          <a:xfrm>
            <a:off x="3610817" y="5257800"/>
            <a:ext cx="5264150" cy="990600"/>
          </a:xfrm>
          <a:prstGeom prst="rect">
            <a:avLst/>
          </a:prstGeom>
          <a:noFill/>
          <a:ln>
            <a:noFill/>
          </a:ln>
        </p:spPr>
        <p:txBody>
          <a:bodyPr wrap="square" rtlCol="0">
            <a:noAutofit/>
          </a:bodyPr>
          <a:lstStyle/>
          <a:p>
            <a:r>
              <a:rPr lang="sk-SK" sz="1400" b="1" dirty="0" smtClean="0">
                <a:solidFill>
                  <a:srgbClr val="FF0000"/>
                </a:solidFill>
              </a:rPr>
              <a:t>TIP:</a:t>
            </a:r>
            <a:r>
              <a:rPr lang="sk-SK" sz="1400" dirty="0" smtClean="0">
                <a:solidFill>
                  <a:srgbClr val="FF0000"/>
                </a:solidFill>
              </a:rPr>
              <a:t> Export scheme from IPCRMS to prepare or further modify revision requests or proposals in </a:t>
            </a:r>
            <a:r>
              <a:rPr lang="sk-SK" sz="1400" i="1" dirty="0" smtClean="0">
                <a:solidFill>
                  <a:srgbClr val="FF0000"/>
                </a:solidFill>
              </a:rPr>
              <a:t>IPCRMS-friendly format</a:t>
            </a:r>
            <a:r>
              <a:rPr lang="sk-SK" sz="1400" dirty="0" smtClean="0">
                <a:solidFill>
                  <a:srgbClr val="FF0000"/>
                </a:solidFill>
              </a:rPr>
              <a:t>, </a:t>
            </a:r>
            <a:r>
              <a:rPr lang="sk-SK" sz="1400" b="1" u="sng" dirty="0" smtClean="0">
                <a:solidFill>
                  <a:srgbClr val="FF0000"/>
                </a:solidFill>
              </a:rPr>
              <a:t>IB can do it </a:t>
            </a:r>
            <a:r>
              <a:rPr lang="sk-SK" sz="1400" dirty="0" smtClean="0">
                <a:solidFill>
                  <a:srgbClr val="FF0000"/>
                </a:solidFill>
              </a:rPr>
              <a:t>for you! Export your draft proposal from IPCRMS if exists from </a:t>
            </a:r>
            <a:r>
              <a:rPr lang="sk-SK" sz="1400" b="1" dirty="0" smtClean="0">
                <a:solidFill>
                  <a:srgbClr val="FF0000"/>
                </a:solidFill>
              </a:rPr>
              <a:t>Draft</a:t>
            </a:r>
            <a:r>
              <a:rPr lang="sk-SK" sz="1400" dirty="0" smtClean="0">
                <a:solidFill>
                  <a:srgbClr val="FF0000"/>
                </a:solidFill>
              </a:rPr>
              <a:t> view.</a:t>
            </a:r>
            <a:endParaRPr lang="en-GB" sz="1400" dirty="0">
              <a:solidFill>
                <a:srgbClr val="FF0000"/>
              </a:solidFill>
            </a:endParaRPr>
          </a:p>
        </p:txBody>
      </p:sp>
      <p:pic>
        <p:nvPicPr>
          <p:cNvPr id="5" name="Content Placeholder 4"/>
          <p:cNvPicPr>
            <a:picLocks noGrp="1" noChangeAspect="1"/>
          </p:cNvPicPr>
          <p:nvPr>
            <p:ph idx="1"/>
          </p:nvPr>
        </p:nvPicPr>
        <p:blipFill>
          <a:blip r:embed="rId3"/>
          <a:stretch>
            <a:fillRect/>
          </a:stretch>
        </p:blipFill>
        <p:spPr>
          <a:xfrm>
            <a:off x="3610817" y="1143000"/>
            <a:ext cx="5111750" cy="3918579"/>
          </a:xfrm>
          <a:prstGeom prst="rect">
            <a:avLst/>
          </a:prstGeom>
        </p:spPr>
      </p:pic>
      <p:pic>
        <p:nvPicPr>
          <p:cNvPr id="3" name="Picture 2"/>
          <p:cNvPicPr>
            <a:picLocks noChangeAspect="1"/>
          </p:cNvPicPr>
          <p:nvPr/>
        </p:nvPicPr>
        <p:blipFill>
          <a:blip r:embed="rId4"/>
          <a:stretch>
            <a:fillRect/>
          </a:stretch>
        </p:blipFill>
        <p:spPr>
          <a:xfrm>
            <a:off x="2057400" y="4114800"/>
            <a:ext cx="304800" cy="247650"/>
          </a:xfrm>
          <a:prstGeom prst="rect">
            <a:avLst/>
          </a:prstGeom>
        </p:spPr>
      </p:pic>
      <p:sp>
        <p:nvSpPr>
          <p:cNvPr id="7" name="Slide Number Placeholder 6"/>
          <p:cNvSpPr>
            <a:spLocks noGrp="1"/>
          </p:cNvSpPr>
          <p:nvPr>
            <p:ph type="sldNum" sz="quarter" idx="10"/>
          </p:nvPr>
        </p:nvSpPr>
        <p:spPr/>
        <p:txBody>
          <a:bodyPr/>
          <a:lstStyle/>
          <a:p>
            <a:pPr>
              <a:defRPr/>
            </a:pPr>
            <a:fld id="{ADC813F8-B5E0-463F-B52D-A76CAE1804A7}" type="slidenum">
              <a:rPr lang="en-US" smtClean="0"/>
              <a:pPr>
                <a:defRPr/>
              </a:pPr>
              <a:t>12</a:t>
            </a:fld>
            <a:endParaRPr lang="en-US"/>
          </a:p>
        </p:txBody>
      </p:sp>
    </p:spTree>
    <p:extLst>
      <p:ext uri="{BB962C8B-B14F-4D97-AF65-F5344CB8AC3E}">
        <p14:creationId xmlns:p14="http://schemas.microsoft.com/office/powerpoint/2010/main" val="2670512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808" y="228600"/>
            <a:ext cx="4283592" cy="404272"/>
          </a:xfrm>
        </p:spPr>
        <p:txBody>
          <a:bodyPr anchor="t"/>
          <a:lstStyle/>
          <a:p>
            <a:pPr algn="ctr"/>
            <a:r>
              <a:rPr lang="sk-SK" dirty="0" smtClean="0"/>
              <a:t>Scheme import from file - EN/FR</a:t>
            </a:r>
            <a:endParaRPr lang="en-GB" dirty="0"/>
          </a:p>
        </p:txBody>
      </p:sp>
      <p:sp>
        <p:nvSpPr>
          <p:cNvPr id="4" name="Text Placeholder 3"/>
          <p:cNvSpPr>
            <a:spLocks noGrp="1"/>
          </p:cNvSpPr>
          <p:nvPr>
            <p:ph type="body" sz="half" idx="2"/>
          </p:nvPr>
        </p:nvSpPr>
        <p:spPr>
          <a:xfrm>
            <a:off x="270944" y="762000"/>
            <a:ext cx="3158055" cy="5943599"/>
          </a:xfrm>
        </p:spPr>
        <p:txBody>
          <a:bodyPr/>
          <a:lstStyle/>
          <a:p>
            <a:r>
              <a:rPr lang="sk-SK" u="sng" dirty="0"/>
              <a:t>Get your scheme</a:t>
            </a:r>
            <a:r>
              <a:rPr lang="sk-SK" dirty="0"/>
              <a:t> </a:t>
            </a:r>
            <a:r>
              <a:rPr lang="sk-SK" dirty="0" smtClean="0"/>
              <a:t>into IPCRMS </a:t>
            </a:r>
            <a:r>
              <a:rPr lang="sk-SK" dirty="0"/>
              <a:t>to keep it </a:t>
            </a:r>
            <a:r>
              <a:rPr lang="sk-SK" dirty="0" smtClean="0">
                <a:solidFill>
                  <a:srgbClr val="FF0000"/>
                </a:solidFill>
              </a:rPr>
              <a:t>up-to-date</a:t>
            </a:r>
            <a:r>
              <a:rPr lang="sk-SK" dirty="0" smtClean="0"/>
              <a:t> </a:t>
            </a:r>
            <a:r>
              <a:rPr lang="sk-SK" dirty="0"/>
              <a:t>with your </a:t>
            </a:r>
            <a:r>
              <a:rPr lang="sk-SK" dirty="0" smtClean="0"/>
              <a:t>proposal, modify scheme in IPCRMS and </a:t>
            </a:r>
            <a:r>
              <a:rPr lang="sk-SK" dirty="0" smtClean="0">
                <a:solidFill>
                  <a:srgbClr val="FF0000"/>
                </a:solidFill>
              </a:rPr>
              <a:t>export modified scheme</a:t>
            </a:r>
            <a:r>
              <a:rPr lang="sk-SK" dirty="0" smtClean="0"/>
              <a:t> </a:t>
            </a:r>
            <a:r>
              <a:rPr lang="sk-SK" dirty="0"/>
              <a:t>that can be </a:t>
            </a:r>
            <a:r>
              <a:rPr lang="sk-SK" dirty="0" smtClean="0"/>
              <a:t>again </a:t>
            </a:r>
            <a:r>
              <a:rPr lang="sk-SK" dirty="0" smtClean="0">
                <a:solidFill>
                  <a:srgbClr val="FF0000"/>
                </a:solidFill>
              </a:rPr>
              <a:t>submitted </a:t>
            </a:r>
            <a:r>
              <a:rPr lang="sk-SK" dirty="0">
                <a:solidFill>
                  <a:srgbClr val="FF0000"/>
                </a:solidFill>
              </a:rPr>
              <a:t>to the IEF </a:t>
            </a:r>
            <a:r>
              <a:rPr lang="sk-SK" dirty="0"/>
              <a:t>as a part of your </a:t>
            </a:r>
            <a:r>
              <a:rPr lang="sk-SK" dirty="0" smtClean="0"/>
              <a:t>proposal!</a:t>
            </a:r>
            <a:endParaRPr lang="sk-SK" dirty="0"/>
          </a:p>
          <a:p>
            <a:endParaRPr lang="sk-SK" dirty="0" smtClean="0"/>
          </a:p>
          <a:p>
            <a:r>
              <a:rPr lang="sk-SK" dirty="0" smtClean="0"/>
              <a:t>Symbols</a:t>
            </a:r>
            <a:r>
              <a:rPr lang="sk-SK" dirty="0"/>
              <a:t>, dots or digits or other </a:t>
            </a:r>
            <a:r>
              <a:rPr lang="sk-SK" dirty="0" smtClean="0"/>
              <a:t>entry kind</a:t>
            </a:r>
            <a:r>
              <a:rPr lang="sk-SK" dirty="0"/>
              <a:t>, e.g. Notes, and </a:t>
            </a:r>
            <a:r>
              <a:rPr lang="sk-SK" dirty="0" smtClean="0"/>
              <a:t>their titles can </a:t>
            </a:r>
            <a:r>
              <a:rPr lang="sk-SK" dirty="0"/>
              <a:t>be imported </a:t>
            </a:r>
            <a:r>
              <a:rPr lang="sk-SK" dirty="0" smtClean="0"/>
              <a:t>from a </a:t>
            </a:r>
            <a:r>
              <a:rPr lang="sk-SK" dirty="0"/>
              <a:t>table</a:t>
            </a:r>
            <a:r>
              <a:rPr lang="sk-SK" dirty="0" smtClean="0"/>
              <a:t> in Word file.</a:t>
            </a:r>
          </a:p>
          <a:p>
            <a:endParaRPr lang="sk-SK" dirty="0"/>
          </a:p>
          <a:p>
            <a:r>
              <a:rPr lang="sk-SK" dirty="0" smtClean="0"/>
              <a:t>Click </a:t>
            </a:r>
            <a:r>
              <a:rPr lang="sk-SK" b="1" dirty="0"/>
              <a:t>Import Word </a:t>
            </a:r>
            <a:r>
              <a:rPr lang="sk-SK" b="1" dirty="0" smtClean="0"/>
              <a:t>- </a:t>
            </a:r>
            <a:r>
              <a:rPr lang="sk-SK" dirty="0" smtClean="0"/>
              <a:t>green </a:t>
            </a:r>
            <a:r>
              <a:rPr lang="sk-SK" dirty="0"/>
              <a:t>button to upload data from the same IPCRMS-friendly DOCX file format as exported from IPCRMS, e.g. with modifyed or new entries in the table.</a:t>
            </a:r>
          </a:p>
          <a:p>
            <a:endParaRPr lang="sk-SK" dirty="0"/>
          </a:p>
          <a:p>
            <a:r>
              <a:rPr lang="sk-SK" dirty="0" smtClean="0"/>
              <a:t>Table must be the first element in the imported file, no empty rows before or in the table, no table header, track changes accepted, complete symbols with space after the subclass.</a:t>
            </a:r>
            <a:endParaRPr lang="sk-SK" dirty="0"/>
          </a:p>
          <a:p>
            <a:endParaRPr lang="sk-SK" dirty="0" smtClean="0">
              <a:hlinkClick r:id="rId2"/>
            </a:endParaRPr>
          </a:p>
          <a:p>
            <a:r>
              <a:rPr lang="sk-SK" dirty="0"/>
              <a:t>Import can recognise </a:t>
            </a:r>
            <a:r>
              <a:rPr lang="sk-SK" strike="sngStrike" dirty="0" smtClean="0">
                <a:solidFill>
                  <a:schemeClr val="tx1">
                    <a:lumMod val="75000"/>
                    <a:lumOff val="25000"/>
                  </a:schemeClr>
                </a:solidFill>
              </a:rPr>
              <a:t>strikethrough</a:t>
            </a:r>
            <a:r>
              <a:rPr lang="sk-SK" dirty="0" smtClean="0"/>
              <a:t>, </a:t>
            </a:r>
            <a:r>
              <a:rPr lang="sk-SK" baseline="14000" dirty="0" smtClean="0"/>
              <a:t>superscript</a:t>
            </a:r>
            <a:r>
              <a:rPr lang="sk-SK" dirty="0" smtClean="0"/>
              <a:t>, </a:t>
            </a:r>
            <a:r>
              <a:rPr lang="sk-SK" baseline="-10000" dirty="0" smtClean="0"/>
              <a:t>subscript</a:t>
            </a:r>
            <a:r>
              <a:rPr lang="sk-SK" dirty="0" smtClean="0"/>
              <a:t>, </a:t>
            </a:r>
            <a:r>
              <a:rPr lang="sk-SK" u="sng" dirty="0" smtClean="0">
                <a:solidFill>
                  <a:schemeClr val="tx2">
                    <a:lumMod val="85000"/>
                    <a:lumOff val="15000"/>
                  </a:schemeClr>
                </a:solidFill>
              </a:rPr>
              <a:t>underlined</a:t>
            </a:r>
            <a:r>
              <a:rPr lang="sk-SK" dirty="0" smtClean="0"/>
              <a:t> and </a:t>
            </a:r>
            <a:r>
              <a:rPr lang="sk-SK" i="1" dirty="0" smtClean="0">
                <a:solidFill>
                  <a:schemeClr val="tx2">
                    <a:lumMod val="85000"/>
                    <a:lumOff val="15000"/>
                  </a:schemeClr>
                </a:solidFill>
              </a:rPr>
              <a:t>italics</a:t>
            </a:r>
            <a:r>
              <a:rPr lang="sk-SK" dirty="0" smtClean="0"/>
              <a:t>, but not </a:t>
            </a:r>
            <a:r>
              <a:rPr lang="sk-SK" dirty="0" smtClean="0">
                <a:effectLst>
                  <a:outerShdw blurRad="38100" dist="38100" dir="2700000" algn="tl">
                    <a:srgbClr val="000000">
                      <a:alpha val="43137"/>
                    </a:srgbClr>
                  </a:outerShdw>
                </a:effectLst>
              </a:rPr>
              <a:t>image</a:t>
            </a:r>
            <a:r>
              <a:rPr lang="sk-SK" dirty="0" smtClean="0"/>
              <a:t>. </a:t>
            </a:r>
          </a:p>
          <a:p>
            <a:endParaRPr lang="sk-SK" dirty="0" smtClean="0"/>
          </a:p>
          <a:p>
            <a:endParaRPr lang="en-GB" dirty="0"/>
          </a:p>
        </p:txBody>
      </p:sp>
      <p:sp>
        <p:nvSpPr>
          <p:cNvPr id="15" name="TextBox 14"/>
          <p:cNvSpPr txBox="1"/>
          <p:nvPr/>
        </p:nvSpPr>
        <p:spPr>
          <a:xfrm>
            <a:off x="4114800" y="609600"/>
            <a:ext cx="4645025" cy="493227"/>
          </a:xfrm>
          <a:prstGeom prst="rect">
            <a:avLst/>
          </a:prstGeom>
          <a:noFill/>
          <a:ln>
            <a:noFill/>
          </a:ln>
        </p:spPr>
        <p:txBody>
          <a:bodyPr wrap="square" rtlCol="0">
            <a:noAutofit/>
          </a:bodyPr>
          <a:lstStyle/>
          <a:p>
            <a:r>
              <a:rPr lang="sk-SK" sz="1800" dirty="0" smtClean="0">
                <a:solidFill>
                  <a:srgbClr val="002060"/>
                </a:solidFill>
              </a:rPr>
              <a:t>Import and its result in scheme view</a:t>
            </a:r>
            <a:endParaRPr lang="en-GB" sz="1800" dirty="0">
              <a:solidFill>
                <a:srgbClr val="002060"/>
              </a:solidFill>
            </a:endParaRPr>
          </a:p>
        </p:txBody>
      </p:sp>
      <p:sp>
        <p:nvSpPr>
          <p:cNvPr id="20" name="TextBox 19"/>
          <p:cNvSpPr txBox="1"/>
          <p:nvPr/>
        </p:nvSpPr>
        <p:spPr>
          <a:xfrm>
            <a:off x="3727450" y="5410200"/>
            <a:ext cx="5264150" cy="761999"/>
          </a:xfrm>
          <a:prstGeom prst="rect">
            <a:avLst/>
          </a:prstGeom>
          <a:noFill/>
          <a:ln>
            <a:noFill/>
          </a:ln>
        </p:spPr>
        <p:txBody>
          <a:bodyPr wrap="square" rtlCol="0">
            <a:noAutofit/>
          </a:bodyPr>
          <a:lstStyle/>
          <a:p>
            <a:r>
              <a:rPr lang="sk-SK" sz="1400" b="1" dirty="0" smtClean="0">
                <a:solidFill>
                  <a:srgbClr val="FF0000"/>
                </a:solidFill>
              </a:rPr>
              <a:t>TIP:</a:t>
            </a:r>
            <a:r>
              <a:rPr lang="sk-SK" sz="1400" dirty="0" smtClean="0">
                <a:solidFill>
                  <a:srgbClr val="FF0000"/>
                </a:solidFill>
              </a:rPr>
              <a:t> Amendments created by import can be further modified by using Editor or More Actions. Make an amendment </a:t>
            </a:r>
            <a:r>
              <a:rPr lang="sk-SK" sz="1400" i="1" dirty="0" smtClean="0">
                <a:solidFill>
                  <a:srgbClr val="FF0000"/>
                </a:solidFill>
              </a:rPr>
              <a:t>Unchanged</a:t>
            </a:r>
            <a:r>
              <a:rPr lang="sk-SK" sz="1400" dirty="0" smtClean="0">
                <a:solidFill>
                  <a:srgbClr val="FF0000"/>
                </a:solidFill>
              </a:rPr>
              <a:t> if there is no title modification upon import from file!</a:t>
            </a:r>
            <a:endParaRPr lang="en-GB" sz="1400" dirty="0">
              <a:solidFill>
                <a:srgbClr val="FF0000"/>
              </a:solidFill>
            </a:endParaRPr>
          </a:p>
        </p:txBody>
      </p:sp>
      <p:pic>
        <p:nvPicPr>
          <p:cNvPr id="9" name="Picture 8"/>
          <p:cNvPicPr>
            <a:picLocks noChangeAspect="1"/>
          </p:cNvPicPr>
          <p:nvPr/>
        </p:nvPicPr>
        <p:blipFill>
          <a:blip r:embed="rId3"/>
          <a:stretch>
            <a:fillRect/>
          </a:stretch>
        </p:blipFill>
        <p:spPr>
          <a:xfrm>
            <a:off x="4196582" y="3227581"/>
            <a:ext cx="4014736" cy="2053491"/>
          </a:xfrm>
          <a:prstGeom prst="rect">
            <a:avLst/>
          </a:prstGeom>
          <a:ln>
            <a:solidFill>
              <a:schemeClr val="bg1">
                <a:lumMod val="75000"/>
              </a:schemeClr>
            </a:solidFill>
          </a:ln>
        </p:spPr>
      </p:pic>
      <p:pic>
        <p:nvPicPr>
          <p:cNvPr id="13" name="Content Placeholder 12"/>
          <p:cNvPicPr>
            <a:picLocks noGrp="1" noChangeAspect="1"/>
          </p:cNvPicPr>
          <p:nvPr>
            <p:ph idx="1"/>
          </p:nvPr>
        </p:nvPicPr>
        <p:blipFill>
          <a:blip r:embed="rId4"/>
          <a:stretch>
            <a:fillRect/>
          </a:stretch>
        </p:blipFill>
        <p:spPr>
          <a:xfrm>
            <a:off x="3648075" y="1102827"/>
            <a:ext cx="5111750" cy="1995627"/>
          </a:xfrm>
          <a:prstGeom prst="rect">
            <a:avLst/>
          </a:prstGeom>
        </p:spPr>
      </p:pic>
      <p:sp>
        <p:nvSpPr>
          <p:cNvPr id="5" name="Slide Number Placeholder 4"/>
          <p:cNvSpPr>
            <a:spLocks noGrp="1"/>
          </p:cNvSpPr>
          <p:nvPr>
            <p:ph type="sldNum" sz="quarter" idx="10"/>
          </p:nvPr>
        </p:nvSpPr>
        <p:spPr/>
        <p:txBody>
          <a:bodyPr/>
          <a:lstStyle/>
          <a:p>
            <a:pPr>
              <a:defRPr/>
            </a:pPr>
            <a:fld id="{ADC813F8-B5E0-463F-B52D-A76CAE1804A7}" type="slidenum">
              <a:rPr lang="en-US" smtClean="0"/>
              <a:pPr>
                <a:defRPr/>
              </a:pPr>
              <a:t>13</a:t>
            </a:fld>
            <a:endParaRPr lang="en-US"/>
          </a:p>
        </p:txBody>
      </p:sp>
      <p:pic>
        <p:nvPicPr>
          <p:cNvPr id="11" name="Picture 10"/>
          <p:cNvPicPr>
            <a:picLocks noChangeAspect="1"/>
          </p:cNvPicPr>
          <p:nvPr/>
        </p:nvPicPr>
        <p:blipFill>
          <a:blip r:embed="rId5"/>
          <a:stretch>
            <a:fillRect/>
          </a:stretch>
        </p:blipFill>
        <p:spPr>
          <a:xfrm>
            <a:off x="4306078" y="106669"/>
            <a:ext cx="523875" cy="317276"/>
          </a:xfrm>
          <a:prstGeom prst="rect">
            <a:avLst/>
          </a:prstGeom>
        </p:spPr>
      </p:pic>
    </p:spTree>
    <p:extLst>
      <p:ext uri="{BB962C8B-B14F-4D97-AF65-F5344CB8AC3E}">
        <p14:creationId xmlns:p14="http://schemas.microsoft.com/office/powerpoint/2010/main" val="3321102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926" y="284369"/>
            <a:ext cx="3540124" cy="515989"/>
          </a:xfrm>
        </p:spPr>
        <p:txBody>
          <a:bodyPr anchor="t"/>
          <a:lstStyle/>
          <a:p>
            <a:pPr algn="ctr"/>
            <a:r>
              <a:rPr lang="sk-SK" dirty="0"/>
              <a:t>CPC/FI </a:t>
            </a:r>
            <a:r>
              <a:rPr lang="sk-SK" dirty="0" smtClean="0"/>
              <a:t>import </a:t>
            </a:r>
            <a:endParaRPr lang="en-GB" dirty="0"/>
          </a:p>
        </p:txBody>
      </p:sp>
      <p:sp>
        <p:nvSpPr>
          <p:cNvPr id="4" name="Text Placeholder 3"/>
          <p:cNvSpPr>
            <a:spLocks noGrp="1"/>
          </p:cNvSpPr>
          <p:nvPr>
            <p:ph type="body" sz="half" idx="2"/>
          </p:nvPr>
        </p:nvSpPr>
        <p:spPr>
          <a:xfrm>
            <a:off x="304800" y="800358"/>
            <a:ext cx="3422650" cy="5600441"/>
          </a:xfrm>
        </p:spPr>
        <p:txBody>
          <a:bodyPr/>
          <a:lstStyle/>
          <a:p>
            <a:r>
              <a:rPr lang="sk-SK" u="sng" dirty="0"/>
              <a:t>Get your </a:t>
            </a:r>
            <a:r>
              <a:rPr lang="sk-SK" u="sng" dirty="0" smtClean="0"/>
              <a:t>scheme and definitions</a:t>
            </a:r>
            <a:r>
              <a:rPr lang="sk-SK" dirty="0" smtClean="0"/>
              <a:t> in </a:t>
            </a:r>
            <a:r>
              <a:rPr lang="sk-SK" dirty="0"/>
              <a:t>IPCRMS </a:t>
            </a:r>
            <a:r>
              <a:rPr lang="sk-SK" dirty="0" smtClean="0"/>
              <a:t>with CPC/FI entries to </a:t>
            </a:r>
            <a:r>
              <a:rPr lang="sk-SK" dirty="0"/>
              <a:t>keep it </a:t>
            </a:r>
            <a:r>
              <a:rPr lang="sk-SK" dirty="0">
                <a:solidFill>
                  <a:srgbClr val="FF0000"/>
                </a:solidFill>
              </a:rPr>
              <a:t>up-to-date</a:t>
            </a:r>
            <a:r>
              <a:rPr lang="sk-SK" dirty="0"/>
              <a:t> with your proposal, modify scheme in IPCRMS and </a:t>
            </a:r>
            <a:r>
              <a:rPr lang="sk-SK" dirty="0">
                <a:solidFill>
                  <a:srgbClr val="FF0000"/>
                </a:solidFill>
              </a:rPr>
              <a:t>export modified scheme</a:t>
            </a:r>
            <a:r>
              <a:rPr lang="sk-SK" dirty="0"/>
              <a:t> that can be again </a:t>
            </a:r>
            <a:r>
              <a:rPr lang="sk-SK" dirty="0">
                <a:solidFill>
                  <a:srgbClr val="FF0000"/>
                </a:solidFill>
              </a:rPr>
              <a:t>submitted to the IEF </a:t>
            </a:r>
            <a:r>
              <a:rPr lang="sk-SK" dirty="0"/>
              <a:t>as a part of your proposal</a:t>
            </a:r>
            <a:r>
              <a:rPr lang="sk-SK" dirty="0" smtClean="0"/>
              <a:t>!</a:t>
            </a:r>
          </a:p>
          <a:p>
            <a:endParaRPr lang="sk-SK" dirty="0"/>
          </a:p>
          <a:p>
            <a:r>
              <a:rPr lang="sk-SK" dirty="0" smtClean="0"/>
              <a:t>Click </a:t>
            </a:r>
            <a:r>
              <a:rPr lang="sk-SK" b="1" dirty="0"/>
              <a:t>C</a:t>
            </a:r>
            <a:r>
              <a:rPr lang="sk-SK" b="1" dirty="0" smtClean="0"/>
              <a:t>PC/FI Import</a:t>
            </a:r>
            <a:r>
              <a:rPr lang="sk-SK" dirty="0" smtClean="0"/>
              <a:t> green button.</a:t>
            </a:r>
          </a:p>
          <a:p>
            <a:endParaRPr lang="sk-SK" dirty="0"/>
          </a:p>
          <a:p>
            <a:r>
              <a:rPr lang="sk-SK" dirty="0" smtClean="0"/>
              <a:t>Select CPC or FI in the pop up window, insert a parent group of subgroups to be imported and click </a:t>
            </a:r>
            <a:r>
              <a:rPr lang="sk-SK" b="1" dirty="0" smtClean="0"/>
              <a:t>Get entries</a:t>
            </a:r>
            <a:r>
              <a:rPr lang="sk-SK" dirty="0" smtClean="0"/>
              <a:t>.</a:t>
            </a:r>
          </a:p>
          <a:p>
            <a:endParaRPr lang="sk-SK" dirty="0"/>
          </a:p>
          <a:p>
            <a:r>
              <a:rPr lang="sk-SK" dirty="0" smtClean="0"/>
              <a:t>Tick symbols to be imported and modify (renumber) expected IPC symbols as needed directly in the pop up window (or after the import).</a:t>
            </a:r>
          </a:p>
          <a:p>
            <a:endParaRPr lang="sk-SK" dirty="0"/>
          </a:p>
          <a:p>
            <a:r>
              <a:rPr lang="sk-SK" dirty="0" smtClean="0"/>
              <a:t>Click </a:t>
            </a:r>
            <a:r>
              <a:rPr lang="sk-SK" b="1" dirty="0" smtClean="0"/>
              <a:t>Import</a:t>
            </a:r>
            <a:r>
              <a:rPr lang="sk-SK" dirty="0" smtClean="0"/>
              <a:t> and modify </a:t>
            </a:r>
            <a:r>
              <a:rPr lang="en-US" dirty="0" smtClean="0"/>
              <a:t>created</a:t>
            </a:r>
            <a:r>
              <a:rPr lang="sk-SK" dirty="0"/>
              <a:t> </a:t>
            </a:r>
            <a:r>
              <a:rPr lang="sk-SK" dirty="0" smtClean="0"/>
              <a:t>amendments manually </a:t>
            </a:r>
            <a:r>
              <a:rPr lang="en-US" dirty="0" smtClean="0"/>
              <a:t>by </a:t>
            </a:r>
            <a:r>
              <a:rPr lang="en-US" dirty="0"/>
              <a:t>using Editor or More </a:t>
            </a:r>
            <a:r>
              <a:rPr lang="en-US" dirty="0" smtClean="0"/>
              <a:t>Actions</a:t>
            </a:r>
            <a:r>
              <a:rPr lang="sk-SK" dirty="0" smtClean="0"/>
              <a:t>, or export and modify them offline in a Word file and re-import again from that Word file.</a:t>
            </a:r>
          </a:p>
          <a:p>
            <a:endParaRPr lang="sk-SK" dirty="0"/>
          </a:p>
          <a:p>
            <a:r>
              <a:rPr lang="sk-SK" dirty="0" smtClean="0"/>
              <a:t>.</a:t>
            </a:r>
            <a:endParaRPr lang="en-US" dirty="0"/>
          </a:p>
          <a:p>
            <a:endParaRPr lang="sk-SK" dirty="0"/>
          </a:p>
          <a:p>
            <a:endParaRPr lang="en-GB" dirty="0"/>
          </a:p>
        </p:txBody>
      </p:sp>
      <p:sp>
        <p:nvSpPr>
          <p:cNvPr id="15" name="TextBox 14"/>
          <p:cNvSpPr txBox="1"/>
          <p:nvPr/>
        </p:nvSpPr>
        <p:spPr>
          <a:xfrm>
            <a:off x="4131419" y="390020"/>
            <a:ext cx="4252136" cy="493227"/>
          </a:xfrm>
          <a:prstGeom prst="rect">
            <a:avLst/>
          </a:prstGeom>
          <a:noFill/>
          <a:ln>
            <a:noFill/>
          </a:ln>
        </p:spPr>
        <p:txBody>
          <a:bodyPr wrap="square" rtlCol="0">
            <a:noAutofit/>
          </a:bodyPr>
          <a:lstStyle/>
          <a:p>
            <a:r>
              <a:rPr lang="sk-SK" sz="1800" dirty="0" smtClean="0">
                <a:solidFill>
                  <a:srgbClr val="002060"/>
                </a:solidFill>
              </a:rPr>
              <a:t>Import with direct CPC/FI renumbering</a:t>
            </a:r>
            <a:endParaRPr lang="en-GB" sz="1800" dirty="0">
              <a:solidFill>
                <a:srgbClr val="002060"/>
              </a:solidFill>
            </a:endParaRPr>
          </a:p>
        </p:txBody>
      </p:sp>
      <p:sp>
        <p:nvSpPr>
          <p:cNvPr id="20" name="TextBox 19"/>
          <p:cNvSpPr txBox="1"/>
          <p:nvPr/>
        </p:nvSpPr>
        <p:spPr>
          <a:xfrm>
            <a:off x="3810000" y="5374748"/>
            <a:ext cx="5181600" cy="949852"/>
          </a:xfrm>
          <a:prstGeom prst="rect">
            <a:avLst/>
          </a:prstGeom>
          <a:noFill/>
          <a:ln>
            <a:noFill/>
          </a:ln>
        </p:spPr>
        <p:txBody>
          <a:bodyPr wrap="square" rtlCol="0">
            <a:noAutofit/>
          </a:bodyPr>
          <a:lstStyle/>
          <a:p>
            <a:r>
              <a:rPr lang="sk-SK" sz="1400" b="1" dirty="0" smtClean="0">
                <a:solidFill>
                  <a:srgbClr val="FF0000"/>
                </a:solidFill>
              </a:rPr>
              <a:t>TIPs:</a:t>
            </a:r>
            <a:r>
              <a:rPr lang="sk-SK" sz="1400" dirty="0" smtClean="0">
                <a:solidFill>
                  <a:srgbClr val="FF0000"/>
                </a:solidFill>
              </a:rPr>
              <a:t> Individual CPC or FI entries can be imported if explicitely listed in the pop up and separated by commas. </a:t>
            </a:r>
            <a:r>
              <a:rPr lang="sk-SK" sz="1400" dirty="0">
                <a:solidFill>
                  <a:srgbClr val="FF0000"/>
                </a:solidFill>
              </a:rPr>
              <a:t>Keep original CPC numbering in connection with the scope of imported </a:t>
            </a:r>
            <a:r>
              <a:rPr lang="sk-SK" sz="1400" dirty="0" smtClean="0">
                <a:solidFill>
                  <a:srgbClr val="FF0000"/>
                </a:solidFill>
              </a:rPr>
              <a:t>groups.</a:t>
            </a:r>
            <a:endParaRPr lang="en-GB" sz="1400" dirty="0">
              <a:solidFill>
                <a:srgbClr val="FF0000"/>
              </a:solidFill>
            </a:endParaRPr>
          </a:p>
        </p:txBody>
      </p:sp>
      <p:pic>
        <p:nvPicPr>
          <p:cNvPr id="7" name="Content Placeholder 6"/>
          <p:cNvPicPr>
            <a:picLocks noGrp="1" noChangeAspect="1"/>
          </p:cNvPicPr>
          <p:nvPr>
            <p:ph idx="1"/>
          </p:nvPr>
        </p:nvPicPr>
        <p:blipFill>
          <a:blip r:embed="rId2"/>
          <a:stretch>
            <a:fillRect/>
          </a:stretch>
        </p:blipFill>
        <p:spPr>
          <a:xfrm>
            <a:off x="3960002" y="864586"/>
            <a:ext cx="4672739" cy="2020185"/>
          </a:xfrm>
          <a:prstGeom prst="rect">
            <a:avLst/>
          </a:prstGeom>
        </p:spPr>
      </p:pic>
      <p:pic>
        <p:nvPicPr>
          <p:cNvPr id="8" name="Picture 7"/>
          <p:cNvPicPr>
            <a:picLocks noChangeAspect="1"/>
          </p:cNvPicPr>
          <p:nvPr/>
        </p:nvPicPr>
        <p:blipFill>
          <a:blip r:embed="rId3"/>
          <a:stretch>
            <a:fillRect/>
          </a:stretch>
        </p:blipFill>
        <p:spPr>
          <a:xfrm>
            <a:off x="4147456" y="3045155"/>
            <a:ext cx="4297830" cy="2225035"/>
          </a:xfrm>
          <a:prstGeom prst="rect">
            <a:avLst/>
          </a:prstGeom>
        </p:spPr>
      </p:pic>
      <p:sp>
        <p:nvSpPr>
          <p:cNvPr id="5" name="Slide Number Placeholder 4"/>
          <p:cNvSpPr>
            <a:spLocks noGrp="1"/>
          </p:cNvSpPr>
          <p:nvPr>
            <p:ph type="sldNum" sz="quarter" idx="10"/>
          </p:nvPr>
        </p:nvSpPr>
        <p:spPr/>
        <p:txBody>
          <a:bodyPr/>
          <a:lstStyle/>
          <a:p>
            <a:pPr>
              <a:defRPr/>
            </a:pPr>
            <a:fld id="{ADC813F8-B5E0-463F-B52D-A76CAE1804A7}" type="slidenum">
              <a:rPr lang="en-US" smtClean="0"/>
              <a:pPr>
                <a:defRPr/>
              </a:pPr>
              <a:t>14</a:t>
            </a:fld>
            <a:endParaRPr lang="en-US"/>
          </a:p>
        </p:txBody>
      </p:sp>
    </p:spTree>
    <p:extLst>
      <p:ext uri="{BB962C8B-B14F-4D97-AF65-F5344CB8AC3E}">
        <p14:creationId xmlns:p14="http://schemas.microsoft.com/office/powerpoint/2010/main" val="2568205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8738" y="398411"/>
            <a:ext cx="3540124" cy="1162050"/>
          </a:xfrm>
        </p:spPr>
        <p:txBody>
          <a:bodyPr anchor="t"/>
          <a:lstStyle/>
          <a:p>
            <a:pPr algn="ctr"/>
            <a:r>
              <a:rPr lang="sk-SK" dirty="0" smtClean="0"/>
              <a:t>Scheme renumbering</a:t>
            </a:r>
            <a:endParaRPr lang="en-GB" dirty="0"/>
          </a:p>
        </p:txBody>
      </p:sp>
      <p:sp>
        <p:nvSpPr>
          <p:cNvPr id="4" name="Text Placeholder 3"/>
          <p:cNvSpPr>
            <a:spLocks noGrp="1"/>
          </p:cNvSpPr>
          <p:nvPr>
            <p:ph type="body" sz="half" idx="2"/>
          </p:nvPr>
        </p:nvSpPr>
        <p:spPr>
          <a:xfrm>
            <a:off x="219869" y="1066800"/>
            <a:ext cx="3217862" cy="5150497"/>
          </a:xfrm>
        </p:spPr>
        <p:txBody>
          <a:bodyPr/>
          <a:lstStyle/>
          <a:p>
            <a:r>
              <a:rPr lang="sk-SK" dirty="0" smtClean="0"/>
              <a:t>Tick one symbol before and one after the range of groups to be renumbered.</a:t>
            </a:r>
          </a:p>
          <a:p>
            <a:endParaRPr lang="sk-SK" dirty="0"/>
          </a:p>
          <a:p>
            <a:r>
              <a:rPr lang="sk-SK" dirty="0" smtClean="0"/>
              <a:t>Click </a:t>
            </a:r>
            <a:r>
              <a:rPr lang="sk-SK" b="1" dirty="0" smtClean="0"/>
              <a:t>Renumbering</a:t>
            </a:r>
            <a:r>
              <a:rPr lang="sk-SK" dirty="0" smtClean="0"/>
              <a:t> and get the symbols renumbered in a pop up window here the numers can be further modified manually as needed.</a:t>
            </a:r>
          </a:p>
          <a:p>
            <a:endParaRPr lang="sk-SK" dirty="0"/>
          </a:p>
          <a:p>
            <a:r>
              <a:rPr lang="sk-SK" dirty="0" smtClean="0"/>
              <a:t>Start and subgroup symbols can be modified in the pop up, e.g. </a:t>
            </a:r>
            <a:r>
              <a:rPr lang="sk-SK" dirty="0"/>
              <a:t>t</a:t>
            </a:r>
            <a:r>
              <a:rPr lang="sk-SK" dirty="0" smtClean="0"/>
              <a:t>o extend the range for renumbering.  </a:t>
            </a:r>
          </a:p>
          <a:p>
            <a:endParaRPr lang="sk-SK" dirty="0"/>
          </a:p>
          <a:p>
            <a:r>
              <a:rPr lang="sk-SK" dirty="0" smtClean="0"/>
              <a:t>Only </a:t>
            </a:r>
            <a:r>
              <a:rPr lang="sk-SK" dirty="0"/>
              <a:t>new groups can be renumbered, there </a:t>
            </a:r>
            <a:r>
              <a:rPr lang="sk-SK" b="1" u="sng" dirty="0"/>
              <a:t>must not</a:t>
            </a:r>
            <a:r>
              <a:rPr lang="sk-SK" dirty="0"/>
              <a:t> be an existing symbol in the range for renumbering</a:t>
            </a:r>
            <a:r>
              <a:rPr lang="sk-SK" dirty="0" smtClean="0"/>
              <a:t>.</a:t>
            </a:r>
          </a:p>
          <a:p>
            <a:endParaRPr lang="sk-SK" dirty="0"/>
          </a:p>
          <a:p>
            <a:r>
              <a:rPr lang="sk-SK" dirty="0" smtClean="0"/>
              <a:t>Only subgroups of the same main group can be used as start and end subgroups.</a:t>
            </a:r>
            <a:endParaRPr lang="sk-SK" dirty="0"/>
          </a:p>
          <a:p>
            <a:endParaRPr lang="en-US" dirty="0"/>
          </a:p>
          <a:p>
            <a:endParaRPr lang="sk-SK" dirty="0"/>
          </a:p>
          <a:p>
            <a:endParaRPr lang="en-GB" dirty="0"/>
          </a:p>
        </p:txBody>
      </p:sp>
      <p:sp>
        <p:nvSpPr>
          <p:cNvPr id="15" name="TextBox 14"/>
          <p:cNvSpPr txBox="1"/>
          <p:nvPr/>
        </p:nvSpPr>
        <p:spPr>
          <a:xfrm>
            <a:off x="4129864" y="497373"/>
            <a:ext cx="4645025" cy="493227"/>
          </a:xfrm>
          <a:prstGeom prst="rect">
            <a:avLst/>
          </a:prstGeom>
          <a:noFill/>
          <a:ln>
            <a:noFill/>
          </a:ln>
        </p:spPr>
        <p:txBody>
          <a:bodyPr wrap="square" rtlCol="0">
            <a:noAutofit/>
          </a:bodyPr>
          <a:lstStyle/>
          <a:p>
            <a:r>
              <a:rPr lang="sk-SK" sz="1800" dirty="0" smtClean="0">
                <a:solidFill>
                  <a:srgbClr val="002060"/>
                </a:solidFill>
              </a:rPr>
              <a:t>Renumbering and its result in scheme view</a:t>
            </a:r>
            <a:endParaRPr lang="en-GB" sz="1800" dirty="0">
              <a:solidFill>
                <a:srgbClr val="002060"/>
              </a:solidFill>
            </a:endParaRPr>
          </a:p>
        </p:txBody>
      </p:sp>
      <p:sp>
        <p:nvSpPr>
          <p:cNvPr id="20" name="TextBox 19"/>
          <p:cNvSpPr txBox="1"/>
          <p:nvPr/>
        </p:nvSpPr>
        <p:spPr>
          <a:xfrm>
            <a:off x="3727450" y="5181600"/>
            <a:ext cx="5264150" cy="990599"/>
          </a:xfrm>
          <a:prstGeom prst="rect">
            <a:avLst/>
          </a:prstGeom>
          <a:noFill/>
          <a:ln>
            <a:noFill/>
          </a:ln>
        </p:spPr>
        <p:txBody>
          <a:bodyPr wrap="square" rtlCol="0">
            <a:noAutofit/>
          </a:bodyPr>
          <a:lstStyle/>
          <a:p>
            <a:r>
              <a:rPr lang="sk-SK" sz="1400" b="1" dirty="0" smtClean="0">
                <a:solidFill>
                  <a:srgbClr val="FF0000"/>
                </a:solidFill>
              </a:rPr>
              <a:t>TIP:</a:t>
            </a:r>
            <a:r>
              <a:rPr lang="sk-SK" sz="1400" dirty="0" smtClean="0">
                <a:solidFill>
                  <a:srgbClr val="FF0000"/>
                </a:solidFill>
              </a:rPr>
              <a:t> Create a temporary new group to be used as the end group in order to include the last new subgroup to renumbering if there is no other group between the last new subgroup and the next main group.</a:t>
            </a:r>
            <a:endParaRPr lang="en-GB" sz="1400" dirty="0">
              <a:solidFill>
                <a:srgbClr val="FF0000"/>
              </a:solidFill>
            </a:endParaRPr>
          </a:p>
        </p:txBody>
      </p:sp>
      <p:pic>
        <p:nvPicPr>
          <p:cNvPr id="5" name="Content Placeholder 4"/>
          <p:cNvPicPr>
            <a:picLocks noGrp="1" noChangeAspect="1"/>
          </p:cNvPicPr>
          <p:nvPr>
            <p:ph idx="1"/>
          </p:nvPr>
        </p:nvPicPr>
        <p:blipFill>
          <a:blip r:embed="rId2"/>
          <a:stretch>
            <a:fillRect/>
          </a:stretch>
        </p:blipFill>
        <p:spPr>
          <a:xfrm>
            <a:off x="3727450" y="1066800"/>
            <a:ext cx="5111750" cy="3657087"/>
          </a:xfrm>
          <a:prstGeom prst="rect">
            <a:avLst/>
          </a:prstGeom>
        </p:spPr>
      </p:pic>
      <p:pic>
        <p:nvPicPr>
          <p:cNvPr id="6" name="Picture 5"/>
          <p:cNvPicPr>
            <a:picLocks noChangeAspect="1"/>
          </p:cNvPicPr>
          <p:nvPr/>
        </p:nvPicPr>
        <p:blipFill>
          <a:blip r:embed="rId3"/>
          <a:stretch>
            <a:fillRect/>
          </a:stretch>
        </p:blipFill>
        <p:spPr>
          <a:xfrm>
            <a:off x="6283325" y="3962400"/>
            <a:ext cx="2387017" cy="1219200"/>
          </a:xfrm>
          <a:prstGeom prst="rect">
            <a:avLst/>
          </a:prstGeom>
          <a:ln>
            <a:solidFill>
              <a:schemeClr val="bg1">
                <a:lumMod val="75000"/>
              </a:schemeClr>
            </a:solidFill>
          </a:ln>
        </p:spPr>
      </p:pic>
      <p:cxnSp>
        <p:nvCxnSpPr>
          <p:cNvPr id="10" name="Straight Arrow Connector 9"/>
          <p:cNvCxnSpPr/>
          <p:nvPr/>
        </p:nvCxnSpPr>
        <p:spPr bwMode="auto">
          <a:xfrm flipH="1">
            <a:off x="7924800" y="3341194"/>
            <a:ext cx="304800" cy="484356"/>
          </a:xfrm>
          <a:prstGeom prst="straightConnector1">
            <a:avLst/>
          </a:prstGeom>
          <a:ln>
            <a:solidFill>
              <a:srgbClr val="FF0000"/>
            </a:solidFill>
            <a:tailEnd type="triangle"/>
          </a:ln>
          <a:extLst/>
        </p:spPr>
        <p:style>
          <a:lnRef idx="1">
            <a:schemeClr val="accent2"/>
          </a:lnRef>
          <a:fillRef idx="0">
            <a:schemeClr val="accent2"/>
          </a:fillRef>
          <a:effectRef idx="0">
            <a:schemeClr val="accent2"/>
          </a:effectRef>
          <a:fontRef idx="minor">
            <a:schemeClr val="tx1"/>
          </a:fontRef>
        </p:style>
      </p:cxnSp>
      <p:sp>
        <p:nvSpPr>
          <p:cNvPr id="7" name="Slide Number Placeholder 6"/>
          <p:cNvSpPr>
            <a:spLocks noGrp="1"/>
          </p:cNvSpPr>
          <p:nvPr>
            <p:ph type="sldNum" sz="quarter" idx="10"/>
          </p:nvPr>
        </p:nvSpPr>
        <p:spPr/>
        <p:txBody>
          <a:bodyPr/>
          <a:lstStyle/>
          <a:p>
            <a:pPr>
              <a:defRPr/>
            </a:pPr>
            <a:fld id="{ADC813F8-B5E0-463F-B52D-A76CAE1804A7}" type="slidenum">
              <a:rPr lang="en-US" smtClean="0"/>
              <a:pPr>
                <a:defRPr/>
              </a:pPr>
              <a:t>15</a:t>
            </a:fld>
            <a:endParaRPr lang="en-US"/>
          </a:p>
        </p:txBody>
      </p:sp>
    </p:spTree>
    <p:extLst>
      <p:ext uri="{BB962C8B-B14F-4D97-AF65-F5344CB8AC3E}">
        <p14:creationId xmlns:p14="http://schemas.microsoft.com/office/powerpoint/2010/main" val="3716418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808" y="228600"/>
            <a:ext cx="3540124" cy="533400"/>
          </a:xfrm>
        </p:spPr>
        <p:txBody>
          <a:bodyPr anchor="t"/>
          <a:lstStyle/>
          <a:p>
            <a:pPr algn="ctr"/>
            <a:r>
              <a:rPr lang="sk-SK" dirty="0" smtClean="0"/>
              <a:t>RCL import from file</a:t>
            </a:r>
            <a:endParaRPr lang="en-GB" dirty="0"/>
          </a:p>
        </p:txBody>
      </p:sp>
      <p:sp>
        <p:nvSpPr>
          <p:cNvPr id="4" name="Text Placeholder 3"/>
          <p:cNvSpPr>
            <a:spLocks noGrp="1"/>
          </p:cNvSpPr>
          <p:nvPr>
            <p:ph type="body" sz="half" idx="2"/>
          </p:nvPr>
        </p:nvSpPr>
        <p:spPr>
          <a:xfrm>
            <a:off x="304800" y="685800"/>
            <a:ext cx="3422650" cy="6019801"/>
          </a:xfrm>
        </p:spPr>
        <p:txBody>
          <a:bodyPr/>
          <a:lstStyle/>
          <a:p>
            <a:r>
              <a:rPr lang="sk-SK" u="sng" dirty="0"/>
              <a:t>Get your </a:t>
            </a:r>
            <a:r>
              <a:rPr lang="sk-SK" u="sng" dirty="0" smtClean="0"/>
              <a:t>RCL with D and C-type amendments automatically created</a:t>
            </a:r>
            <a:r>
              <a:rPr lang="sk-SK" dirty="0" smtClean="0"/>
              <a:t> in </a:t>
            </a:r>
            <a:r>
              <a:rPr lang="sk-SK" dirty="0"/>
              <a:t>IPCRMS to keep it </a:t>
            </a:r>
            <a:r>
              <a:rPr lang="sk-SK" dirty="0">
                <a:solidFill>
                  <a:srgbClr val="FF0000"/>
                </a:solidFill>
              </a:rPr>
              <a:t>up-to-date</a:t>
            </a:r>
            <a:r>
              <a:rPr lang="sk-SK" dirty="0"/>
              <a:t> with your proposal, modify scheme in IPCRMS and </a:t>
            </a:r>
            <a:r>
              <a:rPr lang="sk-SK" dirty="0">
                <a:solidFill>
                  <a:srgbClr val="FF0000"/>
                </a:solidFill>
              </a:rPr>
              <a:t>export modified scheme</a:t>
            </a:r>
            <a:r>
              <a:rPr lang="sk-SK" dirty="0"/>
              <a:t> that can be again </a:t>
            </a:r>
            <a:r>
              <a:rPr lang="sk-SK" dirty="0">
                <a:solidFill>
                  <a:srgbClr val="FF0000"/>
                </a:solidFill>
              </a:rPr>
              <a:t>submitted to the IEF </a:t>
            </a:r>
            <a:r>
              <a:rPr lang="sk-SK" dirty="0"/>
              <a:t>as a part of your proposal!</a:t>
            </a:r>
          </a:p>
          <a:p>
            <a:endParaRPr lang="sk-SK" dirty="0" smtClean="0"/>
          </a:p>
          <a:p>
            <a:r>
              <a:rPr lang="sk-SK" dirty="0" smtClean="0"/>
              <a:t>Symbols can </a:t>
            </a:r>
            <a:r>
              <a:rPr lang="sk-SK" dirty="0"/>
              <a:t>be imported </a:t>
            </a:r>
            <a:r>
              <a:rPr lang="sk-SK" dirty="0" smtClean="0"/>
              <a:t>from a </a:t>
            </a:r>
            <a:r>
              <a:rPr lang="sk-SK" dirty="0"/>
              <a:t>table</a:t>
            </a:r>
            <a:r>
              <a:rPr lang="sk-SK" dirty="0" smtClean="0"/>
              <a:t> with header in Word file.</a:t>
            </a:r>
          </a:p>
          <a:p>
            <a:endParaRPr lang="sk-SK" dirty="0"/>
          </a:p>
          <a:p>
            <a:r>
              <a:rPr lang="sk-SK" dirty="0" smtClean="0"/>
              <a:t>Click </a:t>
            </a:r>
            <a:r>
              <a:rPr lang="sk-SK" b="1" dirty="0"/>
              <a:t>Import Word </a:t>
            </a:r>
            <a:r>
              <a:rPr lang="sk-SK" dirty="0"/>
              <a:t>green button to upload data from the </a:t>
            </a:r>
            <a:r>
              <a:rPr lang="sk-SK" dirty="0" smtClean="0"/>
              <a:t>IPCRMS-friendly </a:t>
            </a:r>
            <a:r>
              <a:rPr lang="sk-SK" dirty="0"/>
              <a:t>DOCX file format as </a:t>
            </a:r>
            <a:r>
              <a:rPr lang="sk-SK" dirty="0" smtClean="0"/>
              <a:t>you can get by copy and paste of the RCL from IPCRMS.</a:t>
            </a:r>
            <a:endParaRPr lang="sk-SK" dirty="0"/>
          </a:p>
          <a:p>
            <a:endParaRPr lang="sk-SK" dirty="0"/>
          </a:p>
          <a:p>
            <a:r>
              <a:rPr lang="sk-SK" dirty="0" smtClean="0"/>
              <a:t>Table must be the first element in the imported file, e.g. no empty rows before or in the table, track changes accepted, complete symbols with space after the subclass.</a:t>
            </a:r>
            <a:endParaRPr lang="sk-SK" dirty="0"/>
          </a:p>
          <a:p>
            <a:endParaRPr lang="sk-SK" dirty="0" smtClean="0">
              <a:hlinkClick r:id="rId3"/>
            </a:endParaRPr>
          </a:p>
          <a:p>
            <a:r>
              <a:rPr lang="sk-SK" dirty="0" smtClean="0"/>
              <a:t>The import can recognise C and D type items by presence or non-presence the symbols from the first column in the second column. </a:t>
            </a:r>
          </a:p>
          <a:p>
            <a:endParaRPr lang="en-GB" dirty="0"/>
          </a:p>
        </p:txBody>
      </p:sp>
      <p:sp>
        <p:nvSpPr>
          <p:cNvPr id="15" name="TextBox 14"/>
          <p:cNvSpPr txBox="1"/>
          <p:nvPr/>
        </p:nvSpPr>
        <p:spPr>
          <a:xfrm>
            <a:off x="4114800" y="609600"/>
            <a:ext cx="4645025" cy="493227"/>
          </a:xfrm>
          <a:prstGeom prst="rect">
            <a:avLst/>
          </a:prstGeom>
          <a:noFill/>
          <a:ln>
            <a:noFill/>
          </a:ln>
        </p:spPr>
        <p:txBody>
          <a:bodyPr wrap="square" rtlCol="0">
            <a:noAutofit/>
          </a:bodyPr>
          <a:lstStyle/>
          <a:p>
            <a:r>
              <a:rPr lang="sk-SK" sz="1800" dirty="0" smtClean="0">
                <a:solidFill>
                  <a:srgbClr val="002060"/>
                </a:solidFill>
              </a:rPr>
              <a:t>Import and its result in scheme view</a:t>
            </a:r>
            <a:endParaRPr lang="en-GB" sz="1800" dirty="0">
              <a:solidFill>
                <a:srgbClr val="002060"/>
              </a:solidFill>
            </a:endParaRPr>
          </a:p>
        </p:txBody>
      </p:sp>
      <p:sp>
        <p:nvSpPr>
          <p:cNvPr id="20" name="TextBox 19"/>
          <p:cNvSpPr txBox="1"/>
          <p:nvPr/>
        </p:nvSpPr>
        <p:spPr>
          <a:xfrm>
            <a:off x="3727450" y="5410200"/>
            <a:ext cx="5264150" cy="761999"/>
          </a:xfrm>
          <a:prstGeom prst="rect">
            <a:avLst/>
          </a:prstGeom>
          <a:noFill/>
          <a:ln>
            <a:noFill/>
          </a:ln>
        </p:spPr>
        <p:txBody>
          <a:bodyPr wrap="square" rtlCol="0">
            <a:noAutofit/>
          </a:bodyPr>
          <a:lstStyle/>
          <a:p>
            <a:r>
              <a:rPr lang="sk-SK" sz="1400" b="1" dirty="0" smtClean="0">
                <a:solidFill>
                  <a:srgbClr val="FF0000"/>
                </a:solidFill>
              </a:rPr>
              <a:t>TIP:</a:t>
            </a:r>
            <a:r>
              <a:rPr lang="sk-SK" sz="1400" dirty="0" smtClean="0">
                <a:solidFill>
                  <a:srgbClr val="FF0000"/>
                </a:solidFill>
              </a:rPr>
              <a:t> Amendments created by import can be further modified by using Editor or More Actions. Make an amendment </a:t>
            </a:r>
            <a:r>
              <a:rPr lang="sk-SK" sz="1400" i="1" dirty="0" smtClean="0">
                <a:solidFill>
                  <a:srgbClr val="FF0000"/>
                </a:solidFill>
              </a:rPr>
              <a:t>Unchanged</a:t>
            </a:r>
            <a:r>
              <a:rPr lang="sk-SK" sz="1400" dirty="0" smtClean="0">
                <a:solidFill>
                  <a:srgbClr val="FF0000"/>
                </a:solidFill>
              </a:rPr>
              <a:t> or removed draft amendment if necessary.</a:t>
            </a:r>
            <a:endParaRPr lang="en-GB" sz="1400" dirty="0">
              <a:solidFill>
                <a:srgbClr val="FF0000"/>
              </a:solidFill>
            </a:endParaRPr>
          </a:p>
        </p:txBody>
      </p:sp>
      <p:pic>
        <p:nvPicPr>
          <p:cNvPr id="9" name="Picture 8"/>
          <p:cNvPicPr>
            <a:picLocks noChangeAspect="1"/>
          </p:cNvPicPr>
          <p:nvPr/>
        </p:nvPicPr>
        <p:blipFill>
          <a:blip r:embed="rId4"/>
          <a:stretch>
            <a:fillRect/>
          </a:stretch>
        </p:blipFill>
        <p:spPr>
          <a:xfrm>
            <a:off x="4196582" y="3227581"/>
            <a:ext cx="4014736" cy="2053491"/>
          </a:xfrm>
          <a:prstGeom prst="rect">
            <a:avLst/>
          </a:prstGeom>
          <a:ln>
            <a:solidFill>
              <a:schemeClr val="bg1">
                <a:lumMod val="75000"/>
              </a:schemeClr>
            </a:solidFill>
          </a:ln>
        </p:spPr>
      </p:pic>
      <p:graphicFrame>
        <p:nvGraphicFramePr>
          <p:cNvPr id="6" name="Content Placeholder 5"/>
          <p:cNvGraphicFramePr>
            <a:graphicFrameLocks noGrp="1"/>
          </p:cNvGraphicFramePr>
          <p:nvPr>
            <p:ph idx="1"/>
            <p:extLst>
              <p:ext uri="{D42A27DB-BD31-4B8C-83A1-F6EECF244321}">
                <p14:modId xmlns:p14="http://schemas.microsoft.com/office/powerpoint/2010/main" val="3738621724"/>
              </p:ext>
            </p:extLst>
          </p:nvPr>
        </p:nvGraphicFramePr>
        <p:xfrm>
          <a:off x="3972442" y="1252385"/>
          <a:ext cx="4843366" cy="1704340"/>
        </p:xfrm>
        <a:graphic>
          <a:graphicData uri="http://schemas.openxmlformats.org/drawingml/2006/table">
            <a:tbl>
              <a:tblPr firstRow="1" bandRow="1">
                <a:tableStyleId>{5C22544A-7EE6-4342-B048-85BDC9FD1C3A}</a:tableStyleId>
              </a:tblPr>
              <a:tblGrid>
                <a:gridCol w="1234917">
                  <a:extLst>
                    <a:ext uri="{9D8B030D-6E8A-4147-A177-3AD203B41FA5}">
                      <a16:colId xmlns:a16="http://schemas.microsoft.com/office/drawing/2014/main" val="2360794288"/>
                    </a:ext>
                  </a:extLst>
                </a:gridCol>
                <a:gridCol w="1993994">
                  <a:extLst>
                    <a:ext uri="{9D8B030D-6E8A-4147-A177-3AD203B41FA5}">
                      <a16:colId xmlns:a16="http://schemas.microsoft.com/office/drawing/2014/main" val="2767348403"/>
                    </a:ext>
                  </a:extLst>
                </a:gridCol>
                <a:gridCol w="1614455">
                  <a:extLst>
                    <a:ext uri="{9D8B030D-6E8A-4147-A177-3AD203B41FA5}">
                      <a16:colId xmlns:a16="http://schemas.microsoft.com/office/drawing/2014/main" val="1473585215"/>
                    </a:ext>
                  </a:extLst>
                </a:gridCol>
              </a:tblGrid>
              <a:tr h="370840">
                <a:tc>
                  <a:txBody>
                    <a:bodyPr/>
                    <a:lstStyle/>
                    <a:p>
                      <a:pPr algn="l">
                        <a:spcAft>
                          <a:spcPts val="1500"/>
                        </a:spcAft>
                      </a:pPr>
                      <a:r>
                        <a:rPr lang="en-GB" sz="1050" b="1" dirty="0">
                          <a:solidFill>
                            <a:srgbClr val="405176"/>
                          </a:solidFill>
                          <a:effectLst/>
                          <a:latin typeface="Helvetica Neue"/>
                          <a:ea typeface="Calibri" panose="020F0502020204030204" pitchFamily="34" charset="0"/>
                        </a:rPr>
                        <a:t>Old</a:t>
                      </a:r>
                      <a:endParaRPr lang="en-GB" sz="1100" dirty="0">
                        <a:effectLst/>
                        <a:latin typeface="Calibri" panose="020F0502020204030204" pitchFamily="34" charset="0"/>
                        <a:ea typeface="Calibri" panose="020F0502020204030204" pitchFamily="34" charset="0"/>
                      </a:endParaRPr>
                    </a:p>
                  </a:txBody>
                  <a:tcPr marL="142875" marR="142875" marT="66675" marB="66675" anchor="b"/>
                </a:tc>
                <a:tc>
                  <a:txBody>
                    <a:bodyPr/>
                    <a:lstStyle/>
                    <a:p>
                      <a:pPr algn="l">
                        <a:spcAft>
                          <a:spcPts val="1500"/>
                        </a:spcAft>
                      </a:pPr>
                      <a:r>
                        <a:rPr lang="en-GB" sz="1050" b="1">
                          <a:solidFill>
                            <a:srgbClr val="405176"/>
                          </a:solidFill>
                          <a:effectLst/>
                          <a:latin typeface="Helvetica Neue"/>
                          <a:ea typeface="Calibri" panose="020F0502020204030204" pitchFamily="34" charset="0"/>
                        </a:rPr>
                        <a:t>New</a:t>
                      </a:r>
                      <a:endParaRPr lang="en-GB" sz="1100">
                        <a:effectLst/>
                        <a:latin typeface="Calibri" panose="020F0502020204030204" pitchFamily="34" charset="0"/>
                        <a:ea typeface="Calibri" panose="020F0502020204030204" pitchFamily="34" charset="0"/>
                      </a:endParaRPr>
                    </a:p>
                  </a:txBody>
                  <a:tcPr marL="142875" marR="142875" marT="66675" marB="66675" anchor="b"/>
                </a:tc>
                <a:tc>
                  <a:txBody>
                    <a:bodyPr/>
                    <a:lstStyle/>
                    <a:p>
                      <a:pPr algn="l">
                        <a:spcAft>
                          <a:spcPts val="1500"/>
                        </a:spcAft>
                      </a:pPr>
                      <a:r>
                        <a:rPr lang="en-GB" sz="1050" b="1" dirty="0">
                          <a:solidFill>
                            <a:srgbClr val="405176"/>
                          </a:solidFill>
                          <a:effectLst/>
                          <a:latin typeface="Helvetica Neue"/>
                          <a:ea typeface="Calibri" panose="020F0502020204030204" pitchFamily="34" charset="0"/>
                        </a:rPr>
                        <a:t>Default transfer</a:t>
                      </a:r>
                      <a:endParaRPr lang="en-GB" sz="1100" dirty="0">
                        <a:effectLst/>
                        <a:latin typeface="Calibri" panose="020F0502020204030204" pitchFamily="34" charset="0"/>
                        <a:ea typeface="Calibri" panose="020F0502020204030204" pitchFamily="34" charset="0"/>
                      </a:endParaRPr>
                    </a:p>
                  </a:txBody>
                  <a:tcPr marL="142875" marR="142875" marT="66675" marB="66675" anchor="b"/>
                </a:tc>
                <a:extLst>
                  <a:ext uri="{0D108BD9-81ED-4DB2-BD59-A6C34878D82A}">
                    <a16:rowId xmlns:a16="http://schemas.microsoft.com/office/drawing/2014/main" val="2924509424"/>
                  </a:ext>
                </a:extLst>
              </a:tr>
              <a:tr h="370840">
                <a:tc>
                  <a:txBody>
                    <a:bodyPr/>
                    <a:lstStyle/>
                    <a:p>
                      <a:pPr>
                        <a:spcAft>
                          <a:spcPts val="0"/>
                        </a:spcAft>
                      </a:pPr>
                      <a:r>
                        <a:rPr lang="en-GB" sz="1000" b="0" dirty="0">
                          <a:solidFill>
                            <a:schemeClr val="tx1"/>
                          </a:solidFill>
                          <a:effectLst/>
                        </a:rPr>
                        <a:t>F01L 9/00</a:t>
                      </a:r>
                      <a:endParaRPr lang="en-GB" sz="1100" b="0" dirty="0">
                        <a:solidFill>
                          <a:schemeClr val="tx1"/>
                        </a:solidFill>
                        <a:effectLst/>
                        <a:latin typeface="Arial" panose="020B0604020202020204" pitchFamily="34" charset="0"/>
                        <a:ea typeface="Times New Roman" panose="02020603050405020304" pitchFamily="18" charset="0"/>
                      </a:endParaRPr>
                    </a:p>
                  </a:txBody>
                  <a:tcPr marL="142875" marR="142875" marT="238125" marB="66675"/>
                </a:tc>
                <a:tc>
                  <a:txBody>
                    <a:bodyPr/>
                    <a:lstStyle/>
                    <a:p>
                      <a:pPr>
                        <a:spcAft>
                          <a:spcPts val="0"/>
                        </a:spcAft>
                      </a:pPr>
                      <a:r>
                        <a:rPr lang="en-GB" sz="1000" dirty="0">
                          <a:effectLst/>
                        </a:rPr>
                        <a:t>F01L </a:t>
                      </a:r>
                      <a:r>
                        <a:rPr lang="en-GB" sz="1000" dirty="0" smtClean="0">
                          <a:effectLst/>
                        </a:rPr>
                        <a:t>9/00,</a:t>
                      </a:r>
                      <a:r>
                        <a:rPr lang="en-GB" sz="1000" dirty="0">
                          <a:effectLst/>
                        </a:rPr>
                        <a:t> F01L 9/30</a:t>
                      </a:r>
                      <a:endParaRPr lang="en-GB" sz="1100" dirty="0">
                        <a:effectLst/>
                        <a:latin typeface="Arial" panose="020B0604020202020204" pitchFamily="34" charset="0"/>
                        <a:ea typeface="Times New Roman" panose="02020603050405020304" pitchFamily="18" charset="0"/>
                      </a:endParaRPr>
                    </a:p>
                  </a:txBody>
                  <a:tcPr marL="142875" marR="142875" marT="238125" marB="66675"/>
                </a:tc>
                <a:tc>
                  <a:txBody>
                    <a:bodyPr/>
                    <a:lstStyle/>
                    <a:p>
                      <a:pPr algn="ctr">
                        <a:spcAft>
                          <a:spcPts val="0"/>
                        </a:spcAft>
                      </a:pPr>
                      <a:r>
                        <a:rPr lang="en-GB" sz="1000" dirty="0">
                          <a:effectLst/>
                        </a:rPr>
                        <a:t>F01L 9/00</a:t>
                      </a:r>
                      <a:endParaRPr lang="en-GB" sz="1100" dirty="0">
                        <a:effectLst/>
                        <a:latin typeface="Arial" panose="020B0604020202020204" pitchFamily="34" charset="0"/>
                        <a:ea typeface="Times New Roman" panose="02020603050405020304" pitchFamily="18" charset="0"/>
                      </a:endParaRPr>
                    </a:p>
                  </a:txBody>
                  <a:tcPr marL="142875" marR="142875" marT="238125" marB="66675"/>
                </a:tc>
                <a:extLst>
                  <a:ext uri="{0D108BD9-81ED-4DB2-BD59-A6C34878D82A}">
                    <a16:rowId xmlns:a16="http://schemas.microsoft.com/office/drawing/2014/main" val="3875518131"/>
                  </a:ext>
                </a:extLst>
              </a:tr>
              <a:tr h="370840">
                <a:tc>
                  <a:txBody>
                    <a:bodyPr/>
                    <a:lstStyle/>
                    <a:p>
                      <a:pPr marL="0" indent="0">
                        <a:spcAft>
                          <a:spcPts val="0"/>
                        </a:spcAft>
                      </a:pPr>
                      <a:r>
                        <a:rPr lang="en-GB" sz="1000" b="0" dirty="0">
                          <a:solidFill>
                            <a:schemeClr val="tx1"/>
                          </a:solidFill>
                          <a:effectLst/>
                        </a:rPr>
                        <a:t>F01L 9/02</a:t>
                      </a:r>
                      <a:endParaRPr lang="en-GB" sz="1100" b="0" dirty="0">
                        <a:solidFill>
                          <a:schemeClr val="tx1"/>
                        </a:solidFill>
                        <a:effectLst/>
                        <a:latin typeface="Arial" panose="020B0604020202020204" pitchFamily="34" charset="0"/>
                        <a:ea typeface="Times New Roman" panose="02020603050405020304" pitchFamily="18" charset="0"/>
                      </a:endParaRPr>
                    </a:p>
                  </a:txBody>
                  <a:tcPr marL="285750" marR="142875" marT="66675" marB="66675"/>
                </a:tc>
                <a:tc>
                  <a:txBody>
                    <a:bodyPr/>
                    <a:lstStyle/>
                    <a:p>
                      <a:pPr>
                        <a:spcAft>
                          <a:spcPts val="0"/>
                        </a:spcAft>
                      </a:pPr>
                      <a:r>
                        <a:rPr lang="en-GB" sz="1000" dirty="0">
                          <a:effectLst/>
                        </a:rPr>
                        <a:t>F01L </a:t>
                      </a:r>
                      <a:r>
                        <a:rPr lang="en-GB" sz="1000" dirty="0" smtClean="0">
                          <a:effectLst/>
                        </a:rPr>
                        <a:t>9/10,</a:t>
                      </a:r>
                      <a:r>
                        <a:rPr lang="en-GB" sz="1000" dirty="0">
                          <a:effectLst/>
                        </a:rPr>
                        <a:t> F01L 9/11 - F01L </a:t>
                      </a:r>
                      <a:r>
                        <a:rPr lang="en-GB" sz="1000" dirty="0" smtClean="0">
                          <a:effectLst/>
                        </a:rPr>
                        <a:t>9/18,</a:t>
                      </a:r>
                      <a:r>
                        <a:rPr lang="en-GB" sz="1000" dirty="0">
                          <a:effectLst/>
                        </a:rPr>
                        <a:t> F01L 9/30</a:t>
                      </a:r>
                      <a:endParaRPr lang="en-GB" sz="1100" dirty="0">
                        <a:effectLst/>
                        <a:latin typeface="Arial" panose="020B0604020202020204" pitchFamily="34" charset="0"/>
                        <a:ea typeface="Times New Roman" panose="02020603050405020304" pitchFamily="18" charset="0"/>
                      </a:endParaRPr>
                    </a:p>
                  </a:txBody>
                  <a:tcPr marL="142875" marR="142875" marT="66675" marB="66675"/>
                </a:tc>
                <a:tc>
                  <a:txBody>
                    <a:bodyPr/>
                    <a:lstStyle/>
                    <a:p>
                      <a:pPr algn="ctr">
                        <a:spcAft>
                          <a:spcPts val="0"/>
                        </a:spcAft>
                      </a:pPr>
                      <a:r>
                        <a:rPr lang="en-GB" sz="1000" dirty="0">
                          <a:effectLst/>
                        </a:rPr>
                        <a:t>F01L 9/10</a:t>
                      </a:r>
                      <a:endParaRPr lang="en-GB" sz="1100" dirty="0">
                        <a:effectLst/>
                        <a:latin typeface="Arial" panose="020B0604020202020204" pitchFamily="34" charset="0"/>
                        <a:ea typeface="Times New Roman" panose="02020603050405020304" pitchFamily="18" charset="0"/>
                      </a:endParaRPr>
                    </a:p>
                  </a:txBody>
                  <a:tcPr marL="142875" marR="142875" marT="66675" marB="66675"/>
                </a:tc>
                <a:extLst>
                  <a:ext uri="{0D108BD9-81ED-4DB2-BD59-A6C34878D82A}">
                    <a16:rowId xmlns:a16="http://schemas.microsoft.com/office/drawing/2014/main" val="573237361"/>
                  </a:ext>
                </a:extLst>
              </a:tr>
              <a:tr h="370840">
                <a:tc>
                  <a:txBody>
                    <a:bodyPr/>
                    <a:lstStyle/>
                    <a:p>
                      <a:pPr>
                        <a:spcAft>
                          <a:spcPts val="0"/>
                        </a:spcAft>
                      </a:pPr>
                      <a:r>
                        <a:rPr lang="en-GB" sz="1000" b="0" dirty="0">
                          <a:solidFill>
                            <a:schemeClr val="tx1"/>
                          </a:solidFill>
                          <a:effectLst/>
                        </a:rPr>
                        <a:t>F01L 9/04</a:t>
                      </a:r>
                      <a:endParaRPr lang="en-GB" sz="1100" b="0" dirty="0">
                        <a:solidFill>
                          <a:schemeClr val="tx1"/>
                        </a:solidFill>
                        <a:effectLst/>
                        <a:latin typeface="Arial" panose="020B0604020202020204" pitchFamily="34" charset="0"/>
                        <a:ea typeface="Times New Roman" panose="02020603050405020304" pitchFamily="18" charset="0"/>
                      </a:endParaRPr>
                    </a:p>
                  </a:txBody>
                  <a:tcPr marL="285750" marR="142875" marT="66675" marB="66675"/>
                </a:tc>
                <a:tc>
                  <a:txBody>
                    <a:bodyPr/>
                    <a:lstStyle/>
                    <a:p>
                      <a:pPr>
                        <a:spcAft>
                          <a:spcPts val="0"/>
                        </a:spcAft>
                      </a:pPr>
                      <a:r>
                        <a:rPr lang="en-GB" sz="1000" dirty="0">
                          <a:effectLst/>
                        </a:rPr>
                        <a:t>F01L </a:t>
                      </a:r>
                      <a:r>
                        <a:rPr lang="en-GB" sz="1000" dirty="0" smtClean="0">
                          <a:effectLst/>
                        </a:rPr>
                        <a:t>9/20</a:t>
                      </a:r>
                      <a:r>
                        <a:rPr lang="sk-SK" sz="1000" dirty="0" smtClean="0">
                          <a:effectLst/>
                        </a:rPr>
                        <a:t>,</a:t>
                      </a:r>
                      <a:r>
                        <a:rPr lang="en-GB" sz="1000" dirty="0">
                          <a:effectLst/>
                        </a:rPr>
                        <a:t> F01L 9/21 - </a:t>
                      </a:r>
                      <a:r>
                        <a:rPr lang="en-GB" sz="1000">
                          <a:effectLst/>
                        </a:rPr>
                        <a:t>F01L </a:t>
                      </a:r>
                      <a:r>
                        <a:rPr lang="en-GB" sz="1000" smtClean="0">
                          <a:effectLst/>
                        </a:rPr>
                        <a:t>9/28,</a:t>
                      </a:r>
                      <a:r>
                        <a:rPr lang="en-GB" sz="1000" dirty="0">
                          <a:effectLst/>
                        </a:rPr>
                        <a:t> F01L 9/30</a:t>
                      </a:r>
                      <a:endParaRPr lang="en-GB" sz="1100" dirty="0">
                        <a:effectLst/>
                        <a:latin typeface="Arial" panose="020B0604020202020204" pitchFamily="34" charset="0"/>
                        <a:ea typeface="Times New Roman" panose="02020603050405020304" pitchFamily="18" charset="0"/>
                      </a:endParaRPr>
                    </a:p>
                  </a:txBody>
                  <a:tcPr marL="142875" marR="142875" marT="66675" marB="66675"/>
                </a:tc>
                <a:tc>
                  <a:txBody>
                    <a:bodyPr/>
                    <a:lstStyle/>
                    <a:p>
                      <a:pPr algn="ctr">
                        <a:spcAft>
                          <a:spcPts val="0"/>
                        </a:spcAft>
                      </a:pPr>
                      <a:r>
                        <a:rPr lang="en-GB" sz="1000" dirty="0">
                          <a:effectLst/>
                        </a:rPr>
                        <a:t>F01L 9/20</a:t>
                      </a:r>
                      <a:endParaRPr lang="en-GB" sz="1100" dirty="0">
                        <a:effectLst/>
                        <a:latin typeface="Arial" panose="020B0604020202020204" pitchFamily="34" charset="0"/>
                        <a:ea typeface="Times New Roman" panose="02020603050405020304" pitchFamily="18" charset="0"/>
                      </a:endParaRPr>
                    </a:p>
                  </a:txBody>
                  <a:tcPr marL="142875" marR="142875" marT="66675" marB="66675"/>
                </a:tc>
                <a:extLst>
                  <a:ext uri="{0D108BD9-81ED-4DB2-BD59-A6C34878D82A}">
                    <a16:rowId xmlns:a16="http://schemas.microsoft.com/office/drawing/2014/main" val="3311381897"/>
                  </a:ext>
                </a:extLst>
              </a:tr>
            </a:tbl>
          </a:graphicData>
        </a:graphic>
      </p:graphicFrame>
      <p:sp>
        <p:nvSpPr>
          <p:cNvPr id="5" name="Slide Number Placeholder 4"/>
          <p:cNvSpPr>
            <a:spLocks noGrp="1"/>
          </p:cNvSpPr>
          <p:nvPr>
            <p:ph type="sldNum" sz="quarter" idx="10"/>
          </p:nvPr>
        </p:nvSpPr>
        <p:spPr/>
        <p:txBody>
          <a:bodyPr/>
          <a:lstStyle/>
          <a:p>
            <a:pPr>
              <a:defRPr/>
            </a:pPr>
            <a:fld id="{ADC813F8-B5E0-463F-B52D-A76CAE1804A7}" type="slidenum">
              <a:rPr lang="en-US" smtClean="0"/>
              <a:pPr>
                <a:defRPr/>
              </a:pPr>
              <a:t>16</a:t>
            </a:fld>
            <a:endParaRPr lang="en-US"/>
          </a:p>
        </p:txBody>
      </p:sp>
      <p:pic>
        <p:nvPicPr>
          <p:cNvPr id="10" name="Picture 9"/>
          <p:cNvPicPr>
            <a:picLocks noChangeAspect="1"/>
          </p:cNvPicPr>
          <p:nvPr/>
        </p:nvPicPr>
        <p:blipFill>
          <a:blip r:embed="rId5"/>
          <a:stretch>
            <a:fillRect/>
          </a:stretch>
        </p:blipFill>
        <p:spPr>
          <a:xfrm>
            <a:off x="3886200" y="165105"/>
            <a:ext cx="998279" cy="284300"/>
          </a:xfrm>
          <a:prstGeom prst="rect">
            <a:avLst/>
          </a:prstGeom>
        </p:spPr>
      </p:pic>
      <p:pic>
        <p:nvPicPr>
          <p:cNvPr id="11" name="Picture 10"/>
          <p:cNvPicPr>
            <a:picLocks noChangeAspect="1"/>
          </p:cNvPicPr>
          <p:nvPr/>
        </p:nvPicPr>
        <p:blipFill>
          <a:blip r:embed="rId6"/>
          <a:stretch>
            <a:fillRect/>
          </a:stretch>
        </p:blipFill>
        <p:spPr>
          <a:xfrm>
            <a:off x="3203996" y="132129"/>
            <a:ext cx="523875" cy="317276"/>
          </a:xfrm>
          <a:prstGeom prst="rect">
            <a:avLst/>
          </a:prstGeom>
        </p:spPr>
      </p:pic>
    </p:spTree>
    <p:extLst>
      <p:ext uri="{BB962C8B-B14F-4D97-AF65-F5344CB8AC3E}">
        <p14:creationId xmlns:p14="http://schemas.microsoft.com/office/powerpoint/2010/main" val="2433578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808" y="228600"/>
            <a:ext cx="3540124" cy="457200"/>
          </a:xfrm>
        </p:spPr>
        <p:txBody>
          <a:bodyPr anchor="t"/>
          <a:lstStyle/>
          <a:p>
            <a:pPr algn="ctr"/>
            <a:r>
              <a:rPr lang="sk-SK" dirty="0" smtClean="0"/>
              <a:t>NLR import from file</a:t>
            </a:r>
            <a:endParaRPr lang="en-GB" dirty="0"/>
          </a:p>
        </p:txBody>
      </p:sp>
      <p:sp>
        <p:nvSpPr>
          <p:cNvPr id="4" name="Text Placeholder 3"/>
          <p:cNvSpPr>
            <a:spLocks noGrp="1"/>
          </p:cNvSpPr>
          <p:nvPr>
            <p:ph type="body" sz="half" idx="2"/>
          </p:nvPr>
        </p:nvSpPr>
        <p:spPr>
          <a:xfrm>
            <a:off x="304800" y="709128"/>
            <a:ext cx="3295132" cy="5920272"/>
          </a:xfrm>
        </p:spPr>
        <p:txBody>
          <a:bodyPr/>
          <a:lstStyle/>
          <a:p>
            <a:r>
              <a:rPr lang="sk-SK" u="sng" dirty="0"/>
              <a:t>Get your </a:t>
            </a:r>
            <a:r>
              <a:rPr lang="sk-SK" u="sng" dirty="0" smtClean="0"/>
              <a:t>NLR </a:t>
            </a:r>
            <a:r>
              <a:rPr lang="sk-SK" u="sng" dirty="0"/>
              <a:t>with </a:t>
            </a:r>
            <a:r>
              <a:rPr lang="sk-SK" u="sng" dirty="0" smtClean="0"/>
              <a:t>corresponding  </a:t>
            </a:r>
            <a:r>
              <a:rPr lang="sk-SK" u="sng" dirty="0"/>
              <a:t>amendments automatically created</a:t>
            </a:r>
            <a:r>
              <a:rPr lang="sk-SK" dirty="0"/>
              <a:t> in IPCRMS to keep it </a:t>
            </a:r>
            <a:r>
              <a:rPr lang="sk-SK" dirty="0">
                <a:solidFill>
                  <a:srgbClr val="FF0000"/>
                </a:solidFill>
              </a:rPr>
              <a:t>up-to-date</a:t>
            </a:r>
            <a:r>
              <a:rPr lang="sk-SK" dirty="0"/>
              <a:t> with your proposal, modify scheme in IPCRMS and </a:t>
            </a:r>
            <a:r>
              <a:rPr lang="sk-SK" dirty="0">
                <a:solidFill>
                  <a:srgbClr val="FF0000"/>
                </a:solidFill>
              </a:rPr>
              <a:t>export modified scheme</a:t>
            </a:r>
            <a:r>
              <a:rPr lang="sk-SK" dirty="0"/>
              <a:t> that can be again </a:t>
            </a:r>
            <a:r>
              <a:rPr lang="sk-SK" dirty="0">
                <a:solidFill>
                  <a:srgbClr val="FF0000"/>
                </a:solidFill>
              </a:rPr>
              <a:t>submitted to the IEF </a:t>
            </a:r>
            <a:r>
              <a:rPr lang="sk-SK" dirty="0"/>
              <a:t>as a part of your proposal!</a:t>
            </a:r>
          </a:p>
          <a:p>
            <a:endParaRPr lang="sk-SK" dirty="0" smtClean="0"/>
          </a:p>
          <a:p>
            <a:r>
              <a:rPr lang="sk-SK" dirty="0" smtClean="0"/>
              <a:t>NLR can </a:t>
            </a:r>
            <a:r>
              <a:rPr lang="sk-SK" dirty="0"/>
              <a:t>be imported </a:t>
            </a:r>
            <a:r>
              <a:rPr lang="sk-SK" dirty="0" smtClean="0"/>
              <a:t>from a </a:t>
            </a:r>
            <a:r>
              <a:rPr lang="sk-SK" dirty="0"/>
              <a:t>table</a:t>
            </a:r>
            <a:r>
              <a:rPr lang="sk-SK" dirty="0" smtClean="0"/>
              <a:t> with header in Word file.</a:t>
            </a:r>
          </a:p>
          <a:p>
            <a:endParaRPr lang="sk-SK" dirty="0"/>
          </a:p>
          <a:p>
            <a:r>
              <a:rPr lang="sk-SK" dirty="0" smtClean="0"/>
              <a:t>Click </a:t>
            </a:r>
            <a:r>
              <a:rPr lang="sk-SK" b="1" dirty="0"/>
              <a:t>Import Word </a:t>
            </a:r>
            <a:r>
              <a:rPr lang="sk-SK" dirty="0"/>
              <a:t>green button to upload data from the </a:t>
            </a:r>
            <a:r>
              <a:rPr lang="sk-SK" dirty="0" smtClean="0"/>
              <a:t>IPCRMS-friendly </a:t>
            </a:r>
            <a:r>
              <a:rPr lang="sk-SK" dirty="0"/>
              <a:t>DOCX file format </a:t>
            </a:r>
            <a:r>
              <a:rPr lang="sk-SK" dirty="0" smtClean="0"/>
              <a:t>that corrsponds to the NLR template table.</a:t>
            </a:r>
            <a:endParaRPr lang="sk-SK" dirty="0"/>
          </a:p>
          <a:p>
            <a:endParaRPr lang="sk-SK" dirty="0"/>
          </a:p>
          <a:p>
            <a:r>
              <a:rPr lang="sk-SK" dirty="0" smtClean="0"/>
              <a:t>Table must be the first element in the imported file, e.g. no empty rows before or in the table, track changes  accepted, complete symbols with space after the subclass.</a:t>
            </a:r>
            <a:endParaRPr lang="sk-SK" dirty="0"/>
          </a:p>
          <a:p>
            <a:endParaRPr lang="sk-SK" dirty="0" smtClean="0">
              <a:hlinkClick r:id="rId3"/>
            </a:endParaRPr>
          </a:p>
          <a:p>
            <a:r>
              <a:rPr lang="sk-SK" dirty="0" smtClean="0"/>
              <a:t>The import can recognise abbreviations LIM, INF, APP and RES in the third column.</a:t>
            </a:r>
          </a:p>
          <a:p>
            <a:endParaRPr lang="sk-SK" dirty="0" smtClean="0"/>
          </a:p>
          <a:p>
            <a:endParaRPr lang="en-GB" dirty="0"/>
          </a:p>
        </p:txBody>
      </p:sp>
      <p:sp>
        <p:nvSpPr>
          <p:cNvPr id="15" name="TextBox 14"/>
          <p:cNvSpPr txBox="1"/>
          <p:nvPr/>
        </p:nvSpPr>
        <p:spPr>
          <a:xfrm>
            <a:off x="4114800" y="609600"/>
            <a:ext cx="4645025" cy="493227"/>
          </a:xfrm>
          <a:prstGeom prst="rect">
            <a:avLst/>
          </a:prstGeom>
          <a:noFill/>
          <a:ln>
            <a:noFill/>
          </a:ln>
        </p:spPr>
        <p:txBody>
          <a:bodyPr wrap="square" rtlCol="0">
            <a:noAutofit/>
          </a:bodyPr>
          <a:lstStyle/>
          <a:p>
            <a:r>
              <a:rPr lang="sk-SK" sz="1800" dirty="0" smtClean="0">
                <a:solidFill>
                  <a:srgbClr val="002060"/>
                </a:solidFill>
              </a:rPr>
              <a:t>Import and its result in scheme view</a:t>
            </a:r>
            <a:endParaRPr lang="en-GB" sz="1800" dirty="0">
              <a:solidFill>
                <a:srgbClr val="002060"/>
              </a:solidFill>
            </a:endParaRPr>
          </a:p>
        </p:txBody>
      </p:sp>
      <p:sp>
        <p:nvSpPr>
          <p:cNvPr id="20" name="TextBox 19"/>
          <p:cNvSpPr txBox="1"/>
          <p:nvPr/>
        </p:nvSpPr>
        <p:spPr>
          <a:xfrm>
            <a:off x="3727450" y="5410200"/>
            <a:ext cx="5264150" cy="761999"/>
          </a:xfrm>
          <a:prstGeom prst="rect">
            <a:avLst/>
          </a:prstGeom>
          <a:noFill/>
          <a:ln>
            <a:noFill/>
          </a:ln>
        </p:spPr>
        <p:txBody>
          <a:bodyPr wrap="square" rtlCol="0">
            <a:noAutofit/>
          </a:bodyPr>
          <a:lstStyle/>
          <a:p>
            <a:r>
              <a:rPr lang="sk-SK" sz="1400" b="1" dirty="0" smtClean="0">
                <a:solidFill>
                  <a:srgbClr val="FF0000"/>
                </a:solidFill>
              </a:rPr>
              <a:t>TIP:</a:t>
            </a:r>
            <a:r>
              <a:rPr lang="sk-SK" sz="1400" dirty="0" smtClean="0">
                <a:solidFill>
                  <a:srgbClr val="FF0000"/>
                </a:solidFill>
              </a:rPr>
              <a:t> Amendments created by import can be further modified by using Editor or More Actions. Make an amendment </a:t>
            </a:r>
            <a:r>
              <a:rPr lang="sk-SK" sz="1400" i="1" dirty="0" smtClean="0">
                <a:solidFill>
                  <a:srgbClr val="FF0000"/>
                </a:solidFill>
              </a:rPr>
              <a:t>Unchanged</a:t>
            </a:r>
            <a:r>
              <a:rPr lang="sk-SK" sz="1400" dirty="0" smtClean="0">
                <a:solidFill>
                  <a:srgbClr val="FF0000"/>
                </a:solidFill>
              </a:rPr>
              <a:t> or removed draft amendment if necessary.</a:t>
            </a:r>
            <a:endParaRPr lang="en-GB" sz="1400" dirty="0">
              <a:solidFill>
                <a:srgbClr val="FF0000"/>
              </a:solidFill>
            </a:endParaRPr>
          </a:p>
        </p:txBody>
      </p:sp>
      <p:pic>
        <p:nvPicPr>
          <p:cNvPr id="9" name="Picture 8"/>
          <p:cNvPicPr>
            <a:picLocks noChangeAspect="1"/>
          </p:cNvPicPr>
          <p:nvPr/>
        </p:nvPicPr>
        <p:blipFill>
          <a:blip r:embed="rId4"/>
          <a:stretch>
            <a:fillRect/>
          </a:stretch>
        </p:blipFill>
        <p:spPr>
          <a:xfrm>
            <a:off x="4196582" y="3227581"/>
            <a:ext cx="4014736" cy="2053491"/>
          </a:xfrm>
          <a:prstGeom prst="rect">
            <a:avLst/>
          </a:prstGeom>
          <a:ln>
            <a:solidFill>
              <a:schemeClr val="bg1">
                <a:lumMod val="75000"/>
              </a:schemeClr>
            </a:solidFill>
          </a:ln>
        </p:spPr>
      </p:pic>
      <p:graphicFrame>
        <p:nvGraphicFramePr>
          <p:cNvPr id="6" name="Content Placeholder 5"/>
          <p:cNvGraphicFramePr>
            <a:graphicFrameLocks noGrp="1"/>
          </p:cNvGraphicFramePr>
          <p:nvPr>
            <p:ph idx="1"/>
            <p:extLst>
              <p:ext uri="{D42A27DB-BD31-4B8C-83A1-F6EECF244321}">
                <p14:modId xmlns:p14="http://schemas.microsoft.com/office/powerpoint/2010/main" val="1866823455"/>
              </p:ext>
            </p:extLst>
          </p:nvPr>
        </p:nvGraphicFramePr>
        <p:xfrm>
          <a:off x="4015629" y="1208148"/>
          <a:ext cx="4843366" cy="1719420"/>
        </p:xfrm>
        <a:graphic>
          <a:graphicData uri="http://schemas.openxmlformats.org/drawingml/2006/table">
            <a:tbl>
              <a:tblPr firstRow="1" bandRow="1">
                <a:tableStyleId>{5C22544A-7EE6-4342-B048-85BDC9FD1C3A}</a:tableStyleId>
              </a:tblPr>
              <a:tblGrid>
                <a:gridCol w="1234917">
                  <a:extLst>
                    <a:ext uri="{9D8B030D-6E8A-4147-A177-3AD203B41FA5}">
                      <a16:colId xmlns:a16="http://schemas.microsoft.com/office/drawing/2014/main" val="2360794288"/>
                    </a:ext>
                  </a:extLst>
                </a:gridCol>
                <a:gridCol w="1993994">
                  <a:extLst>
                    <a:ext uri="{9D8B030D-6E8A-4147-A177-3AD203B41FA5}">
                      <a16:colId xmlns:a16="http://schemas.microsoft.com/office/drawing/2014/main" val="2767348403"/>
                    </a:ext>
                  </a:extLst>
                </a:gridCol>
                <a:gridCol w="1614455">
                  <a:extLst>
                    <a:ext uri="{9D8B030D-6E8A-4147-A177-3AD203B41FA5}">
                      <a16:colId xmlns:a16="http://schemas.microsoft.com/office/drawing/2014/main" val="1473585215"/>
                    </a:ext>
                  </a:extLst>
                </a:gridCol>
              </a:tblGrid>
              <a:tr h="171942">
                <a:tc>
                  <a:txBody>
                    <a:bodyPr/>
                    <a:lstStyle/>
                    <a:p>
                      <a:pPr algn="l">
                        <a:spcAft>
                          <a:spcPts val="300"/>
                        </a:spcAft>
                      </a:pPr>
                      <a:r>
                        <a:rPr lang="en-GB" sz="1100" b="1" dirty="0">
                          <a:effectLst/>
                          <a:latin typeface="Calibri" panose="020F0502020204030204" pitchFamily="34" charset="0"/>
                          <a:ea typeface="Calibri" panose="020F0502020204030204" pitchFamily="34" charset="0"/>
                        </a:rPr>
                        <a:t>Symbol</a:t>
                      </a:r>
                      <a:endParaRPr lang="en-GB"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l">
                        <a:spcAft>
                          <a:spcPts val="300"/>
                        </a:spcAft>
                      </a:pPr>
                      <a:r>
                        <a:rPr lang="en-GB" sz="1100" b="1" dirty="0">
                          <a:effectLst/>
                          <a:latin typeface="Calibri" panose="020F0502020204030204" pitchFamily="34" charset="0"/>
                          <a:ea typeface="Calibri" panose="020F0502020204030204" pitchFamily="34" charset="0"/>
                        </a:rPr>
                        <a:t>Reference</a:t>
                      </a:r>
                      <a:endParaRPr lang="en-GB"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l">
                        <a:spcAft>
                          <a:spcPts val="300"/>
                        </a:spcAft>
                      </a:pPr>
                      <a:r>
                        <a:rPr lang="en-GB" sz="1100" b="1" dirty="0">
                          <a:effectLst/>
                          <a:latin typeface="Calibri" panose="020F0502020204030204" pitchFamily="34" charset="0"/>
                          <a:ea typeface="Calibri" panose="020F0502020204030204" pitchFamily="34" charset="0"/>
                        </a:rPr>
                        <a:t>Category</a:t>
                      </a:r>
                      <a:endParaRPr lang="en-GB" sz="11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924509424"/>
                  </a:ext>
                </a:extLst>
              </a:tr>
              <a:tr h="171942">
                <a:tc>
                  <a:txBody>
                    <a:bodyPr/>
                    <a:lstStyle/>
                    <a:p>
                      <a:pPr algn="l" fontAlgn="ctr"/>
                      <a:r>
                        <a:rPr lang="en-GB" sz="1000" u="none" strike="noStrike" dirty="0">
                          <a:effectLst/>
                        </a:rPr>
                        <a:t>A01N </a:t>
                      </a:r>
                      <a:endParaRPr lang="en-GB"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dirty="0">
                          <a:effectLst/>
                        </a:rPr>
                        <a:t>C05G</a:t>
                      </a:r>
                      <a:endParaRPr lang="en-GB" sz="1000" b="0" i="0" u="none" strike="noStrike" dirty="0">
                        <a:solidFill>
                          <a:srgbClr val="3B3B3B"/>
                        </a:solidFill>
                        <a:effectLst/>
                        <a:latin typeface="Arial" panose="020B0604020202020204" pitchFamily="34" charset="0"/>
                      </a:endParaRPr>
                    </a:p>
                  </a:txBody>
                  <a:tcPr marL="9525" marR="9525" marT="9525" marB="0" anchor="ctr"/>
                </a:tc>
                <a:tc>
                  <a:txBody>
                    <a:bodyPr/>
                    <a:lstStyle/>
                    <a:p>
                      <a:pPr algn="l" fontAlgn="ctr"/>
                      <a:r>
                        <a:rPr lang="en-GB" sz="1000" u="none" strike="noStrike">
                          <a:effectLst/>
                        </a:rPr>
                        <a:t>INF</a:t>
                      </a:r>
                      <a:endParaRPr lang="en-GB"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875518131"/>
                  </a:ext>
                </a:extLst>
              </a:tr>
              <a:tr h="171942">
                <a:tc>
                  <a:txBody>
                    <a:bodyPr/>
                    <a:lstStyle/>
                    <a:p>
                      <a:pPr algn="l" fontAlgn="ctr"/>
                      <a:r>
                        <a:rPr lang="en-GB" sz="1000" u="none" strike="noStrike" dirty="0">
                          <a:effectLst/>
                        </a:rPr>
                        <a:t>A01N 3/00</a:t>
                      </a:r>
                      <a:endParaRPr lang="en-GB"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1000" u="none" strike="noStrike" dirty="0">
                          <a:effectLst/>
                        </a:rPr>
                        <a:t>A23B7/00</a:t>
                      </a:r>
                      <a:endParaRPr lang="en-GB"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1000" u="none" strike="noStrike">
                          <a:effectLst/>
                        </a:rPr>
                        <a:t>INF</a:t>
                      </a:r>
                      <a:endParaRPr lang="en-GB"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573237361"/>
                  </a:ext>
                </a:extLst>
              </a:tr>
              <a:tr h="171942">
                <a:tc>
                  <a:txBody>
                    <a:bodyPr/>
                    <a:lstStyle/>
                    <a:p>
                      <a:pPr algn="l" fontAlgn="ctr"/>
                      <a:r>
                        <a:rPr lang="en-GB" sz="1000" u="none" strike="noStrike">
                          <a:effectLst/>
                        </a:rPr>
                        <a:t>A01N 3/02</a:t>
                      </a:r>
                      <a:endParaRPr lang="en-GB"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GB" sz="1000" u="none" strike="noStrike" dirty="0">
                          <a:effectLst/>
                        </a:rPr>
                        <a:t>A01G5/06</a:t>
                      </a:r>
                      <a:endParaRPr lang="en-GB"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1000" u="none" strike="noStrike" dirty="0">
                          <a:effectLst/>
                        </a:rPr>
                        <a:t>RES</a:t>
                      </a:r>
                      <a:endParaRPr lang="en-GB"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311381897"/>
                  </a:ext>
                </a:extLst>
              </a:tr>
              <a:tr h="171942">
                <a:tc>
                  <a:txBody>
                    <a:bodyPr/>
                    <a:lstStyle/>
                    <a:p>
                      <a:pPr algn="l" fontAlgn="ctr"/>
                      <a:r>
                        <a:rPr lang="en-GB" sz="1000" u="none" strike="noStrike">
                          <a:effectLst/>
                        </a:rPr>
                        <a:t>A01N 25/00</a:t>
                      </a:r>
                      <a:endParaRPr lang="en-GB"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GB" sz="1000" u="none" strike="noStrike" dirty="0">
                          <a:effectLst/>
                        </a:rPr>
                        <a:t>D21H</a:t>
                      </a:r>
                      <a:endParaRPr lang="en-GB"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1000" u="none" strike="noStrike" dirty="0">
                          <a:effectLst/>
                        </a:rPr>
                        <a:t>INF</a:t>
                      </a:r>
                      <a:endParaRPr lang="en-GB"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48884451"/>
                  </a:ext>
                </a:extLst>
              </a:tr>
              <a:tr h="171942">
                <a:tc>
                  <a:txBody>
                    <a:bodyPr/>
                    <a:lstStyle/>
                    <a:p>
                      <a:pPr algn="l" fontAlgn="ctr"/>
                      <a:r>
                        <a:rPr lang="en-GB" sz="1000" u="none" strike="noStrike">
                          <a:effectLst/>
                        </a:rPr>
                        <a:t>A01N 25/04</a:t>
                      </a:r>
                      <a:endParaRPr lang="en-GB"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GB" sz="1000" u="none" strike="noStrike" dirty="0">
                          <a:effectLst/>
                        </a:rPr>
                        <a:t>A01N 25/16</a:t>
                      </a:r>
                      <a:endParaRPr lang="en-GB"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1000" u="none" strike="noStrike" dirty="0">
                          <a:effectLst/>
                        </a:rPr>
                        <a:t>APP</a:t>
                      </a:r>
                      <a:endParaRPr lang="en-GB"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59652560"/>
                  </a:ext>
                </a:extLst>
              </a:tr>
              <a:tr h="171942">
                <a:tc>
                  <a:txBody>
                    <a:bodyPr/>
                    <a:lstStyle/>
                    <a:p>
                      <a:pPr algn="l" fontAlgn="ctr"/>
                      <a:r>
                        <a:rPr lang="en-GB" sz="1000" u="none" strike="noStrike">
                          <a:effectLst/>
                        </a:rPr>
                        <a:t>A01N 25/12</a:t>
                      </a:r>
                      <a:endParaRPr lang="en-GB"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GB" sz="1000" u="none" strike="noStrike">
                          <a:effectLst/>
                        </a:rPr>
                        <a:t>A01N 25/26</a:t>
                      </a:r>
                      <a:endParaRPr lang="en-GB"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GB" sz="1000" u="none" strike="noStrike" dirty="0">
                          <a:effectLst/>
                        </a:rPr>
                        <a:t>INF</a:t>
                      </a:r>
                      <a:endParaRPr lang="en-GB"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883383199"/>
                  </a:ext>
                </a:extLst>
              </a:tr>
              <a:tr h="171942">
                <a:tc>
                  <a:txBody>
                    <a:bodyPr/>
                    <a:lstStyle/>
                    <a:p>
                      <a:pPr algn="l" fontAlgn="ctr"/>
                      <a:r>
                        <a:rPr lang="en-GB" sz="1000" u="none" strike="noStrike">
                          <a:effectLst/>
                        </a:rPr>
                        <a:t>A01N 37/00</a:t>
                      </a:r>
                      <a:endParaRPr lang="en-GB"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GB" sz="1000" u="none" strike="noStrike">
                          <a:effectLst/>
                        </a:rPr>
                        <a:t>A01N 53/00</a:t>
                      </a:r>
                      <a:endParaRPr lang="en-GB"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GB" sz="1000" u="none" strike="noStrike" dirty="0">
                          <a:effectLst/>
                        </a:rPr>
                        <a:t>LIM</a:t>
                      </a:r>
                      <a:endParaRPr lang="en-GB"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241631032"/>
                  </a:ext>
                </a:extLst>
              </a:tr>
              <a:tr h="171942">
                <a:tc>
                  <a:txBody>
                    <a:bodyPr/>
                    <a:lstStyle/>
                    <a:p>
                      <a:pPr algn="l" fontAlgn="ctr"/>
                      <a:r>
                        <a:rPr lang="en-GB" sz="1000" u="none" strike="noStrike">
                          <a:effectLst/>
                        </a:rPr>
                        <a:t>A01N 43/00</a:t>
                      </a:r>
                      <a:endParaRPr lang="en-GB"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GB" sz="1000" u="none" strike="noStrike">
                          <a:effectLst/>
                        </a:rPr>
                        <a:t>A01N 37/00</a:t>
                      </a:r>
                      <a:endParaRPr lang="en-GB"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GB" sz="1000" u="none" strike="noStrike" dirty="0">
                          <a:effectLst/>
                        </a:rPr>
                        <a:t>INF</a:t>
                      </a:r>
                      <a:endParaRPr lang="en-GB"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494950215"/>
                  </a:ext>
                </a:extLst>
              </a:tr>
              <a:tr h="171942">
                <a:tc>
                  <a:txBody>
                    <a:bodyPr/>
                    <a:lstStyle/>
                    <a:p>
                      <a:pPr algn="l" fontAlgn="ctr"/>
                      <a:r>
                        <a:rPr lang="en-GB" sz="1000" u="none" strike="noStrike">
                          <a:effectLst/>
                        </a:rPr>
                        <a:t>A01N 43/00</a:t>
                      </a:r>
                      <a:endParaRPr lang="en-GB"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GB" sz="1000" u="none" strike="noStrike">
                          <a:effectLst/>
                        </a:rPr>
                        <a:t>A01N 33/00-A01N 41/12</a:t>
                      </a:r>
                      <a:endParaRPr lang="en-GB"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sk-SK" sz="1000" u="none" strike="noStrike" dirty="0" smtClean="0">
                          <a:effectLst/>
                        </a:rPr>
                        <a:t>RES</a:t>
                      </a:r>
                      <a:endParaRPr lang="en-GB"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936321124"/>
                  </a:ext>
                </a:extLst>
              </a:tr>
            </a:tbl>
          </a:graphicData>
        </a:graphic>
      </p:graphicFrame>
      <p:sp>
        <p:nvSpPr>
          <p:cNvPr id="5" name="Slide Number Placeholder 4"/>
          <p:cNvSpPr>
            <a:spLocks noGrp="1"/>
          </p:cNvSpPr>
          <p:nvPr>
            <p:ph type="sldNum" sz="quarter" idx="10"/>
          </p:nvPr>
        </p:nvSpPr>
        <p:spPr/>
        <p:txBody>
          <a:bodyPr/>
          <a:lstStyle/>
          <a:p>
            <a:pPr>
              <a:defRPr/>
            </a:pPr>
            <a:fld id="{ADC813F8-B5E0-463F-B52D-A76CAE1804A7}" type="slidenum">
              <a:rPr lang="en-US" smtClean="0"/>
              <a:pPr>
                <a:defRPr/>
              </a:pPr>
              <a:t>17</a:t>
            </a:fld>
            <a:endParaRPr lang="en-US"/>
          </a:p>
        </p:txBody>
      </p:sp>
      <p:pic>
        <p:nvPicPr>
          <p:cNvPr id="10" name="Picture 9"/>
          <p:cNvPicPr>
            <a:picLocks noChangeAspect="1"/>
          </p:cNvPicPr>
          <p:nvPr/>
        </p:nvPicPr>
        <p:blipFill>
          <a:blip r:embed="rId5"/>
          <a:stretch>
            <a:fillRect/>
          </a:stretch>
        </p:blipFill>
        <p:spPr>
          <a:xfrm>
            <a:off x="3916459" y="160636"/>
            <a:ext cx="998279" cy="284300"/>
          </a:xfrm>
          <a:prstGeom prst="rect">
            <a:avLst/>
          </a:prstGeom>
        </p:spPr>
      </p:pic>
      <p:pic>
        <p:nvPicPr>
          <p:cNvPr id="11" name="Picture 10"/>
          <p:cNvPicPr>
            <a:picLocks noChangeAspect="1"/>
          </p:cNvPicPr>
          <p:nvPr/>
        </p:nvPicPr>
        <p:blipFill>
          <a:blip r:embed="rId6"/>
          <a:stretch>
            <a:fillRect/>
          </a:stretch>
        </p:blipFill>
        <p:spPr>
          <a:xfrm>
            <a:off x="3234255" y="127660"/>
            <a:ext cx="523875" cy="317276"/>
          </a:xfrm>
          <a:prstGeom prst="rect">
            <a:avLst/>
          </a:prstGeom>
        </p:spPr>
      </p:pic>
    </p:spTree>
    <p:extLst>
      <p:ext uri="{BB962C8B-B14F-4D97-AF65-F5344CB8AC3E}">
        <p14:creationId xmlns:p14="http://schemas.microsoft.com/office/powerpoint/2010/main" val="2675098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0693" y="379894"/>
            <a:ext cx="3540124" cy="680555"/>
          </a:xfrm>
        </p:spPr>
        <p:txBody>
          <a:bodyPr anchor="t"/>
          <a:lstStyle/>
          <a:p>
            <a:pPr algn="ctr"/>
            <a:r>
              <a:rPr lang="sk-SK" dirty="0" smtClean="0"/>
              <a:t>CRL export </a:t>
            </a:r>
            <a:br>
              <a:rPr lang="sk-SK" dirty="0" smtClean="0"/>
            </a:br>
            <a:r>
              <a:rPr lang="sk-SK" dirty="0" smtClean="0"/>
              <a:t>and amendmedments</a:t>
            </a:r>
            <a:endParaRPr lang="en-GB" dirty="0"/>
          </a:p>
        </p:txBody>
      </p:sp>
      <p:sp>
        <p:nvSpPr>
          <p:cNvPr id="4" name="Text Placeholder 3"/>
          <p:cNvSpPr>
            <a:spLocks noGrp="1"/>
          </p:cNvSpPr>
          <p:nvPr>
            <p:ph type="body" sz="half" idx="2"/>
          </p:nvPr>
        </p:nvSpPr>
        <p:spPr>
          <a:xfrm>
            <a:off x="258017" y="1239356"/>
            <a:ext cx="3352800" cy="5037619"/>
          </a:xfrm>
        </p:spPr>
        <p:txBody>
          <a:bodyPr/>
          <a:lstStyle/>
          <a:p>
            <a:r>
              <a:rPr lang="sk-SK" u="sng" dirty="0" smtClean="0"/>
              <a:t>Get your CRL from IPCRMS and corresponding amendments created automatically</a:t>
            </a:r>
            <a:r>
              <a:rPr lang="sk-SK" dirty="0" smtClean="0"/>
              <a:t>!</a:t>
            </a:r>
          </a:p>
          <a:p>
            <a:endParaRPr lang="sk-SK" dirty="0"/>
          </a:p>
          <a:p>
            <a:r>
              <a:rPr lang="en-US" dirty="0"/>
              <a:t>CRL exports </a:t>
            </a:r>
            <a:r>
              <a:rPr lang="sk-SK" dirty="0" smtClean="0"/>
              <a:t>a file with tables for the scheme, definitions and catchwords that can be used as an IEF annex and at the same time it creates </a:t>
            </a:r>
            <a:r>
              <a:rPr lang="en-US" dirty="0" smtClean="0"/>
              <a:t>new </a:t>
            </a:r>
            <a:r>
              <a:rPr lang="en-US" dirty="0"/>
              <a:t>or modifies existing scheme, definitions and catchwords entries or </a:t>
            </a:r>
            <a:r>
              <a:rPr lang="en-US" dirty="0" smtClean="0"/>
              <a:t>amendments</a:t>
            </a:r>
            <a:r>
              <a:rPr lang="sk-SK" dirty="0" smtClean="0"/>
              <a:t> in IPCRMS</a:t>
            </a:r>
            <a:r>
              <a:rPr lang="en-US" dirty="0" smtClean="0"/>
              <a:t>.</a:t>
            </a:r>
            <a:endParaRPr lang="sk-SK" dirty="0" smtClean="0"/>
          </a:p>
          <a:p>
            <a:endParaRPr lang="sk-SK" dirty="0"/>
          </a:p>
          <a:p>
            <a:r>
              <a:rPr lang="sk-SK" dirty="0" smtClean="0"/>
              <a:t>Before CRL export, make the existing scheme, definitions and catchwords amendment in the project Proposed.</a:t>
            </a:r>
          </a:p>
          <a:p>
            <a:endParaRPr lang="sk-SK" dirty="0"/>
          </a:p>
          <a:p>
            <a:r>
              <a:rPr lang="sk-SK" dirty="0" smtClean="0"/>
              <a:t>Amendments created by CRL export stay in Draft status, thus they can be easily recognised or filtered to be reviewed and modified or removed manually as needed.</a:t>
            </a:r>
          </a:p>
          <a:p>
            <a:endParaRPr lang="sk-SK" dirty="0"/>
          </a:p>
          <a:p>
            <a:endParaRPr lang="en-US" dirty="0"/>
          </a:p>
          <a:p>
            <a:endParaRPr lang="sk-SK" dirty="0" smtClean="0"/>
          </a:p>
          <a:p>
            <a:endParaRPr lang="sk-SK" dirty="0"/>
          </a:p>
          <a:p>
            <a:endParaRPr lang="en-GB" dirty="0"/>
          </a:p>
        </p:txBody>
      </p:sp>
      <p:sp>
        <p:nvSpPr>
          <p:cNvPr id="15" name="TextBox 14"/>
          <p:cNvSpPr txBox="1"/>
          <p:nvPr/>
        </p:nvSpPr>
        <p:spPr>
          <a:xfrm>
            <a:off x="3610817" y="504825"/>
            <a:ext cx="4645025" cy="609600"/>
          </a:xfrm>
          <a:prstGeom prst="rect">
            <a:avLst/>
          </a:prstGeom>
          <a:noFill/>
          <a:ln>
            <a:noFill/>
          </a:ln>
        </p:spPr>
        <p:txBody>
          <a:bodyPr wrap="square" rtlCol="0">
            <a:noAutofit/>
          </a:bodyPr>
          <a:lstStyle/>
          <a:p>
            <a:r>
              <a:rPr lang="sk-SK" sz="1800" dirty="0" smtClean="0">
                <a:solidFill>
                  <a:srgbClr val="002060"/>
                </a:solidFill>
              </a:rPr>
              <a:t>RCL view enables CRL export </a:t>
            </a:r>
            <a:endParaRPr lang="en-GB" sz="1800" dirty="0">
              <a:solidFill>
                <a:srgbClr val="002060"/>
              </a:solidFill>
            </a:endParaRPr>
          </a:p>
        </p:txBody>
      </p:sp>
      <p:sp>
        <p:nvSpPr>
          <p:cNvPr id="20" name="TextBox 19"/>
          <p:cNvSpPr txBox="1"/>
          <p:nvPr/>
        </p:nvSpPr>
        <p:spPr>
          <a:xfrm>
            <a:off x="3610817" y="5257800"/>
            <a:ext cx="5264150" cy="990600"/>
          </a:xfrm>
          <a:prstGeom prst="rect">
            <a:avLst/>
          </a:prstGeom>
          <a:noFill/>
          <a:ln>
            <a:noFill/>
          </a:ln>
        </p:spPr>
        <p:txBody>
          <a:bodyPr wrap="square" rtlCol="0">
            <a:noAutofit/>
          </a:bodyPr>
          <a:lstStyle/>
          <a:p>
            <a:r>
              <a:rPr lang="sk-SK" sz="1400" b="1" dirty="0" smtClean="0">
                <a:solidFill>
                  <a:srgbClr val="FF0000"/>
                </a:solidFill>
              </a:rPr>
              <a:t>TIP:</a:t>
            </a:r>
            <a:r>
              <a:rPr lang="sk-SK" sz="1400" dirty="0" smtClean="0">
                <a:solidFill>
                  <a:srgbClr val="FF0000"/>
                </a:solidFill>
              </a:rPr>
              <a:t> Export scheme from IPCRMS to prepare or further modify revision requests or proposals in </a:t>
            </a:r>
            <a:r>
              <a:rPr lang="sk-SK" sz="1400" i="1" dirty="0" smtClean="0">
                <a:solidFill>
                  <a:srgbClr val="FF0000"/>
                </a:solidFill>
              </a:rPr>
              <a:t>IPCRMS-friendly format</a:t>
            </a:r>
            <a:r>
              <a:rPr lang="sk-SK" sz="1400" dirty="0" smtClean="0">
                <a:solidFill>
                  <a:srgbClr val="FF0000"/>
                </a:solidFill>
              </a:rPr>
              <a:t>, </a:t>
            </a:r>
            <a:r>
              <a:rPr lang="sk-SK" sz="1400" b="1" u="sng" dirty="0" smtClean="0">
                <a:solidFill>
                  <a:srgbClr val="FF0000"/>
                </a:solidFill>
              </a:rPr>
              <a:t>IB can do it </a:t>
            </a:r>
            <a:r>
              <a:rPr lang="sk-SK" sz="1400" dirty="0" smtClean="0">
                <a:solidFill>
                  <a:srgbClr val="FF0000"/>
                </a:solidFill>
              </a:rPr>
              <a:t>for you! Export your draft proposal from IPCRMS if exists from </a:t>
            </a:r>
            <a:r>
              <a:rPr lang="sk-SK" sz="1400" b="1" dirty="0" smtClean="0">
                <a:solidFill>
                  <a:srgbClr val="FF0000"/>
                </a:solidFill>
              </a:rPr>
              <a:t>Draft</a:t>
            </a:r>
            <a:r>
              <a:rPr lang="sk-SK" sz="1400" dirty="0" smtClean="0">
                <a:solidFill>
                  <a:srgbClr val="FF0000"/>
                </a:solidFill>
              </a:rPr>
              <a:t> view.</a:t>
            </a:r>
            <a:endParaRPr lang="en-GB" sz="1400" dirty="0">
              <a:solidFill>
                <a:srgbClr val="FF0000"/>
              </a:solidFill>
            </a:endParaRPr>
          </a:p>
        </p:txBody>
      </p:sp>
      <p:pic>
        <p:nvPicPr>
          <p:cNvPr id="10" name="Content Placeholder 9"/>
          <p:cNvPicPr>
            <a:picLocks noGrp="1" noChangeAspect="1"/>
          </p:cNvPicPr>
          <p:nvPr>
            <p:ph idx="1"/>
          </p:nvPr>
        </p:nvPicPr>
        <p:blipFill>
          <a:blip r:embed="rId2"/>
          <a:stretch>
            <a:fillRect/>
          </a:stretch>
        </p:blipFill>
        <p:spPr>
          <a:xfrm>
            <a:off x="3984884" y="900830"/>
            <a:ext cx="3200400" cy="4379844"/>
          </a:xfrm>
          <a:prstGeom prst="rect">
            <a:avLst/>
          </a:prstGeom>
        </p:spPr>
      </p:pic>
      <p:pic>
        <p:nvPicPr>
          <p:cNvPr id="11" name="Picture 10"/>
          <p:cNvPicPr>
            <a:picLocks noChangeAspect="1"/>
          </p:cNvPicPr>
          <p:nvPr/>
        </p:nvPicPr>
        <p:blipFill>
          <a:blip r:embed="rId3"/>
          <a:stretch>
            <a:fillRect/>
          </a:stretch>
        </p:blipFill>
        <p:spPr>
          <a:xfrm>
            <a:off x="7310364" y="379894"/>
            <a:ext cx="1638374" cy="680555"/>
          </a:xfrm>
          <a:prstGeom prst="rect">
            <a:avLst/>
          </a:prstGeom>
        </p:spPr>
      </p:pic>
      <p:sp>
        <p:nvSpPr>
          <p:cNvPr id="6" name="Slide Number Placeholder 5"/>
          <p:cNvSpPr>
            <a:spLocks noGrp="1"/>
          </p:cNvSpPr>
          <p:nvPr>
            <p:ph type="sldNum" sz="quarter" idx="10"/>
          </p:nvPr>
        </p:nvSpPr>
        <p:spPr/>
        <p:txBody>
          <a:bodyPr/>
          <a:lstStyle/>
          <a:p>
            <a:pPr>
              <a:defRPr/>
            </a:pPr>
            <a:fld id="{ADC813F8-B5E0-463F-B52D-A76CAE1804A7}" type="slidenum">
              <a:rPr lang="en-US" smtClean="0"/>
              <a:pPr>
                <a:defRPr/>
              </a:pPr>
              <a:t>18</a:t>
            </a:fld>
            <a:endParaRPr lang="en-US"/>
          </a:p>
        </p:txBody>
      </p:sp>
      <p:pic>
        <p:nvPicPr>
          <p:cNvPr id="13" name="Picture 12"/>
          <p:cNvPicPr>
            <a:picLocks noChangeAspect="1"/>
          </p:cNvPicPr>
          <p:nvPr/>
        </p:nvPicPr>
        <p:blipFill>
          <a:blip r:embed="rId4"/>
          <a:stretch>
            <a:fillRect/>
          </a:stretch>
        </p:blipFill>
        <p:spPr>
          <a:xfrm>
            <a:off x="2655983" y="238125"/>
            <a:ext cx="523875" cy="317276"/>
          </a:xfrm>
          <a:prstGeom prst="rect">
            <a:avLst/>
          </a:prstGeom>
        </p:spPr>
      </p:pic>
    </p:spTree>
    <p:extLst>
      <p:ext uri="{BB962C8B-B14F-4D97-AF65-F5344CB8AC3E}">
        <p14:creationId xmlns:p14="http://schemas.microsoft.com/office/powerpoint/2010/main" val="2108776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8738" y="398411"/>
            <a:ext cx="3540124" cy="744589"/>
          </a:xfrm>
        </p:spPr>
        <p:txBody>
          <a:bodyPr anchor="t"/>
          <a:lstStyle/>
          <a:p>
            <a:pPr algn="ctr"/>
            <a:r>
              <a:rPr lang="sk-SK" dirty="0" smtClean="0"/>
              <a:t>Modify, delete or make </a:t>
            </a:r>
            <a:br>
              <a:rPr lang="sk-SK" dirty="0" smtClean="0"/>
            </a:br>
            <a:r>
              <a:rPr lang="sk-SK" dirty="0" smtClean="0"/>
              <a:t>C-type amendments</a:t>
            </a:r>
            <a:endParaRPr lang="en-GB" dirty="0"/>
          </a:p>
        </p:txBody>
      </p:sp>
      <p:sp>
        <p:nvSpPr>
          <p:cNvPr id="4" name="Text Placeholder 3"/>
          <p:cNvSpPr>
            <a:spLocks noGrp="1"/>
          </p:cNvSpPr>
          <p:nvPr>
            <p:ph type="body" sz="half" idx="2"/>
          </p:nvPr>
        </p:nvSpPr>
        <p:spPr>
          <a:xfrm>
            <a:off x="252412" y="1295400"/>
            <a:ext cx="3346450" cy="5029199"/>
          </a:xfrm>
        </p:spPr>
        <p:txBody>
          <a:bodyPr/>
          <a:lstStyle/>
          <a:p>
            <a:r>
              <a:rPr lang="sk-SK" b="1" dirty="0"/>
              <a:t>Editor</a:t>
            </a:r>
            <a:r>
              <a:rPr lang="sk-SK" dirty="0"/>
              <a:t> or </a:t>
            </a:r>
            <a:r>
              <a:rPr lang="sk-SK" b="1" dirty="0"/>
              <a:t>More Actions </a:t>
            </a:r>
            <a:r>
              <a:rPr lang="sk-SK" dirty="0" smtClean="0"/>
              <a:t>buttons </a:t>
            </a:r>
            <a:r>
              <a:rPr lang="sk-SK" dirty="0"/>
              <a:t>can be used to modify </a:t>
            </a:r>
            <a:r>
              <a:rPr lang="sk-SK" dirty="0" smtClean="0"/>
              <a:t>existing amendments, their titles, </a:t>
            </a:r>
            <a:r>
              <a:rPr lang="sk-SK" dirty="0"/>
              <a:t>dots, etc. </a:t>
            </a:r>
          </a:p>
          <a:p>
            <a:endParaRPr lang="sk-SK" dirty="0" smtClean="0"/>
          </a:p>
          <a:p>
            <a:r>
              <a:rPr lang="sk-SK" dirty="0" smtClean="0"/>
              <a:t>Text in the titles can be formatted by using the icons above the text field, where special characters, chemical symbols, images or standard expressions for notes can be also inserted. </a:t>
            </a:r>
          </a:p>
          <a:p>
            <a:endParaRPr lang="sk-SK" dirty="0"/>
          </a:p>
          <a:p>
            <a:r>
              <a:rPr lang="sk-SK" dirty="0"/>
              <a:t>Check RCL </a:t>
            </a:r>
            <a:r>
              <a:rPr lang="sk-SK" dirty="0" smtClean="0"/>
              <a:t>tab and modify </a:t>
            </a:r>
            <a:r>
              <a:rPr lang="sk-SK" dirty="0"/>
              <a:t>each scheme entry </a:t>
            </a:r>
            <a:r>
              <a:rPr lang="sk-SK" dirty="0" smtClean="0"/>
              <a:t>that appears in </a:t>
            </a:r>
            <a:r>
              <a:rPr lang="sk-SK" dirty="0"/>
              <a:t>the </a:t>
            </a:r>
            <a:r>
              <a:rPr lang="sk-SK" dirty="0" smtClean="0"/>
              <a:t>RCL as </a:t>
            </a:r>
            <a:r>
              <a:rPr lang="sk-SK" dirty="0"/>
              <a:t>needed </a:t>
            </a:r>
            <a:r>
              <a:rPr lang="sk-SK" dirty="0" smtClean="0"/>
              <a:t>by using </a:t>
            </a:r>
            <a:r>
              <a:rPr lang="sk-SK" b="1" dirty="0" smtClean="0"/>
              <a:t>Editor</a:t>
            </a:r>
            <a:r>
              <a:rPr lang="sk-SK" dirty="0" smtClean="0"/>
              <a:t> in Scheme tab, </a:t>
            </a:r>
            <a:r>
              <a:rPr lang="sk-SK" dirty="0"/>
              <a:t>e.g. </a:t>
            </a:r>
            <a:r>
              <a:rPr lang="sk-SK" dirty="0" smtClean="0"/>
              <a:t>reclassification </a:t>
            </a:r>
            <a:r>
              <a:rPr lang="sk-SK" dirty="0"/>
              <a:t>target groups, default transfer, transfer target groups, change C-type to M-type, etc. </a:t>
            </a:r>
          </a:p>
          <a:p>
            <a:endParaRPr lang="sk-SK" dirty="0" smtClean="0"/>
          </a:p>
          <a:p>
            <a:r>
              <a:rPr lang="sk-SK" dirty="0" smtClean="0"/>
              <a:t>Remove draft amendments by using More Actions if they are not needed. Removed draft amendments cannot be reverted but have to be recreated. </a:t>
            </a:r>
            <a:endParaRPr lang="en-US" dirty="0"/>
          </a:p>
          <a:p>
            <a:endParaRPr lang="sk-SK" dirty="0"/>
          </a:p>
          <a:p>
            <a:endParaRPr lang="en-GB" dirty="0"/>
          </a:p>
        </p:txBody>
      </p:sp>
      <p:sp>
        <p:nvSpPr>
          <p:cNvPr id="15" name="TextBox 14"/>
          <p:cNvSpPr txBox="1"/>
          <p:nvPr/>
        </p:nvSpPr>
        <p:spPr>
          <a:xfrm>
            <a:off x="4648200" y="524091"/>
            <a:ext cx="2347136" cy="493227"/>
          </a:xfrm>
          <a:prstGeom prst="rect">
            <a:avLst/>
          </a:prstGeom>
          <a:noFill/>
          <a:ln>
            <a:noFill/>
          </a:ln>
        </p:spPr>
        <p:txBody>
          <a:bodyPr wrap="square" rtlCol="0">
            <a:noAutofit/>
          </a:bodyPr>
          <a:lstStyle/>
          <a:p>
            <a:r>
              <a:rPr lang="sk-SK" sz="1800" dirty="0" smtClean="0">
                <a:solidFill>
                  <a:srgbClr val="002060"/>
                </a:solidFill>
              </a:rPr>
              <a:t>Scheme entry Editor</a:t>
            </a:r>
            <a:endParaRPr lang="en-GB" sz="1800" dirty="0">
              <a:solidFill>
                <a:srgbClr val="002060"/>
              </a:solidFill>
            </a:endParaRPr>
          </a:p>
        </p:txBody>
      </p:sp>
      <p:sp>
        <p:nvSpPr>
          <p:cNvPr id="20" name="TextBox 19"/>
          <p:cNvSpPr txBox="1"/>
          <p:nvPr/>
        </p:nvSpPr>
        <p:spPr>
          <a:xfrm>
            <a:off x="3727450" y="5181600"/>
            <a:ext cx="5264150" cy="990599"/>
          </a:xfrm>
          <a:prstGeom prst="rect">
            <a:avLst/>
          </a:prstGeom>
          <a:noFill/>
          <a:ln>
            <a:noFill/>
          </a:ln>
        </p:spPr>
        <p:txBody>
          <a:bodyPr wrap="square" rtlCol="0">
            <a:noAutofit/>
          </a:bodyPr>
          <a:lstStyle/>
          <a:p>
            <a:r>
              <a:rPr lang="sk-SK" sz="1400" b="1" dirty="0" smtClean="0">
                <a:solidFill>
                  <a:srgbClr val="FF0000"/>
                </a:solidFill>
              </a:rPr>
              <a:t>TIP:</a:t>
            </a:r>
            <a:r>
              <a:rPr lang="sk-SK" sz="1400" dirty="0" smtClean="0">
                <a:solidFill>
                  <a:srgbClr val="FF0000"/>
                </a:solidFill>
              </a:rPr>
              <a:t> Delete C-type symbol from </a:t>
            </a:r>
            <a:r>
              <a:rPr lang="sk-SK" sz="1400" i="1" dirty="0" smtClean="0">
                <a:solidFill>
                  <a:srgbClr val="FF0000"/>
                </a:solidFill>
              </a:rPr>
              <a:t>„Reclassified to“</a:t>
            </a:r>
            <a:r>
              <a:rPr lang="sk-SK" sz="1400" dirty="0" smtClean="0">
                <a:solidFill>
                  <a:srgbClr val="FF0000"/>
                </a:solidFill>
              </a:rPr>
              <a:t> if it is duplicated in the RCL; use </a:t>
            </a:r>
            <a:r>
              <a:rPr lang="sk-SK" sz="1400" i="1" dirty="0" smtClean="0">
                <a:solidFill>
                  <a:srgbClr val="FF0000"/>
                </a:solidFill>
              </a:rPr>
              <a:t>Import </a:t>
            </a:r>
            <a:r>
              <a:rPr lang="sk-SK" sz="1400" i="1" dirty="0">
                <a:solidFill>
                  <a:srgbClr val="FF0000"/>
                </a:solidFill>
              </a:rPr>
              <a:t>previous</a:t>
            </a:r>
            <a:r>
              <a:rPr lang="sk-SK" sz="1400" dirty="0">
                <a:solidFill>
                  <a:srgbClr val="FF0000"/>
                </a:solidFill>
              </a:rPr>
              <a:t> </a:t>
            </a:r>
            <a:r>
              <a:rPr lang="sk-SK" sz="1400" dirty="0" smtClean="0">
                <a:solidFill>
                  <a:srgbClr val="FF0000"/>
                </a:solidFill>
              </a:rPr>
              <a:t>in More Actions or in Editor to revert past proposed amendment to be used again; do not hesitate to contact the IB in case you need help.</a:t>
            </a:r>
            <a:endParaRPr lang="en-GB" sz="1400" dirty="0">
              <a:solidFill>
                <a:srgbClr val="FF0000"/>
              </a:solidFill>
            </a:endParaRPr>
          </a:p>
        </p:txBody>
      </p:sp>
      <p:pic>
        <p:nvPicPr>
          <p:cNvPr id="8" name="Picture 7"/>
          <p:cNvPicPr>
            <a:picLocks noChangeAspect="1"/>
          </p:cNvPicPr>
          <p:nvPr/>
        </p:nvPicPr>
        <p:blipFill>
          <a:blip r:embed="rId2"/>
          <a:stretch>
            <a:fillRect/>
          </a:stretch>
        </p:blipFill>
        <p:spPr>
          <a:xfrm>
            <a:off x="4038600" y="1090902"/>
            <a:ext cx="3900487" cy="3221470"/>
          </a:xfrm>
          <a:prstGeom prst="rect">
            <a:avLst/>
          </a:prstGeom>
        </p:spPr>
      </p:pic>
      <p:pic>
        <p:nvPicPr>
          <p:cNvPr id="7" name="Content Placeholder 6"/>
          <p:cNvPicPr>
            <a:picLocks noGrp="1" noChangeAspect="1"/>
          </p:cNvPicPr>
          <p:nvPr>
            <p:ph idx="1"/>
          </p:nvPr>
        </p:nvPicPr>
        <p:blipFill>
          <a:blip r:embed="rId3"/>
          <a:stretch>
            <a:fillRect/>
          </a:stretch>
        </p:blipFill>
        <p:spPr>
          <a:xfrm>
            <a:off x="5882966" y="3048000"/>
            <a:ext cx="3108634" cy="1905000"/>
          </a:xfrm>
          <a:prstGeom prst="rect">
            <a:avLst/>
          </a:prstGeom>
          <a:solidFill>
            <a:srgbClr val="0070C0"/>
          </a:solidFill>
          <a:ln>
            <a:solidFill>
              <a:schemeClr val="bg1">
                <a:lumMod val="75000"/>
              </a:schemeClr>
            </a:solidFill>
          </a:ln>
        </p:spPr>
      </p:pic>
      <p:sp>
        <p:nvSpPr>
          <p:cNvPr id="5" name="Slide Number Placeholder 4"/>
          <p:cNvSpPr>
            <a:spLocks noGrp="1"/>
          </p:cNvSpPr>
          <p:nvPr>
            <p:ph type="sldNum" sz="quarter" idx="10"/>
          </p:nvPr>
        </p:nvSpPr>
        <p:spPr/>
        <p:txBody>
          <a:bodyPr/>
          <a:lstStyle/>
          <a:p>
            <a:pPr>
              <a:defRPr/>
            </a:pPr>
            <a:fld id="{ADC813F8-B5E0-463F-B52D-A76CAE1804A7}" type="slidenum">
              <a:rPr lang="en-US" smtClean="0"/>
              <a:pPr>
                <a:defRPr/>
              </a:pPr>
              <a:t>19</a:t>
            </a:fld>
            <a:endParaRPr lang="en-US"/>
          </a:p>
        </p:txBody>
      </p:sp>
    </p:spTree>
    <p:extLst>
      <p:ext uri="{BB962C8B-B14F-4D97-AF65-F5344CB8AC3E}">
        <p14:creationId xmlns:p14="http://schemas.microsoft.com/office/powerpoint/2010/main" val="1609718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71"/>
            <a:ext cx="8229600" cy="868362"/>
          </a:xfrm>
        </p:spPr>
        <p:txBody>
          <a:bodyPr/>
          <a:lstStyle/>
          <a:p>
            <a:r>
              <a:rPr lang="sk-SK" sz="3200" dirty="0" smtClean="0"/>
              <a:t>What IPCRMS can do for Rapporteur?</a:t>
            </a:r>
            <a:endParaRPr lang="en-GB" sz="3200" dirty="0"/>
          </a:p>
        </p:txBody>
      </p:sp>
      <p:sp>
        <p:nvSpPr>
          <p:cNvPr id="3" name="Content Placeholder 2"/>
          <p:cNvSpPr>
            <a:spLocks noGrp="1"/>
          </p:cNvSpPr>
          <p:nvPr>
            <p:ph idx="1"/>
          </p:nvPr>
        </p:nvSpPr>
        <p:spPr>
          <a:xfrm>
            <a:off x="457200" y="1027432"/>
            <a:ext cx="8305800" cy="5754367"/>
          </a:xfrm>
        </p:spPr>
        <p:txBody>
          <a:bodyPr/>
          <a:lstStyle/>
          <a:p>
            <a:r>
              <a:rPr lang="sk-SK" sz="2000" dirty="0" smtClean="0"/>
              <a:t>Upload </a:t>
            </a:r>
            <a:r>
              <a:rPr lang="sk-SK" sz="2000" dirty="0"/>
              <a:t>(import) </a:t>
            </a:r>
            <a:r>
              <a:rPr lang="sk-SK" sz="2000" dirty="0" smtClean="0"/>
              <a:t>or </a:t>
            </a:r>
            <a:r>
              <a:rPr lang="sk-SK" sz="2000" dirty="0"/>
              <a:t>Download (export) </a:t>
            </a:r>
            <a:r>
              <a:rPr lang="sk-SK" sz="2000" dirty="0" smtClean="0"/>
              <a:t>tables</a:t>
            </a:r>
            <a:r>
              <a:rPr lang="en-US" sz="2000" dirty="0" smtClean="0"/>
              <a:t> </a:t>
            </a:r>
            <a:r>
              <a:rPr lang="sk-SK" sz="2000" dirty="0" smtClean="0"/>
              <a:t>used </a:t>
            </a:r>
            <a:r>
              <a:rPr lang="en-US" sz="2000" dirty="0" smtClean="0"/>
              <a:t>in</a:t>
            </a:r>
            <a:r>
              <a:rPr lang="sk-SK" sz="2000" dirty="0" smtClean="0"/>
              <a:t> </a:t>
            </a:r>
            <a:r>
              <a:rPr lang="sk-SK" sz="2000" dirty="0"/>
              <a:t>IEF Annexes (schemes, RCLs, CRLs, NLR), in particular:</a:t>
            </a:r>
          </a:p>
          <a:p>
            <a:r>
              <a:rPr lang="sk-SK" sz="2000" dirty="0" smtClean="0"/>
              <a:t>import </a:t>
            </a:r>
            <a:r>
              <a:rPr lang="sk-SK" sz="2000" dirty="0" smtClean="0">
                <a:solidFill>
                  <a:srgbClr val="0070C0"/>
                </a:solidFill>
              </a:rPr>
              <a:t>scheme</a:t>
            </a:r>
            <a:r>
              <a:rPr lang="sk-SK" sz="2000" dirty="0" smtClean="0"/>
              <a:t> (both EN/FR         ) from file or import </a:t>
            </a:r>
            <a:r>
              <a:rPr lang="sk-SK" sz="2000" dirty="0" smtClean="0">
                <a:solidFill>
                  <a:srgbClr val="0070C0"/>
                </a:solidFill>
              </a:rPr>
              <a:t>CPC/FI</a:t>
            </a:r>
            <a:r>
              <a:rPr lang="sk-SK" sz="2000" dirty="0" smtClean="0"/>
              <a:t>; </a:t>
            </a:r>
          </a:p>
          <a:p>
            <a:r>
              <a:rPr lang="sk-SK" sz="2000" dirty="0" smtClean="0"/>
              <a:t>import </a:t>
            </a:r>
            <a:r>
              <a:rPr lang="sk-SK" sz="2000" dirty="0" smtClean="0">
                <a:solidFill>
                  <a:srgbClr val="0070C0"/>
                </a:solidFill>
              </a:rPr>
              <a:t>RCL</a:t>
            </a:r>
            <a:r>
              <a:rPr lang="sk-SK" sz="2000" dirty="0" smtClean="0"/>
              <a:t>                          from file and create corresponding amendments in the scheme; </a:t>
            </a:r>
          </a:p>
          <a:p>
            <a:r>
              <a:rPr lang="sk-SK" sz="2000" dirty="0" smtClean="0"/>
              <a:t>import </a:t>
            </a:r>
            <a:r>
              <a:rPr lang="sk-SK" sz="2000" dirty="0" smtClean="0">
                <a:solidFill>
                  <a:srgbClr val="0070C0"/>
                </a:solidFill>
              </a:rPr>
              <a:t>NLR</a:t>
            </a:r>
            <a:r>
              <a:rPr lang="sk-SK" sz="2000" dirty="0" smtClean="0"/>
              <a:t>                          from file, create corresponding amendments in the scheme and move references to definitions;</a:t>
            </a:r>
          </a:p>
          <a:p>
            <a:r>
              <a:rPr lang="sk-SK" sz="2000" dirty="0" smtClean="0"/>
              <a:t>export </a:t>
            </a:r>
            <a:r>
              <a:rPr lang="sk-SK" sz="2000" dirty="0"/>
              <a:t>IPC </a:t>
            </a:r>
            <a:r>
              <a:rPr lang="sk-SK" sz="2000" dirty="0">
                <a:solidFill>
                  <a:srgbClr val="0070C0"/>
                </a:solidFill>
              </a:rPr>
              <a:t>scheme with comments</a:t>
            </a:r>
            <a:r>
              <a:rPr lang="sk-SK" sz="2000" dirty="0">
                <a:solidFill>
                  <a:srgbClr val="FF0000"/>
                </a:solidFill>
              </a:rPr>
              <a:t> </a:t>
            </a:r>
            <a:r>
              <a:rPr lang="sk-SK" sz="2000" dirty="0" smtClean="0">
                <a:solidFill>
                  <a:srgbClr val="FF0000"/>
                </a:solidFill>
              </a:rPr>
              <a:t>         </a:t>
            </a:r>
            <a:r>
              <a:rPr lang="sk-SK" sz="2000" dirty="0" smtClean="0"/>
              <a:t>in </a:t>
            </a:r>
            <a:r>
              <a:rPr lang="sk-SK" sz="2000" dirty="0"/>
              <a:t>a unified, IPCRMS-friendly form, in widely recognised DOCX file format;</a:t>
            </a:r>
          </a:p>
          <a:p>
            <a:r>
              <a:rPr lang="sk-SK" sz="2000" dirty="0" smtClean="0"/>
              <a:t>export </a:t>
            </a:r>
            <a:r>
              <a:rPr lang="sk-SK" sz="2000" dirty="0" smtClean="0">
                <a:solidFill>
                  <a:srgbClr val="0070C0"/>
                </a:solidFill>
              </a:rPr>
              <a:t>CRL</a:t>
            </a:r>
            <a:r>
              <a:rPr lang="sk-SK" sz="2000" dirty="0" smtClean="0"/>
              <a:t>         in the form of IEF Annex and create corresponding scheme, definitions and catchwords amendments in the project;</a:t>
            </a:r>
          </a:p>
          <a:p>
            <a:r>
              <a:rPr lang="sk-SK" sz="2000" dirty="0" smtClean="0"/>
              <a:t>import </a:t>
            </a:r>
            <a:r>
              <a:rPr lang="sk-SK" sz="2000" dirty="0">
                <a:solidFill>
                  <a:srgbClr val="0070C0"/>
                </a:solidFill>
              </a:rPr>
              <a:t>definitions</a:t>
            </a:r>
            <a:r>
              <a:rPr lang="sk-SK" sz="2000" dirty="0"/>
              <a:t> from </a:t>
            </a:r>
            <a:r>
              <a:rPr lang="sk-SK" sz="2000" dirty="0" smtClean="0"/>
              <a:t>file.</a:t>
            </a:r>
          </a:p>
          <a:p>
            <a:pPr marL="177800" indent="0">
              <a:spcBef>
                <a:spcPts val="0"/>
              </a:spcBef>
              <a:buNone/>
            </a:pPr>
            <a:r>
              <a:rPr lang="sk-SK" sz="2000" dirty="0" smtClean="0">
                <a:solidFill>
                  <a:srgbClr val="C00000"/>
                </a:solidFill>
              </a:rPr>
              <a:t/>
            </a:r>
            <a:br>
              <a:rPr lang="sk-SK" sz="2000" dirty="0" smtClean="0">
                <a:solidFill>
                  <a:srgbClr val="C00000"/>
                </a:solidFill>
              </a:rPr>
            </a:br>
            <a:r>
              <a:rPr lang="sk-SK" sz="2000" dirty="0" smtClean="0">
                <a:solidFill>
                  <a:srgbClr val="C00000"/>
                </a:solidFill>
              </a:rPr>
              <a:t>Formal quality check </a:t>
            </a:r>
            <a:r>
              <a:rPr lang="sk-SK" sz="2000" dirty="0" smtClean="0"/>
              <a:t>draft proposals, </a:t>
            </a:r>
            <a:r>
              <a:rPr lang="sk-SK" sz="2000" dirty="0"/>
              <a:t>e.g. </a:t>
            </a:r>
            <a:r>
              <a:rPr lang="sk-SK" sz="2000" dirty="0" smtClean="0"/>
              <a:t>symbol syntax, scheme  hierarchy, RCL validation, ever </a:t>
            </a:r>
            <a:r>
              <a:rPr lang="sk-SK" sz="2000" dirty="0"/>
              <a:t>used </a:t>
            </a:r>
            <a:r>
              <a:rPr lang="sk-SK" sz="2000" dirty="0" smtClean="0"/>
              <a:t>symbols, project </a:t>
            </a:r>
            <a:br>
              <a:rPr lang="sk-SK" sz="2000" dirty="0" smtClean="0"/>
            </a:br>
            <a:r>
              <a:rPr lang="sk-SK" sz="2000" dirty="0" smtClean="0"/>
              <a:t>overlap, cross-references, EN/FR structure alignment, </a:t>
            </a:r>
            <a:r>
              <a:rPr lang="en-US" sz="2000" dirty="0" smtClean="0"/>
              <a:t/>
            </a:r>
            <a:br>
              <a:rPr lang="en-US" sz="2000" dirty="0" smtClean="0"/>
            </a:br>
            <a:r>
              <a:rPr lang="sk-SK" sz="2000" dirty="0" smtClean="0"/>
              <a:t>etc.</a:t>
            </a:r>
          </a:p>
          <a:p>
            <a:endParaRPr lang="sk-SK" dirty="0" smtClean="0"/>
          </a:p>
        </p:txBody>
      </p:sp>
      <p:pic>
        <p:nvPicPr>
          <p:cNvPr id="8" name="Picture 7"/>
          <p:cNvPicPr>
            <a:picLocks noChangeAspect="1"/>
          </p:cNvPicPr>
          <p:nvPr/>
        </p:nvPicPr>
        <p:blipFill>
          <a:blip r:embed="rId2"/>
          <a:stretch>
            <a:fillRect/>
          </a:stretch>
        </p:blipFill>
        <p:spPr>
          <a:xfrm>
            <a:off x="0" y="5562600"/>
            <a:ext cx="621166" cy="621166"/>
          </a:xfrm>
          <a:prstGeom prst="rect">
            <a:avLst/>
          </a:prstGeom>
        </p:spPr>
      </p:pic>
      <p:sp>
        <p:nvSpPr>
          <p:cNvPr id="9" name="AutoShape 2" descr="Image result for new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Slide Number Placeholder 21"/>
          <p:cNvSpPr>
            <a:spLocks noGrp="1"/>
          </p:cNvSpPr>
          <p:nvPr>
            <p:ph type="sldNum" sz="quarter" idx="10"/>
          </p:nvPr>
        </p:nvSpPr>
        <p:spPr/>
        <p:txBody>
          <a:bodyPr/>
          <a:lstStyle/>
          <a:p>
            <a:pPr>
              <a:defRPr/>
            </a:pPr>
            <a:fld id="{DA79EEDA-9492-4994-BB18-1005CD6866B1}" type="slidenum">
              <a:rPr lang="en-US" smtClean="0"/>
              <a:pPr>
                <a:defRPr/>
              </a:pPr>
              <a:t>2</a:t>
            </a:fld>
            <a:endParaRPr lang="en-US"/>
          </a:p>
        </p:txBody>
      </p:sp>
      <p:pic>
        <p:nvPicPr>
          <p:cNvPr id="4" name="Picture 3"/>
          <p:cNvPicPr>
            <a:picLocks noChangeAspect="1"/>
          </p:cNvPicPr>
          <p:nvPr/>
        </p:nvPicPr>
        <p:blipFill>
          <a:blip r:embed="rId3"/>
          <a:stretch>
            <a:fillRect/>
          </a:stretch>
        </p:blipFill>
        <p:spPr>
          <a:xfrm>
            <a:off x="4092851" y="1705823"/>
            <a:ext cx="523875" cy="317276"/>
          </a:xfrm>
          <a:prstGeom prst="rect">
            <a:avLst/>
          </a:prstGeom>
        </p:spPr>
      </p:pic>
      <p:pic>
        <p:nvPicPr>
          <p:cNvPr id="23" name="Picture 22"/>
          <p:cNvPicPr>
            <a:picLocks noChangeAspect="1"/>
          </p:cNvPicPr>
          <p:nvPr/>
        </p:nvPicPr>
        <p:blipFill>
          <a:blip r:embed="rId3"/>
          <a:stretch>
            <a:fillRect/>
          </a:stretch>
        </p:blipFill>
        <p:spPr>
          <a:xfrm>
            <a:off x="4876800" y="3448580"/>
            <a:ext cx="523875" cy="317276"/>
          </a:xfrm>
          <a:prstGeom prst="rect">
            <a:avLst/>
          </a:prstGeom>
        </p:spPr>
      </p:pic>
      <p:pic>
        <p:nvPicPr>
          <p:cNvPr id="24" name="Picture 23"/>
          <p:cNvPicPr>
            <a:picLocks noChangeAspect="1"/>
          </p:cNvPicPr>
          <p:nvPr/>
        </p:nvPicPr>
        <p:blipFill>
          <a:blip r:embed="rId3"/>
          <a:stretch>
            <a:fillRect/>
          </a:stretch>
        </p:blipFill>
        <p:spPr>
          <a:xfrm>
            <a:off x="2273270" y="4063396"/>
            <a:ext cx="523875" cy="317276"/>
          </a:xfrm>
          <a:prstGeom prst="rect">
            <a:avLst/>
          </a:prstGeom>
        </p:spPr>
      </p:pic>
      <p:pic>
        <p:nvPicPr>
          <p:cNvPr id="6" name="Picture 5"/>
          <p:cNvPicPr>
            <a:picLocks noChangeAspect="1"/>
          </p:cNvPicPr>
          <p:nvPr/>
        </p:nvPicPr>
        <p:blipFill>
          <a:blip r:embed="rId4"/>
          <a:stretch>
            <a:fillRect/>
          </a:stretch>
        </p:blipFill>
        <p:spPr>
          <a:xfrm>
            <a:off x="2898480" y="2071301"/>
            <a:ext cx="998279" cy="284300"/>
          </a:xfrm>
          <a:prstGeom prst="rect">
            <a:avLst/>
          </a:prstGeom>
        </p:spPr>
      </p:pic>
      <p:pic>
        <p:nvPicPr>
          <p:cNvPr id="25" name="Picture 24"/>
          <p:cNvPicPr>
            <a:picLocks noChangeAspect="1"/>
          </p:cNvPicPr>
          <p:nvPr/>
        </p:nvPicPr>
        <p:blipFill>
          <a:blip r:embed="rId4"/>
          <a:stretch>
            <a:fillRect/>
          </a:stretch>
        </p:blipFill>
        <p:spPr>
          <a:xfrm>
            <a:off x="2898480" y="2781121"/>
            <a:ext cx="998279" cy="284300"/>
          </a:xfrm>
          <a:prstGeom prst="rect">
            <a:avLst/>
          </a:prstGeom>
        </p:spPr>
      </p:pic>
      <p:pic>
        <p:nvPicPr>
          <p:cNvPr id="26" name="Picture 25"/>
          <p:cNvPicPr>
            <a:picLocks noChangeAspect="1"/>
          </p:cNvPicPr>
          <p:nvPr/>
        </p:nvPicPr>
        <p:blipFill>
          <a:blip r:embed="rId3"/>
          <a:stretch>
            <a:fillRect/>
          </a:stretch>
        </p:blipFill>
        <p:spPr>
          <a:xfrm>
            <a:off x="2273270" y="2764633"/>
            <a:ext cx="523875" cy="317276"/>
          </a:xfrm>
          <a:prstGeom prst="rect">
            <a:avLst/>
          </a:prstGeom>
        </p:spPr>
      </p:pic>
      <p:pic>
        <p:nvPicPr>
          <p:cNvPr id="27" name="Picture 26"/>
          <p:cNvPicPr>
            <a:picLocks noChangeAspect="1"/>
          </p:cNvPicPr>
          <p:nvPr/>
        </p:nvPicPr>
        <p:blipFill>
          <a:blip r:embed="rId3"/>
          <a:stretch>
            <a:fillRect/>
          </a:stretch>
        </p:blipFill>
        <p:spPr>
          <a:xfrm>
            <a:off x="2273270" y="2054813"/>
            <a:ext cx="523875" cy="317276"/>
          </a:xfrm>
          <a:prstGeom prst="rect">
            <a:avLst/>
          </a:prstGeom>
        </p:spPr>
      </p:pic>
    </p:spTree>
    <p:extLst>
      <p:ext uri="{BB962C8B-B14F-4D97-AF65-F5344CB8AC3E}">
        <p14:creationId xmlns:p14="http://schemas.microsoft.com/office/powerpoint/2010/main" val="16627006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IPCRMS </a:t>
            </a:r>
            <a:r>
              <a:rPr lang="en-GB" dirty="0" smtClean="0"/>
              <a:t>Help</a:t>
            </a:r>
            <a:r>
              <a:rPr lang="sk-SK" dirty="0" smtClean="0"/>
              <a:t>(desk)</a:t>
            </a:r>
            <a:endParaRPr lang="en-GB" dirty="0"/>
          </a:p>
        </p:txBody>
      </p:sp>
      <p:sp>
        <p:nvSpPr>
          <p:cNvPr id="4" name="Rectangle 1"/>
          <p:cNvSpPr>
            <a:spLocks noGrp="1" noChangeArrowheads="1"/>
          </p:cNvSpPr>
          <p:nvPr>
            <p:ph idx="1"/>
          </p:nvPr>
        </p:nvSpPr>
        <p:spPr bwMode="auto">
          <a:xfrm>
            <a:off x="952500" y="1507867"/>
            <a:ext cx="7239000" cy="419848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0" rIns="0" bIns="190440" numCol="1" anchor="ctr" anchorCtr="0" compatLnSpc="1">
            <a:prstTxWarp prst="textNoShape">
              <a:avLst/>
            </a:prstTxWarp>
            <a:spAutoFit/>
          </a:bodyPr>
          <a:lstStyle/>
          <a:p>
            <a:pPr marL="0" lvl="0" indent="0" eaLnBrk="0" fontAlgn="ctr" hangingPunct="0">
              <a:spcBef>
                <a:spcPct val="0"/>
              </a:spcBef>
              <a:buNone/>
            </a:pPr>
            <a:r>
              <a:rPr lang="sk-SK" altLang="en-US" sz="1800" dirty="0" smtClean="0">
                <a:latin typeface="Arial" panose="020B0604020202020204" pitchFamily="34" charset="0"/>
              </a:rPr>
              <a:t>Tel:</a:t>
            </a: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800" b="0" i="0" u="none" strike="noStrike" cap="none" normalizeH="0" baseline="0" dirty="0" smtClean="0">
                <a:ln>
                  <a:noFill/>
                </a:ln>
                <a:solidFill>
                  <a:srgbClr val="5582CE"/>
                </a:solidFill>
                <a:effectLst/>
                <a:latin typeface="Arial" panose="020B0604020202020204" pitchFamily="34" charset="0"/>
                <a:hlinkClick r:id="rId2"/>
              </a:rPr>
              <a:t>+41 22 518 0263</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Email: </a:t>
            </a:r>
            <a:r>
              <a:rPr kumimoji="0" lang="en-US" altLang="en-US" sz="1800" b="0" i="0" u="none" strike="noStrike" cap="none" normalizeH="0" baseline="0" dirty="0" smtClean="0">
                <a:ln>
                  <a:noFill/>
                </a:ln>
                <a:solidFill>
                  <a:srgbClr val="5582CE"/>
                </a:solidFill>
                <a:effectLst/>
                <a:latin typeface="Arial" panose="020B0604020202020204" pitchFamily="34" charset="0"/>
                <a:hlinkClick r:id="rId3"/>
              </a:rPr>
              <a:t>ipcrms-help@sam-solutions.com</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endParaRPr kumimoji="0" lang="sk-SK"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Opening hours: Mo-Fr | 08:00-18:00 (CET)</a:t>
            </a:r>
            <a:endParaRPr kumimoji="0" lang="sk-SK"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Download </a:t>
            </a:r>
            <a:r>
              <a:rPr kumimoji="0" lang="en-US" altLang="en-US" sz="1800" b="0" i="0" u="none" strike="noStrike" cap="none" normalizeH="0" baseline="0" dirty="0" smtClean="0">
                <a:ln>
                  <a:noFill/>
                </a:ln>
                <a:solidFill>
                  <a:srgbClr val="5582CE"/>
                </a:solidFill>
                <a:effectLst/>
                <a:latin typeface="Arial" panose="020B0604020202020204" pitchFamily="34" charset="0"/>
                <a:hlinkClick r:id="rId4"/>
              </a:rPr>
              <a:t>User Guide</a:t>
            </a:r>
            <a:r>
              <a:rPr kumimoji="0" lang="en-US" altLang="en-US" sz="1800" b="0" i="0" u="none" strike="noStrike" cap="none" normalizeH="0" baseline="0" dirty="0" smtClean="0">
                <a:ln>
                  <a:noFill/>
                </a:ln>
                <a:solidFill>
                  <a:schemeClr val="tx1"/>
                </a:solidFill>
                <a:effectLst/>
                <a:latin typeface="Arial" panose="020B0604020202020204" pitchFamily="34" charset="0"/>
              </a:rPr>
              <a:t> (PDF, 8.2MB) </a:t>
            </a:r>
            <a:endParaRPr kumimoji="0" lang="sk-SK"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sk-SK" altLang="en-US" sz="1800" b="0" i="0" u="none" strike="noStrike" cap="none" normalizeH="0" baseline="0" dirty="0" smtClean="0">
                <a:ln>
                  <a:noFill/>
                </a:ln>
                <a:solidFill>
                  <a:schemeClr val="tx1"/>
                </a:solidFill>
                <a:effectLst/>
                <a:latin typeface="Arial" panose="020B0604020202020204" pitchFamily="34" charset="0"/>
              </a:rPr>
              <a:t>V</a:t>
            </a:r>
            <a:r>
              <a:rPr kumimoji="0" lang="en-US" altLang="en-US" sz="1800" b="0" i="0" u="none" strike="noStrike" cap="none" normalizeH="0" baseline="0" dirty="0" err="1" smtClean="0">
                <a:ln>
                  <a:noFill/>
                </a:ln>
                <a:solidFill>
                  <a:schemeClr val="tx1"/>
                </a:solidFill>
                <a:effectLst/>
                <a:latin typeface="Arial" panose="020B0604020202020204" pitchFamily="34" charset="0"/>
              </a:rPr>
              <a:t>ideo</a:t>
            </a:r>
            <a:r>
              <a:rPr kumimoji="0" lang="en-US" altLang="en-US" sz="1800" b="0" i="0" u="none" strike="noStrike" cap="none" normalizeH="0" baseline="0" dirty="0" smtClean="0">
                <a:ln>
                  <a:noFill/>
                </a:ln>
                <a:solidFill>
                  <a:schemeClr val="tx1"/>
                </a:solidFill>
                <a:effectLst/>
                <a:latin typeface="Arial" panose="020B0604020202020204" pitchFamily="34" charset="0"/>
              </a:rPr>
              <a:t> tutorials for </a:t>
            </a:r>
            <a:r>
              <a:rPr kumimoji="0" lang="en-US" altLang="en-US" sz="1800" b="0" i="0" u="none" strike="noStrike" cap="none" normalizeH="0" baseline="0" dirty="0" smtClean="0">
                <a:ln>
                  <a:noFill/>
                </a:ln>
                <a:solidFill>
                  <a:srgbClr val="5582CE"/>
                </a:solidFill>
                <a:effectLst/>
                <a:latin typeface="Arial" panose="020B0604020202020204" pitchFamily="34" charset="0"/>
                <a:hlinkClick r:id="rId5" invalidUrl="ftp://h2696783.stratoserver.net/tutorials/IPC Project. Rapporteur role. Tutorial.avi"/>
              </a:rPr>
              <a:t>Rapporteurs</a:t>
            </a:r>
            <a:r>
              <a:rPr kumimoji="0" lang="en-US" altLang="en-US" sz="1800" b="0" i="0" u="none" strike="noStrike" cap="none" normalizeH="0" baseline="0" dirty="0" smtClean="0">
                <a:ln>
                  <a:noFill/>
                </a:ln>
                <a:solidFill>
                  <a:schemeClr val="tx1"/>
                </a:solidFill>
                <a:effectLst/>
                <a:latin typeface="Arial" panose="020B0604020202020204" pitchFamily="34" charset="0"/>
              </a:rPr>
              <a:t> (AVI, 93MB) or </a:t>
            </a:r>
            <a:r>
              <a:rPr kumimoji="0" lang="en-US" altLang="en-US" sz="1800" b="0" i="0" u="none" strike="noStrike" cap="none" normalizeH="0" baseline="0" dirty="0" smtClean="0">
                <a:ln>
                  <a:noFill/>
                </a:ln>
                <a:solidFill>
                  <a:srgbClr val="5582CE"/>
                </a:solidFill>
                <a:effectLst/>
                <a:latin typeface="Arial" panose="020B0604020202020204" pitchFamily="34" charset="0"/>
                <a:hlinkClick r:id="rId6" invalidUrl="ftp://h2696783.stratoserver.net/tutorials/IPC Project. Translator role. Tutorial.avi"/>
              </a:rPr>
              <a:t>Translators</a:t>
            </a:r>
            <a:r>
              <a:rPr kumimoji="0" lang="en-US" altLang="en-US" sz="1800" b="0" i="0" u="none" strike="noStrike" cap="none" normalizeH="0" baseline="0" dirty="0" smtClean="0">
                <a:ln>
                  <a:noFill/>
                </a:ln>
                <a:solidFill>
                  <a:schemeClr val="tx1"/>
                </a:solidFill>
                <a:effectLst/>
                <a:latin typeface="Arial" panose="020B0604020202020204" pitchFamily="34" charset="0"/>
              </a:rPr>
              <a:t> (AVI, 74MB) or about </a:t>
            </a:r>
            <a:r>
              <a:rPr kumimoji="0" lang="en-US" altLang="en-US" sz="1800" b="0" i="0" u="none" strike="noStrike" cap="none" normalizeH="0" baseline="0" dirty="0" smtClean="0">
                <a:ln>
                  <a:noFill/>
                </a:ln>
                <a:solidFill>
                  <a:srgbClr val="5582CE"/>
                </a:solidFill>
                <a:effectLst/>
                <a:latin typeface="Arial" panose="020B0604020202020204" pitchFamily="34" charset="0"/>
                <a:hlinkClick r:id="rId7" invalidUrl="ftp://h2696783.stratoserver.net/tutorials/IPC Sessions and Reports. Tutorial.avi"/>
              </a:rPr>
              <a:t>Session and Reports</a:t>
            </a:r>
            <a:r>
              <a:rPr kumimoji="0" lang="en-US" altLang="en-US" sz="1800" b="0" i="0" u="none" strike="noStrike" cap="none" normalizeH="0" baseline="0" dirty="0" smtClean="0">
                <a:ln>
                  <a:noFill/>
                </a:ln>
                <a:solidFill>
                  <a:schemeClr val="tx1"/>
                </a:solidFill>
                <a:effectLst/>
                <a:latin typeface="Arial" panose="020B0604020202020204" pitchFamily="34" charset="0"/>
              </a:rPr>
              <a:t> (AVI, 43MB)</a:t>
            </a: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ctr" latinLnBrk="0" hangingPunct="0">
              <a:lnSpc>
                <a:spcPct val="100000"/>
              </a:lnSpc>
              <a:spcBef>
                <a:spcPct val="0"/>
              </a:spcBef>
              <a:spcAft>
                <a:spcPct val="0"/>
              </a:spcAft>
              <a:buClrTx/>
              <a:buSzTx/>
              <a:buFontTx/>
              <a:buNone/>
              <a:tabLst/>
            </a:pPr>
            <a:r>
              <a:rPr kumimoji="0" lang="sk-SK" altLang="en-US" sz="1800" b="0" i="0" u="none" strike="noStrike" cap="none" normalizeH="0" baseline="0" dirty="0" smtClean="0">
                <a:ln>
                  <a:noFill/>
                </a:ln>
                <a:solidFill>
                  <a:schemeClr val="tx1"/>
                </a:solidFill>
                <a:effectLst/>
                <a:latin typeface="Arial" panose="020B0604020202020204" pitchFamily="34" charset="0"/>
              </a:rPr>
              <a:t>Raise and issue by using a </a:t>
            </a:r>
            <a:r>
              <a:rPr kumimoji="0" lang="en-US" altLang="en-US" sz="1800" b="0" i="0" u="none" strike="noStrike" cap="none" normalizeH="0" baseline="0" dirty="0" smtClean="0">
                <a:ln>
                  <a:noFill/>
                </a:ln>
                <a:solidFill>
                  <a:schemeClr val="tx1"/>
                </a:solidFill>
                <a:effectLst/>
                <a:latin typeface="Arial" panose="020B0604020202020204" pitchFamily="34" charset="0"/>
              </a:rPr>
              <a:t>form to describe the problem and send it to IPCRMS Helpdesk via Internet</a:t>
            </a:r>
            <a:r>
              <a:rPr kumimoji="0" lang="sk-SK" altLang="en-US" sz="18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ctr" latinLnBrk="0" hangingPunct="0">
              <a:lnSpc>
                <a:spcPct val="100000"/>
              </a:lnSpc>
              <a:spcBef>
                <a:spcPct val="0"/>
              </a:spcBef>
              <a:spcAft>
                <a:spcPct val="0"/>
              </a:spcAft>
              <a:buClrTx/>
              <a:buSzTx/>
              <a:buFontTx/>
              <a:buNone/>
              <a:tabLst/>
            </a:pPr>
            <a:endParaRPr lang="sk-SK" altLang="en-US" sz="1800" dirty="0">
              <a:latin typeface="Arial" panose="020B0604020202020204" pitchFamily="34" charset="0"/>
            </a:endParaRPr>
          </a:p>
          <a:p>
            <a:pPr marL="0" lvl="0" indent="0" eaLnBrk="0" fontAlgn="ctr" hangingPunct="0">
              <a:spcBef>
                <a:spcPct val="0"/>
              </a:spcBef>
              <a:buNone/>
            </a:pPr>
            <a:r>
              <a:rPr lang="en-GB" sz="1800" dirty="0">
                <a:hlinkClick r:id="rId8"/>
              </a:rPr>
              <a:t>https://www3.wipo.int/classifications/ipc/ipcrms/#/help</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9"/>
          <a:stretch>
            <a:fillRect/>
          </a:stretch>
        </p:blipFill>
        <p:spPr>
          <a:xfrm>
            <a:off x="5486400" y="1219200"/>
            <a:ext cx="3256501" cy="1995487"/>
          </a:xfrm>
          <a:prstGeom prst="rect">
            <a:avLst/>
          </a:prstGeom>
        </p:spPr>
      </p:pic>
      <p:sp>
        <p:nvSpPr>
          <p:cNvPr id="5" name="Slide Number Placeholder 4"/>
          <p:cNvSpPr>
            <a:spLocks noGrp="1"/>
          </p:cNvSpPr>
          <p:nvPr>
            <p:ph type="sldNum" sz="quarter" idx="10"/>
          </p:nvPr>
        </p:nvSpPr>
        <p:spPr/>
        <p:txBody>
          <a:bodyPr/>
          <a:lstStyle/>
          <a:p>
            <a:pPr>
              <a:defRPr/>
            </a:pPr>
            <a:fld id="{DA79EEDA-9492-4994-BB18-1005CD6866B1}" type="slidenum">
              <a:rPr lang="en-US" smtClean="0"/>
              <a:pPr>
                <a:defRPr/>
              </a:pPr>
              <a:t>20</a:t>
            </a:fld>
            <a:endParaRPr lang="en-US"/>
          </a:p>
        </p:txBody>
      </p:sp>
    </p:spTree>
    <p:extLst>
      <p:ext uri="{BB962C8B-B14F-4D97-AF65-F5344CB8AC3E}">
        <p14:creationId xmlns:p14="http://schemas.microsoft.com/office/powerpoint/2010/main" val="479032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927395"/>
          </a:xfrm>
        </p:spPr>
        <p:txBody>
          <a:bodyPr/>
          <a:lstStyle/>
          <a:p>
            <a:r>
              <a:rPr lang="sk-SK" sz="3000" dirty="0" smtClean="0"/>
              <a:t>Scheme, RCL and NLR Import</a:t>
            </a:r>
            <a:endParaRPr lang="en-GB" sz="3000" dirty="0"/>
          </a:p>
        </p:txBody>
      </p:sp>
      <p:pic>
        <p:nvPicPr>
          <p:cNvPr id="3" name="Picture 2"/>
          <p:cNvPicPr>
            <a:picLocks noChangeAspect="1"/>
          </p:cNvPicPr>
          <p:nvPr/>
        </p:nvPicPr>
        <p:blipFill>
          <a:blip r:embed="rId3"/>
          <a:stretch>
            <a:fillRect/>
          </a:stretch>
        </p:blipFill>
        <p:spPr>
          <a:xfrm>
            <a:off x="422988" y="1430078"/>
            <a:ext cx="3006012" cy="4785971"/>
          </a:xfrm>
          <a:prstGeom prst="rect">
            <a:avLst/>
          </a:prstGeom>
        </p:spPr>
      </p:pic>
      <p:sp>
        <p:nvSpPr>
          <p:cNvPr id="4" name="TextBox 3"/>
          <p:cNvSpPr txBox="1"/>
          <p:nvPr/>
        </p:nvSpPr>
        <p:spPr>
          <a:xfrm>
            <a:off x="1840312" y="1347947"/>
            <a:ext cx="3188887" cy="785653"/>
          </a:xfrm>
          <a:prstGeom prst="rect">
            <a:avLst/>
          </a:prstGeom>
          <a:solidFill>
            <a:srgbClr val="FFFFCC"/>
          </a:solidFill>
          <a:ln>
            <a:solidFill>
              <a:srgbClr val="0070C0"/>
            </a:solidFill>
          </a:ln>
        </p:spPr>
        <p:txBody>
          <a:bodyPr wrap="square" rtlCol="0">
            <a:noAutofit/>
          </a:bodyPr>
          <a:lstStyle/>
          <a:p>
            <a:r>
              <a:rPr lang="sk-SK" sz="1200" b="1" u="sng" dirty="0" smtClean="0"/>
              <a:t>Scheme Table Import</a:t>
            </a:r>
          </a:p>
          <a:p>
            <a:r>
              <a:rPr lang="sk-SK" sz="1200" dirty="0" smtClean="0"/>
              <a:t>IPC symbols, dots (or kind), titles</a:t>
            </a:r>
          </a:p>
          <a:p>
            <a:r>
              <a:rPr lang="sk-SK" sz="900" dirty="0" smtClean="0"/>
              <a:t>Creates new and modifies existing entries or amendments.</a:t>
            </a:r>
          </a:p>
          <a:p>
            <a:endParaRPr lang="en-GB" sz="1200" dirty="0"/>
          </a:p>
        </p:txBody>
      </p:sp>
      <p:graphicFrame>
        <p:nvGraphicFramePr>
          <p:cNvPr id="7" name="Table 6"/>
          <p:cNvGraphicFramePr>
            <a:graphicFrameLocks noGrp="1"/>
          </p:cNvGraphicFramePr>
          <p:nvPr>
            <p:extLst>
              <p:ext uri="{D42A27DB-BD31-4B8C-83A1-F6EECF244321}">
                <p14:modId xmlns:p14="http://schemas.microsoft.com/office/powerpoint/2010/main" val="3193698775"/>
              </p:ext>
            </p:extLst>
          </p:nvPr>
        </p:nvGraphicFramePr>
        <p:xfrm>
          <a:off x="3534259" y="2262347"/>
          <a:ext cx="4390541" cy="1769038"/>
        </p:xfrm>
        <a:graphic>
          <a:graphicData uri="http://schemas.openxmlformats.org/drawingml/2006/table">
            <a:tbl>
              <a:tblPr firstRow="1" firstCol="1" bandRow="1">
                <a:tableStyleId>{5C22544A-7EE6-4342-B048-85BDC9FD1C3A}</a:tableStyleId>
              </a:tblPr>
              <a:tblGrid>
                <a:gridCol w="1143001">
                  <a:extLst>
                    <a:ext uri="{9D8B030D-6E8A-4147-A177-3AD203B41FA5}">
                      <a16:colId xmlns:a16="http://schemas.microsoft.com/office/drawing/2014/main" val="1122845279"/>
                    </a:ext>
                  </a:extLst>
                </a:gridCol>
                <a:gridCol w="1676400">
                  <a:extLst>
                    <a:ext uri="{9D8B030D-6E8A-4147-A177-3AD203B41FA5}">
                      <a16:colId xmlns:a16="http://schemas.microsoft.com/office/drawing/2014/main" val="813187934"/>
                    </a:ext>
                  </a:extLst>
                </a:gridCol>
                <a:gridCol w="1571140">
                  <a:extLst>
                    <a:ext uri="{9D8B030D-6E8A-4147-A177-3AD203B41FA5}">
                      <a16:colId xmlns:a16="http://schemas.microsoft.com/office/drawing/2014/main" val="3814357518"/>
                    </a:ext>
                  </a:extLst>
                </a:gridCol>
              </a:tblGrid>
              <a:tr h="435538">
                <a:tc>
                  <a:txBody>
                    <a:bodyPr/>
                    <a:lstStyle/>
                    <a:p>
                      <a:pPr algn="l">
                        <a:spcAft>
                          <a:spcPts val="1500"/>
                        </a:spcAft>
                      </a:pPr>
                      <a:r>
                        <a:rPr lang="en-GB" sz="1050" b="1" dirty="0">
                          <a:solidFill>
                            <a:srgbClr val="405176"/>
                          </a:solidFill>
                          <a:effectLst/>
                          <a:latin typeface="Helvetica Neue"/>
                          <a:ea typeface="Calibri" panose="020F0502020204030204" pitchFamily="34" charset="0"/>
                        </a:rPr>
                        <a:t>Old</a:t>
                      </a:r>
                      <a:endParaRPr lang="en-GB" sz="1100" dirty="0">
                        <a:effectLst/>
                        <a:latin typeface="Calibri" panose="020F0502020204030204" pitchFamily="34" charset="0"/>
                        <a:ea typeface="Calibri" panose="020F0502020204030204" pitchFamily="34" charset="0"/>
                      </a:endParaRPr>
                    </a:p>
                  </a:txBody>
                  <a:tcPr marL="142875" marR="142875" marT="66675" marB="66675" anchor="b"/>
                </a:tc>
                <a:tc>
                  <a:txBody>
                    <a:bodyPr/>
                    <a:lstStyle/>
                    <a:p>
                      <a:pPr algn="l">
                        <a:spcAft>
                          <a:spcPts val="1500"/>
                        </a:spcAft>
                      </a:pPr>
                      <a:r>
                        <a:rPr lang="en-GB" sz="1050" b="1">
                          <a:solidFill>
                            <a:srgbClr val="405176"/>
                          </a:solidFill>
                          <a:effectLst/>
                          <a:latin typeface="Helvetica Neue"/>
                          <a:ea typeface="Calibri" panose="020F0502020204030204" pitchFamily="34" charset="0"/>
                        </a:rPr>
                        <a:t>New</a:t>
                      </a:r>
                      <a:endParaRPr lang="en-GB" sz="1100">
                        <a:effectLst/>
                        <a:latin typeface="Calibri" panose="020F0502020204030204" pitchFamily="34" charset="0"/>
                        <a:ea typeface="Calibri" panose="020F0502020204030204" pitchFamily="34" charset="0"/>
                      </a:endParaRPr>
                    </a:p>
                  </a:txBody>
                  <a:tcPr marL="142875" marR="142875" marT="66675" marB="66675" anchor="b"/>
                </a:tc>
                <a:tc>
                  <a:txBody>
                    <a:bodyPr/>
                    <a:lstStyle/>
                    <a:p>
                      <a:pPr algn="l">
                        <a:spcAft>
                          <a:spcPts val="1500"/>
                        </a:spcAft>
                      </a:pPr>
                      <a:r>
                        <a:rPr lang="en-GB" sz="1050" b="1" dirty="0">
                          <a:solidFill>
                            <a:srgbClr val="405176"/>
                          </a:solidFill>
                          <a:effectLst/>
                          <a:latin typeface="Helvetica Neue"/>
                          <a:ea typeface="Calibri" panose="020F0502020204030204" pitchFamily="34" charset="0"/>
                        </a:rPr>
                        <a:t>Default transfer</a:t>
                      </a:r>
                      <a:endParaRPr lang="en-GB" sz="1100" dirty="0">
                        <a:effectLst/>
                        <a:latin typeface="Calibri" panose="020F0502020204030204" pitchFamily="34" charset="0"/>
                        <a:ea typeface="Calibri" panose="020F0502020204030204" pitchFamily="34" charset="0"/>
                      </a:endParaRPr>
                    </a:p>
                  </a:txBody>
                  <a:tcPr marL="142875" marR="142875" marT="66675" marB="66675" anchor="b"/>
                </a:tc>
                <a:extLst>
                  <a:ext uri="{0D108BD9-81ED-4DB2-BD59-A6C34878D82A}">
                    <a16:rowId xmlns:a16="http://schemas.microsoft.com/office/drawing/2014/main" val="491371991"/>
                  </a:ext>
                </a:extLst>
              </a:tr>
              <a:tr h="417390">
                <a:tc>
                  <a:txBody>
                    <a:bodyPr/>
                    <a:lstStyle/>
                    <a:p>
                      <a:pPr>
                        <a:spcAft>
                          <a:spcPts val="0"/>
                        </a:spcAft>
                      </a:pPr>
                      <a:r>
                        <a:rPr lang="en-GB" sz="1000" b="0" dirty="0">
                          <a:solidFill>
                            <a:schemeClr val="tx1"/>
                          </a:solidFill>
                          <a:effectLst/>
                        </a:rPr>
                        <a:t>F01L 9/00</a:t>
                      </a:r>
                      <a:endParaRPr lang="en-GB" sz="1100" b="0" dirty="0">
                        <a:solidFill>
                          <a:schemeClr val="tx1"/>
                        </a:solidFill>
                        <a:effectLst/>
                        <a:latin typeface="Arial" panose="020B0604020202020204" pitchFamily="34" charset="0"/>
                        <a:ea typeface="Times New Roman" panose="02020603050405020304" pitchFamily="18" charset="0"/>
                      </a:endParaRPr>
                    </a:p>
                  </a:txBody>
                  <a:tcPr marL="142875" marR="142875" marT="238125" marB="66675">
                    <a:solidFill>
                      <a:schemeClr val="accent5"/>
                    </a:solidFill>
                  </a:tcPr>
                </a:tc>
                <a:tc>
                  <a:txBody>
                    <a:bodyPr/>
                    <a:lstStyle/>
                    <a:p>
                      <a:pPr>
                        <a:spcAft>
                          <a:spcPts val="0"/>
                        </a:spcAft>
                      </a:pPr>
                      <a:r>
                        <a:rPr lang="en-GB" sz="1000" dirty="0">
                          <a:effectLst/>
                        </a:rPr>
                        <a:t>F01L </a:t>
                      </a:r>
                      <a:r>
                        <a:rPr lang="en-GB" sz="1000" dirty="0" smtClean="0">
                          <a:effectLst/>
                        </a:rPr>
                        <a:t>9/00,</a:t>
                      </a:r>
                      <a:r>
                        <a:rPr lang="en-GB" sz="1000" dirty="0">
                          <a:effectLst/>
                        </a:rPr>
                        <a:t> F01L 9/30</a:t>
                      </a:r>
                      <a:endParaRPr lang="en-GB" sz="1100" dirty="0">
                        <a:effectLst/>
                        <a:latin typeface="Arial" panose="020B0604020202020204" pitchFamily="34" charset="0"/>
                        <a:ea typeface="Times New Roman" panose="02020603050405020304" pitchFamily="18" charset="0"/>
                      </a:endParaRPr>
                    </a:p>
                  </a:txBody>
                  <a:tcPr marL="142875" marR="142875" marT="238125" marB="66675">
                    <a:solidFill>
                      <a:schemeClr val="accent5"/>
                    </a:solidFill>
                  </a:tcPr>
                </a:tc>
                <a:tc>
                  <a:txBody>
                    <a:bodyPr/>
                    <a:lstStyle/>
                    <a:p>
                      <a:pPr algn="ctr">
                        <a:spcAft>
                          <a:spcPts val="0"/>
                        </a:spcAft>
                      </a:pPr>
                      <a:r>
                        <a:rPr lang="en-GB" sz="1000" dirty="0">
                          <a:effectLst/>
                        </a:rPr>
                        <a:t>F01L 9/00</a:t>
                      </a:r>
                      <a:endParaRPr lang="en-GB" sz="1100" dirty="0">
                        <a:effectLst/>
                        <a:latin typeface="Arial" panose="020B0604020202020204" pitchFamily="34" charset="0"/>
                        <a:ea typeface="Times New Roman" panose="02020603050405020304" pitchFamily="18" charset="0"/>
                      </a:endParaRPr>
                    </a:p>
                  </a:txBody>
                  <a:tcPr marL="142875" marR="142875" marT="238125" marB="66675">
                    <a:solidFill>
                      <a:schemeClr val="accent5"/>
                    </a:solidFill>
                  </a:tcPr>
                </a:tc>
                <a:extLst>
                  <a:ext uri="{0D108BD9-81ED-4DB2-BD59-A6C34878D82A}">
                    <a16:rowId xmlns:a16="http://schemas.microsoft.com/office/drawing/2014/main" val="3063480252"/>
                  </a:ext>
                </a:extLst>
              </a:tr>
              <a:tr h="417390">
                <a:tc>
                  <a:txBody>
                    <a:bodyPr/>
                    <a:lstStyle/>
                    <a:p>
                      <a:pPr marL="0" indent="0">
                        <a:spcAft>
                          <a:spcPts val="0"/>
                        </a:spcAft>
                      </a:pPr>
                      <a:r>
                        <a:rPr lang="en-GB" sz="1000" b="0" dirty="0">
                          <a:solidFill>
                            <a:schemeClr val="tx1"/>
                          </a:solidFill>
                          <a:effectLst/>
                        </a:rPr>
                        <a:t>F01L 9/02</a:t>
                      </a:r>
                      <a:endParaRPr lang="en-GB" sz="1100" b="0" dirty="0">
                        <a:solidFill>
                          <a:schemeClr val="tx1"/>
                        </a:solidFill>
                        <a:effectLst/>
                        <a:latin typeface="Arial" panose="020B0604020202020204" pitchFamily="34" charset="0"/>
                        <a:ea typeface="Times New Roman" panose="02020603050405020304" pitchFamily="18" charset="0"/>
                      </a:endParaRPr>
                    </a:p>
                  </a:txBody>
                  <a:tcPr marL="285750" marR="142875" marT="66675" marB="66675">
                    <a:solidFill>
                      <a:schemeClr val="accent5"/>
                    </a:solidFill>
                  </a:tcPr>
                </a:tc>
                <a:tc>
                  <a:txBody>
                    <a:bodyPr/>
                    <a:lstStyle/>
                    <a:p>
                      <a:pPr>
                        <a:spcAft>
                          <a:spcPts val="0"/>
                        </a:spcAft>
                      </a:pPr>
                      <a:r>
                        <a:rPr lang="en-GB" sz="1000" dirty="0">
                          <a:effectLst/>
                        </a:rPr>
                        <a:t>F01L </a:t>
                      </a:r>
                      <a:r>
                        <a:rPr lang="en-GB" sz="1000" dirty="0" smtClean="0">
                          <a:effectLst/>
                        </a:rPr>
                        <a:t>9/10,</a:t>
                      </a:r>
                      <a:r>
                        <a:rPr lang="en-GB" sz="1000" dirty="0">
                          <a:effectLst/>
                        </a:rPr>
                        <a:t> F01L 9/11 - F01L </a:t>
                      </a:r>
                      <a:r>
                        <a:rPr lang="en-GB" sz="1000" dirty="0" smtClean="0">
                          <a:effectLst/>
                        </a:rPr>
                        <a:t>9/18,</a:t>
                      </a:r>
                      <a:r>
                        <a:rPr lang="en-GB" sz="1000" dirty="0">
                          <a:effectLst/>
                        </a:rPr>
                        <a:t> F01L 9/30</a:t>
                      </a:r>
                      <a:endParaRPr lang="en-GB" sz="1100" dirty="0">
                        <a:effectLst/>
                        <a:latin typeface="Arial" panose="020B0604020202020204" pitchFamily="34" charset="0"/>
                        <a:ea typeface="Times New Roman" panose="02020603050405020304" pitchFamily="18" charset="0"/>
                      </a:endParaRPr>
                    </a:p>
                  </a:txBody>
                  <a:tcPr marL="142875" marR="142875" marT="66675" marB="66675">
                    <a:solidFill>
                      <a:schemeClr val="accent5"/>
                    </a:solidFill>
                  </a:tcPr>
                </a:tc>
                <a:tc>
                  <a:txBody>
                    <a:bodyPr/>
                    <a:lstStyle/>
                    <a:p>
                      <a:pPr algn="ctr">
                        <a:spcAft>
                          <a:spcPts val="0"/>
                        </a:spcAft>
                      </a:pPr>
                      <a:r>
                        <a:rPr lang="en-GB" sz="1000" dirty="0">
                          <a:effectLst/>
                        </a:rPr>
                        <a:t>F01L 9/10</a:t>
                      </a:r>
                      <a:endParaRPr lang="en-GB" sz="1100" dirty="0">
                        <a:effectLst/>
                        <a:latin typeface="Arial" panose="020B0604020202020204" pitchFamily="34" charset="0"/>
                        <a:ea typeface="Times New Roman" panose="02020603050405020304" pitchFamily="18" charset="0"/>
                      </a:endParaRPr>
                    </a:p>
                  </a:txBody>
                  <a:tcPr marL="142875" marR="142875" marT="66675" marB="66675">
                    <a:solidFill>
                      <a:schemeClr val="accent5"/>
                    </a:solidFill>
                  </a:tcPr>
                </a:tc>
                <a:extLst>
                  <a:ext uri="{0D108BD9-81ED-4DB2-BD59-A6C34878D82A}">
                    <a16:rowId xmlns:a16="http://schemas.microsoft.com/office/drawing/2014/main" val="2022521944"/>
                  </a:ext>
                </a:extLst>
              </a:tr>
              <a:tr h="417390">
                <a:tc>
                  <a:txBody>
                    <a:bodyPr/>
                    <a:lstStyle/>
                    <a:p>
                      <a:pPr>
                        <a:spcAft>
                          <a:spcPts val="0"/>
                        </a:spcAft>
                      </a:pPr>
                      <a:r>
                        <a:rPr lang="en-GB" sz="1000" b="0" dirty="0">
                          <a:solidFill>
                            <a:schemeClr val="tx1"/>
                          </a:solidFill>
                          <a:effectLst/>
                        </a:rPr>
                        <a:t>F01L 9/04</a:t>
                      </a:r>
                      <a:endParaRPr lang="en-GB" sz="1100" b="0" dirty="0">
                        <a:solidFill>
                          <a:schemeClr val="tx1"/>
                        </a:solidFill>
                        <a:effectLst/>
                        <a:latin typeface="Arial" panose="020B0604020202020204" pitchFamily="34" charset="0"/>
                        <a:ea typeface="Times New Roman" panose="02020603050405020304" pitchFamily="18" charset="0"/>
                      </a:endParaRPr>
                    </a:p>
                  </a:txBody>
                  <a:tcPr marL="285750" marR="142875" marT="66675" marB="66675">
                    <a:solidFill>
                      <a:schemeClr val="accent5"/>
                    </a:solidFill>
                  </a:tcPr>
                </a:tc>
                <a:tc>
                  <a:txBody>
                    <a:bodyPr/>
                    <a:lstStyle/>
                    <a:p>
                      <a:pPr>
                        <a:spcAft>
                          <a:spcPts val="0"/>
                        </a:spcAft>
                      </a:pPr>
                      <a:r>
                        <a:rPr lang="en-GB" sz="1000" dirty="0">
                          <a:effectLst/>
                        </a:rPr>
                        <a:t>F01L </a:t>
                      </a:r>
                      <a:r>
                        <a:rPr lang="en-GB" sz="1000" dirty="0" smtClean="0">
                          <a:effectLst/>
                        </a:rPr>
                        <a:t>9/20</a:t>
                      </a:r>
                      <a:r>
                        <a:rPr lang="sk-SK" sz="1000" dirty="0" smtClean="0">
                          <a:effectLst/>
                        </a:rPr>
                        <a:t>,</a:t>
                      </a:r>
                      <a:r>
                        <a:rPr lang="en-GB" sz="1000" dirty="0">
                          <a:effectLst/>
                        </a:rPr>
                        <a:t> F01L 9/21 - </a:t>
                      </a:r>
                      <a:r>
                        <a:rPr lang="en-GB" sz="1000">
                          <a:effectLst/>
                        </a:rPr>
                        <a:t>F01L </a:t>
                      </a:r>
                      <a:r>
                        <a:rPr lang="en-GB" sz="1000" smtClean="0">
                          <a:effectLst/>
                        </a:rPr>
                        <a:t>9/28,</a:t>
                      </a:r>
                      <a:r>
                        <a:rPr lang="en-GB" sz="1000" dirty="0">
                          <a:effectLst/>
                        </a:rPr>
                        <a:t> F01L 9/30</a:t>
                      </a:r>
                      <a:endParaRPr lang="en-GB" sz="1100" dirty="0">
                        <a:effectLst/>
                        <a:latin typeface="Arial" panose="020B0604020202020204" pitchFamily="34" charset="0"/>
                        <a:ea typeface="Times New Roman" panose="02020603050405020304" pitchFamily="18" charset="0"/>
                      </a:endParaRPr>
                    </a:p>
                  </a:txBody>
                  <a:tcPr marL="142875" marR="142875" marT="66675" marB="66675">
                    <a:solidFill>
                      <a:schemeClr val="accent5"/>
                    </a:solidFill>
                  </a:tcPr>
                </a:tc>
                <a:tc>
                  <a:txBody>
                    <a:bodyPr/>
                    <a:lstStyle/>
                    <a:p>
                      <a:pPr algn="ctr">
                        <a:spcAft>
                          <a:spcPts val="0"/>
                        </a:spcAft>
                      </a:pPr>
                      <a:r>
                        <a:rPr lang="en-GB" sz="1000" dirty="0">
                          <a:effectLst/>
                        </a:rPr>
                        <a:t>F01L 9/20</a:t>
                      </a:r>
                      <a:endParaRPr lang="en-GB" sz="1100" dirty="0">
                        <a:effectLst/>
                        <a:latin typeface="Arial" panose="020B0604020202020204" pitchFamily="34" charset="0"/>
                        <a:ea typeface="Times New Roman" panose="02020603050405020304" pitchFamily="18" charset="0"/>
                      </a:endParaRPr>
                    </a:p>
                  </a:txBody>
                  <a:tcPr marL="142875" marR="142875" marT="66675" marB="66675">
                    <a:solidFill>
                      <a:schemeClr val="accent5"/>
                    </a:solidFill>
                  </a:tcPr>
                </a:tc>
                <a:extLst>
                  <a:ext uri="{0D108BD9-81ED-4DB2-BD59-A6C34878D82A}">
                    <a16:rowId xmlns:a16="http://schemas.microsoft.com/office/drawing/2014/main" val="3614056443"/>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892514213"/>
              </p:ext>
            </p:extLst>
          </p:nvPr>
        </p:nvGraphicFramePr>
        <p:xfrm>
          <a:off x="3841102" y="4335163"/>
          <a:ext cx="3149600" cy="2038350"/>
        </p:xfrm>
        <a:graphic>
          <a:graphicData uri="http://schemas.openxmlformats.org/drawingml/2006/table">
            <a:tbl>
              <a:tblPr>
                <a:tableStyleId>{5C22544A-7EE6-4342-B048-85BDC9FD1C3A}</a:tableStyleId>
              </a:tblPr>
              <a:tblGrid>
                <a:gridCol w="876300">
                  <a:extLst>
                    <a:ext uri="{9D8B030D-6E8A-4147-A177-3AD203B41FA5}">
                      <a16:colId xmlns:a16="http://schemas.microsoft.com/office/drawing/2014/main" val="2772339276"/>
                    </a:ext>
                  </a:extLst>
                </a:gridCol>
                <a:gridCol w="1525265">
                  <a:extLst>
                    <a:ext uri="{9D8B030D-6E8A-4147-A177-3AD203B41FA5}">
                      <a16:colId xmlns:a16="http://schemas.microsoft.com/office/drawing/2014/main" val="2045491606"/>
                    </a:ext>
                  </a:extLst>
                </a:gridCol>
                <a:gridCol w="748035">
                  <a:extLst>
                    <a:ext uri="{9D8B030D-6E8A-4147-A177-3AD203B41FA5}">
                      <a16:colId xmlns:a16="http://schemas.microsoft.com/office/drawing/2014/main" val="694942145"/>
                    </a:ext>
                  </a:extLst>
                </a:gridCol>
              </a:tblGrid>
              <a:tr h="171450">
                <a:tc>
                  <a:txBody>
                    <a:bodyPr/>
                    <a:lstStyle/>
                    <a:p>
                      <a:pPr algn="l">
                        <a:spcAft>
                          <a:spcPts val="300"/>
                        </a:spcAft>
                      </a:pPr>
                      <a:r>
                        <a:rPr lang="en-GB" sz="1100" b="1" dirty="0">
                          <a:effectLst/>
                          <a:latin typeface="Calibri" panose="020F0502020204030204" pitchFamily="34" charset="0"/>
                          <a:ea typeface="Calibri" panose="020F0502020204030204" pitchFamily="34" charset="0"/>
                        </a:rPr>
                        <a:t>Symbol</a:t>
                      </a:r>
                      <a:endParaRPr lang="en-GB" sz="1100" dirty="0">
                        <a:effectLst/>
                        <a:latin typeface="Calibri" panose="020F0502020204030204" pitchFamily="34" charset="0"/>
                        <a:ea typeface="Calibri" panose="020F0502020204030204" pitchFamily="34" charset="0"/>
                      </a:endParaRPr>
                    </a:p>
                  </a:txBody>
                  <a:tcPr marL="68580" marR="68580" marT="0" marB="0" anchor="ctr">
                    <a:solidFill>
                      <a:schemeClr val="accent1"/>
                    </a:solidFill>
                  </a:tcPr>
                </a:tc>
                <a:tc>
                  <a:txBody>
                    <a:bodyPr/>
                    <a:lstStyle/>
                    <a:p>
                      <a:pPr algn="l">
                        <a:spcAft>
                          <a:spcPts val="300"/>
                        </a:spcAft>
                      </a:pPr>
                      <a:r>
                        <a:rPr lang="en-GB" sz="1100" b="1" dirty="0">
                          <a:effectLst/>
                          <a:latin typeface="Calibri" panose="020F0502020204030204" pitchFamily="34" charset="0"/>
                          <a:ea typeface="Calibri" panose="020F0502020204030204" pitchFamily="34" charset="0"/>
                        </a:rPr>
                        <a:t>Reference</a:t>
                      </a:r>
                      <a:endParaRPr lang="en-GB" sz="1100" dirty="0">
                        <a:effectLst/>
                        <a:latin typeface="Calibri" panose="020F0502020204030204" pitchFamily="34" charset="0"/>
                        <a:ea typeface="Calibri" panose="020F0502020204030204" pitchFamily="34" charset="0"/>
                      </a:endParaRPr>
                    </a:p>
                  </a:txBody>
                  <a:tcPr marL="68580" marR="68580" marT="0" marB="0" anchor="ctr">
                    <a:solidFill>
                      <a:schemeClr val="accent1"/>
                    </a:solidFill>
                  </a:tcPr>
                </a:tc>
                <a:tc>
                  <a:txBody>
                    <a:bodyPr/>
                    <a:lstStyle/>
                    <a:p>
                      <a:pPr algn="l">
                        <a:spcAft>
                          <a:spcPts val="300"/>
                        </a:spcAft>
                      </a:pPr>
                      <a:r>
                        <a:rPr lang="en-GB" sz="1100" b="1" dirty="0">
                          <a:effectLst/>
                          <a:latin typeface="Calibri" panose="020F0502020204030204" pitchFamily="34" charset="0"/>
                          <a:ea typeface="Calibri" panose="020F0502020204030204" pitchFamily="34" charset="0"/>
                        </a:rPr>
                        <a:t>Category</a:t>
                      </a:r>
                      <a:endParaRPr lang="en-GB" sz="1100" dirty="0">
                        <a:effectLst/>
                        <a:latin typeface="Calibri" panose="020F0502020204030204" pitchFamily="34" charset="0"/>
                        <a:ea typeface="Calibri" panose="020F0502020204030204" pitchFamily="34" charset="0"/>
                      </a:endParaRPr>
                    </a:p>
                  </a:txBody>
                  <a:tcPr marL="68580" marR="68580" marT="0" marB="0" anchor="ctr">
                    <a:solidFill>
                      <a:schemeClr val="accent1"/>
                    </a:solidFill>
                  </a:tcPr>
                </a:tc>
                <a:extLst>
                  <a:ext uri="{0D108BD9-81ED-4DB2-BD59-A6C34878D82A}">
                    <a16:rowId xmlns:a16="http://schemas.microsoft.com/office/drawing/2014/main" val="526008325"/>
                  </a:ext>
                </a:extLst>
              </a:tr>
              <a:tr h="171450">
                <a:tc>
                  <a:txBody>
                    <a:bodyPr/>
                    <a:lstStyle/>
                    <a:p>
                      <a:pPr algn="l" fontAlgn="ctr"/>
                      <a:r>
                        <a:rPr lang="en-GB" sz="1000" u="none" strike="noStrike" dirty="0">
                          <a:effectLst/>
                        </a:rPr>
                        <a:t>A01N </a:t>
                      </a:r>
                      <a:endParaRPr lang="en-GB"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dirty="0">
                          <a:effectLst/>
                        </a:rPr>
                        <a:t>C05G</a:t>
                      </a:r>
                      <a:endParaRPr lang="en-GB" sz="1000" b="0" i="0" u="none" strike="noStrike" dirty="0">
                        <a:solidFill>
                          <a:srgbClr val="3B3B3B"/>
                        </a:solidFill>
                        <a:effectLst/>
                        <a:latin typeface="Arial" panose="020B0604020202020204" pitchFamily="34" charset="0"/>
                      </a:endParaRPr>
                    </a:p>
                  </a:txBody>
                  <a:tcPr marL="9525" marR="9525" marT="9525" marB="0" anchor="ctr"/>
                </a:tc>
                <a:tc>
                  <a:txBody>
                    <a:bodyPr/>
                    <a:lstStyle/>
                    <a:p>
                      <a:pPr algn="l" fontAlgn="ctr"/>
                      <a:r>
                        <a:rPr lang="en-GB" sz="1000" u="none" strike="noStrike">
                          <a:effectLst/>
                        </a:rPr>
                        <a:t>INF</a:t>
                      </a:r>
                      <a:endParaRPr lang="en-GB"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768504404"/>
                  </a:ext>
                </a:extLst>
              </a:tr>
              <a:tr h="171450">
                <a:tc>
                  <a:txBody>
                    <a:bodyPr/>
                    <a:lstStyle/>
                    <a:p>
                      <a:pPr algn="l" fontAlgn="ctr"/>
                      <a:r>
                        <a:rPr lang="en-GB" sz="1000" u="none" strike="noStrike" dirty="0">
                          <a:effectLst/>
                        </a:rPr>
                        <a:t>A01N 3/00</a:t>
                      </a:r>
                      <a:endParaRPr lang="en-GB"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1000" u="none" strike="noStrike" dirty="0">
                          <a:effectLst/>
                        </a:rPr>
                        <a:t>A23B7/00</a:t>
                      </a:r>
                      <a:endParaRPr lang="en-GB"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1000" u="none" strike="noStrike">
                          <a:effectLst/>
                        </a:rPr>
                        <a:t>INF</a:t>
                      </a:r>
                      <a:endParaRPr lang="en-GB"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211453883"/>
                  </a:ext>
                </a:extLst>
              </a:tr>
              <a:tr h="171450">
                <a:tc>
                  <a:txBody>
                    <a:bodyPr/>
                    <a:lstStyle/>
                    <a:p>
                      <a:pPr algn="l" fontAlgn="ctr"/>
                      <a:r>
                        <a:rPr lang="en-GB" sz="1000" u="none" strike="noStrike">
                          <a:effectLst/>
                        </a:rPr>
                        <a:t>A01N 3/02</a:t>
                      </a:r>
                      <a:endParaRPr lang="en-GB"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GB" sz="1000" u="none" strike="noStrike" dirty="0">
                          <a:effectLst/>
                        </a:rPr>
                        <a:t>A01G5/06</a:t>
                      </a:r>
                      <a:endParaRPr lang="en-GB"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1000" u="none" strike="noStrike" dirty="0">
                          <a:effectLst/>
                        </a:rPr>
                        <a:t>RES</a:t>
                      </a:r>
                      <a:endParaRPr lang="en-GB"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916119145"/>
                  </a:ext>
                </a:extLst>
              </a:tr>
              <a:tr h="171450">
                <a:tc>
                  <a:txBody>
                    <a:bodyPr/>
                    <a:lstStyle/>
                    <a:p>
                      <a:pPr algn="l" fontAlgn="ctr"/>
                      <a:r>
                        <a:rPr lang="en-GB" sz="1000" u="none" strike="noStrike">
                          <a:effectLst/>
                        </a:rPr>
                        <a:t>A01N 25/00</a:t>
                      </a:r>
                      <a:endParaRPr lang="en-GB"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GB" sz="1000" u="none" strike="noStrike" dirty="0">
                          <a:effectLst/>
                        </a:rPr>
                        <a:t>D21H</a:t>
                      </a:r>
                      <a:endParaRPr lang="en-GB"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1000" u="none" strike="noStrike" dirty="0">
                          <a:effectLst/>
                        </a:rPr>
                        <a:t>INF</a:t>
                      </a:r>
                      <a:endParaRPr lang="en-GB"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556386514"/>
                  </a:ext>
                </a:extLst>
              </a:tr>
              <a:tr h="171450">
                <a:tc>
                  <a:txBody>
                    <a:bodyPr/>
                    <a:lstStyle/>
                    <a:p>
                      <a:pPr algn="l" fontAlgn="ctr"/>
                      <a:r>
                        <a:rPr lang="en-GB" sz="1000" u="none" strike="noStrike">
                          <a:effectLst/>
                        </a:rPr>
                        <a:t>A01N 25/04</a:t>
                      </a:r>
                      <a:endParaRPr lang="en-GB"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GB" sz="1000" u="none" strike="noStrike">
                          <a:effectLst/>
                        </a:rPr>
                        <a:t>A01N 25/16</a:t>
                      </a:r>
                      <a:endParaRPr lang="en-GB"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GB" sz="1000" u="none" strike="noStrike" dirty="0">
                          <a:effectLst/>
                        </a:rPr>
                        <a:t>APP</a:t>
                      </a:r>
                      <a:endParaRPr lang="en-GB"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030712644"/>
                  </a:ext>
                </a:extLst>
              </a:tr>
              <a:tr h="171450">
                <a:tc>
                  <a:txBody>
                    <a:bodyPr/>
                    <a:lstStyle/>
                    <a:p>
                      <a:pPr algn="l" fontAlgn="ctr"/>
                      <a:r>
                        <a:rPr lang="en-GB" sz="1000" u="none" strike="noStrike">
                          <a:effectLst/>
                        </a:rPr>
                        <a:t>A01N 25/12</a:t>
                      </a:r>
                      <a:endParaRPr lang="en-GB"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GB" sz="1000" u="none" strike="noStrike">
                          <a:effectLst/>
                        </a:rPr>
                        <a:t>A01N 25/26</a:t>
                      </a:r>
                      <a:endParaRPr lang="en-GB"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GB" sz="1000" u="none" strike="noStrike" dirty="0">
                          <a:effectLst/>
                        </a:rPr>
                        <a:t>INF</a:t>
                      </a:r>
                      <a:endParaRPr lang="en-GB"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437258692"/>
                  </a:ext>
                </a:extLst>
              </a:tr>
              <a:tr h="171450">
                <a:tc>
                  <a:txBody>
                    <a:bodyPr/>
                    <a:lstStyle/>
                    <a:p>
                      <a:pPr algn="l" fontAlgn="ctr"/>
                      <a:r>
                        <a:rPr lang="en-GB" sz="1000" u="none" strike="noStrike">
                          <a:effectLst/>
                        </a:rPr>
                        <a:t>A01N 37/00</a:t>
                      </a:r>
                      <a:endParaRPr lang="en-GB"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GB" sz="1000" u="none" strike="noStrike">
                          <a:effectLst/>
                        </a:rPr>
                        <a:t>A01N 53/00</a:t>
                      </a:r>
                      <a:endParaRPr lang="en-GB"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GB" sz="1000" u="none" strike="noStrike" dirty="0">
                          <a:effectLst/>
                        </a:rPr>
                        <a:t>LIM</a:t>
                      </a:r>
                      <a:endParaRPr lang="en-GB"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525830065"/>
                  </a:ext>
                </a:extLst>
              </a:tr>
              <a:tr h="161925">
                <a:tc>
                  <a:txBody>
                    <a:bodyPr/>
                    <a:lstStyle/>
                    <a:p>
                      <a:pPr algn="l" fontAlgn="ctr"/>
                      <a:r>
                        <a:rPr lang="en-GB" sz="1000" u="none" strike="noStrike">
                          <a:effectLst/>
                        </a:rPr>
                        <a:t>A01N 43/00</a:t>
                      </a:r>
                      <a:endParaRPr lang="en-GB"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GB" sz="1000" u="none" strike="noStrike">
                          <a:effectLst/>
                        </a:rPr>
                        <a:t>A01N 37/00</a:t>
                      </a:r>
                      <a:endParaRPr lang="en-GB"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GB" sz="1000" u="none" strike="noStrike" dirty="0">
                          <a:effectLst/>
                        </a:rPr>
                        <a:t>INF</a:t>
                      </a:r>
                      <a:endParaRPr lang="en-GB"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549769935"/>
                  </a:ext>
                </a:extLst>
              </a:tr>
              <a:tr h="161925">
                <a:tc>
                  <a:txBody>
                    <a:bodyPr/>
                    <a:lstStyle/>
                    <a:p>
                      <a:pPr algn="l" fontAlgn="ctr"/>
                      <a:r>
                        <a:rPr lang="en-GB" sz="1000" u="none" strike="noStrike">
                          <a:effectLst/>
                        </a:rPr>
                        <a:t>A01N 43/00</a:t>
                      </a:r>
                      <a:endParaRPr lang="en-GB"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GB" sz="1000" u="none" strike="noStrike">
                          <a:effectLst/>
                        </a:rPr>
                        <a:t>A01N 33/00-A01N 41/12</a:t>
                      </a:r>
                      <a:endParaRPr lang="en-GB"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sk-SK" sz="1000" u="none" strike="noStrike" dirty="0" smtClean="0">
                          <a:effectLst/>
                        </a:rPr>
                        <a:t>RES</a:t>
                      </a:r>
                      <a:endParaRPr lang="en-GB"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316455391"/>
                  </a:ext>
                </a:extLst>
              </a:tr>
              <a:tr h="171450">
                <a:tc>
                  <a:txBody>
                    <a:bodyPr/>
                    <a:lstStyle/>
                    <a:p>
                      <a:pPr algn="l" fontAlgn="ctr"/>
                      <a:r>
                        <a:rPr lang="en-GB" sz="1000" u="none" strike="noStrike">
                          <a:effectLst/>
                        </a:rPr>
                        <a:t>A01N 43/00</a:t>
                      </a:r>
                      <a:endParaRPr lang="en-GB"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GB" sz="1000" u="none" strike="noStrike">
                          <a:effectLst/>
                        </a:rPr>
                        <a:t>A01N 53/00</a:t>
                      </a:r>
                      <a:endParaRPr lang="en-GB"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GB" sz="1000" u="none" strike="noStrike" dirty="0">
                          <a:effectLst/>
                        </a:rPr>
                        <a:t>APP</a:t>
                      </a:r>
                      <a:endParaRPr lang="en-GB"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492095334"/>
                  </a:ext>
                </a:extLst>
              </a:tr>
              <a:tr h="171450">
                <a:tc>
                  <a:txBody>
                    <a:bodyPr/>
                    <a:lstStyle/>
                    <a:p>
                      <a:pPr algn="l" fontAlgn="ctr"/>
                      <a:r>
                        <a:rPr lang="en-US" sz="1000" u="none" strike="noStrike">
                          <a:effectLst/>
                        </a:rPr>
                        <a:t>A01N 47/00</a:t>
                      </a:r>
                      <a:endParaRPr lang="en-GB"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GB" sz="1000" u="none" strike="noStrike">
                          <a:effectLst/>
                        </a:rPr>
                        <a:t>A01N 29/02</a:t>
                      </a:r>
                      <a:endParaRPr lang="en-GB"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GB" sz="1000" u="none" strike="noStrike" dirty="0">
                          <a:effectLst/>
                        </a:rPr>
                        <a:t>LIM</a:t>
                      </a:r>
                      <a:endParaRPr lang="en-GB"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240983795"/>
                  </a:ext>
                </a:extLst>
              </a:tr>
            </a:tbl>
          </a:graphicData>
        </a:graphic>
      </p:graphicFrame>
      <p:pic>
        <p:nvPicPr>
          <p:cNvPr id="11" name="Picture 10"/>
          <p:cNvPicPr>
            <a:picLocks noChangeAspect="1"/>
          </p:cNvPicPr>
          <p:nvPr/>
        </p:nvPicPr>
        <p:blipFill>
          <a:blip r:embed="rId4"/>
          <a:stretch>
            <a:fillRect/>
          </a:stretch>
        </p:blipFill>
        <p:spPr>
          <a:xfrm>
            <a:off x="5856159" y="201183"/>
            <a:ext cx="2830641" cy="838199"/>
          </a:xfrm>
          <a:prstGeom prst="rect">
            <a:avLst/>
          </a:prstGeom>
        </p:spPr>
      </p:pic>
      <p:sp>
        <p:nvSpPr>
          <p:cNvPr id="13" name="TextBox 12"/>
          <p:cNvSpPr txBox="1"/>
          <p:nvPr/>
        </p:nvSpPr>
        <p:spPr>
          <a:xfrm>
            <a:off x="4572000" y="4769010"/>
            <a:ext cx="4192284" cy="765175"/>
          </a:xfrm>
          <a:prstGeom prst="rect">
            <a:avLst/>
          </a:prstGeom>
          <a:solidFill>
            <a:srgbClr val="FFFFCC"/>
          </a:solidFill>
          <a:ln>
            <a:solidFill>
              <a:srgbClr val="0070C0"/>
            </a:solidFill>
          </a:ln>
        </p:spPr>
        <p:txBody>
          <a:bodyPr wrap="square" rtlCol="0">
            <a:noAutofit/>
          </a:bodyPr>
          <a:lstStyle/>
          <a:p>
            <a:r>
              <a:rPr lang="sk-SK" sz="1200" b="1" u="sng" dirty="0"/>
              <a:t>NLR Table Import</a:t>
            </a:r>
            <a:endParaRPr lang="sk-SK" sz="1200" b="1" u="sng" dirty="0" smtClean="0"/>
          </a:p>
          <a:p>
            <a:r>
              <a:rPr lang="sk-SK" sz="1200" dirty="0" smtClean="0"/>
              <a:t>IPC symbols of places and references + kind of references</a:t>
            </a:r>
          </a:p>
          <a:p>
            <a:r>
              <a:rPr lang="sk-SK" sz="900" dirty="0" smtClean="0"/>
              <a:t>Moves references to definitions.</a:t>
            </a:r>
            <a:endParaRPr lang="en-GB" sz="900" dirty="0"/>
          </a:p>
        </p:txBody>
      </p:sp>
      <p:cxnSp>
        <p:nvCxnSpPr>
          <p:cNvPr id="20" name="Straight Arrow Connector 19"/>
          <p:cNvCxnSpPr/>
          <p:nvPr/>
        </p:nvCxnSpPr>
        <p:spPr bwMode="auto">
          <a:xfrm>
            <a:off x="1752600" y="201183"/>
            <a:ext cx="3429000" cy="73455"/>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flipV="1">
            <a:off x="3810000" y="5410200"/>
            <a:ext cx="3886200" cy="990600"/>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p:nvPr/>
        </p:nvCxnSpPr>
        <p:spPr bwMode="auto">
          <a:xfrm flipV="1">
            <a:off x="5105400" y="669729"/>
            <a:ext cx="914400" cy="888608"/>
          </a:xfrm>
          <a:prstGeom prst="straightConnector1">
            <a:avLst/>
          </a:prstGeom>
          <a:ln w="9525" cap="flat" cmpd="sng" algn="ctr">
            <a:solidFill>
              <a:srgbClr val="C00000"/>
            </a:solidFill>
            <a:prstDash val="solid"/>
            <a:round/>
            <a:headEnd type="none" w="med" len="med"/>
            <a:tailEnd type="arrow" w="med" len="med"/>
          </a:ln>
          <a:extLst/>
        </p:spPr>
        <p:style>
          <a:lnRef idx="0">
            <a:scrgbClr r="0" g="0" b="0"/>
          </a:lnRef>
          <a:fillRef idx="0">
            <a:scrgbClr r="0" g="0" b="0"/>
          </a:fillRef>
          <a:effectRef idx="0">
            <a:scrgbClr r="0" g="0" b="0"/>
          </a:effectRef>
          <a:fontRef idx="minor">
            <a:schemeClr val="tx1"/>
          </a:fontRef>
        </p:style>
      </p:cxnSp>
      <p:cxnSp>
        <p:nvCxnSpPr>
          <p:cNvPr id="29" name="Straight Arrow Connector 28"/>
          <p:cNvCxnSpPr/>
          <p:nvPr/>
        </p:nvCxnSpPr>
        <p:spPr bwMode="auto">
          <a:xfrm flipV="1">
            <a:off x="6096001" y="669730"/>
            <a:ext cx="199036" cy="876655"/>
          </a:xfrm>
          <a:prstGeom prst="straightConnector1">
            <a:avLst/>
          </a:prstGeom>
          <a:ln w="9525" cap="flat" cmpd="sng" algn="ctr">
            <a:solidFill>
              <a:srgbClr val="C00000"/>
            </a:solidFill>
            <a:prstDash val="solid"/>
            <a:round/>
            <a:headEnd type="none" w="med" len="med"/>
            <a:tailEnd type="arrow" w="med" len="med"/>
          </a:ln>
          <a:extLst/>
        </p:spPr>
        <p:style>
          <a:lnRef idx="0">
            <a:scrgbClr r="0" g="0" b="0"/>
          </a:lnRef>
          <a:fillRef idx="0">
            <a:scrgbClr r="0" g="0" b="0"/>
          </a:fillRef>
          <a:effectRef idx="0">
            <a:scrgbClr r="0" g="0" b="0"/>
          </a:effectRef>
          <a:fontRef idx="minor">
            <a:schemeClr val="tx1"/>
          </a:fontRef>
        </p:style>
      </p:cxnSp>
      <p:cxnSp>
        <p:nvCxnSpPr>
          <p:cNvPr id="32" name="Straight Arrow Connector 31"/>
          <p:cNvCxnSpPr/>
          <p:nvPr/>
        </p:nvCxnSpPr>
        <p:spPr bwMode="auto">
          <a:xfrm flipH="1" flipV="1">
            <a:off x="6553200" y="669729"/>
            <a:ext cx="1981200" cy="3597471"/>
          </a:xfrm>
          <a:prstGeom prst="straightConnector1">
            <a:avLst/>
          </a:prstGeom>
          <a:ln w="9525" cap="flat" cmpd="sng" algn="ctr">
            <a:solidFill>
              <a:srgbClr val="C00000"/>
            </a:solidFill>
            <a:prstDash val="solid"/>
            <a:round/>
            <a:headEnd type="none" w="med" len="med"/>
            <a:tailEnd type="arrow" w="med" len="med"/>
          </a:ln>
          <a:extLst/>
        </p:spPr>
        <p:style>
          <a:lnRef idx="0">
            <a:scrgbClr r="0" g="0" b="0"/>
          </a:lnRef>
          <a:fillRef idx="0">
            <a:scrgbClr r="0" g="0" b="0"/>
          </a:fillRef>
          <a:effectRef idx="0">
            <a:scrgbClr r="0" g="0" b="0"/>
          </a:effectRef>
          <a:fontRef idx="minor">
            <a:schemeClr val="tx1"/>
          </a:fontRef>
        </p:style>
      </p:cxnSp>
      <p:sp>
        <p:nvSpPr>
          <p:cNvPr id="37" name="TextBox 36"/>
          <p:cNvSpPr txBox="1"/>
          <p:nvPr/>
        </p:nvSpPr>
        <p:spPr>
          <a:xfrm>
            <a:off x="5410200" y="1692299"/>
            <a:ext cx="3615341" cy="787536"/>
          </a:xfrm>
          <a:prstGeom prst="rect">
            <a:avLst/>
          </a:prstGeom>
          <a:solidFill>
            <a:srgbClr val="FFFFCC"/>
          </a:solidFill>
          <a:ln>
            <a:solidFill>
              <a:srgbClr val="0070C0"/>
            </a:solidFill>
          </a:ln>
        </p:spPr>
        <p:txBody>
          <a:bodyPr wrap="square" rtlCol="0">
            <a:noAutofit/>
          </a:bodyPr>
          <a:lstStyle/>
          <a:p>
            <a:r>
              <a:rPr lang="sk-SK" sz="1200" b="1" u="sng" dirty="0"/>
              <a:t>RCL Table Import</a:t>
            </a:r>
            <a:endParaRPr lang="sk-SK" sz="1200" b="1" u="sng" dirty="0" smtClean="0"/>
          </a:p>
          <a:p>
            <a:r>
              <a:rPr lang="sk-SK" sz="1200" dirty="0" smtClean="0"/>
              <a:t>IPC source and target symbols + default transfer</a:t>
            </a:r>
          </a:p>
          <a:p>
            <a:r>
              <a:rPr lang="sk-SK" sz="900" dirty="0" smtClean="0"/>
              <a:t>Creates or modifies RCL and existing </a:t>
            </a:r>
            <a:r>
              <a:rPr lang="sk-SK" sz="900" dirty="0"/>
              <a:t>entries or </a:t>
            </a:r>
            <a:r>
              <a:rPr lang="sk-SK" sz="900" dirty="0" smtClean="0"/>
              <a:t>amendments.</a:t>
            </a:r>
            <a:endParaRPr lang="en-GB" sz="1200" dirty="0"/>
          </a:p>
        </p:txBody>
      </p:sp>
      <p:sp>
        <p:nvSpPr>
          <p:cNvPr id="12" name="Slide Number Placeholder 11"/>
          <p:cNvSpPr>
            <a:spLocks noGrp="1"/>
          </p:cNvSpPr>
          <p:nvPr>
            <p:ph type="sldNum" sz="quarter" idx="10"/>
          </p:nvPr>
        </p:nvSpPr>
        <p:spPr/>
        <p:txBody>
          <a:bodyPr/>
          <a:lstStyle/>
          <a:p>
            <a:pPr>
              <a:defRPr/>
            </a:pPr>
            <a:fld id="{7DE760F4-0BB2-41F5-A823-5656424847FC}" type="slidenum">
              <a:rPr lang="en-US" smtClean="0"/>
              <a:pPr>
                <a:defRPr/>
              </a:pPr>
              <a:t>3</a:t>
            </a:fld>
            <a:endParaRPr lang="en-US"/>
          </a:p>
        </p:txBody>
      </p:sp>
      <p:pic>
        <p:nvPicPr>
          <p:cNvPr id="16" name="Picture 15"/>
          <p:cNvPicPr>
            <a:picLocks noChangeAspect="1"/>
          </p:cNvPicPr>
          <p:nvPr/>
        </p:nvPicPr>
        <p:blipFill>
          <a:blip r:embed="rId5"/>
          <a:stretch>
            <a:fillRect/>
          </a:stretch>
        </p:blipFill>
        <p:spPr>
          <a:xfrm>
            <a:off x="7924800" y="1318554"/>
            <a:ext cx="998279" cy="284300"/>
          </a:xfrm>
          <a:prstGeom prst="rect">
            <a:avLst/>
          </a:prstGeom>
        </p:spPr>
      </p:pic>
      <p:pic>
        <p:nvPicPr>
          <p:cNvPr id="17" name="Picture 16"/>
          <p:cNvPicPr>
            <a:picLocks noChangeAspect="1"/>
          </p:cNvPicPr>
          <p:nvPr/>
        </p:nvPicPr>
        <p:blipFill>
          <a:blip r:embed="rId6"/>
          <a:stretch>
            <a:fillRect/>
          </a:stretch>
        </p:blipFill>
        <p:spPr>
          <a:xfrm>
            <a:off x="7242596" y="1285578"/>
            <a:ext cx="523875" cy="317276"/>
          </a:xfrm>
          <a:prstGeom prst="rect">
            <a:avLst/>
          </a:prstGeom>
        </p:spPr>
      </p:pic>
      <p:pic>
        <p:nvPicPr>
          <p:cNvPr id="18" name="Picture 17"/>
          <p:cNvPicPr>
            <a:picLocks noChangeAspect="1"/>
          </p:cNvPicPr>
          <p:nvPr/>
        </p:nvPicPr>
        <p:blipFill>
          <a:blip r:embed="rId5"/>
          <a:stretch>
            <a:fillRect/>
          </a:stretch>
        </p:blipFill>
        <p:spPr>
          <a:xfrm>
            <a:off x="7826168" y="4393449"/>
            <a:ext cx="998279" cy="284300"/>
          </a:xfrm>
          <a:prstGeom prst="rect">
            <a:avLst/>
          </a:prstGeom>
        </p:spPr>
      </p:pic>
      <p:pic>
        <p:nvPicPr>
          <p:cNvPr id="19" name="Picture 18"/>
          <p:cNvPicPr>
            <a:picLocks noChangeAspect="1"/>
          </p:cNvPicPr>
          <p:nvPr/>
        </p:nvPicPr>
        <p:blipFill>
          <a:blip r:embed="rId6"/>
          <a:stretch>
            <a:fillRect/>
          </a:stretch>
        </p:blipFill>
        <p:spPr>
          <a:xfrm>
            <a:off x="7143964" y="4360473"/>
            <a:ext cx="523875" cy="317276"/>
          </a:xfrm>
          <a:prstGeom prst="rect">
            <a:avLst/>
          </a:prstGeom>
        </p:spPr>
      </p:pic>
      <p:pic>
        <p:nvPicPr>
          <p:cNvPr id="21" name="Picture 20"/>
          <p:cNvPicPr>
            <a:picLocks noChangeAspect="1"/>
          </p:cNvPicPr>
          <p:nvPr/>
        </p:nvPicPr>
        <p:blipFill>
          <a:blip r:embed="rId6"/>
          <a:stretch>
            <a:fillRect/>
          </a:stretch>
        </p:blipFill>
        <p:spPr>
          <a:xfrm>
            <a:off x="4216077" y="996427"/>
            <a:ext cx="523875" cy="317276"/>
          </a:xfrm>
          <a:prstGeom prst="rect">
            <a:avLst/>
          </a:prstGeom>
        </p:spPr>
      </p:pic>
      <p:sp>
        <p:nvSpPr>
          <p:cNvPr id="5" name="TextBox 4"/>
          <p:cNvSpPr txBox="1"/>
          <p:nvPr/>
        </p:nvSpPr>
        <p:spPr>
          <a:xfrm>
            <a:off x="3758877" y="974035"/>
            <a:ext cx="584522" cy="427185"/>
          </a:xfrm>
          <a:prstGeom prst="rect">
            <a:avLst/>
          </a:prstGeom>
          <a:noFill/>
          <a:ln>
            <a:noFill/>
          </a:ln>
        </p:spPr>
        <p:txBody>
          <a:bodyPr wrap="square" rtlCol="0">
            <a:noAutofit/>
          </a:bodyPr>
          <a:lstStyle/>
          <a:p>
            <a:r>
              <a:rPr lang="en-US" sz="1800" dirty="0" smtClean="0"/>
              <a:t>FR</a:t>
            </a:r>
            <a:endParaRPr lang="en-US" sz="1800" dirty="0"/>
          </a:p>
        </p:txBody>
      </p:sp>
    </p:spTree>
    <p:extLst>
      <p:ext uri="{BB962C8B-B14F-4D97-AF65-F5344CB8AC3E}">
        <p14:creationId xmlns:p14="http://schemas.microsoft.com/office/powerpoint/2010/main" val="1834746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39761"/>
          </a:xfrm>
        </p:spPr>
        <p:txBody>
          <a:bodyPr/>
          <a:lstStyle/>
          <a:p>
            <a:r>
              <a:rPr lang="sk-SK" sz="3200" dirty="0" smtClean="0"/>
              <a:t>Scheme, RCL and NLR </a:t>
            </a:r>
            <a:r>
              <a:rPr lang="sk-SK" sz="3200" u="sng" dirty="0" smtClean="0"/>
              <a:t>Import</a:t>
            </a:r>
            <a:r>
              <a:rPr lang="sk-SK" sz="3200" dirty="0" smtClean="0"/>
              <a:t> Rules</a:t>
            </a:r>
            <a:endParaRPr lang="en-GB" sz="3200" dirty="0"/>
          </a:p>
        </p:txBody>
      </p:sp>
      <p:sp>
        <p:nvSpPr>
          <p:cNvPr id="3" name="Content Placeholder 2"/>
          <p:cNvSpPr>
            <a:spLocks noGrp="1"/>
          </p:cNvSpPr>
          <p:nvPr>
            <p:ph idx="1"/>
          </p:nvPr>
        </p:nvSpPr>
        <p:spPr>
          <a:xfrm>
            <a:off x="190499" y="990600"/>
            <a:ext cx="8763001" cy="3429001"/>
          </a:xfrm>
        </p:spPr>
        <p:txBody>
          <a:bodyPr/>
          <a:lstStyle/>
          <a:p>
            <a:r>
              <a:rPr lang="en-GB" sz="1600" dirty="0"/>
              <a:t>DOCX file </a:t>
            </a:r>
            <a:r>
              <a:rPr lang="en-GB" sz="1600" dirty="0" smtClean="0"/>
              <a:t>format</a:t>
            </a:r>
            <a:r>
              <a:rPr lang="sk-SK" sz="1600" dirty="0" smtClean="0"/>
              <a:t>; </a:t>
            </a:r>
            <a:endParaRPr lang="sk-SK" sz="1600" dirty="0"/>
          </a:p>
          <a:p>
            <a:r>
              <a:rPr lang="en-GB" sz="1600" dirty="0" smtClean="0"/>
              <a:t>table </a:t>
            </a:r>
            <a:r>
              <a:rPr lang="sk-SK" sz="1600" dirty="0" smtClean="0"/>
              <a:t>with </a:t>
            </a:r>
            <a:r>
              <a:rPr lang="en-GB" sz="1600" dirty="0" smtClean="0"/>
              <a:t>three </a:t>
            </a:r>
            <a:r>
              <a:rPr lang="en-GB" sz="1600" dirty="0"/>
              <a:t>columns </a:t>
            </a:r>
            <a:r>
              <a:rPr lang="sk-SK" sz="1600" dirty="0" smtClean="0"/>
              <a:t>in the right order;</a:t>
            </a:r>
          </a:p>
          <a:p>
            <a:r>
              <a:rPr lang="en-GB" sz="1600" dirty="0" smtClean="0"/>
              <a:t>table </a:t>
            </a:r>
            <a:r>
              <a:rPr lang="sk-SK" sz="1600" dirty="0" smtClean="0"/>
              <a:t>is</a:t>
            </a:r>
            <a:r>
              <a:rPr lang="en-GB" sz="1600" dirty="0" smtClean="0"/>
              <a:t> </a:t>
            </a:r>
            <a:r>
              <a:rPr lang="en-GB" sz="1600" dirty="0"/>
              <a:t>the first element in the </a:t>
            </a:r>
            <a:r>
              <a:rPr lang="en-GB" sz="1600" dirty="0" smtClean="0"/>
              <a:t>file</a:t>
            </a:r>
            <a:r>
              <a:rPr lang="sk-SK" sz="1600" dirty="0" smtClean="0"/>
              <a:t>;</a:t>
            </a:r>
          </a:p>
          <a:p>
            <a:r>
              <a:rPr lang="sk-SK" sz="1600" dirty="0" smtClean="0"/>
              <a:t>scheme table </a:t>
            </a:r>
            <a:r>
              <a:rPr lang="sk-SK" sz="1600" u="sng" dirty="0" smtClean="0"/>
              <a:t>without</a:t>
            </a:r>
            <a:r>
              <a:rPr lang="sk-SK" sz="1600" dirty="0" smtClean="0"/>
              <a:t> heading</a:t>
            </a:r>
            <a:r>
              <a:rPr lang="sk-SK" sz="1600" dirty="0"/>
              <a:t>, RCL and </a:t>
            </a:r>
            <a:r>
              <a:rPr lang="sk-SK" sz="1600" dirty="0" smtClean="0"/>
              <a:t>NLR tables </a:t>
            </a:r>
            <a:r>
              <a:rPr lang="sk-SK" sz="1600" u="sng" dirty="0" smtClean="0"/>
              <a:t>with</a:t>
            </a:r>
            <a:r>
              <a:rPr lang="sk-SK" sz="1600" dirty="0" smtClean="0"/>
              <a:t> headings; </a:t>
            </a:r>
          </a:p>
          <a:p>
            <a:r>
              <a:rPr lang="sk-SK" sz="1600" dirty="0" smtClean="0"/>
              <a:t>full </a:t>
            </a:r>
            <a:r>
              <a:rPr lang="sk-SK" sz="1600" dirty="0"/>
              <a:t>IPC symbols </a:t>
            </a:r>
            <a:r>
              <a:rPr lang="sk-SK" sz="1600" dirty="0" smtClean="0"/>
              <a:t>(better) with a space </a:t>
            </a:r>
            <a:r>
              <a:rPr lang="sk-SK" sz="1600" dirty="0"/>
              <a:t>after the subclass </a:t>
            </a:r>
            <a:r>
              <a:rPr lang="sk-SK" sz="1600" dirty="0" smtClean="0"/>
              <a:t>symbol, </a:t>
            </a:r>
            <a:r>
              <a:rPr lang="sk-SK" sz="1600" dirty="0"/>
              <a:t>e.g. A01B </a:t>
            </a:r>
            <a:r>
              <a:rPr lang="sk-SK" sz="1600" dirty="0" smtClean="0"/>
              <a:t>1/00;</a:t>
            </a:r>
            <a:endParaRPr lang="sk-SK" sz="1600" dirty="0"/>
          </a:p>
          <a:p>
            <a:r>
              <a:rPr lang="sk-SK" sz="1600" dirty="0" smtClean="0"/>
              <a:t>entry kinds </a:t>
            </a:r>
            <a:r>
              <a:rPr lang="en-GB" sz="1600" dirty="0" smtClean="0"/>
              <a:t>expressed </a:t>
            </a:r>
            <a:r>
              <a:rPr lang="en-GB" sz="1600" dirty="0"/>
              <a:t>by </a:t>
            </a:r>
            <a:r>
              <a:rPr lang="sk-SK" sz="1600" dirty="0" smtClean="0"/>
              <a:t>digits, dots or text </a:t>
            </a:r>
            <a:r>
              <a:rPr lang="en-GB" sz="1600" dirty="0" smtClean="0"/>
              <a:t>(</a:t>
            </a:r>
            <a:r>
              <a:rPr lang="en-GB" sz="1600" dirty="0"/>
              <a:t>see the </a:t>
            </a:r>
            <a:r>
              <a:rPr lang="en-GB" sz="1600" dirty="0" smtClean="0"/>
              <a:t>table</a:t>
            </a:r>
            <a:r>
              <a:rPr lang="sk-SK" sz="1600" dirty="0" smtClean="0"/>
              <a:t>s</a:t>
            </a:r>
            <a:r>
              <a:rPr lang="en-GB" sz="1600" dirty="0" smtClean="0"/>
              <a:t> below)</a:t>
            </a:r>
            <a:r>
              <a:rPr lang="sk-SK" sz="1600" dirty="0" smtClean="0"/>
              <a:t>;</a:t>
            </a:r>
          </a:p>
          <a:p>
            <a:r>
              <a:rPr lang="sk-SK" sz="1600" dirty="0" smtClean="0"/>
              <a:t>entry titles</a:t>
            </a:r>
            <a:r>
              <a:rPr lang="en-GB" sz="1600" dirty="0" smtClean="0"/>
              <a:t> </a:t>
            </a:r>
            <a:r>
              <a:rPr lang="sk-SK" sz="1600" dirty="0" smtClean="0"/>
              <a:t>and references </a:t>
            </a:r>
            <a:r>
              <a:rPr lang="en-GB" sz="1600" dirty="0" smtClean="0"/>
              <a:t>expressed </a:t>
            </a:r>
            <a:r>
              <a:rPr lang="en-GB" sz="1600" dirty="0"/>
              <a:t>by </a:t>
            </a:r>
            <a:r>
              <a:rPr lang="sk-SK" sz="1600" dirty="0" smtClean="0"/>
              <a:t>standard alphanumerical characters;</a:t>
            </a:r>
          </a:p>
          <a:p>
            <a:r>
              <a:rPr lang="sk-SK" sz="1600" dirty="0" smtClean="0"/>
              <a:t>references categorised by using abbreviations </a:t>
            </a:r>
            <a:r>
              <a:rPr lang="sk-SK" sz="1600" dirty="0"/>
              <a:t>LIM, INF, APP and RES </a:t>
            </a:r>
            <a:r>
              <a:rPr lang="sk-SK" sz="1600" dirty="0" smtClean="0"/>
              <a:t>in </a:t>
            </a:r>
            <a:r>
              <a:rPr lang="sk-SK" sz="1600" dirty="0"/>
              <a:t>NLR </a:t>
            </a:r>
            <a:r>
              <a:rPr lang="sk-SK" sz="1600" dirty="0" smtClean="0"/>
              <a:t>import;</a:t>
            </a:r>
            <a:endParaRPr lang="sk-SK" sz="1600" dirty="0"/>
          </a:p>
          <a:p>
            <a:r>
              <a:rPr lang="en-GB" sz="1600" dirty="0" smtClean="0"/>
              <a:t>track </a:t>
            </a:r>
            <a:r>
              <a:rPr lang="en-GB" sz="1600" dirty="0"/>
              <a:t>changes </a:t>
            </a:r>
            <a:r>
              <a:rPr lang="sk-SK" sz="1600" dirty="0"/>
              <a:t>(better) </a:t>
            </a:r>
            <a:r>
              <a:rPr lang="en-GB" sz="1600" dirty="0" smtClean="0"/>
              <a:t>accepted, crossed-out </a:t>
            </a:r>
            <a:r>
              <a:rPr lang="en-GB" sz="1600" dirty="0"/>
              <a:t>text </a:t>
            </a:r>
            <a:r>
              <a:rPr lang="sk-SK" sz="1600" dirty="0" smtClean="0"/>
              <a:t>(strikethrough) is supported;</a:t>
            </a:r>
          </a:p>
          <a:p>
            <a:r>
              <a:rPr lang="sk-SK" sz="1600" u="sng" dirty="0" smtClean="0"/>
              <a:t>not supported</a:t>
            </a:r>
            <a:r>
              <a:rPr lang="sk-SK" sz="1600" dirty="0" smtClean="0"/>
              <a:t>: empty rows or cells (except to express main group kind), merged or split cells or tables, multiple paragraphs in cells, nonstandard characters, images.</a:t>
            </a:r>
          </a:p>
          <a:p>
            <a:endParaRPr lang="sk-SK" sz="1600" dirty="0" smtClean="0"/>
          </a:p>
          <a:p>
            <a:endParaRPr lang="sk-SK" sz="1600" dirty="0" smtClean="0"/>
          </a:p>
          <a:p>
            <a:endParaRPr lang="sk-SK" sz="1600" dirty="0"/>
          </a:p>
          <a:p>
            <a:endParaRPr lang="en-GB" sz="1600" dirty="0"/>
          </a:p>
          <a:p>
            <a:endParaRPr lang="en-GB" sz="1600" dirty="0"/>
          </a:p>
        </p:txBody>
      </p:sp>
      <p:graphicFrame>
        <p:nvGraphicFramePr>
          <p:cNvPr id="6" name="Table 5"/>
          <p:cNvGraphicFramePr>
            <a:graphicFrameLocks noGrp="1"/>
          </p:cNvGraphicFramePr>
          <p:nvPr>
            <p:extLst>
              <p:ext uri="{D42A27DB-BD31-4B8C-83A1-F6EECF244321}">
                <p14:modId xmlns:p14="http://schemas.microsoft.com/office/powerpoint/2010/main" val="2033705708"/>
              </p:ext>
            </p:extLst>
          </p:nvPr>
        </p:nvGraphicFramePr>
        <p:xfrm>
          <a:off x="838200" y="4648200"/>
          <a:ext cx="3124200" cy="1899984"/>
        </p:xfrm>
        <a:graphic>
          <a:graphicData uri="http://schemas.openxmlformats.org/drawingml/2006/table">
            <a:tbl>
              <a:tblPr firstRow="1" firstCol="1" bandRow="1">
                <a:tableStyleId>{5C22544A-7EE6-4342-B048-85BDC9FD1C3A}</a:tableStyleId>
              </a:tblPr>
              <a:tblGrid>
                <a:gridCol w="1104900">
                  <a:extLst>
                    <a:ext uri="{9D8B030D-6E8A-4147-A177-3AD203B41FA5}">
                      <a16:colId xmlns:a16="http://schemas.microsoft.com/office/drawing/2014/main" val="1998704490"/>
                    </a:ext>
                  </a:extLst>
                </a:gridCol>
                <a:gridCol w="2019300">
                  <a:extLst>
                    <a:ext uri="{9D8B030D-6E8A-4147-A177-3AD203B41FA5}">
                      <a16:colId xmlns:a16="http://schemas.microsoft.com/office/drawing/2014/main" val="2932928838"/>
                    </a:ext>
                  </a:extLst>
                </a:gridCol>
              </a:tblGrid>
              <a:tr h="181543">
                <a:tc>
                  <a:txBody>
                    <a:bodyPr/>
                    <a:lstStyle/>
                    <a:p>
                      <a:pPr>
                        <a:spcAft>
                          <a:spcPts val="0"/>
                        </a:spcAft>
                      </a:pPr>
                      <a:r>
                        <a:rPr lang="sk-SK" sz="11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Dot in the table</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sk-SK" sz="11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Type</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5549277"/>
                  </a:ext>
                </a:extLst>
              </a:tr>
              <a:tr h="165039">
                <a:tc>
                  <a:txBody>
                    <a:bodyPr/>
                    <a:lstStyle/>
                    <a:p>
                      <a:pPr algn="ctr">
                        <a:spcAft>
                          <a:spcPts val="0"/>
                        </a:spcAft>
                      </a:pPr>
                      <a:r>
                        <a:rPr lang="en-GB" sz="1050" b="0" dirty="0">
                          <a:solidFill>
                            <a:schemeClr val="tx1"/>
                          </a:solidFill>
                          <a:effectLst/>
                        </a:rPr>
                        <a:t>.</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000" b="0" dirty="0">
                          <a:solidFill>
                            <a:schemeClr val="tx1"/>
                          </a:solidFill>
                          <a:effectLst/>
                        </a:rPr>
                        <a:t>full </a:t>
                      </a:r>
                      <a:r>
                        <a:rPr lang="en-GB" sz="1000" b="0" dirty="0" smtClean="0">
                          <a:solidFill>
                            <a:schemeClr val="tx1"/>
                          </a:solidFill>
                          <a:effectLst/>
                        </a:rPr>
                        <a:t>stop</a:t>
                      </a:r>
                      <a:endParaRPr lang="sk-SK" sz="1000" b="0" dirty="0" smtClean="0">
                        <a:solidFill>
                          <a:schemeClr val="tx1"/>
                        </a:solidFill>
                        <a:effectLst/>
                      </a:endParaRPr>
                    </a:p>
                  </a:txBody>
                  <a:tcPr marL="68580" marR="68580" marT="0" marB="0"/>
                </a:tc>
                <a:extLst>
                  <a:ext uri="{0D108BD9-81ED-4DB2-BD59-A6C34878D82A}">
                    <a16:rowId xmlns:a16="http://schemas.microsoft.com/office/drawing/2014/main" val="3709600915"/>
                  </a:ext>
                </a:extLst>
              </a:tr>
              <a:tr h="165039">
                <a:tc>
                  <a:txBody>
                    <a:bodyPr/>
                    <a:lstStyle/>
                    <a:p>
                      <a:pPr algn="ctr">
                        <a:spcAft>
                          <a:spcPts val="0"/>
                        </a:spcAft>
                      </a:pPr>
                      <a:r>
                        <a:rPr lang="en-GB" sz="1050" b="0" dirty="0">
                          <a:solidFill>
                            <a:schemeClr val="tx1"/>
                          </a:solidFill>
                          <a:effectLst/>
                        </a:rPr>
                        <a:t>·</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000" dirty="0">
                          <a:effectLst/>
                        </a:rPr>
                        <a:t>middle dot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3435855"/>
                  </a:ext>
                </a:extLst>
              </a:tr>
              <a:tr h="165039">
                <a:tc>
                  <a:txBody>
                    <a:bodyPr/>
                    <a:lstStyle/>
                    <a:p>
                      <a:pPr algn="ctr">
                        <a:spcAft>
                          <a:spcPts val="0"/>
                        </a:spcAft>
                      </a:pPr>
                      <a:r>
                        <a:rPr lang="en-GB" sz="1050" b="0" dirty="0">
                          <a:solidFill>
                            <a:schemeClr val="tx1"/>
                          </a:solidFill>
                          <a:effectLst/>
                        </a:rPr>
                        <a:t>⋅</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000" dirty="0">
                          <a:effectLst/>
                        </a:rPr>
                        <a:t>dot operator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6009581"/>
                  </a:ext>
                </a:extLst>
              </a:tr>
              <a:tr h="165039">
                <a:tc>
                  <a:txBody>
                    <a:bodyPr/>
                    <a:lstStyle/>
                    <a:p>
                      <a:pPr algn="ctr">
                        <a:spcAft>
                          <a:spcPts val="0"/>
                        </a:spcAft>
                      </a:pPr>
                      <a:r>
                        <a:rPr lang="en-GB" sz="1050" b="0" dirty="0">
                          <a:solidFill>
                            <a:schemeClr val="tx1"/>
                          </a:solidFill>
                          <a:effectLst/>
                        </a:rPr>
                        <a:t>∙</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000" dirty="0">
                          <a:effectLst/>
                        </a:rPr>
                        <a:t>bullet operator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192226"/>
                  </a:ext>
                </a:extLst>
              </a:tr>
              <a:tr h="148901">
                <a:tc>
                  <a:txBody>
                    <a:bodyPr/>
                    <a:lstStyle/>
                    <a:p>
                      <a:pPr algn="ctr">
                        <a:spcAft>
                          <a:spcPts val="0"/>
                        </a:spcAft>
                      </a:pPr>
                      <a:r>
                        <a:rPr lang="en-GB" sz="1050" b="0" dirty="0">
                          <a:solidFill>
                            <a:schemeClr val="tx1"/>
                          </a:solidFill>
                          <a:effectLst/>
                        </a:rPr>
                        <a:t>•</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000" dirty="0">
                          <a:effectLst/>
                        </a:rPr>
                        <a:t>bullet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931125"/>
                  </a:ext>
                </a:extLst>
              </a:tr>
              <a:tr h="165039">
                <a:tc>
                  <a:txBody>
                    <a:bodyPr/>
                    <a:lstStyle/>
                    <a:p>
                      <a:pPr algn="ctr">
                        <a:spcAft>
                          <a:spcPts val="0"/>
                        </a:spcAft>
                      </a:pPr>
                      <a:r>
                        <a:rPr lang="en-US" sz="1050" b="0" dirty="0">
                          <a:solidFill>
                            <a:schemeClr val="tx1"/>
                          </a:solidFill>
                          <a:effectLst/>
                        </a:rPr>
                        <a:t>‧</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000">
                          <a:effectLst/>
                        </a:rPr>
                        <a:t>hyphenation point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8021546"/>
                  </a:ext>
                </a:extLst>
              </a:tr>
              <a:tr h="201574">
                <a:tc>
                  <a:txBody>
                    <a:bodyPr/>
                    <a:lstStyle/>
                    <a:p>
                      <a:pPr algn="ctr">
                        <a:spcAft>
                          <a:spcPts val="0"/>
                        </a:spcAft>
                      </a:pPr>
                      <a:r>
                        <a:rPr lang="en-US" sz="1050" b="0" cap="small" dirty="0">
                          <a:solidFill>
                            <a:schemeClr val="tx1"/>
                          </a:solidFill>
                          <a:effectLst/>
                        </a:rPr>
                        <a:t>・ </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000" cap="small">
                          <a:effectLst/>
                        </a:rPr>
                        <a:t>KATAKANA MIDDLE DOT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7658839"/>
                  </a:ext>
                </a:extLst>
              </a:tr>
              <a:tr h="201574">
                <a:tc>
                  <a:txBody>
                    <a:bodyPr/>
                    <a:lstStyle/>
                    <a:p>
                      <a:pPr algn="ctr">
                        <a:spcAft>
                          <a:spcPts val="0"/>
                        </a:spcAft>
                      </a:pPr>
                      <a:r>
                        <a:rPr lang="en-US" sz="1050" b="0" dirty="0">
                          <a:solidFill>
                            <a:schemeClr val="tx1"/>
                          </a:solidFill>
                          <a:effectLst/>
                        </a:rPr>
                        <a:t>･</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000">
                          <a:effectLst/>
                        </a:rPr>
                        <a:t>halfwidth katakana middle dot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1058846"/>
                  </a:ext>
                </a:extLst>
              </a:tr>
              <a:tr h="165039">
                <a:tc>
                  <a:txBody>
                    <a:bodyPr/>
                    <a:lstStyle/>
                    <a:p>
                      <a:pPr algn="ctr">
                        <a:spcAft>
                          <a:spcPts val="0"/>
                        </a:spcAft>
                      </a:pPr>
                      <a:r>
                        <a:rPr lang="en-US" sz="1050" b="0" dirty="0">
                          <a:solidFill>
                            <a:schemeClr val="tx1"/>
                          </a:solidFill>
                          <a:effectLst/>
                        </a:rPr>
                        <a:t>ㆍ</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000">
                          <a:effectLst/>
                        </a:rPr>
                        <a:t>Hangul letter araea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930288"/>
                  </a:ext>
                </a:extLst>
              </a:tr>
              <a:tr h="165039">
                <a:tc>
                  <a:txBody>
                    <a:bodyPr/>
                    <a:lstStyle/>
                    <a:p>
                      <a:pPr algn="ctr">
                        <a:spcAft>
                          <a:spcPts val="0"/>
                        </a:spcAft>
                      </a:pPr>
                      <a:r>
                        <a:rPr lang="en-GB" sz="1050" b="0" dirty="0">
                          <a:solidFill>
                            <a:schemeClr val="tx1"/>
                          </a:solidFill>
                          <a:effectLst/>
                        </a:rPr>
                        <a:t>·</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000" dirty="0">
                          <a:effectLst/>
                        </a:rPr>
                        <a:t>Greek </a:t>
                      </a:r>
                      <a:r>
                        <a:rPr lang="en-GB" sz="1000" dirty="0" err="1">
                          <a:effectLst/>
                        </a:rPr>
                        <a:t>ano</a:t>
                      </a:r>
                      <a:r>
                        <a:rPr lang="en-GB" sz="1000" dirty="0">
                          <a:effectLst/>
                        </a:rPr>
                        <a:t> </a:t>
                      </a:r>
                      <a:r>
                        <a:rPr lang="en-GB" sz="1000" dirty="0" err="1">
                          <a:effectLst/>
                        </a:rPr>
                        <a:t>teleia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861506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79172632"/>
              </p:ext>
            </p:extLst>
          </p:nvPr>
        </p:nvGraphicFramePr>
        <p:xfrm>
          <a:off x="4495800" y="4648200"/>
          <a:ext cx="3810000" cy="1771108"/>
        </p:xfrm>
        <a:graphic>
          <a:graphicData uri="http://schemas.openxmlformats.org/drawingml/2006/table">
            <a:tbl>
              <a:tblPr firstRow="1" firstCol="1" bandRow="1">
                <a:tableStyleId>{5C22544A-7EE6-4342-B048-85BDC9FD1C3A}</a:tableStyleId>
              </a:tblPr>
              <a:tblGrid>
                <a:gridCol w="1752600">
                  <a:extLst>
                    <a:ext uri="{9D8B030D-6E8A-4147-A177-3AD203B41FA5}">
                      <a16:colId xmlns:a16="http://schemas.microsoft.com/office/drawing/2014/main" val="66341915"/>
                    </a:ext>
                  </a:extLst>
                </a:gridCol>
                <a:gridCol w="2057400">
                  <a:extLst>
                    <a:ext uri="{9D8B030D-6E8A-4147-A177-3AD203B41FA5}">
                      <a16:colId xmlns:a16="http://schemas.microsoft.com/office/drawing/2014/main" val="3899593390"/>
                    </a:ext>
                  </a:extLst>
                </a:gridCol>
              </a:tblGrid>
              <a:tr h="76327">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sk-SK" sz="1000" dirty="0" smtClean="0">
                          <a:solidFill>
                            <a:schemeClr val="tx1"/>
                          </a:solidFill>
                          <a:effectLst/>
                        </a:rPr>
                        <a:t>Text</a:t>
                      </a:r>
                      <a:r>
                        <a:rPr lang="en-US" sz="1000" dirty="0" smtClean="0">
                          <a:solidFill>
                            <a:schemeClr val="tx1"/>
                          </a:solidFill>
                          <a:effectLst/>
                        </a:rPr>
                        <a:t> in </a:t>
                      </a:r>
                      <a:r>
                        <a:rPr lang="sk-SK" sz="1000" dirty="0" smtClean="0">
                          <a:solidFill>
                            <a:schemeClr val="tx1"/>
                          </a:solidFill>
                          <a:effectLst/>
                        </a:rPr>
                        <a:t>the table</a:t>
                      </a:r>
                      <a:endParaRPr lang="en-GB" sz="1000" dirty="0" smtClean="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a:lnSpc>
                          <a:spcPct val="105000"/>
                        </a:lnSpc>
                        <a:spcAft>
                          <a:spcPts val="0"/>
                        </a:spcAft>
                      </a:pPr>
                      <a:r>
                        <a:rPr lang="en-US" sz="1000" dirty="0" smtClean="0">
                          <a:solidFill>
                            <a:schemeClr val="tx1"/>
                          </a:solidFill>
                          <a:effectLst/>
                        </a:rPr>
                        <a:t>Kind</a:t>
                      </a:r>
                      <a:endParaRPr lang="en-GB" sz="1000" dirty="0">
                        <a:solidFill>
                          <a:schemeClr val="tx1"/>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04783561"/>
                  </a:ext>
                </a:extLst>
              </a:tr>
              <a:tr h="201386">
                <a:tc>
                  <a:txBody>
                    <a:bodyPr/>
                    <a:lstStyle/>
                    <a:p>
                      <a:pPr>
                        <a:lnSpc>
                          <a:spcPct val="105000"/>
                        </a:lnSpc>
                        <a:spcAft>
                          <a:spcPts val="0"/>
                        </a:spcAft>
                      </a:pPr>
                      <a:r>
                        <a:rPr lang="en-US" sz="1000" dirty="0">
                          <a:solidFill>
                            <a:schemeClr val="tx1"/>
                          </a:solidFill>
                          <a:effectLst/>
                        </a:rPr>
                        <a:t>Main </a:t>
                      </a:r>
                      <a:r>
                        <a:rPr lang="en-US" sz="1000" dirty="0" smtClean="0">
                          <a:solidFill>
                            <a:schemeClr val="tx1"/>
                          </a:solidFill>
                          <a:effectLst/>
                        </a:rPr>
                        <a:t>group</a:t>
                      </a:r>
                      <a:r>
                        <a:rPr lang="sk-SK" sz="1000" dirty="0" smtClean="0">
                          <a:solidFill>
                            <a:schemeClr val="tx1"/>
                          </a:solidFill>
                          <a:effectLst/>
                        </a:rPr>
                        <a:t> (or empty</a:t>
                      </a:r>
                      <a:r>
                        <a:rPr lang="sk-SK" sz="1000" baseline="0" dirty="0" smtClean="0">
                          <a:solidFill>
                            <a:schemeClr val="tx1"/>
                          </a:solidFill>
                          <a:effectLst/>
                        </a:rPr>
                        <a:t> cell)</a:t>
                      </a:r>
                      <a:endParaRPr lang="en-GB" sz="100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a:lnSpc>
                          <a:spcPct val="105000"/>
                        </a:lnSpc>
                        <a:spcAft>
                          <a:spcPts val="0"/>
                        </a:spcAft>
                      </a:pPr>
                      <a:r>
                        <a:rPr lang="en-US" sz="1000" dirty="0">
                          <a:effectLst/>
                        </a:rPr>
                        <a:t>Main </a:t>
                      </a:r>
                      <a:r>
                        <a:rPr lang="en-US" sz="1000" dirty="0" smtClean="0">
                          <a:effectLst/>
                        </a:rPr>
                        <a:t>group</a:t>
                      </a:r>
                      <a:endParaRPr lang="en-GB" sz="1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729267131"/>
                  </a:ext>
                </a:extLst>
              </a:tr>
              <a:tr h="201386">
                <a:tc>
                  <a:txBody>
                    <a:bodyPr/>
                    <a:lstStyle/>
                    <a:p>
                      <a:pPr>
                        <a:lnSpc>
                          <a:spcPct val="105000"/>
                        </a:lnSpc>
                        <a:spcAft>
                          <a:spcPts val="0"/>
                        </a:spcAft>
                      </a:pPr>
                      <a:r>
                        <a:rPr lang="en-US" sz="1000">
                          <a:solidFill>
                            <a:schemeClr val="tx1"/>
                          </a:solidFill>
                          <a:effectLst/>
                        </a:rPr>
                        <a:t>Note</a:t>
                      </a:r>
                      <a:endParaRPr lang="en-GB" sz="100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a:lnSpc>
                          <a:spcPct val="105000"/>
                        </a:lnSpc>
                        <a:spcAft>
                          <a:spcPts val="0"/>
                        </a:spcAft>
                      </a:pPr>
                      <a:r>
                        <a:rPr lang="en-US" sz="1000">
                          <a:effectLst/>
                        </a:rPr>
                        <a:t>Note</a:t>
                      </a:r>
                      <a:endParaRPr lang="en-GB" sz="1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449981125"/>
                  </a:ext>
                </a:extLst>
              </a:tr>
              <a:tr h="201386">
                <a:tc>
                  <a:txBody>
                    <a:bodyPr/>
                    <a:lstStyle/>
                    <a:p>
                      <a:pPr>
                        <a:lnSpc>
                          <a:spcPct val="105000"/>
                        </a:lnSpc>
                        <a:spcAft>
                          <a:spcPts val="0"/>
                        </a:spcAft>
                      </a:pPr>
                      <a:r>
                        <a:rPr lang="en-US" sz="1000" dirty="0">
                          <a:solidFill>
                            <a:schemeClr val="tx1"/>
                          </a:solidFill>
                          <a:effectLst/>
                        </a:rPr>
                        <a:t>Guidance heading</a:t>
                      </a:r>
                      <a:endParaRPr lang="en-GB" sz="100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a:lnSpc>
                          <a:spcPct val="105000"/>
                        </a:lnSpc>
                        <a:spcAft>
                          <a:spcPts val="0"/>
                        </a:spcAft>
                      </a:pPr>
                      <a:r>
                        <a:rPr lang="en-US" sz="1000" dirty="0">
                          <a:effectLst/>
                        </a:rPr>
                        <a:t>Guidance heading</a:t>
                      </a:r>
                      <a:endParaRPr lang="en-GB" sz="1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460902010"/>
                  </a:ext>
                </a:extLst>
              </a:tr>
              <a:tr h="201386">
                <a:tc>
                  <a:txBody>
                    <a:bodyPr/>
                    <a:lstStyle/>
                    <a:p>
                      <a:pPr>
                        <a:lnSpc>
                          <a:spcPct val="105000"/>
                        </a:lnSpc>
                        <a:spcAft>
                          <a:spcPts val="0"/>
                        </a:spcAft>
                      </a:pPr>
                      <a:r>
                        <a:rPr lang="en-US" sz="1000" dirty="0" smtClean="0">
                          <a:solidFill>
                            <a:schemeClr val="tx1"/>
                          </a:solidFill>
                          <a:effectLst/>
                        </a:rPr>
                        <a:t>Subclass</a:t>
                      </a:r>
                      <a:endParaRPr lang="en-GB" sz="100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a:lnSpc>
                          <a:spcPct val="105000"/>
                        </a:lnSpc>
                        <a:spcAft>
                          <a:spcPts val="0"/>
                        </a:spcAft>
                      </a:pPr>
                      <a:r>
                        <a:rPr lang="en-US" sz="1000" dirty="0" smtClean="0">
                          <a:effectLst/>
                        </a:rPr>
                        <a:t>Subclass</a:t>
                      </a:r>
                      <a:endParaRPr lang="en-GB" sz="1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096307730"/>
                  </a:ext>
                </a:extLst>
              </a:tr>
              <a:tr h="201386">
                <a:tc>
                  <a:txBody>
                    <a:bodyPr/>
                    <a:lstStyle/>
                    <a:p>
                      <a:pPr>
                        <a:lnSpc>
                          <a:spcPct val="105000"/>
                        </a:lnSpc>
                        <a:spcAft>
                          <a:spcPts val="0"/>
                        </a:spcAft>
                      </a:pPr>
                      <a:r>
                        <a:rPr lang="en-US" sz="1000" dirty="0">
                          <a:solidFill>
                            <a:schemeClr val="tx1"/>
                          </a:solidFill>
                          <a:effectLst/>
                        </a:rPr>
                        <a:t>Subclass index</a:t>
                      </a:r>
                      <a:endParaRPr lang="en-GB" sz="100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a:lnSpc>
                          <a:spcPct val="105000"/>
                        </a:lnSpc>
                        <a:spcAft>
                          <a:spcPts val="0"/>
                        </a:spcAft>
                      </a:pPr>
                      <a:r>
                        <a:rPr lang="en-US" sz="1000" dirty="0">
                          <a:effectLst/>
                        </a:rPr>
                        <a:t>Subclass </a:t>
                      </a:r>
                      <a:r>
                        <a:rPr lang="en-US" sz="1000" dirty="0" smtClean="0">
                          <a:effectLst/>
                        </a:rPr>
                        <a:t>index</a:t>
                      </a:r>
                      <a:endParaRPr lang="sk-SK" sz="1000" dirty="0" smtClean="0">
                        <a:effectLst/>
                      </a:endParaRPr>
                    </a:p>
                  </a:txBody>
                  <a:tcPr marL="68580" marR="68580" marT="0" marB="0"/>
                </a:tc>
                <a:extLst>
                  <a:ext uri="{0D108BD9-81ED-4DB2-BD59-A6C34878D82A}">
                    <a16:rowId xmlns:a16="http://schemas.microsoft.com/office/drawing/2014/main" val="4201937633"/>
                  </a:ext>
                </a:extLst>
              </a:tr>
              <a:tr h="201386">
                <a:tc>
                  <a:txBody>
                    <a:bodyPr/>
                    <a:lstStyle/>
                    <a:p>
                      <a:pPr>
                        <a:lnSpc>
                          <a:spcPct val="105000"/>
                        </a:lnSpc>
                        <a:spcAft>
                          <a:spcPts val="0"/>
                        </a:spcAft>
                      </a:pPr>
                      <a:r>
                        <a:rPr lang="sk-SK" sz="1000" dirty="0" smtClean="0">
                          <a:solidFill>
                            <a:schemeClr val="tx1"/>
                          </a:solidFill>
                          <a:effectLst/>
                        </a:rPr>
                        <a:t>C</a:t>
                      </a:r>
                      <a:r>
                        <a:rPr lang="en-US" sz="1000" dirty="0" smtClean="0">
                          <a:solidFill>
                            <a:schemeClr val="tx1"/>
                          </a:solidFill>
                          <a:effectLst/>
                        </a:rPr>
                        <a:t>lass</a:t>
                      </a:r>
                      <a:endParaRPr lang="en-GB" sz="100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a:lnSpc>
                          <a:spcPct val="105000"/>
                        </a:lnSpc>
                        <a:spcAft>
                          <a:spcPts val="0"/>
                        </a:spcAft>
                      </a:pPr>
                      <a:r>
                        <a:rPr lang="sk-SK" sz="1000" dirty="0" smtClean="0">
                          <a:effectLst/>
                        </a:rPr>
                        <a:t>C</a:t>
                      </a:r>
                      <a:r>
                        <a:rPr lang="en-US" sz="1000" dirty="0" smtClean="0">
                          <a:effectLst/>
                        </a:rPr>
                        <a:t>lass</a:t>
                      </a:r>
                      <a:endParaRPr lang="en-GB" sz="1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402172724"/>
                  </a:ext>
                </a:extLst>
              </a:tr>
              <a:tr h="201386">
                <a:tc>
                  <a:txBody>
                    <a:bodyPr/>
                    <a:lstStyle/>
                    <a:p>
                      <a:pPr>
                        <a:lnSpc>
                          <a:spcPct val="105000"/>
                        </a:lnSpc>
                        <a:spcAft>
                          <a:spcPts val="0"/>
                        </a:spcAft>
                      </a:pPr>
                      <a:r>
                        <a:rPr lang="en-US" sz="1000" dirty="0" smtClean="0">
                          <a:solidFill>
                            <a:schemeClr val="tx1"/>
                          </a:solidFill>
                          <a:effectLst/>
                        </a:rPr>
                        <a:t>Subs</a:t>
                      </a:r>
                      <a:r>
                        <a:rPr lang="sk-SK" sz="1000" dirty="0" smtClean="0">
                          <a:solidFill>
                            <a:schemeClr val="tx1"/>
                          </a:solidFill>
                          <a:effectLst/>
                        </a:rPr>
                        <a:t>ection</a:t>
                      </a:r>
                      <a:endParaRPr lang="en-GB" sz="100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a:lnSpc>
                          <a:spcPct val="105000"/>
                        </a:lnSpc>
                        <a:spcAft>
                          <a:spcPts val="0"/>
                        </a:spcAft>
                      </a:pPr>
                      <a:r>
                        <a:rPr lang="en-US" sz="1000" dirty="0" smtClean="0">
                          <a:effectLst/>
                        </a:rPr>
                        <a:t>Subs</a:t>
                      </a:r>
                      <a:r>
                        <a:rPr lang="sk-SK" sz="1000" dirty="0" smtClean="0">
                          <a:effectLst/>
                        </a:rPr>
                        <a:t>ection</a:t>
                      </a:r>
                      <a:endParaRPr lang="en-GB" sz="1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346409207"/>
                  </a:ext>
                </a:extLst>
              </a:tr>
              <a:tr h="201386">
                <a:tc>
                  <a:txBody>
                    <a:bodyPr/>
                    <a:lstStyle/>
                    <a:p>
                      <a:pPr>
                        <a:lnSpc>
                          <a:spcPct val="105000"/>
                        </a:lnSpc>
                        <a:spcAft>
                          <a:spcPts val="0"/>
                        </a:spcAft>
                      </a:pPr>
                      <a:r>
                        <a:rPr lang="en-US" sz="1000" dirty="0" smtClean="0">
                          <a:solidFill>
                            <a:schemeClr val="tx1"/>
                          </a:solidFill>
                          <a:effectLst/>
                        </a:rPr>
                        <a:t>S</a:t>
                      </a:r>
                      <a:r>
                        <a:rPr lang="sk-SK" sz="1000" dirty="0" smtClean="0">
                          <a:solidFill>
                            <a:schemeClr val="tx1"/>
                          </a:solidFill>
                          <a:effectLst/>
                        </a:rPr>
                        <a:t>ection</a:t>
                      </a:r>
                      <a:endParaRPr lang="en-GB" sz="100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a:lnSpc>
                          <a:spcPct val="105000"/>
                        </a:lnSpc>
                        <a:spcAft>
                          <a:spcPts val="0"/>
                        </a:spcAft>
                      </a:pPr>
                      <a:r>
                        <a:rPr lang="en-US" sz="1000" dirty="0" smtClean="0">
                          <a:effectLst/>
                        </a:rPr>
                        <a:t>S</a:t>
                      </a:r>
                      <a:r>
                        <a:rPr lang="sk-SK" sz="1000" dirty="0" smtClean="0">
                          <a:effectLst/>
                        </a:rPr>
                        <a:t>ection</a:t>
                      </a:r>
                      <a:endParaRPr lang="en-GB" sz="1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274394011"/>
                  </a:ext>
                </a:extLst>
              </a:tr>
            </a:tbl>
          </a:graphicData>
        </a:graphic>
      </p:graphicFrame>
      <p:sp>
        <p:nvSpPr>
          <p:cNvPr id="5" name="Slide Number Placeholder 4"/>
          <p:cNvSpPr>
            <a:spLocks noGrp="1"/>
          </p:cNvSpPr>
          <p:nvPr>
            <p:ph type="sldNum" sz="quarter" idx="10"/>
          </p:nvPr>
        </p:nvSpPr>
        <p:spPr/>
        <p:txBody>
          <a:bodyPr/>
          <a:lstStyle/>
          <a:p>
            <a:pPr>
              <a:defRPr/>
            </a:pPr>
            <a:fld id="{DA79EEDA-9492-4994-BB18-1005CD6866B1}" type="slidenum">
              <a:rPr lang="en-US" smtClean="0"/>
              <a:pPr>
                <a:defRPr/>
              </a:pPr>
              <a:t>4</a:t>
            </a:fld>
            <a:endParaRPr lang="en-US"/>
          </a:p>
        </p:txBody>
      </p:sp>
    </p:spTree>
    <p:extLst>
      <p:ext uri="{BB962C8B-B14F-4D97-AF65-F5344CB8AC3E}">
        <p14:creationId xmlns:p14="http://schemas.microsoft.com/office/powerpoint/2010/main" val="2015775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sk-SK" sz="3200" dirty="0" smtClean="0"/>
              <a:t>IPCRMS Definitions Import</a:t>
            </a:r>
            <a:endParaRPr lang="en-GB" sz="3200" dirty="0"/>
          </a:p>
        </p:txBody>
      </p:sp>
      <p:pic>
        <p:nvPicPr>
          <p:cNvPr id="3" name="Picture 2"/>
          <p:cNvPicPr>
            <a:picLocks noChangeAspect="1"/>
          </p:cNvPicPr>
          <p:nvPr/>
        </p:nvPicPr>
        <p:blipFill>
          <a:blip r:embed="rId2"/>
          <a:stretch>
            <a:fillRect/>
          </a:stretch>
        </p:blipFill>
        <p:spPr>
          <a:xfrm>
            <a:off x="241355" y="990600"/>
            <a:ext cx="3797246" cy="5615645"/>
          </a:xfrm>
          <a:prstGeom prst="rect">
            <a:avLst/>
          </a:prstGeom>
        </p:spPr>
      </p:pic>
      <p:pic>
        <p:nvPicPr>
          <p:cNvPr id="4" name="Picture 3"/>
          <p:cNvPicPr>
            <a:picLocks noChangeAspect="1"/>
          </p:cNvPicPr>
          <p:nvPr/>
        </p:nvPicPr>
        <p:blipFill>
          <a:blip r:embed="rId3"/>
          <a:stretch>
            <a:fillRect/>
          </a:stretch>
        </p:blipFill>
        <p:spPr>
          <a:xfrm>
            <a:off x="4572000" y="2201294"/>
            <a:ext cx="3007639" cy="985936"/>
          </a:xfrm>
          <a:prstGeom prst="rect">
            <a:avLst/>
          </a:prstGeom>
        </p:spPr>
      </p:pic>
      <p:pic>
        <p:nvPicPr>
          <p:cNvPr id="6" name="Picture 5"/>
          <p:cNvPicPr>
            <a:picLocks noChangeAspect="1"/>
          </p:cNvPicPr>
          <p:nvPr/>
        </p:nvPicPr>
        <p:blipFill>
          <a:blip r:embed="rId4"/>
          <a:stretch>
            <a:fillRect/>
          </a:stretch>
        </p:blipFill>
        <p:spPr>
          <a:xfrm>
            <a:off x="5257800" y="4648200"/>
            <a:ext cx="3156332" cy="1210013"/>
          </a:xfrm>
          <a:prstGeom prst="rect">
            <a:avLst/>
          </a:prstGeom>
        </p:spPr>
      </p:pic>
      <p:cxnSp>
        <p:nvCxnSpPr>
          <p:cNvPr id="7" name="Straight Arrow Connector 6"/>
          <p:cNvCxnSpPr/>
          <p:nvPr/>
        </p:nvCxnSpPr>
        <p:spPr bwMode="auto">
          <a:xfrm>
            <a:off x="4038600" y="2081052"/>
            <a:ext cx="1219200" cy="3633948"/>
          </a:xfrm>
          <a:prstGeom prst="straightConnector1">
            <a:avLst/>
          </a:prstGeom>
          <a:ln w="9525" cap="flat" cmpd="sng" algn="ctr">
            <a:solidFill>
              <a:srgbClr val="C00000"/>
            </a:solidFill>
            <a:prstDash val="solid"/>
            <a:round/>
            <a:headEnd type="none" w="med" len="med"/>
            <a:tailEnd type="arrow" w="med" len="med"/>
          </a:ln>
          <a:extLst/>
        </p:spPr>
        <p:style>
          <a:lnRef idx="0">
            <a:scrgbClr r="0" g="0" b="0"/>
          </a:lnRef>
          <a:fillRef idx="0">
            <a:scrgbClr r="0" g="0" b="0"/>
          </a:fillRef>
          <a:effectRef idx="0">
            <a:scrgbClr r="0" g="0" b="0"/>
          </a:effectRef>
          <a:fontRef idx="minor">
            <a:schemeClr val="tx1"/>
          </a:fontRef>
        </p:style>
      </p:cxnSp>
      <p:sp>
        <p:nvSpPr>
          <p:cNvPr id="11" name="TextBox 10"/>
          <p:cNvSpPr txBox="1"/>
          <p:nvPr/>
        </p:nvSpPr>
        <p:spPr>
          <a:xfrm>
            <a:off x="2829045" y="1276346"/>
            <a:ext cx="3647955" cy="785653"/>
          </a:xfrm>
          <a:prstGeom prst="rect">
            <a:avLst/>
          </a:prstGeom>
          <a:solidFill>
            <a:srgbClr val="FFFFCC"/>
          </a:solidFill>
          <a:ln>
            <a:solidFill>
              <a:srgbClr val="0070C0"/>
            </a:solidFill>
          </a:ln>
        </p:spPr>
        <p:txBody>
          <a:bodyPr wrap="square" rtlCol="0">
            <a:noAutofit/>
          </a:bodyPr>
          <a:lstStyle/>
          <a:p>
            <a:r>
              <a:rPr lang="sk-SK" sz="1200" b="1" u="sng" dirty="0" smtClean="0"/>
              <a:t>Definitions Template Import</a:t>
            </a:r>
          </a:p>
          <a:p>
            <a:r>
              <a:rPr lang="sk-SK" sz="1200" dirty="0" smtClean="0"/>
              <a:t>Use DOCX template for individual definition upload </a:t>
            </a:r>
          </a:p>
          <a:p>
            <a:r>
              <a:rPr lang="sk-SK" sz="900" dirty="0" smtClean="0"/>
              <a:t>Creates new or modifies existing definitions.</a:t>
            </a:r>
          </a:p>
          <a:p>
            <a:endParaRPr lang="en-GB" sz="1200" dirty="0"/>
          </a:p>
        </p:txBody>
      </p:sp>
      <p:sp>
        <p:nvSpPr>
          <p:cNvPr id="14" name="TextBox 13"/>
          <p:cNvSpPr txBox="1"/>
          <p:nvPr/>
        </p:nvSpPr>
        <p:spPr>
          <a:xfrm>
            <a:off x="4191000" y="3346215"/>
            <a:ext cx="4285861" cy="1143000"/>
          </a:xfrm>
          <a:prstGeom prst="rect">
            <a:avLst/>
          </a:prstGeom>
          <a:solidFill>
            <a:schemeClr val="bg1"/>
          </a:solidFill>
          <a:ln>
            <a:solidFill>
              <a:srgbClr val="0070C0"/>
            </a:solidFill>
          </a:ln>
        </p:spPr>
        <p:txBody>
          <a:bodyPr wrap="square" rtlCol="0">
            <a:noAutofit/>
          </a:bodyPr>
          <a:lstStyle/>
          <a:p>
            <a:r>
              <a:rPr lang="sk-SK" sz="1800" dirty="0" smtClean="0"/>
              <a:t>Template is included in the </a:t>
            </a:r>
            <a:r>
              <a:rPr lang="en-US" sz="1800" dirty="0" smtClean="0"/>
              <a:t>Guidelines for revision of the IPC</a:t>
            </a:r>
            <a:r>
              <a:rPr lang="sk-SK" sz="1800" dirty="0" smtClean="0"/>
              <a:t> </a:t>
            </a:r>
          </a:p>
          <a:p>
            <a:r>
              <a:rPr lang="sk-SK" sz="1200" dirty="0" smtClean="0"/>
              <a:t>(click DOC icon to download IPCRMS-friendly DOCX format)</a:t>
            </a:r>
            <a:endParaRPr lang="en-GB" sz="1200" dirty="0"/>
          </a:p>
        </p:txBody>
      </p:sp>
      <p:sp>
        <p:nvSpPr>
          <p:cNvPr id="8" name="Slide Number Placeholder 7"/>
          <p:cNvSpPr>
            <a:spLocks noGrp="1"/>
          </p:cNvSpPr>
          <p:nvPr>
            <p:ph type="sldNum" sz="quarter" idx="10"/>
          </p:nvPr>
        </p:nvSpPr>
        <p:spPr/>
        <p:txBody>
          <a:bodyPr/>
          <a:lstStyle/>
          <a:p>
            <a:pPr>
              <a:defRPr/>
            </a:pPr>
            <a:fld id="{7DE760F4-0BB2-41F5-A823-5656424847FC}" type="slidenum">
              <a:rPr lang="en-US" smtClean="0"/>
              <a:pPr>
                <a:defRPr/>
              </a:pPr>
              <a:t>5</a:t>
            </a:fld>
            <a:endParaRPr lang="en-US"/>
          </a:p>
        </p:txBody>
      </p:sp>
    </p:spTree>
    <p:extLst>
      <p:ext uri="{BB962C8B-B14F-4D97-AF65-F5344CB8AC3E}">
        <p14:creationId xmlns:p14="http://schemas.microsoft.com/office/powerpoint/2010/main" val="3136188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4709"/>
          </a:xfrm>
        </p:spPr>
        <p:txBody>
          <a:bodyPr/>
          <a:lstStyle/>
          <a:p>
            <a:r>
              <a:rPr lang="sk-SK" sz="3200" dirty="0" smtClean="0"/>
              <a:t>Export Scheme and CRL</a:t>
            </a:r>
            <a:endParaRPr lang="en-GB" sz="3200" dirty="0"/>
          </a:p>
        </p:txBody>
      </p:sp>
      <p:pic>
        <p:nvPicPr>
          <p:cNvPr id="4" name="Picture 3"/>
          <p:cNvPicPr>
            <a:picLocks noChangeAspect="1"/>
          </p:cNvPicPr>
          <p:nvPr/>
        </p:nvPicPr>
        <p:blipFill>
          <a:blip r:embed="rId2"/>
          <a:stretch>
            <a:fillRect/>
          </a:stretch>
        </p:blipFill>
        <p:spPr>
          <a:xfrm>
            <a:off x="198661" y="1285938"/>
            <a:ext cx="3671279" cy="4221162"/>
          </a:xfrm>
          <a:prstGeom prst="rect">
            <a:avLst/>
          </a:prstGeom>
        </p:spPr>
      </p:pic>
      <p:sp>
        <p:nvSpPr>
          <p:cNvPr id="5" name="TextBox 4"/>
          <p:cNvSpPr txBox="1"/>
          <p:nvPr/>
        </p:nvSpPr>
        <p:spPr>
          <a:xfrm>
            <a:off x="3657600" y="1119347"/>
            <a:ext cx="4648200" cy="785653"/>
          </a:xfrm>
          <a:prstGeom prst="rect">
            <a:avLst/>
          </a:prstGeom>
          <a:solidFill>
            <a:srgbClr val="FFFFCC"/>
          </a:solidFill>
          <a:ln>
            <a:solidFill>
              <a:srgbClr val="0070C0"/>
            </a:solidFill>
          </a:ln>
        </p:spPr>
        <p:txBody>
          <a:bodyPr wrap="square" rtlCol="0">
            <a:noAutofit/>
          </a:bodyPr>
          <a:lstStyle/>
          <a:p>
            <a:r>
              <a:rPr lang="sk-SK" sz="1200" b="1" u="sng" dirty="0"/>
              <a:t>Scheme Table </a:t>
            </a:r>
            <a:r>
              <a:rPr lang="sk-SK" sz="1200" b="1" u="sng" dirty="0" smtClean="0"/>
              <a:t>Export with comments!</a:t>
            </a:r>
          </a:p>
          <a:p>
            <a:r>
              <a:rPr lang="sk-SK" sz="1200" dirty="0" smtClean="0"/>
              <a:t>Unnecessary columns can be removed in an external text editor</a:t>
            </a:r>
          </a:p>
          <a:p>
            <a:r>
              <a:rPr lang="sk-SK" sz="900" dirty="0" smtClean="0"/>
              <a:t>Scheme can be used for comments or draft modifications and re-imported in IPCRMS.</a:t>
            </a:r>
          </a:p>
          <a:p>
            <a:endParaRPr lang="en-GB" sz="1200" dirty="0"/>
          </a:p>
        </p:txBody>
      </p:sp>
      <p:cxnSp>
        <p:nvCxnSpPr>
          <p:cNvPr id="6" name="Straight Arrow Connector 5"/>
          <p:cNvCxnSpPr/>
          <p:nvPr/>
        </p:nvCxnSpPr>
        <p:spPr bwMode="auto">
          <a:xfrm flipH="1" flipV="1">
            <a:off x="7620001" y="732792"/>
            <a:ext cx="404143" cy="235423"/>
          </a:xfrm>
          <a:prstGeom prst="straightConnector1">
            <a:avLst/>
          </a:prstGeom>
          <a:ln w="9525" cap="flat" cmpd="sng" algn="ctr">
            <a:solidFill>
              <a:srgbClr val="C00000"/>
            </a:solidFill>
            <a:prstDash val="solid"/>
            <a:round/>
            <a:headEnd type="none" w="med" len="med"/>
            <a:tailEnd type="arrow" w="med" len="med"/>
          </a:ln>
          <a:extLst/>
        </p:spPr>
        <p:style>
          <a:lnRef idx="0">
            <a:scrgbClr r="0" g="0" b="0"/>
          </a:lnRef>
          <a:fillRef idx="0">
            <a:scrgbClr r="0" g="0" b="0"/>
          </a:fillRef>
          <a:effectRef idx="0">
            <a:scrgbClr r="0" g="0" b="0"/>
          </a:effectRef>
          <a:fontRef idx="minor">
            <a:schemeClr val="tx1"/>
          </a:fontRef>
        </p:style>
      </p:cxnSp>
      <p:pic>
        <p:nvPicPr>
          <p:cNvPr id="12" name="Picture 11"/>
          <p:cNvPicPr>
            <a:picLocks noChangeAspect="1"/>
          </p:cNvPicPr>
          <p:nvPr/>
        </p:nvPicPr>
        <p:blipFill>
          <a:blip r:embed="rId3"/>
          <a:stretch>
            <a:fillRect/>
          </a:stretch>
        </p:blipFill>
        <p:spPr>
          <a:xfrm>
            <a:off x="5638800" y="147602"/>
            <a:ext cx="1833764" cy="820705"/>
          </a:xfrm>
          <a:prstGeom prst="rect">
            <a:avLst/>
          </a:prstGeom>
        </p:spPr>
      </p:pic>
      <p:pic>
        <p:nvPicPr>
          <p:cNvPr id="17" name="Picture 16"/>
          <p:cNvPicPr>
            <a:picLocks noChangeAspect="1"/>
          </p:cNvPicPr>
          <p:nvPr/>
        </p:nvPicPr>
        <p:blipFill>
          <a:blip r:embed="rId4"/>
          <a:stretch>
            <a:fillRect/>
          </a:stretch>
        </p:blipFill>
        <p:spPr>
          <a:xfrm>
            <a:off x="3975817" y="2286000"/>
            <a:ext cx="3096208" cy="4237253"/>
          </a:xfrm>
          <a:prstGeom prst="rect">
            <a:avLst/>
          </a:prstGeom>
        </p:spPr>
      </p:pic>
      <p:sp>
        <p:nvSpPr>
          <p:cNvPr id="18" name="TextBox 17"/>
          <p:cNvSpPr txBox="1"/>
          <p:nvPr/>
        </p:nvSpPr>
        <p:spPr>
          <a:xfrm>
            <a:off x="5257800" y="2286000"/>
            <a:ext cx="3565849" cy="897150"/>
          </a:xfrm>
          <a:prstGeom prst="rect">
            <a:avLst/>
          </a:prstGeom>
          <a:solidFill>
            <a:srgbClr val="FFFFCC"/>
          </a:solidFill>
          <a:ln>
            <a:solidFill>
              <a:srgbClr val="0070C0"/>
            </a:solidFill>
          </a:ln>
        </p:spPr>
        <p:txBody>
          <a:bodyPr wrap="square" rtlCol="0">
            <a:noAutofit/>
          </a:bodyPr>
          <a:lstStyle/>
          <a:p>
            <a:r>
              <a:rPr lang="sk-SK" sz="1200" b="1" u="sng" dirty="0" smtClean="0"/>
              <a:t>CRL Tables Export with amendments!</a:t>
            </a:r>
          </a:p>
          <a:p>
            <a:r>
              <a:rPr lang="sk-SK" sz="1200" dirty="0" smtClean="0"/>
              <a:t>One-click solution based on the RCL in IPCRMS</a:t>
            </a:r>
          </a:p>
          <a:p>
            <a:r>
              <a:rPr lang="sk-SK" sz="900" dirty="0" smtClean="0"/>
              <a:t>Exports a file and creates </a:t>
            </a:r>
            <a:r>
              <a:rPr lang="sk-SK" sz="900" dirty="0"/>
              <a:t>new </a:t>
            </a:r>
            <a:r>
              <a:rPr lang="sk-SK" sz="900" dirty="0" smtClean="0"/>
              <a:t>or modifies </a:t>
            </a:r>
            <a:r>
              <a:rPr lang="sk-SK" sz="900" dirty="0"/>
              <a:t>existing </a:t>
            </a:r>
            <a:r>
              <a:rPr lang="sk-SK" sz="900" dirty="0" smtClean="0"/>
              <a:t>scheme, definitions and catchwords entries </a:t>
            </a:r>
            <a:r>
              <a:rPr lang="sk-SK" sz="900" dirty="0"/>
              <a:t>or </a:t>
            </a:r>
            <a:r>
              <a:rPr lang="sk-SK" sz="900" dirty="0" smtClean="0"/>
              <a:t>amendments.</a:t>
            </a:r>
          </a:p>
          <a:p>
            <a:endParaRPr lang="en-GB" sz="1200" dirty="0"/>
          </a:p>
        </p:txBody>
      </p:sp>
      <p:pic>
        <p:nvPicPr>
          <p:cNvPr id="19" name="Picture 18"/>
          <p:cNvPicPr>
            <a:picLocks noChangeAspect="1"/>
          </p:cNvPicPr>
          <p:nvPr/>
        </p:nvPicPr>
        <p:blipFill>
          <a:blip r:embed="rId5"/>
          <a:stretch>
            <a:fillRect/>
          </a:stretch>
        </p:blipFill>
        <p:spPr>
          <a:xfrm>
            <a:off x="7010400" y="3744542"/>
            <a:ext cx="2003141" cy="832074"/>
          </a:xfrm>
          <a:prstGeom prst="rect">
            <a:avLst/>
          </a:prstGeom>
        </p:spPr>
      </p:pic>
      <p:cxnSp>
        <p:nvCxnSpPr>
          <p:cNvPr id="20" name="Straight Arrow Connector 19"/>
          <p:cNvCxnSpPr/>
          <p:nvPr/>
        </p:nvCxnSpPr>
        <p:spPr bwMode="auto">
          <a:xfrm flipH="1">
            <a:off x="7924800" y="3334282"/>
            <a:ext cx="381002" cy="551918"/>
          </a:xfrm>
          <a:prstGeom prst="straightConnector1">
            <a:avLst/>
          </a:prstGeom>
          <a:ln w="9525" cap="flat" cmpd="sng" algn="ctr">
            <a:solidFill>
              <a:srgbClr val="C00000"/>
            </a:solidFill>
            <a:prstDash val="solid"/>
            <a:round/>
            <a:headEnd type="none" w="med" len="med"/>
            <a:tailEnd type="arrow" w="med" len="med"/>
          </a:ln>
          <a:extLst/>
        </p:spPr>
        <p:style>
          <a:lnRef idx="0">
            <a:scrgbClr r="0" g="0" b="0"/>
          </a:lnRef>
          <a:fillRef idx="0">
            <a:scrgbClr r="0" g="0" b="0"/>
          </a:fillRef>
          <a:effectRef idx="0">
            <a:scrgbClr r="0" g="0" b="0"/>
          </a:effectRef>
          <a:fontRef idx="minor">
            <a:schemeClr val="tx1"/>
          </a:fontRef>
        </p:style>
      </p:cxnSp>
      <p:sp>
        <p:nvSpPr>
          <p:cNvPr id="7" name="Slide Number Placeholder 6"/>
          <p:cNvSpPr>
            <a:spLocks noGrp="1"/>
          </p:cNvSpPr>
          <p:nvPr>
            <p:ph type="sldNum" sz="quarter" idx="10"/>
          </p:nvPr>
        </p:nvSpPr>
        <p:spPr/>
        <p:txBody>
          <a:bodyPr/>
          <a:lstStyle/>
          <a:p>
            <a:pPr>
              <a:defRPr/>
            </a:pPr>
            <a:fld id="{7DE760F4-0BB2-41F5-A823-5656424847FC}" type="slidenum">
              <a:rPr lang="en-US" smtClean="0"/>
              <a:pPr>
                <a:defRPr/>
              </a:pPr>
              <a:t>6</a:t>
            </a:fld>
            <a:endParaRPr lang="en-US"/>
          </a:p>
        </p:txBody>
      </p:sp>
      <p:pic>
        <p:nvPicPr>
          <p:cNvPr id="13" name="Picture 12"/>
          <p:cNvPicPr>
            <a:picLocks noChangeAspect="1"/>
          </p:cNvPicPr>
          <p:nvPr/>
        </p:nvPicPr>
        <p:blipFill>
          <a:blip r:embed="rId6"/>
          <a:stretch>
            <a:fillRect/>
          </a:stretch>
        </p:blipFill>
        <p:spPr>
          <a:xfrm>
            <a:off x="8424862" y="1930917"/>
            <a:ext cx="523875" cy="317276"/>
          </a:xfrm>
          <a:prstGeom prst="rect">
            <a:avLst/>
          </a:prstGeom>
        </p:spPr>
      </p:pic>
    </p:spTree>
    <p:extLst>
      <p:ext uri="{BB962C8B-B14F-4D97-AF65-F5344CB8AC3E}">
        <p14:creationId xmlns:p14="http://schemas.microsoft.com/office/powerpoint/2010/main" val="3858596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lowchart: Process 2"/>
          <p:cNvSpPr/>
          <p:nvPr/>
        </p:nvSpPr>
        <p:spPr bwMode="auto">
          <a:xfrm>
            <a:off x="152400" y="1245180"/>
            <a:ext cx="3954624" cy="933514"/>
          </a:xfrm>
          <a:prstGeom prst="flowChartProcess">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sk-SK" sz="2000" b="0" i="0" u="none" strike="noStrike" cap="none" normalizeH="0" baseline="0" dirty="0" smtClean="0">
                <a:ln>
                  <a:noFill/>
                </a:ln>
                <a:solidFill>
                  <a:schemeClr val="tx1"/>
                </a:solidFill>
                <a:effectLst/>
                <a:latin typeface="Arial" charset="0"/>
                <a:cs typeface="Arial" charset="0"/>
              </a:rPr>
              <a:t>Initial idea to revise</a:t>
            </a:r>
            <a:r>
              <a:rPr kumimoji="0" lang="sk-SK" sz="2000" b="0" i="0" u="none" strike="noStrike" cap="none" normalizeH="0" dirty="0" smtClean="0">
                <a:ln>
                  <a:noFill/>
                </a:ln>
                <a:solidFill>
                  <a:schemeClr val="tx1"/>
                </a:solidFill>
                <a:effectLst/>
                <a:latin typeface="Arial" charset="0"/>
                <a:cs typeface="Arial" charset="0"/>
              </a:rPr>
              <a:t> the </a:t>
            </a:r>
            <a:r>
              <a:rPr kumimoji="0" lang="sk-SK" sz="2000" b="0" i="0" u="none" strike="noStrike" cap="none" normalizeH="0" baseline="0" dirty="0" smtClean="0">
                <a:ln>
                  <a:noFill/>
                </a:ln>
                <a:solidFill>
                  <a:schemeClr val="tx1"/>
                </a:solidFill>
                <a:effectLst/>
                <a:latin typeface="Arial" charset="0"/>
                <a:cs typeface="Arial" charset="0"/>
              </a:rPr>
              <a:t>IPC</a:t>
            </a:r>
          </a:p>
          <a:p>
            <a:r>
              <a:rPr lang="sk-SK" sz="1200" dirty="0" smtClean="0">
                <a:solidFill>
                  <a:schemeClr val="bg1">
                    <a:lumMod val="50000"/>
                  </a:schemeClr>
                </a:solidFill>
              </a:rPr>
              <a:t>(get your scheme proposal in IPCRMS-friendly table)</a:t>
            </a:r>
            <a:endParaRPr kumimoji="0" lang="sk-SK" sz="1200" b="0" i="0" u="none" strike="noStrike" cap="none" normalizeH="0" baseline="0" dirty="0" smtClean="0">
              <a:ln>
                <a:noFill/>
              </a:ln>
              <a:solidFill>
                <a:schemeClr val="bg1">
                  <a:lumMod val="50000"/>
                </a:schemeClr>
              </a:solidFill>
              <a:effectLst/>
            </a:endParaRPr>
          </a:p>
        </p:txBody>
      </p:sp>
      <p:sp>
        <p:nvSpPr>
          <p:cNvPr id="6" name="Title 5"/>
          <p:cNvSpPr>
            <a:spLocks noGrp="1"/>
          </p:cNvSpPr>
          <p:nvPr>
            <p:ph type="title"/>
          </p:nvPr>
        </p:nvSpPr>
        <p:spPr>
          <a:xfrm>
            <a:off x="609600" y="238125"/>
            <a:ext cx="6248400" cy="639762"/>
          </a:xfrm>
        </p:spPr>
        <p:txBody>
          <a:bodyPr/>
          <a:lstStyle/>
          <a:p>
            <a:r>
              <a:rPr lang="sk-SK" sz="2800" dirty="0" smtClean="0"/>
              <a:t>When IPCRMS can be used</a:t>
            </a:r>
            <a:endParaRPr lang="en-GB" sz="2800" dirty="0"/>
          </a:p>
        </p:txBody>
      </p:sp>
      <p:sp>
        <p:nvSpPr>
          <p:cNvPr id="7" name="Flowchart: Process 6"/>
          <p:cNvSpPr/>
          <p:nvPr/>
        </p:nvSpPr>
        <p:spPr bwMode="auto">
          <a:xfrm>
            <a:off x="4876800" y="1028635"/>
            <a:ext cx="4114800" cy="1333565"/>
          </a:xfrm>
          <a:prstGeom prst="flowChartProcess">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228600" indent="-228600">
              <a:buFontTx/>
              <a:buAutoNum type="arabicPeriod"/>
            </a:pPr>
            <a:r>
              <a:rPr kumimoji="0" lang="sk-SK" sz="1100" b="0" i="0" u="none" strike="noStrike" cap="none" normalizeH="0" baseline="0" dirty="0" smtClean="0">
                <a:ln>
                  <a:noFill/>
                </a:ln>
                <a:solidFill>
                  <a:schemeClr val="tx1"/>
                </a:solidFill>
                <a:effectLst/>
                <a:latin typeface="Arial" charset="0"/>
                <a:cs typeface="Arial" charset="0"/>
              </a:rPr>
              <a:t>Contact the IB to get a </a:t>
            </a:r>
            <a:r>
              <a:rPr kumimoji="0" lang="sk-SK" sz="1100" b="0" i="0" u="none" strike="noStrike" cap="none" normalizeH="0" baseline="0" dirty="0" smtClean="0">
                <a:ln>
                  <a:noFill/>
                </a:ln>
                <a:solidFill>
                  <a:srgbClr val="FF0000"/>
                </a:solidFill>
                <a:effectLst/>
                <a:latin typeface="Arial" charset="0"/>
                <a:cs typeface="Arial" charset="0"/>
              </a:rPr>
              <a:t>temporary project name </a:t>
            </a:r>
            <a:r>
              <a:rPr kumimoji="0" lang="sk-SK" sz="1100" b="0" i="0" u="none" strike="noStrike" cap="none" normalizeH="0" baseline="0" dirty="0" smtClean="0">
                <a:ln>
                  <a:noFill/>
                </a:ln>
                <a:solidFill>
                  <a:schemeClr val="tx1"/>
                </a:solidFill>
                <a:effectLst/>
                <a:latin typeface="Arial" charset="0"/>
                <a:cs typeface="Arial" charset="0"/>
              </a:rPr>
              <a:t>in IPCRMS.</a:t>
            </a:r>
          </a:p>
          <a:p>
            <a:pPr marL="228600" indent="-228600">
              <a:buFontTx/>
              <a:buAutoNum type="arabicPeriod"/>
            </a:pPr>
            <a:r>
              <a:rPr kumimoji="0" lang="sk-SK" sz="1100" b="0" i="0" u="none" strike="noStrike" cap="none" normalizeH="0" baseline="0" dirty="0" smtClean="0">
                <a:ln>
                  <a:noFill/>
                </a:ln>
                <a:solidFill>
                  <a:schemeClr val="tx1"/>
                </a:solidFill>
                <a:effectLst/>
                <a:latin typeface="Arial" charset="0"/>
                <a:cs typeface="Arial" charset="0"/>
              </a:rPr>
              <a:t>Prepare </a:t>
            </a:r>
            <a:r>
              <a:rPr lang="sk-SK" sz="1100" dirty="0" smtClean="0"/>
              <a:t>your</a:t>
            </a:r>
            <a:r>
              <a:rPr kumimoji="0" lang="sk-SK" sz="1100" b="0" i="0" u="none" strike="noStrike" cap="none" normalizeH="0" baseline="0" dirty="0" smtClean="0">
                <a:ln>
                  <a:noFill/>
                </a:ln>
                <a:solidFill>
                  <a:schemeClr val="tx1"/>
                </a:solidFill>
                <a:effectLst/>
                <a:latin typeface="Arial" charset="0"/>
                <a:cs typeface="Arial" charset="0"/>
              </a:rPr>
              <a:t> initial revision </a:t>
            </a:r>
            <a:r>
              <a:rPr lang="sk-SK" sz="1100" dirty="0" smtClean="0"/>
              <a:t>request with a help of IPCRMS,  </a:t>
            </a:r>
            <a:r>
              <a:rPr lang="sk-SK" sz="1100" dirty="0"/>
              <a:t>follow slides </a:t>
            </a:r>
            <a:r>
              <a:rPr lang="sk-SK" sz="1100" dirty="0" smtClean="0"/>
              <a:t>10 </a:t>
            </a:r>
            <a:r>
              <a:rPr lang="sk-SK" sz="1100" dirty="0"/>
              <a:t>to </a:t>
            </a:r>
            <a:r>
              <a:rPr lang="sk-SK" sz="1100" dirty="0" smtClean="0"/>
              <a:t>20 how</a:t>
            </a:r>
            <a:r>
              <a:rPr lang="sk-SK" sz="1100" dirty="0" smtClean="0">
                <a:solidFill>
                  <a:srgbClr val="FF0000"/>
                </a:solidFill>
              </a:rPr>
              <a:t> </a:t>
            </a:r>
            <a:r>
              <a:rPr lang="sk-SK" sz="1100" dirty="0"/>
              <a:t>to</a:t>
            </a:r>
            <a:r>
              <a:rPr lang="sk-SK" sz="1100" dirty="0">
                <a:solidFill>
                  <a:srgbClr val="FF0000"/>
                </a:solidFill>
              </a:rPr>
              <a:t> prepare </a:t>
            </a:r>
            <a:r>
              <a:rPr lang="sk-SK" sz="1100" dirty="0" smtClean="0">
                <a:solidFill>
                  <a:srgbClr val="FF0000"/>
                </a:solidFill>
              </a:rPr>
              <a:t>a scheme proposal </a:t>
            </a:r>
            <a:r>
              <a:rPr lang="sk-SK" sz="1100" dirty="0" smtClean="0"/>
              <a:t>in IPCRMS.</a:t>
            </a:r>
            <a:endParaRPr lang="sk-SK" sz="1100" dirty="0"/>
          </a:p>
          <a:p>
            <a:pPr marL="228600" indent="-228600">
              <a:buFontTx/>
              <a:buAutoNum type="arabicPeriod"/>
            </a:pPr>
            <a:r>
              <a:rPr lang="sk-SK" sz="1100" u="sng" dirty="0" smtClean="0"/>
              <a:t>Export</a:t>
            </a:r>
            <a:r>
              <a:rPr lang="sk-SK" sz="1100" dirty="0" smtClean="0"/>
              <a:t> scheme from IPCRMS and use it as a </a:t>
            </a:r>
            <a:r>
              <a:rPr lang="sk-SK" sz="1100" dirty="0"/>
              <a:t>technical </a:t>
            </a:r>
            <a:r>
              <a:rPr lang="sk-SK" sz="1100" dirty="0" smtClean="0"/>
              <a:t>part </a:t>
            </a:r>
            <a:r>
              <a:rPr lang="sk-SK" sz="1100" dirty="0"/>
              <a:t>of IEF/IP5 </a:t>
            </a:r>
            <a:r>
              <a:rPr lang="sk-SK" sz="1100" dirty="0" smtClean="0"/>
              <a:t>Annex(es), e.g. under CE020 or IP5 project.</a:t>
            </a:r>
          </a:p>
        </p:txBody>
      </p:sp>
      <p:sp>
        <p:nvSpPr>
          <p:cNvPr id="10" name="Right Arrow 9"/>
          <p:cNvSpPr/>
          <p:nvPr/>
        </p:nvSpPr>
        <p:spPr bwMode="auto">
          <a:xfrm>
            <a:off x="4191000" y="1483337"/>
            <a:ext cx="609600" cy="457200"/>
          </a:xfrm>
          <a:prstGeom prst="right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11" name="Flowchart: Process 10"/>
          <p:cNvSpPr/>
          <p:nvPr/>
        </p:nvSpPr>
        <p:spPr bwMode="auto">
          <a:xfrm>
            <a:off x="152400" y="2638362"/>
            <a:ext cx="3954624" cy="988842"/>
          </a:xfrm>
          <a:prstGeom prst="flowChartProcess">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r>
              <a:rPr lang="sk-SK" sz="2000" dirty="0" smtClean="0"/>
              <a:t>Making an existing scheme </a:t>
            </a:r>
            <a:r>
              <a:rPr lang="sk-SK" sz="2000" dirty="0"/>
              <a:t>proposal </a:t>
            </a:r>
            <a:r>
              <a:rPr lang="sk-SK" sz="2000" dirty="0" smtClean="0"/>
              <a:t>IPCRMS-friendly</a:t>
            </a:r>
          </a:p>
          <a:p>
            <a:r>
              <a:rPr lang="sk-SK" sz="1200" dirty="0" smtClean="0">
                <a:solidFill>
                  <a:schemeClr val="bg1">
                    <a:lumMod val="50000"/>
                  </a:schemeClr>
                </a:solidFill>
              </a:rPr>
              <a:t>(make your </a:t>
            </a:r>
            <a:r>
              <a:rPr lang="sk-SK" sz="1200" dirty="0">
                <a:solidFill>
                  <a:schemeClr val="bg1">
                    <a:lumMod val="50000"/>
                  </a:schemeClr>
                </a:solidFill>
              </a:rPr>
              <a:t>scheme proposal </a:t>
            </a:r>
            <a:r>
              <a:rPr lang="sk-SK" sz="1200" dirty="0" smtClean="0">
                <a:solidFill>
                  <a:schemeClr val="bg1">
                    <a:lumMod val="50000"/>
                  </a:schemeClr>
                </a:solidFill>
              </a:rPr>
              <a:t>table IPCRMS-friendly)</a:t>
            </a:r>
            <a:endParaRPr lang="sk-SK" sz="1200" dirty="0">
              <a:solidFill>
                <a:schemeClr val="bg1">
                  <a:lumMod val="50000"/>
                </a:schemeClr>
              </a:solidFill>
            </a:endParaRPr>
          </a:p>
          <a:p>
            <a:endParaRPr lang="sk-SK" sz="1200" dirty="0">
              <a:solidFill>
                <a:schemeClr val="bg1">
                  <a:lumMod val="50000"/>
                </a:schemeClr>
              </a:solidFill>
            </a:endParaRPr>
          </a:p>
          <a:p>
            <a:endParaRPr kumimoji="0" lang="sk-SK" sz="2000" b="0" i="0" u="none" strike="noStrike" cap="none" normalizeH="0" baseline="0" dirty="0" smtClean="0">
              <a:ln>
                <a:noFill/>
              </a:ln>
              <a:solidFill>
                <a:schemeClr val="tx1"/>
              </a:solidFill>
              <a:effectLst/>
              <a:latin typeface="Arial" charset="0"/>
              <a:cs typeface="Arial" charset="0"/>
            </a:endParaRPr>
          </a:p>
        </p:txBody>
      </p:sp>
      <p:sp>
        <p:nvSpPr>
          <p:cNvPr id="12" name="Flowchart: Process 11"/>
          <p:cNvSpPr/>
          <p:nvPr/>
        </p:nvSpPr>
        <p:spPr bwMode="auto">
          <a:xfrm>
            <a:off x="4876800" y="2476435"/>
            <a:ext cx="4114800" cy="1485965"/>
          </a:xfrm>
          <a:prstGeom prst="flowChartProcess">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228600" indent="-228600">
              <a:buFontTx/>
              <a:buAutoNum type="arabicPeriod"/>
            </a:pPr>
            <a:r>
              <a:rPr lang="sk-SK" sz="1100" dirty="0"/>
              <a:t>Contact the IB to get a </a:t>
            </a:r>
            <a:r>
              <a:rPr lang="sk-SK" sz="1100" dirty="0">
                <a:solidFill>
                  <a:srgbClr val="FF0000"/>
                </a:solidFill>
              </a:rPr>
              <a:t>temporary project name </a:t>
            </a:r>
            <a:r>
              <a:rPr lang="sk-SK" sz="1100" dirty="0"/>
              <a:t>in </a:t>
            </a:r>
            <a:r>
              <a:rPr lang="sk-SK" sz="1100" dirty="0" smtClean="0"/>
              <a:t>IPCRMS </a:t>
            </a:r>
            <a:r>
              <a:rPr lang="sk-SK" sz="1100" dirty="0" smtClean="0">
                <a:solidFill>
                  <a:srgbClr val="FF0000"/>
                </a:solidFill>
              </a:rPr>
              <a:t>or use an existing project</a:t>
            </a:r>
            <a:r>
              <a:rPr lang="sk-SK" sz="1100" dirty="0" smtClean="0"/>
              <a:t>.</a:t>
            </a:r>
            <a:endParaRPr lang="sk-SK" sz="1100" dirty="0"/>
          </a:p>
          <a:p>
            <a:pPr marL="228600" indent="-228600">
              <a:buFontTx/>
              <a:buAutoNum type="arabicPeriod"/>
            </a:pPr>
            <a:r>
              <a:rPr lang="sk-SK" sz="1100" u="sng" dirty="0" smtClean="0"/>
              <a:t>Import</a:t>
            </a:r>
            <a:r>
              <a:rPr lang="sk-SK" sz="1100" dirty="0" smtClean="0"/>
              <a:t> your scheme from a table into IPCRMS and follow </a:t>
            </a:r>
            <a:r>
              <a:rPr lang="sk-SK" sz="1100" dirty="0"/>
              <a:t>slides </a:t>
            </a:r>
            <a:r>
              <a:rPr lang="sk-SK" sz="1100" dirty="0" smtClean="0"/>
              <a:t>10 </a:t>
            </a:r>
            <a:r>
              <a:rPr lang="sk-SK" sz="1100" dirty="0"/>
              <a:t>to </a:t>
            </a:r>
            <a:r>
              <a:rPr lang="sk-SK" sz="1100" dirty="0" smtClean="0"/>
              <a:t>20 how</a:t>
            </a:r>
            <a:r>
              <a:rPr lang="sk-SK" sz="1100" dirty="0" smtClean="0">
                <a:solidFill>
                  <a:srgbClr val="FF0000"/>
                </a:solidFill>
              </a:rPr>
              <a:t> </a:t>
            </a:r>
            <a:r>
              <a:rPr lang="sk-SK" sz="1100" dirty="0">
                <a:solidFill>
                  <a:srgbClr val="FF0000"/>
                </a:solidFill>
              </a:rPr>
              <a:t>to prepare a scheme proposal </a:t>
            </a:r>
            <a:r>
              <a:rPr lang="sk-SK" sz="1100" dirty="0"/>
              <a:t>in IPCRMS</a:t>
            </a:r>
            <a:r>
              <a:rPr lang="sk-SK" sz="1100" dirty="0" smtClean="0"/>
              <a:t>. </a:t>
            </a:r>
            <a:r>
              <a:rPr lang="sk-SK" sz="1100" b="1" dirty="0" smtClean="0"/>
              <a:t>The IB can help you to import your scheme!</a:t>
            </a:r>
            <a:endParaRPr lang="sk-SK" sz="1100" b="1" dirty="0"/>
          </a:p>
          <a:p>
            <a:pPr marL="228600" indent="-228600">
              <a:buFontTx/>
              <a:buAutoNum type="arabicPeriod"/>
            </a:pPr>
            <a:r>
              <a:rPr lang="sk-SK" sz="1100" u="sng" dirty="0"/>
              <a:t>Export</a:t>
            </a:r>
            <a:r>
              <a:rPr lang="sk-SK" sz="1100" dirty="0"/>
              <a:t> scheme from IPCRMS and use it as a technical part of IEF/IP5  Annex(es</a:t>
            </a:r>
            <a:r>
              <a:rPr lang="sk-SK" sz="1100" dirty="0" smtClean="0"/>
              <a:t>), e.g. under CE020 or IP5 project.</a:t>
            </a:r>
            <a:endParaRPr lang="sk-SK" sz="1100" dirty="0"/>
          </a:p>
        </p:txBody>
      </p:sp>
      <p:sp>
        <p:nvSpPr>
          <p:cNvPr id="13" name="Right Arrow 12"/>
          <p:cNvSpPr/>
          <p:nvPr/>
        </p:nvSpPr>
        <p:spPr bwMode="auto">
          <a:xfrm>
            <a:off x="4191000" y="2904183"/>
            <a:ext cx="609600" cy="457200"/>
          </a:xfrm>
          <a:prstGeom prst="right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17" name="Flowchart: Process 16"/>
          <p:cNvSpPr/>
          <p:nvPr/>
        </p:nvSpPr>
        <p:spPr bwMode="auto">
          <a:xfrm>
            <a:off x="152400" y="4397077"/>
            <a:ext cx="3954624" cy="961992"/>
          </a:xfrm>
          <a:prstGeom prst="flowChartProcess">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r>
              <a:rPr lang="sk-SK" sz="2000" dirty="0" smtClean="0"/>
              <a:t>Project in IPC revision phase</a:t>
            </a:r>
          </a:p>
          <a:p>
            <a:r>
              <a:rPr lang="sk-SK" sz="1200" dirty="0" smtClean="0">
                <a:solidFill>
                  <a:schemeClr val="bg1">
                    <a:lumMod val="50000"/>
                  </a:schemeClr>
                </a:solidFill>
              </a:rPr>
              <a:t>(benefit from unified IPCRMS-friendly formats)</a:t>
            </a:r>
            <a:endParaRPr lang="sk-SK" sz="1200" dirty="0">
              <a:solidFill>
                <a:schemeClr val="bg1">
                  <a:lumMod val="50000"/>
                </a:schemeClr>
              </a:solidFill>
            </a:endParaRPr>
          </a:p>
          <a:p>
            <a:endParaRPr kumimoji="0" lang="sk-SK" sz="2000" b="0" i="0" u="none" strike="noStrike" cap="none" normalizeH="0" baseline="0" dirty="0" smtClean="0">
              <a:ln>
                <a:noFill/>
              </a:ln>
              <a:solidFill>
                <a:schemeClr val="tx1"/>
              </a:solidFill>
              <a:effectLst/>
            </a:endParaRPr>
          </a:p>
        </p:txBody>
      </p:sp>
      <p:sp>
        <p:nvSpPr>
          <p:cNvPr id="18" name="Flowchart: Process 17"/>
          <p:cNvSpPr/>
          <p:nvPr/>
        </p:nvSpPr>
        <p:spPr bwMode="auto">
          <a:xfrm>
            <a:off x="4876800" y="4076635"/>
            <a:ext cx="4114800" cy="1981200"/>
          </a:xfrm>
          <a:prstGeom prst="flowChartProcess">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228600" indent="-228600">
              <a:buFont typeface="+mj-lt"/>
              <a:buAutoNum type="arabicPeriod"/>
            </a:pPr>
            <a:r>
              <a:rPr lang="sk-SK" sz="1100" dirty="0"/>
              <a:t>Follow slides </a:t>
            </a:r>
            <a:r>
              <a:rPr lang="sk-SK" sz="1100" dirty="0" smtClean="0"/>
              <a:t>10 </a:t>
            </a:r>
            <a:r>
              <a:rPr lang="sk-SK" sz="1100" dirty="0"/>
              <a:t>to </a:t>
            </a:r>
            <a:r>
              <a:rPr lang="sk-SK" sz="1100" dirty="0" smtClean="0"/>
              <a:t>20 how to </a:t>
            </a:r>
            <a:r>
              <a:rPr lang="sk-SK" sz="1100" dirty="0">
                <a:solidFill>
                  <a:srgbClr val="FF0000"/>
                </a:solidFill>
              </a:rPr>
              <a:t>technically prepare in </a:t>
            </a:r>
            <a:r>
              <a:rPr lang="sk-SK" sz="1100" dirty="0" smtClean="0">
                <a:solidFill>
                  <a:srgbClr val="FF0000"/>
                </a:solidFill>
              </a:rPr>
              <a:t>IPCRMS </a:t>
            </a:r>
            <a:r>
              <a:rPr lang="sk-SK" sz="1100" dirty="0">
                <a:solidFill>
                  <a:srgbClr val="FF0000"/>
                </a:solidFill>
              </a:rPr>
              <a:t>scheme, </a:t>
            </a:r>
            <a:r>
              <a:rPr lang="sk-SK" sz="1100" dirty="0" smtClean="0">
                <a:solidFill>
                  <a:srgbClr val="FF0000"/>
                </a:solidFill>
              </a:rPr>
              <a:t>RCL, CRL or NLR proposals </a:t>
            </a:r>
            <a:r>
              <a:rPr lang="sk-SK" sz="1100" dirty="0" smtClean="0"/>
              <a:t>that can be </a:t>
            </a:r>
            <a:r>
              <a:rPr lang="sk-SK" sz="1100" dirty="0"/>
              <a:t>used as a technical part of IEF/IP5  Annex(es</a:t>
            </a:r>
            <a:r>
              <a:rPr lang="sk-SK" sz="1100" dirty="0" smtClean="0"/>
              <a:t>), before posting them </a:t>
            </a:r>
            <a:r>
              <a:rPr lang="sk-SK" sz="1100" dirty="0"/>
              <a:t>on the IEF.</a:t>
            </a:r>
            <a:endParaRPr lang="en-GB" sz="1100" dirty="0"/>
          </a:p>
          <a:p>
            <a:pPr marL="228600" indent="-228600">
              <a:buFont typeface="+mj-lt"/>
              <a:buAutoNum type="arabicPeriod"/>
            </a:pPr>
            <a:r>
              <a:rPr kumimoji="0" lang="sk-SK" sz="1100" b="0" i="0" u="none" strike="noStrike" cap="none" normalizeH="0" baseline="0" dirty="0" smtClean="0">
                <a:ln>
                  <a:noFill/>
                </a:ln>
                <a:solidFill>
                  <a:schemeClr val="tx1"/>
                </a:solidFill>
                <a:effectLst/>
                <a:latin typeface="Arial" charset="0"/>
                <a:cs typeface="Arial" charset="0"/>
              </a:rPr>
              <a:t>Please, introduce your</a:t>
            </a:r>
            <a:r>
              <a:rPr kumimoji="0" lang="sk-SK" sz="1100" b="0" i="0" u="none" strike="noStrike" cap="none" normalizeH="0" dirty="0" smtClean="0">
                <a:ln>
                  <a:noFill/>
                </a:ln>
                <a:solidFill>
                  <a:schemeClr val="tx1"/>
                </a:solidFill>
                <a:effectLst/>
                <a:latin typeface="Arial" charset="0"/>
                <a:cs typeface="Arial" charset="0"/>
              </a:rPr>
              <a:t> proposals and their modifications </a:t>
            </a:r>
            <a:r>
              <a:rPr lang="sk-SK" sz="1100" dirty="0" smtClean="0"/>
              <a:t>in IPCRMS in order to keep it </a:t>
            </a:r>
            <a:r>
              <a:rPr lang="sk-SK" sz="1100" dirty="0" smtClean="0">
                <a:solidFill>
                  <a:srgbClr val="FF0000"/>
                </a:solidFill>
              </a:rPr>
              <a:t>up-to-date</a:t>
            </a:r>
            <a:r>
              <a:rPr lang="sk-SK" sz="1100" dirty="0" smtClean="0"/>
              <a:t> with your proposals submitted on the IEF.</a:t>
            </a:r>
          </a:p>
          <a:p>
            <a:pPr marL="228600" indent="-228600">
              <a:buFont typeface="+mj-lt"/>
              <a:buAutoNum type="arabicPeriod"/>
            </a:pPr>
            <a:r>
              <a:rPr lang="sk-SK" sz="1100" dirty="0" smtClean="0"/>
              <a:t>Having proposals in IPCRMS and IEF Annexes in </a:t>
            </a:r>
            <a:r>
              <a:rPr lang="sk-SK" sz="1100" b="1" dirty="0" smtClean="0"/>
              <a:t>IPCRMS-friendly format</a:t>
            </a:r>
            <a:r>
              <a:rPr lang="sk-SK" sz="1100" dirty="0" smtClean="0"/>
              <a:t>, can </a:t>
            </a:r>
            <a:r>
              <a:rPr lang="sk-SK" sz="1100" u="sng" dirty="0" smtClean="0">
                <a:solidFill>
                  <a:srgbClr val="FF0000"/>
                </a:solidFill>
              </a:rPr>
              <a:t>facilitate</a:t>
            </a:r>
            <a:r>
              <a:rPr lang="sk-SK" sz="1100" dirty="0" smtClean="0"/>
              <a:t> discussions of the RWG and make dealing with the workload more </a:t>
            </a:r>
            <a:r>
              <a:rPr lang="sk-SK" sz="1100" u="sng" dirty="0" smtClean="0">
                <a:solidFill>
                  <a:srgbClr val="FF0000"/>
                </a:solidFill>
              </a:rPr>
              <a:t>efficient</a:t>
            </a:r>
            <a:r>
              <a:rPr lang="sk-SK" sz="1100" dirty="0" smtClean="0"/>
              <a:t>.</a:t>
            </a:r>
          </a:p>
          <a:p>
            <a:pPr marL="228600" indent="-228600">
              <a:buFont typeface="+mj-lt"/>
              <a:buAutoNum type="arabicPeriod"/>
            </a:pPr>
            <a:endParaRPr kumimoji="0" lang="en-GB" sz="1100" b="0" i="0" u="none" strike="noStrike" cap="none" normalizeH="0" baseline="0" dirty="0" smtClean="0">
              <a:ln>
                <a:noFill/>
              </a:ln>
              <a:solidFill>
                <a:schemeClr val="tx1"/>
              </a:solidFill>
              <a:effectLst/>
              <a:latin typeface="Arial" charset="0"/>
              <a:cs typeface="Arial" charset="0"/>
            </a:endParaRPr>
          </a:p>
        </p:txBody>
      </p:sp>
      <p:sp>
        <p:nvSpPr>
          <p:cNvPr id="19" name="Right Arrow 18"/>
          <p:cNvSpPr/>
          <p:nvPr/>
        </p:nvSpPr>
        <p:spPr bwMode="auto">
          <a:xfrm>
            <a:off x="4191000" y="4649473"/>
            <a:ext cx="609600" cy="457200"/>
          </a:xfrm>
          <a:prstGeom prst="right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7DE760F4-0BB2-41F5-A823-5656424847FC}" type="slidenum">
              <a:rPr lang="en-US" smtClean="0"/>
              <a:pPr>
                <a:defRPr/>
              </a:pPr>
              <a:t>7</a:t>
            </a:fld>
            <a:endParaRPr lang="en-US"/>
          </a:p>
        </p:txBody>
      </p:sp>
    </p:spTree>
    <p:extLst>
      <p:ext uri="{BB962C8B-B14F-4D97-AF65-F5344CB8AC3E}">
        <p14:creationId xmlns:p14="http://schemas.microsoft.com/office/powerpoint/2010/main" val="826389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7DE760F4-0BB2-41F5-A823-5656424847FC}" type="slidenum">
              <a:rPr lang="en-US" smtClean="0"/>
              <a:pPr>
                <a:defRPr/>
              </a:pPr>
              <a:t>8</a:t>
            </a:fld>
            <a:endParaRPr lang="en-US"/>
          </a:p>
        </p:txBody>
      </p:sp>
      <p:sp>
        <p:nvSpPr>
          <p:cNvPr id="4" name="Oval 3"/>
          <p:cNvSpPr/>
          <p:nvPr/>
        </p:nvSpPr>
        <p:spPr bwMode="auto">
          <a:xfrm>
            <a:off x="569557" y="347262"/>
            <a:ext cx="1269352" cy="457098"/>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5" name="TextBox 4"/>
          <p:cNvSpPr txBox="1"/>
          <p:nvPr/>
        </p:nvSpPr>
        <p:spPr>
          <a:xfrm>
            <a:off x="564114" y="347262"/>
            <a:ext cx="1269351" cy="417794"/>
          </a:xfrm>
          <a:prstGeom prst="rect">
            <a:avLst/>
          </a:prstGeom>
          <a:noFill/>
          <a:ln>
            <a:noFill/>
          </a:ln>
        </p:spPr>
        <p:txBody>
          <a:bodyPr wrap="square" rtlCol="0">
            <a:noAutofit/>
          </a:bodyPr>
          <a:lstStyle/>
          <a:p>
            <a:pPr algn="ctr"/>
            <a:r>
              <a:rPr lang="sk-SK" sz="1050" dirty="0" smtClean="0"/>
              <a:t>Initial idea</a:t>
            </a:r>
            <a:br>
              <a:rPr lang="sk-SK" sz="1050" dirty="0" smtClean="0"/>
            </a:br>
            <a:r>
              <a:rPr lang="sk-SK" sz="1050" dirty="0" smtClean="0"/>
              <a:t>IPC or IP5 phase</a:t>
            </a:r>
            <a:endParaRPr lang="en-GB" sz="1050" dirty="0"/>
          </a:p>
        </p:txBody>
      </p:sp>
      <p:sp>
        <p:nvSpPr>
          <p:cNvPr id="10" name="Rectangle 9"/>
          <p:cNvSpPr/>
          <p:nvPr/>
        </p:nvSpPr>
        <p:spPr bwMode="auto">
          <a:xfrm>
            <a:off x="551092" y="2396711"/>
            <a:ext cx="1295400" cy="563562"/>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11" name="TextBox 10"/>
          <p:cNvSpPr txBox="1"/>
          <p:nvPr/>
        </p:nvSpPr>
        <p:spPr>
          <a:xfrm>
            <a:off x="551090" y="2464204"/>
            <a:ext cx="1272462" cy="428576"/>
          </a:xfrm>
          <a:prstGeom prst="rect">
            <a:avLst/>
          </a:prstGeom>
          <a:noFill/>
          <a:ln>
            <a:noFill/>
          </a:ln>
        </p:spPr>
        <p:txBody>
          <a:bodyPr wrap="square" rtlCol="0">
            <a:noAutofit/>
          </a:bodyPr>
          <a:lstStyle/>
          <a:p>
            <a:pPr algn="ctr"/>
            <a:r>
              <a:rPr lang="sk-SK" sz="1050" dirty="0" smtClean="0"/>
              <a:t>Post Annex CE020 on IEF</a:t>
            </a:r>
            <a:endParaRPr lang="en-GB" sz="1050" dirty="0"/>
          </a:p>
        </p:txBody>
      </p:sp>
      <p:cxnSp>
        <p:nvCxnSpPr>
          <p:cNvPr id="13" name="Straight Arrow Connector 12"/>
          <p:cNvCxnSpPr>
            <a:stCxn id="4" idx="4"/>
            <a:endCxn id="24" idx="0"/>
          </p:cNvCxnSpPr>
          <p:nvPr/>
        </p:nvCxnSpPr>
        <p:spPr bwMode="auto">
          <a:xfrm>
            <a:off x="1204233" y="804360"/>
            <a:ext cx="3109" cy="384620"/>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a:stCxn id="5" idx="0"/>
          </p:cNvCxnSpPr>
          <p:nvPr/>
        </p:nvCxnSpPr>
        <p:spPr bwMode="auto">
          <a:xfrm>
            <a:off x="1198790" y="347262"/>
            <a:ext cx="922471" cy="953666"/>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Diamond 23"/>
          <p:cNvSpPr/>
          <p:nvPr/>
        </p:nvSpPr>
        <p:spPr bwMode="auto">
          <a:xfrm>
            <a:off x="483442" y="1188980"/>
            <a:ext cx="1447800" cy="838200"/>
          </a:xfrm>
          <a:prstGeom prst="diamond">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25" name="TextBox 24"/>
          <p:cNvSpPr txBox="1"/>
          <p:nvPr/>
        </p:nvSpPr>
        <p:spPr>
          <a:xfrm>
            <a:off x="753059" y="1317936"/>
            <a:ext cx="914400" cy="610540"/>
          </a:xfrm>
          <a:prstGeom prst="rect">
            <a:avLst/>
          </a:prstGeom>
          <a:noFill/>
          <a:ln>
            <a:noFill/>
          </a:ln>
        </p:spPr>
        <p:txBody>
          <a:bodyPr wrap="square" rtlCol="0">
            <a:noAutofit/>
          </a:bodyPr>
          <a:lstStyle/>
          <a:p>
            <a:pPr algn="ctr"/>
            <a:r>
              <a:rPr lang="sk-SK" sz="1000" dirty="0" smtClean="0"/>
              <a:t>Want IPCRMS </a:t>
            </a:r>
            <a:br>
              <a:rPr lang="sk-SK" sz="1000" dirty="0" smtClean="0"/>
            </a:br>
            <a:r>
              <a:rPr lang="sk-SK" sz="1000" dirty="0" smtClean="0"/>
              <a:t>to help?</a:t>
            </a:r>
            <a:endParaRPr lang="en-GB" sz="1000" dirty="0"/>
          </a:p>
        </p:txBody>
      </p:sp>
      <p:cxnSp>
        <p:nvCxnSpPr>
          <p:cNvPr id="26" name="Straight Arrow Connector 25"/>
          <p:cNvCxnSpPr>
            <a:stCxn id="24" idx="2"/>
            <a:endCxn id="10" idx="0"/>
          </p:cNvCxnSpPr>
          <p:nvPr/>
        </p:nvCxnSpPr>
        <p:spPr bwMode="auto">
          <a:xfrm flipH="1">
            <a:off x="1198792" y="2027180"/>
            <a:ext cx="8550" cy="369531"/>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Rectangle 31"/>
          <p:cNvSpPr/>
          <p:nvPr/>
        </p:nvSpPr>
        <p:spPr bwMode="auto">
          <a:xfrm>
            <a:off x="2388442" y="1327690"/>
            <a:ext cx="1295400" cy="563562"/>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bg1">
                  <a:lumMod val="50000"/>
                </a:schemeClr>
              </a:solidFill>
              <a:effectLst/>
              <a:latin typeface="Arial" charset="0"/>
              <a:cs typeface="Arial" charset="0"/>
            </a:endParaRPr>
          </a:p>
        </p:txBody>
      </p:sp>
      <p:sp>
        <p:nvSpPr>
          <p:cNvPr id="33" name="Rectangle 32"/>
          <p:cNvSpPr/>
          <p:nvPr/>
        </p:nvSpPr>
        <p:spPr bwMode="auto">
          <a:xfrm>
            <a:off x="4166704" y="2378017"/>
            <a:ext cx="1295400" cy="563562"/>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bg1">
                  <a:lumMod val="50000"/>
                </a:schemeClr>
              </a:solidFill>
              <a:effectLst/>
              <a:latin typeface="Arial" charset="0"/>
              <a:cs typeface="Arial" charset="0"/>
            </a:endParaRPr>
          </a:p>
        </p:txBody>
      </p:sp>
      <p:cxnSp>
        <p:nvCxnSpPr>
          <p:cNvPr id="34" name="Straight Arrow Connector 33"/>
          <p:cNvCxnSpPr>
            <a:stCxn id="76" idx="1"/>
            <a:endCxn id="10" idx="3"/>
          </p:cNvCxnSpPr>
          <p:nvPr/>
        </p:nvCxnSpPr>
        <p:spPr bwMode="auto">
          <a:xfrm flipH="1">
            <a:off x="1846492" y="2678492"/>
            <a:ext cx="533400" cy="0"/>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Arrow Connector 34"/>
          <p:cNvCxnSpPr>
            <a:stCxn id="24" idx="3"/>
            <a:endCxn id="32" idx="1"/>
          </p:cNvCxnSpPr>
          <p:nvPr/>
        </p:nvCxnSpPr>
        <p:spPr bwMode="auto">
          <a:xfrm>
            <a:off x="1931242" y="1608080"/>
            <a:ext cx="457200" cy="1391"/>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Arrow Connector 35"/>
          <p:cNvCxnSpPr>
            <a:stCxn id="50" idx="2"/>
            <a:endCxn id="33" idx="0"/>
          </p:cNvCxnSpPr>
          <p:nvPr/>
        </p:nvCxnSpPr>
        <p:spPr bwMode="auto">
          <a:xfrm>
            <a:off x="4813623" y="2037042"/>
            <a:ext cx="781" cy="340975"/>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Box 42"/>
          <p:cNvSpPr txBox="1"/>
          <p:nvPr/>
        </p:nvSpPr>
        <p:spPr>
          <a:xfrm>
            <a:off x="1854264" y="1339660"/>
            <a:ext cx="427653" cy="226014"/>
          </a:xfrm>
          <a:prstGeom prst="rect">
            <a:avLst/>
          </a:prstGeom>
          <a:noFill/>
          <a:ln>
            <a:noFill/>
          </a:ln>
        </p:spPr>
        <p:txBody>
          <a:bodyPr wrap="square" rtlCol="0">
            <a:noAutofit/>
          </a:bodyPr>
          <a:lstStyle/>
          <a:p>
            <a:pPr algn="ctr"/>
            <a:r>
              <a:rPr lang="sk-SK" sz="1100" dirty="0" smtClean="0"/>
              <a:t>Yes</a:t>
            </a:r>
            <a:endParaRPr lang="en-GB" sz="1100" dirty="0"/>
          </a:p>
        </p:txBody>
      </p:sp>
      <p:sp>
        <p:nvSpPr>
          <p:cNvPr id="44" name="TextBox 43"/>
          <p:cNvSpPr txBox="1"/>
          <p:nvPr/>
        </p:nvSpPr>
        <p:spPr>
          <a:xfrm>
            <a:off x="711459" y="2007167"/>
            <a:ext cx="447481" cy="244010"/>
          </a:xfrm>
          <a:prstGeom prst="rect">
            <a:avLst/>
          </a:prstGeom>
          <a:noFill/>
          <a:ln>
            <a:noFill/>
          </a:ln>
        </p:spPr>
        <p:txBody>
          <a:bodyPr wrap="square" rtlCol="0">
            <a:noAutofit/>
          </a:bodyPr>
          <a:lstStyle/>
          <a:p>
            <a:pPr algn="ctr"/>
            <a:r>
              <a:rPr lang="sk-SK" sz="1100" dirty="0" smtClean="0"/>
              <a:t>No</a:t>
            </a:r>
            <a:endParaRPr lang="en-GB" sz="1100" dirty="0"/>
          </a:p>
        </p:txBody>
      </p:sp>
      <p:sp>
        <p:nvSpPr>
          <p:cNvPr id="45" name="TextBox 44"/>
          <p:cNvSpPr txBox="1"/>
          <p:nvPr/>
        </p:nvSpPr>
        <p:spPr>
          <a:xfrm>
            <a:off x="2395052" y="1344633"/>
            <a:ext cx="1288790" cy="546619"/>
          </a:xfrm>
          <a:prstGeom prst="rect">
            <a:avLst/>
          </a:prstGeom>
          <a:noFill/>
          <a:ln>
            <a:noFill/>
          </a:ln>
        </p:spPr>
        <p:txBody>
          <a:bodyPr wrap="square" rtlCol="0">
            <a:noAutofit/>
          </a:bodyPr>
          <a:lstStyle/>
          <a:p>
            <a:pPr algn="ctr"/>
            <a:r>
              <a:rPr lang="sk-SK" sz="1000" dirty="0" smtClean="0">
                <a:solidFill>
                  <a:schemeClr val="bg1">
                    <a:lumMod val="50000"/>
                  </a:schemeClr>
                </a:solidFill>
              </a:rPr>
              <a:t>Contact IB and get a temporary project name</a:t>
            </a:r>
            <a:endParaRPr lang="en-GB" sz="1000" dirty="0">
              <a:solidFill>
                <a:schemeClr val="bg1">
                  <a:lumMod val="50000"/>
                </a:schemeClr>
              </a:solidFill>
            </a:endParaRPr>
          </a:p>
        </p:txBody>
      </p:sp>
      <p:sp>
        <p:nvSpPr>
          <p:cNvPr id="46" name="TextBox 45"/>
          <p:cNvSpPr txBox="1"/>
          <p:nvPr/>
        </p:nvSpPr>
        <p:spPr>
          <a:xfrm>
            <a:off x="4081173" y="2423655"/>
            <a:ext cx="1447800" cy="484316"/>
          </a:xfrm>
          <a:prstGeom prst="rect">
            <a:avLst/>
          </a:prstGeom>
          <a:noFill/>
          <a:ln>
            <a:noFill/>
          </a:ln>
        </p:spPr>
        <p:txBody>
          <a:bodyPr wrap="square" rtlCol="0">
            <a:noAutofit/>
          </a:bodyPr>
          <a:lstStyle/>
          <a:p>
            <a:pPr algn="ctr"/>
            <a:r>
              <a:rPr lang="sk-SK" sz="1000" dirty="0" smtClean="0"/>
              <a:t> </a:t>
            </a:r>
            <a:r>
              <a:rPr lang="sk-SK" sz="1000" dirty="0" smtClean="0">
                <a:solidFill>
                  <a:schemeClr val="bg1">
                    <a:lumMod val="50000"/>
                  </a:schemeClr>
                </a:solidFill>
              </a:rPr>
              <a:t>Make/modify </a:t>
            </a:r>
            <a:r>
              <a:rPr lang="sk-SK" sz="1000" dirty="0">
                <a:solidFill>
                  <a:schemeClr val="bg1">
                    <a:lumMod val="50000"/>
                  </a:schemeClr>
                </a:solidFill>
              </a:rPr>
              <a:t>scheme RCL in </a:t>
            </a:r>
            <a:r>
              <a:rPr lang="sk-SK" sz="1000" b="1" dirty="0" smtClean="0">
                <a:solidFill>
                  <a:schemeClr val="bg1">
                    <a:lumMod val="50000"/>
                  </a:schemeClr>
                </a:solidFill>
              </a:rPr>
              <a:t>IPCRMS*</a:t>
            </a:r>
            <a:r>
              <a:rPr lang="sk-SK" sz="1000" dirty="0">
                <a:solidFill>
                  <a:schemeClr val="bg1">
                    <a:lumMod val="50000"/>
                  </a:schemeClr>
                </a:solidFill>
              </a:rPr>
              <a:t/>
            </a:r>
            <a:br>
              <a:rPr lang="sk-SK" sz="1000" dirty="0">
                <a:solidFill>
                  <a:schemeClr val="bg1">
                    <a:lumMod val="50000"/>
                  </a:schemeClr>
                </a:solidFill>
              </a:rPr>
            </a:br>
            <a:r>
              <a:rPr lang="sk-SK" sz="800" b="1" dirty="0">
                <a:solidFill>
                  <a:schemeClr val="bg1">
                    <a:lumMod val="50000"/>
                  </a:schemeClr>
                </a:solidFill>
              </a:rPr>
              <a:t>see slides </a:t>
            </a:r>
            <a:r>
              <a:rPr lang="sk-SK" sz="800" b="1" dirty="0" smtClean="0">
                <a:solidFill>
                  <a:schemeClr val="bg1">
                    <a:lumMod val="50000"/>
                  </a:schemeClr>
                </a:solidFill>
              </a:rPr>
              <a:t>10 </a:t>
            </a:r>
            <a:r>
              <a:rPr lang="sk-SK" sz="800" b="1" dirty="0">
                <a:solidFill>
                  <a:schemeClr val="bg1">
                    <a:lumMod val="50000"/>
                  </a:schemeClr>
                </a:solidFill>
              </a:rPr>
              <a:t>to </a:t>
            </a:r>
            <a:r>
              <a:rPr lang="sk-SK" sz="800" b="1" dirty="0" smtClean="0">
                <a:solidFill>
                  <a:schemeClr val="bg1">
                    <a:lumMod val="50000"/>
                  </a:schemeClr>
                </a:solidFill>
              </a:rPr>
              <a:t>20</a:t>
            </a:r>
            <a:endParaRPr lang="en-GB" sz="1050" b="1" dirty="0">
              <a:solidFill>
                <a:schemeClr val="bg1">
                  <a:lumMod val="50000"/>
                </a:schemeClr>
              </a:solidFill>
            </a:endParaRPr>
          </a:p>
        </p:txBody>
      </p:sp>
      <p:sp>
        <p:nvSpPr>
          <p:cNvPr id="50" name="Diamond 49"/>
          <p:cNvSpPr/>
          <p:nvPr/>
        </p:nvSpPr>
        <p:spPr bwMode="auto">
          <a:xfrm>
            <a:off x="4089723" y="1198842"/>
            <a:ext cx="1447800" cy="838200"/>
          </a:xfrm>
          <a:prstGeom prst="diamond">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bg1">
                  <a:lumMod val="50000"/>
                </a:schemeClr>
              </a:solidFill>
              <a:effectLst/>
              <a:latin typeface="Arial" charset="0"/>
              <a:cs typeface="Arial" charset="0"/>
            </a:endParaRPr>
          </a:p>
        </p:txBody>
      </p:sp>
      <p:cxnSp>
        <p:nvCxnSpPr>
          <p:cNvPr id="51" name="Straight Arrow Connector 50"/>
          <p:cNvCxnSpPr>
            <a:stCxn id="50" idx="1"/>
            <a:endCxn id="45" idx="3"/>
          </p:cNvCxnSpPr>
          <p:nvPr/>
        </p:nvCxnSpPr>
        <p:spPr bwMode="auto">
          <a:xfrm flipH="1">
            <a:off x="3683842" y="1617942"/>
            <a:ext cx="405881" cy="1"/>
          </a:xfrm>
          <a:prstGeom prst="straightConnector1">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TextBox 52"/>
          <p:cNvSpPr txBox="1"/>
          <p:nvPr/>
        </p:nvSpPr>
        <p:spPr>
          <a:xfrm>
            <a:off x="4242122" y="1327690"/>
            <a:ext cx="1182455" cy="610540"/>
          </a:xfrm>
          <a:prstGeom prst="rect">
            <a:avLst/>
          </a:prstGeom>
          <a:noFill/>
          <a:ln>
            <a:noFill/>
          </a:ln>
        </p:spPr>
        <p:txBody>
          <a:bodyPr wrap="square" rtlCol="0">
            <a:noAutofit/>
          </a:bodyPr>
          <a:lstStyle/>
          <a:p>
            <a:pPr algn="ctr"/>
            <a:r>
              <a:rPr lang="sk-SK" sz="1000" dirty="0" smtClean="0">
                <a:solidFill>
                  <a:schemeClr val="bg1">
                    <a:lumMod val="50000"/>
                  </a:schemeClr>
                </a:solidFill>
              </a:rPr>
              <a:t>Have your scheme/RCL in a </a:t>
            </a:r>
            <a:r>
              <a:rPr lang="sk-SK" sz="1000" u="sng" dirty="0" smtClean="0">
                <a:solidFill>
                  <a:schemeClr val="bg1">
                    <a:lumMod val="50000"/>
                  </a:schemeClr>
                </a:solidFill>
              </a:rPr>
              <a:t>table</a:t>
            </a:r>
            <a:r>
              <a:rPr lang="sk-SK" sz="1000" dirty="0" smtClean="0">
                <a:solidFill>
                  <a:schemeClr val="bg1">
                    <a:lumMod val="50000"/>
                  </a:schemeClr>
                </a:solidFill>
              </a:rPr>
              <a:t> already?</a:t>
            </a:r>
            <a:endParaRPr lang="en-GB" sz="1000" dirty="0">
              <a:solidFill>
                <a:schemeClr val="bg1">
                  <a:lumMod val="50000"/>
                </a:schemeClr>
              </a:solidFill>
            </a:endParaRPr>
          </a:p>
        </p:txBody>
      </p:sp>
      <p:sp>
        <p:nvSpPr>
          <p:cNvPr id="66" name="TextBox 65"/>
          <p:cNvSpPr txBox="1"/>
          <p:nvPr/>
        </p:nvSpPr>
        <p:spPr>
          <a:xfrm>
            <a:off x="4347481" y="2043885"/>
            <a:ext cx="447481" cy="244010"/>
          </a:xfrm>
          <a:prstGeom prst="rect">
            <a:avLst/>
          </a:prstGeom>
          <a:noFill/>
          <a:ln>
            <a:noFill/>
          </a:ln>
        </p:spPr>
        <p:txBody>
          <a:bodyPr wrap="square" rtlCol="0">
            <a:noAutofit/>
          </a:bodyPr>
          <a:lstStyle/>
          <a:p>
            <a:pPr algn="ctr"/>
            <a:r>
              <a:rPr lang="sk-SK" sz="1100" dirty="0" smtClean="0">
                <a:solidFill>
                  <a:schemeClr val="bg1">
                    <a:lumMod val="50000"/>
                  </a:schemeClr>
                </a:solidFill>
              </a:rPr>
              <a:t>No</a:t>
            </a:r>
            <a:endParaRPr lang="en-GB" sz="1100" dirty="0">
              <a:solidFill>
                <a:schemeClr val="bg1">
                  <a:lumMod val="50000"/>
                </a:schemeClr>
              </a:solidFill>
            </a:endParaRPr>
          </a:p>
        </p:txBody>
      </p:sp>
      <p:sp>
        <p:nvSpPr>
          <p:cNvPr id="67" name="TextBox 66"/>
          <p:cNvSpPr txBox="1"/>
          <p:nvPr/>
        </p:nvSpPr>
        <p:spPr>
          <a:xfrm>
            <a:off x="5383178" y="1365482"/>
            <a:ext cx="427653" cy="268420"/>
          </a:xfrm>
          <a:prstGeom prst="rect">
            <a:avLst/>
          </a:prstGeom>
          <a:noFill/>
          <a:ln>
            <a:noFill/>
          </a:ln>
        </p:spPr>
        <p:txBody>
          <a:bodyPr wrap="square" rtlCol="0">
            <a:noAutofit/>
          </a:bodyPr>
          <a:lstStyle/>
          <a:p>
            <a:pPr algn="ctr"/>
            <a:r>
              <a:rPr lang="sk-SK" sz="1100" dirty="0" smtClean="0">
                <a:solidFill>
                  <a:schemeClr val="bg1">
                    <a:lumMod val="50000"/>
                  </a:schemeClr>
                </a:solidFill>
              </a:rPr>
              <a:t>Yes</a:t>
            </a:r>
            <a:endParaRPr lang="en-GB" sz="1100" dirty="0">
              <a:solidFill>
                <a:schemeClr val="bg1">
                  <a:lumMod val="50000"/>
                </a:schemeClr>
              </a:solidFill>
            </a:endParaRPr>
          </a:p>
        </p:txBody>
      </p:sp>
      <p:sp>
        <p:nvSpPr>
          <p:cNvPr id="68" name="TextBox 67"/>
          <p:cNvSpPr txBox="1"/>
          <p:nvPr/>
        </p:nvSpPr>
        <p:spPr>
          <a:xfrm>
            <a:off x="5880032" y="1286082"/>
            <a:ext cx="1398424" cy="613642"/>
          </a:xfrm>
          <a:prstGeom prst="rect">
            <a:avLst/>
          </a:prstGeom>
          <a:noFill/>
          <a:ln>
            <a:noFill/>
          </a:ln>
        </p:spPr>
        <p:txBody>
          <a:bodyPr wrap="square" rtlCol="0">
            <a:noAutofit/>
          </a:bodyPr>
          <a:lstStyle/>
          <a:p>
            <a:pPr algn="ctr"/>
            <a:r>
              <a:rPr lang="sk-SK" sz="1000" dirty="0" smtClean="0">
                <a:solidFill>
                  <a:schemeClr val="bg1">
                    <a:lumMod val="50000"/>
                  </a:schemeClr>
                </a:solidFill>
              </a:rPr>
              <a:t>Import scheme/RCL </a:t>
            </a:r>
            <a:br>
              <a:rPr lang="sk-SK" sz="1000" dirty="0" smtClean="0">
                <a:solidFill>
                  <a:schemeClr val="bg1">
                    <a:lumMod val="50000"/>
                  </a:schemeClr>
                </a:solidFill>
              </a:rPr>
            </a:br>
            <a:r>
              <a:rPr lang="sk-SK" sz="1000" dirty="0" smtClean="0">
                <a:solidFill>
                  <a:schemeClr val="bg1">
                    <a:lumMod val="50000"/>
                  </a:schemeClr>
                </a:solidFill>
              </a:rPr>
              <a:t>in </a:t>
            </a:r>
            <a:r>
              <a:rPr lang="sk-SK" sz="1000" b="1" dirty="0" smtClean="0">
                <a:solidFill>
                  <a:schemeClr val="bg1">
                    <a:lumMod val="50000"/>
                  </a:schemeClr>
                </a:solidFill>
              </a:rPr>
              <a:t>IPCRMS</a:t>
            </a:r>
            <a:r>
              <a:rPr lang="sk-SK" sz="1000" dirty="0" smtClean="0">
                <a:solidFill>
                  <a:schemeClr val="bg1">
                    <a:lumMod val="50000"/>
                  </a:schemeClr>
                </a:solidFill>
              </a:rPr>
              <a:t> *</a:t>
            </a:r>
            <a:br>
              <a:rPr lang="sk-SK" sz="1000" dirty="0" smtClean="0">
                <a:solidFill>
                  <a:schemeClr val="bg1">
                    <a:lumMod val="50000"/>
                  </a:schemeClr>
                </a:solidFill>
              </a:rPr>
            </a:br>
            <a:r>
              <a:rPr lang="sk-SK" sz="800" b="1" dirty="0" smtClean="0">
                <a:solidFill>
                  <a:schemeClr val="bg1">
                    <a:lumMod val="50000"/>
                  </a:schemeClr>
                </a:solidFill>
              </a:rPr>
              <a:t>see slides 10,11,13,16 </a:t>
            </a:r>
            <a:br>
              <a:rPr lang="sk-SK" sz="800" b="1" dirty="0" smtClean="0">
                <a:solidFill>
                  <a:schemeClr val="bg1">
                    <a:lumMod val="50000"/>
                  </a:schemeClr>
                </a:solidFill>
              </a:rPr>
            </a:br>
            <a:r>
              <a:rPr lang="sk-SK" sz="800" b="1" dirty="0" smtClean="0">
                <a:solidFill>
                  <a:schemeClr val="bg1">
                    <a:lumMod val="50000"/>
                  </a:schemeClr>
                </a:solidFill>
              </a:rPr>
              <a:t>IB can do it for you</a:t>
            </a:r>
            <a:r>
              <a:rPr lang="sk-SK" sz="700" b="1" dirty="0" smtClean="0">
                <a:solidFill>
                  <a:schemeClr val="bg1">
                    <a:lumMod val="50000"/>
                  </a:schemeClr>
                </a:solidFill>
              </a:rPr>
              <a:t>!</a:t>
            </a:r>
            <a:endParaRPr lang="en-GB" sz="700" b="1" dirty="0">
              <a:solidFill>
                <a:schemeClr val="bg1">
                  <a:lumMod val="50000"/>
                </a:schemeClr>
              </a:solidFill>
            </a:endParaRPr>
          </a:p>
        </p:txBody>
      </p:sp>
      <p:cxnSp>
        <p:nvCxnSpPr>
          <p:cNvPr id="69" name="Straight Arrow Connector 68"/>
          <p:cNvCxnSpPr>
            <a:stCxn id="70" idx="1"/>
            <a:endCxn id="50" idx="3"/>
          </p:cNvCxnSpPr>
          <p:nvPr/>
        </p:nvCxnSpPr>
        <p:spPr bwMode="auto">
          <a:xfrm flipH="1">
            <a:off x="5537523" y="1609471"/>
            <a:ext cx="406271" cy="8471"/>
          </a:xfrm>
          <a:prstGeom prst="straightConnector1">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tangle 69"/>
          <p:cNvSpPr/>
          <p:nvPr/>
        </p:nvSpPr>
        <p:spPr bwMode="auto">
          <a:xfrm>
            <a:off x="5943794" y="1327690"/>
            <a:ext cx="1295400" cy="563562"/>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bg1">
                  <a:lumMod val="50000"/>
                </a:schemeClr>
              </a:solidFill>
              <a:effectLst/>
              <a:latin typeface="Arial" charset="0"/>
              <a:cs typeface="Arial" charset="0"/>
            </a:endParaRPr>
          </a:p>
        </p:txBody>
      </p:sp>
      <p:sp>
        <p:nvSpPr>
          <p:cNvPr id="76" name="Rectangle 75"/>
          <p:cNvSpPr/>
          <p:nvPr/>
        </p:nvSpPr>
        <p:spPr bwMode="auto">
          <a:xfrm>
            <a:off x="2379892" y="2396711"/>
            <a:ext cx="1295400" cy="563562"/>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bg1">
                  <a:lumMod val="50000"/>
                </a:schemeClr>
              </a:solidFill>
              <a:effectLst/>
              <a:latin typeface="Arial" charset="0"/>
              <a:cs typeface="Arial" charset="0"/>
            </a:endParaRPr>
          </a:p>
        </p:txBody>
      </p:sp>
      <p:cxnSp>
        <p:nvCxnSpPr>
          <p:cNvPr id="80" name="Straight Arrow Connector 79"/>
          <p:cNvCxnSpPr/>
          <p:nvPr/>
        </p:nvCxnSpPr>
        <p:spPr bwMode="auto">
          <a:xfrm flipH="1">
            <a:off x="3675294" y="2651932"/>
            <a:ext cx="482079" cy="1"/>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 name="TextBox 94"/>
          <p:cNvSpPr txBox="1"/>
          <p:nvPr/>
        </p:nvSpPr>
        <p:spPr>
          <a:xfrm>
            <a:off x="2348404" y="2425408"/>
            <a:ext cx="1403088" cy="508305"/>
          </a:xfrm>
          <a:prstGeom prst="rect">
            <a:avLst/>
          </a:prstGeom>
          <a:noFill/>
          <a:ln>
            <a:noFill/>
          </a:ln>
        </p:spPr>
        <p:txBody>
          <a:bodyPr wrap="square" rtlCol="0">
            <a:noAutofit/>
          </a:bodyPr>
          <a:lstStyle/>
          <a:p>
            <a:pPr algn="ctr"/>
            <a:r>
              <a:rPr lang="sk-SK" sz="1000" dirty="0" smtClean="0">
                <a:solidFill>
                  <a:schemeClr val="bg1">
                    <a:lumMod val="50000"/>
                  </a:schemeClr>
                </a:solidFill>
              </a:rPr>
              <a:t> Export scheme/RCL CRL from </a:t>
            </a:r>
            <a:r>
              <a:rPr lang="sk-SK" sz="1000" b="1" dirty="0" smtClean="0">
                <a:solidFill>
                  <a:schemeClr val="bg1">
                    <a:lumMod val="50000"/>
                  </a:schemeClr>
                </a:solidFill>
              </a:rPr>
              <a:t>IPCRMS*</a:t>
            </a:r>
            <a:r>
              <a:rPr lang="sk-SK" sz="1000" dirty="0" smtClean="0">
                <a:solidFill>
                  <a:schemeClr val="bg1">
                    <a:lumMod val="50000"/>
                  </a:schemeClr>
                </a:solidFill>
              </a:rPr>
              <a:t>.</a:t>
            </a:r>
            <a:br>
              <a:rPr lang="sk-SK" sz="1000" dirty="0" smtClean="0">
                <a:solidFill>
                  <a:schemeClr val="bg1">
                    <a:lumMod val="50000"/>
                  </a:schemeClr>
                </a:solidFill>
              </a:rPr>
            </a:br>
            <a:r>
              <a:rPr lang="sk-SK" sz="800" b="1" dirty="0">
                <a:solidFill>
                  <a:schemeClr val="bg1">
                    <a:lumMod val="50000"/>
                  </a:schemeClr>
                </a:solidFill>
              </a:rPr>
              <a:t>see </a:t>
            </a:r>
            <a:r>
              <a:rPr lang="sk-SK" sz="800" b="1" dirty="0" smtClean="0">
                <a:solidFill>
                  <a:schemeClr val="bg1">
                    <a:lumMod val="50000"/>
                  </a:schemeClr>
                </a:solidFill>
              </a:rPr>
              <a:t>slide 12 and 18</a:t>
            </a:r>
            <a:endParaRPr lang="en-GB" sz="1000" dirty="0">
              <a:solidFill>
                <a:schemeClr val="bg1">
                  <a:lumMod val="50000"/>
                </a:schemeClr>
              </a:solidFill>
            </a:endParaRPr>
          </a:p>
        </p:txBody>
      </p:sp>
      <p:sp>
        <p:nvSpPr>
          <p:cNvPr id="118" name="TextBox 117"/>
          <p:cNvSpPr txBox="1"/>
          <p:nvPr/>
        </p:nvSpPr>
        <p:spPr>
          <a:xfrm>
            <a:off x="5914247" y="2394602"/>
            <a:ext cx="1355659" cy="539111"/>
          </a:xfrm>
          <a:prstGeom prst="rect">
            <a:avLst/>
          </a:prstGeom>
          <a:noFill/>
          <a:ln>
            <a:noFill/>
          </a:ln>
        </p:spPr>
        <p:txBody>
          <a:bodyPr wrap="square" rtlCol="0">
            <a:noAutofit/>
          </a:bodyPr>
          <a:lstStyle/>
          <a:p>
            <a:pPr algn="ctr"/>
            <a:r>
              <a:rPr lang="sk-SK" sz="1000" dirty="0" smtClean="0">
                <a:solidFill>
                  <a:schemeClr val="bg1">
                    <a:lumMod val="50000"/>
                  </a:schemeClr>
                </a:solidFill>
              </a:rPr>
              <a:t>See and check your scheme in current IPC context*</a:t>
            </a:r>
            <a:endParaRPr lang="en-GB" sz="1000" dirty="0">
              <a:solidFill>
                <a:schemeClr val="bg1">
                  <a:lumMod val="50000"/>
                </a:schemeClr>
              </a:solidFill>
            </a:endParaRPr>
          </a:p>
        </p:txBody>
      </p:sp>
      <p:sp>
        <p:nvSpPr>
          <p:cNvPr id="119" name="Rectangle 118"/>
          <p:cNvSpPr/>
          <p:nvPr/>
        </p:nvSpPr>
        <p:spPr bwMode="auto">
          <a:xfrm>
            <a:off x="5937573" y="2370151"/>
            <a:ext cx="1295400" cy="563562"/>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bg1">
                  <a:lumMod val="50000"/>
                </a:schemeClr>
              </a:solidFill>
              <a:effectLst/>
              <a:latin typeface="Arial" charset="0"/>
              <a:cs typeface="Arial" charset="0"/>
            </a:endParaRPr>
          </a:p>
        </p:txBody>
      </p:sp>
      <p:cxnSp>
        <p:nvCxnSpPr>
          <p:cNvPr id="121" name="Straight Arrow Connector 120"/>
          <p:cNvCxnSpPr>
            <a:stCxn id="70" idx="2"/>
            <a:endCxn id="119" idx="0"/>
          </p:cNvCxnSpPr>
          <p:nvPr/>
        </p:nvCxnSpPr>
        <p:spPr bwMode="auto">
          <a:xfrm flipH="1">
            <a:off x="6585273" y="1891252"/>
            <a:ext cx="6221" cy="478899"/>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Straight Arrow Connector 123"/>
          <p:cNvCxnSpPr>
            <a:stCxn id="119" idx="1"/>
          </p:cNvCxnSpPr>
          <p:nvPr/>
        </p:nvCxnSpPr>
        <p:spPr bwMode="auto">
          <a:xfrm flipH="1" flipV="1">
            <a:off x="5462104" y="2647174"/>
            <a:ext cx="475469" cy="4758"/>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 name="Diamond 135"/>
          <p:cNvSpPr/>
          <p:nvPr/>
        </p:nvSpPr>
        <p:spPr bwMode="auto">
          <a:xfrm>
            <a:off x="474892" y="3291681"/>
            <a:ext cx="1447800" cy="838200"/>
          </a:xfrm>
          <a:prstGeom prst="diamond">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137" name="TextBox 136"/>
          <p:cNvSpPr txBox="1"/>
          <p:nvPr/>
        </p:nvSpPr>
        <p:spPr>
          <a:xfrm>
            <a:off x="711653" y="3505968"/>
            <a:ext cx="1028119" cy="476884"/>
          </a:xfrm>
          <a:prstGeom prst="rect">
            <a:avLst/>
          </a:prstGeom>
          <a:noFill/>
          <a:ln>
            <a:noFill/>
          </a:ln>
        </p:spPr>
        <p:txBody>
          <a:bodyPr wrap="square" rtlCol="0">
            <a:noAutofit/>
          </a:bodyPr>
          <a:lstStyle/>
          <a:p>
            <a:pPr algn="ctr"/>
            <a:r>
              <a:rPr lang="sk-SK" sz="1000" dirty="0" smtClean="0"/>
              <a:t>RQ approved or F project?</a:t>
            </a:r>
            <a:endParaRPr lang="en-GB" sz="1000" dirty="0"/>
          </a:p>
        </p:txBody>
      </p:sp>
      <p:cxnSp>
        <p:nvCxnSpPr>
          <p:cNvPr id="138" name="Straight Arrow Connector 137"/>
          <p:cNvCxnSpPr>
            <a:stCxn id="136" idx="2"/>
            <a:endCxn id="208" idx="0"/>
          </p:cNvCxnSpPr>
          <p:nvPr/>
        </p:nvCxnSpPr>
        <p:spPr bwMode="auto">
          <a:xfrm flipH="1">
            <a:off x="1198790" y="4129881"/>
            <a:ext cx="2" cy="367491"/>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Straight Arrow Connector 139"/>
          <p:cNvCxnSpPr>
            <a:stCxn id="10" idx="2"/>
            <a:endCxn id="136" idx="0"/>
          </p:cNvCxnSpPr>
          <p:nvPr/>
        </p:nvCxnSpPr>
        <p:spPr bwMode="auto">
          <a:xfrm>
            <a:off x="1198792" y="2960273"/>
            <a:ext cx="0" cy="331408"/>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2" name="TextBox 151"/>
          <p:cNvSpPr txBox="1"/>
          <p:nvPr/>
        </p:nvSpPr>
        <p:spPr>
          <a:xfrm>
            <a:off x="695907" y="4116712"/>
            <a:ext cx="447481" cy="244010"/>
          </a:xfrm>
          <a:prstGeom prst="rect">
            <a:avLst/>
          </a:prstGeom>
          <a:noFill/>
          <a:ln>
            <a:noFill/>
          </a:ln>
        </p:spPr>
        <p:txBody>
          <a:bodyPr wrap="square" rtlCol="0">
            <a:noAutofit/>
          </a:bodyPr>
          <a:lstStyle/>
          <a:p>
            <a:pPr algn="ctr"/>
            <a:r>
              <a:rPr lang="sk-SK" sz="1100" dirty="0" smtClean="0"/>
              <a:t>No</a:t>
            </a:r>
            <a:endParaRPr lang="en-GB" sz="1100" dirty="0"/>
          </a:p>
        </p:txBody>
      </p:sp>
      <p:sp>
        <p:nvSpPr>
          <p:cNvPr id="153" name="TextBox 152"/>
          <p:cNvSpPr txBox="1"/>
          <p:nvPr/>
        </p:nvSpPr>
        <p:spPr>
          <a:xfrm>
            <a:off x="1855822" y="3437727"/>
            <a:ext cx="427653" cy="268420"/>
          </a:xfrm>
          <a:prstGeom prst="rect">
            <a:avLst/>
          </a:prstGeom>
          <a:noFill/>
          <a:ln>
            <a:noFill/>
          </a:ln>
        </p:spPr>
        <p:txBody>
          <a:bodyPr wrap="square" rtlCol="0">
            <a:noAutofit/>
          </a:bodyPr>
          <a:lstStyle/>
          <a:p>
            <a:pPr algn="ctr"/>
            <a:r>
              <a:rPr lang="sk-SK" sz="1100" dirty="0" smtClean="0"/>
              <a:t>Yes</a:t>
            </a:r>
            <a:endParaRPr lang="en-GB" sz="1100" dirty="0"/>
          </a:p>
        </p:txBody>
      </p:sp>
      <p:sp>
        <p:nvSpPr>
          <p:cNvPr id="156" name="Rectangle 155"/>
          <p:cNvSpPr/>
          <p:nvPr/>
        </p:nvSpPr>
        <p:spPr bwMode="auto">
          <a:xfrm>
            <a:off x="2388442" y="3430700"/>
            <a:ext cx="1295400" cy="563562"/>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cxnSp>
        <p:nvCxnSpPr>
          <p:cNvPr id="158" name="Straight Arrow Connector 157"/>
          <p:cNvCxnSpPr/>
          <p:nvPr/>
        </p:nvCxnSpPr>
        <p:spPr bwMode="auto">
          <a:xfrm>
            <a:off x="1922692" y="3710781"/>
            <a:ext cx="465750" cy="1700"/>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 name="TextBox 163"/>
          <p:cNvSpPr txBox="1"/>
          <p:nvPr/>
        </p:nvSpPr>
        <p:spPr>
          <a:xfrm>
            <a:off x="2379892" y="3437728"/>
            <a:ext cx="1288790" cy="539060"/>
          </a:xfrm>
          <a:prstGeom prst="rect">
            <a:avLst/>
          </a:prstGeom>
          <a:noFill/>
          <a:ln>
            <a:noFill/>
          </a:ln>
        </p:spPr>
        <p:txBody>
          <a:bodyPr wrap="square" rtlCol="0">
            <a:noAutofit/>
          </a:bodyPr>
          <a:lstStyle/>
          <a:p>
            <a:pPr algn="ctr"/>
            <a:r>
              <a:rPr lang="sk-SK" sz="1000" dirty="0" smtClean="0"/>
              <a:t>IB creates a revision project</a:t>
            </a:r>
            <a:br>
              <a:rPr lang="sk-SK" sz="1000" dirty="0" smtClean="0"/>
            </a:br>
            <a:r>
              <a:rPr lang="sk-SK" sz="1000" dirty="0" smtClean="0"/>
              <a:t>on IEF/IPCRMS</a:t>
            </a:r>
            <a:endParaRPr lang="en-GB" sz="1000" dirty="0"/>
          </a:p>
        </p:txBody>
      </p:sp>
      <p:sp>
        <p:nvSpPr>
          <p:cNvPr id="165" name="Rectangle 164"/>
          <p:cNvSpPr/>
          <p:nvPr/>
        </p:nvSpPr>
        <p:spPr bwMode="auto">
          <a:xfrm>
            <a:off x="4157568" y="4462990"/>
            <a:ext cx="1304535" cy="563562"/>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rgbClr val="7030A0"/>
              </a:solidFill>
              <a:effectLst/>
              <a:latin typeface="Arial" charset="0"/>
              <a:cs typeface="Arial" charset="0"/>
            </a:endParaRPr>
          </a:p>
        </p:txBody>
      </p:sp>
      <p:cxnSp>
        <p:nvCxnSpPr>
          <p:cNvPr id="166" name="Straight Arrow Connector 165"/>
          <p:cNvCxnSpPr>
            <a:stCxn id="168" idx="2"/>
            <a:endCxn id="165" idx="0"/>
          </p:cNvCxnSpPr>
          <p:nvPr/>
        </p:nvCxnSpPr>
        <p:spPr bwMode="auto">
          <a:xfrm flipH="1">
            <a:off x="4809836" y="4129881"/>
            <a:ext cx="3983" cy="333109"/>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7" name="TextBox 166"/>
          <p:cNvSpPr txBox="1"/>
          <p:nvPr/>
        </p:nvSpPr>
        <p:spPr>
          <a:xfrm>
            <a:off x="3962400" y="4487442"/>
            <a:ext cx="1575123" cy="533267"/>
          </a:xfrm>
          <a:prstGeom prst="rect">
            <a:avLst/>
          </a:prstGeom>
          <a:noFill/>
          <a:ln>
            <a:noFill/>
          </a:ln>
        </p:spPr>
        <p:txBody>
          <a:bodyPr wrap="square" rtlCol="0">
            <a:noAutofit/>
          </a:bodyPr>
          <a:lstStyle/>
          <a:p>
            <a:pPr algn="ctr"/>
            <a:r>
              <a:rPr lang="sk-SK" sz="1000" dirty="0" smtClean="0"/>
              <a:t>    </a:t>
            </a:r>
            <a:r>
              <a:rPr lang="sk-SK" sz="1000" dirty="0" smtClean="0">
                <a:solidFill>
                  <a:srgbClr val="7030A0"/>
                </a:solidFill>
              </a:rPr>
              <a:t>Make/modify scheme RCL in </a:t>
            </a:r>
            <a:r>
              <a:rPr lang="sk-SK" sz="1000" b="1" dirty="0" smtClean="0">
                <a:solidFill>
                  <a:srgbClr val="7030A0"/>
                </a:solidFill>
              </a:rPr>
              <a:t>IPCRMS</a:t>
            </a:r>
            <a:r>
              <a:rPr lang="sk-SK" sz="1000" dirty="0" smtClean="0">
                <a:solidFill>
                  <a:srgbClr val="7030A0"/>
                </a:solidFill>
              </a:rPr>
              <a:t>*</a:t>
            </a:r>
            <a:br>
              <a:rPr lang="sk-SK" sz="1000" dirty="0" smtClean="0">
                <a:solidFill>
                  <a:srgbClr val="7030A0"/>
                </a:solidFill>
              </a:rPr>
            </a:br>
            <a:r>
              <a:rPr lang="sk-SK" sz="800" b="1" dirty="0" smtClean="0">
                <a:solidFill>
                  <a:srgbClr val="7030A0"/>
                </a:solidFill>
              </a:rPr>
              <a:t>see </a:t>
            </a:r>
            <a:r>
              <a:rPr lang="sk-SK" sz="800" b="1" dirty="0">
                <a:solidFill>
                  <a:srgbClr val="7030A0"/>
                </a:solidFill>
              </a:rPr>
              <a:t>slides </a:t>
            </a:r>
            <a:r>
              <a:rPr lang="sk-SK" sz="800" b="1" dirty="0" smtClean="0">
                <a:solidFill>
                  <a:srgbClr val="7030A0"/>
                </a:solidFill>
              </a:rPr>
              <a:t>10 to 20</a:t>
            </a:r>
            <a:endParaRPr lang="en-GB" sz="1050" b="1" dirty="0">
              <a:solidFill>
                <a:srgbClr val="7030A0"/>
              </a:solidFill>
            </a:endParaRPr>
          </a:p>
        </p:txBody>
      </p:sp>
      <p:sp>
        <p:nvSpPr>
          <p:cNvPr id="168" name="Diamond 167"/>
          <p:cNvSpPr/>
          <p:nvPr/>
        </p:nvSpPr>
        <p:spPr bwMode="auto">
          <a:xfrm>
            <a:off x="4089919" y="3291681"/>
            <a:ext cx="1447800" cy="838200"/>
          </a:xfrm>
          <a:prstGeom prst="diamond">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169" name="TextBox 168"/>
          <p:cNvSpPr txBox="1"/>
          <p:nvPr/>
        </p:nvSpPr>
        <p:spPr>
          <a:xfrm>
            <a:off x="4192074" y="3392469"/>
            <a:ext cx="1289375" cy="610540"/>
          </a:xfrm>
          <a:prstGeom prst="rect">
            <a:avLst/>
          </a:prstGeom>
          <a:noFill/>
          <a:ln>
            <a:noFill/>
          </a:ln>
        </p:spPr>
        <p:txBody>
          <a:bodyPr wrap="square" rtlCol="0">
            <a:noAutofit/>
          </a:bodyPr>
          <a:lstStyle/>
          <a:p>
            <a:pPr algn="ctr"/>
            <a:r>
              <a:rPr lang="sk-SK" sz="1000" dirty="0">
                <a:solidFill>
                  <a:srgbClr val="7030A0"/>
                </a:solidFill>
              </a:rPr>
              <a:t>H</a:t>
            </a:r>
            <a:r>
              <a:rPr lang="sk-SK" sz="1000" dirty="0" smtClean="0">
                <a:solidFill>
                  <a:srgbClr val="7030A0"/>
                </a:solidFill>
              </a:rPr>
              <a:t>ave your scheme/RCL/NLR in a </a:t>
            </a:r>
            <a:r>
              <a:rPr lang="sk-SK" sz="1000" u="sng" dirty="0" smtClean="0">
                <a:solidFill>
                  <a:srgbClr val="7030A0"/>
                </a:solidFill>
              </a:rPr>
              <a:t>table</a:t>
            </a:r>
            <a:r>
              <a:rPr lang="sk-SK" sz="1000" dirty="0" smtClean="0">
                <a:solidFill>
                  <a:srgbClr val="7030A0"/>
                </a:solidFill>
              </a:rPr>
              <a:t> already?</a:t>
            </a:r>
            <a:endParaRPr lang="en-GB" sz="1000" dirty="0">
              <a:solidFill>
                <a:srgbClr val="7030A0"/>
              </a:solidFill>
            </a:endParaRPr>
          </a:p>
        </p:txBody>
      </p:sp>
      <p:sp>
        <p:nvSpPr>
          <p:cNvPr id="170" name="TextBox 169"/>
          <p:cNvSpPr txBox="1"/>
          <p:nvPr/>
        </p:nvSpPr>
        <p:spPr>
          <a:xfrm>
            <a:off x="4347677" y="4136724"/>
            <a:ext cx="447481" cy="244010"/>
          </a:xfrm>
          <a:prstGeom prst="rect">
            <a:avLst/>
          </a:prstGeom>
          <a:noFill/>
          <a:ln>
            <a:noFill/>
          </a:ln>
        </p:spPr>
        <p:txBody>
          <a:bodyPr wrap="square" rtlCol="0">
            <a:noAutofit/>
          </a:bodyPr>
          <a:lstStyle/>
          <a:p>
            <a:pPr algn="ctr"/>
            <a:r>
              <a:rPr lang="sk-SK" sz="1100" dirty="0" smtClean="0"/>
              <a:t>No</a:t>
            </a:r>
            <a:endParaRPr lang="en-GB" sz="1100" dirty="0"/>
          </a:p>
        </p:txBody>
      </p:sp>
      <p:sp>
        <p:nvSpPr>
          <p:cNvPr id="171" name="TextBox 170"/>
          <p:cNvSpPr txBox="1"/>
          <p:nvPr/>
        </p:nvSpPr>
        <p:spPr>
          <a:xfrm>
            <a:off x="5383374" y="3458321"/>
            <a:ext cx="427653" cy="268420"/>
          </a:xfrm>
          <a:prstGeom prst="rect">
            <a:avLst/>
          </a:prstGeom>
          <a:noFill/>
          <a:ln>
            <a:noFill/>
          </a:ln>
        </p:spPr>
        <p:txBody>
          <a:bodyPr wrap="square" rtlCol="0">
            <a:noAutofit/>
          </a:bodyPr>
          <a:lstStyle/>
          <a:p>
            <a:pPr algn="ctr"/>
            <a:r>
              <a:rPr lang="sk-SK" sz="1100" dirty="0" smtClean="0"/>
              <a:t>Yes</a:t>
            </a:r>
            <a:endParaRPr lang="en-GB" sz="1100" dirty="0"/>
          </a:p>
        </p:txBody>
      </p:sp>
      <p:sp>
        <p:nvSpPr>
          <p:cNvPr id="172" name="TextBox 171"/>
          <p:cNvSpPr txBox="1"/>
          <p:nvPr/>
        </p:nvSpPr>
        <p:spPr>
          <a:xfrm>
            <a:off x="5880228" y="3384369"/>
            <a:ext cx="1398424" cy="608193"/>
          </a:xfrm>
          <a:prstGeom prst="rect">
            <a:avLst/>
          </a:prstGeom>
          <a:noFill/>
          <a:ln>
            <a:noFill/>
          </a:ln>
        </p:spPr>
        <p:txBody>
          <a:bodyPr wrap="square" rtlCol="0">
            <a:noAutofit/>
          </a:bodyPr>
          <a:lstStyle/>
          <a:p>
            <a:pPr algn="ctr"/>
            <a:r>
              <a:rPr lang="sk-SK" sz="1000" dirty="0">
                <a:solidFill>
                  <a:srgbClr val="7030A0"/>
                </a:solidFill>
              </a:rPr>
              <a:t>Import scheme/RCL </a:t>
            </a:r>
            <a:r>
              <a:rPr lang="sk-SK" sz="1000" dirty="0" smtClean="0">
                <a:solidFill>
                  <a:srgbClr val="7030A0"/>
                </a:solidFill>
              </a:rPr>
              <a:t/>
            </a:r>
            <a:br>
              <a:rPr lang="sk-SK" sz="1000" dirty="0" smtClean="0">
                <a:solidFill>
                  <a:srgbClr val="7030A0"/>
                </a:solidFill>
              </a:rPr>
            </a:br>
            <a:r>
              <a:rPr lang="sk-SK" sz="1000" dirty="0" smtClean="0">
                <a:solidFill>
                  <a:srgbClr val="7030A0"/>
                </a:solidFill>
              </a:rPr>
              <a:t>NLR in </a:t>
            </a:r>
            <a:r>
              <a:rPr lang="sk-SK" sz="1000" b="1" dirty="0" smtClean="0">
                <a:solidFill>
                  <a:srgbClr val="7030A0"/>
                </a:solidFill>
              </a:rPr>
              <a:t>IPCRMS</a:t>
            </a:r>
            <a:r>
              <a:rPr lang="sk-SK" sz="1000" dirty="0" smtClean="0">
                <a:solidFill>
                  <a:srgbClr val="7030A0"/>
                </a:solidFill>
              </a:rPr>
              <a:t>*</a:t>
            </a:r>
            <a:br>
              <a:rPr lang="sk-SK" sz="1000" dirty="0" smtClean="0">
                <a:solidFill>
                  <a:srgbClr val="7030A0"/>
                </a:solidFill>
              </a:rPr>
            </a:br>
            <a:r>
              <a:rPr lang="sk-SK" sz="800" b="1" dirty="0">
                <a:solidFill>
                  <a:srgbClr val="7030A0"/>
                </a:solidFill>
              </a:rPr>
              <a:t>see slides 10,11,13,16  </a:t>
            </a:r>
            <a:r>
              <a:rPr lang="sk-SK" sz="800" b="1" dirty="0" smtClean="0">
                <a:solidFill>
                  <a:srgbClr val="7030A0"/>
                </a:solidFill>
              </a:rPr>
              <a:t/>
            </a:r>
            <a:br>
              <a:rPr lang="sk-SK" sz="800" b="1" dirty="0" smtClean="0">
                <a:solidFill>
                  <a:srgbClr val="7030A0"/>
                </a:solidFill>
              </a:rPr>
            </a:br>
            <a:r>
              <a:rPr lang="sk-SK" sz="800" b="1" dirty="0" smtClean="0">
                <a:solidFill>
                  <a:srgbClr val="7030A0"/>
                </a:solidFill>
              </a:rPr>
              <a:t>IB can do it for you</a:t>
            </a:r>
            <a:r>
              <a:rPr lang="sk-SK" sz="700" b="1" dirty="0" smtClean="0">
                <a:solidFill>
                  <a:srgbClr val="7030A0"/>
                </a:solidFill>
              </a:rPr>
              <a:t>!</a:t>
            </a:r>
            <a:endParaRPr lang="en-GB" sz="700" b="1" dirty="0">
              <a:solidFill>
                <a:srgbClr val="7030A0"/>
              </a:solidFill>
            </a:endParaRPr>
          </a:p>
        </p:txBody>
      </p:sp>
      <p:cxnSp>
        <p:nvCxnSpPr>
          <p:cNvPr id="173" name="Straight Arrow Connector 172"/>
          <p:cNvCxnSpPr/>
          <p:nvPr/>
        </p:nvCxnSpPr>
        <p:spPr bwMode="auto">
          <a:xfrm>
            <a:off x="5537719" y="3710781"/>
            <a:ext cx="405881" cy="0"/>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 name="Rectangle 173"/>
          <p:cNvSpPr/>
          <p:nvPr/>
        </p:nvSpPr>
        <p:spPr bwMode="auto">
          <a:xfrm>
            <a:off x="5943600" y="3429000"/>
            <a:ext cx="1295400" cy="563562"/>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rgbClr val="7030A0"/>
              </a:solidFill>
              <a:effectLst/>
              <a:latin typeface="Arial" charset="0"/>
              <a:cs typeface="Arial" charset="0"/>
            </a:endParaRPr>
          </a:p>
        </p:txBody>
      </p:sp>
      <p:sp>
        <p:nvSpPr>
          <p:cNvPr id="175" name="TextBox 174"/>
          <p:cNvSpPr txBox="1"/>
          <p:nvPr/>
        </p:nvSpPr>
        <p:spPr>
          <a:xfrm>
            <a:off x="5947100" y="4487442"/>
            <a:ext cx="1355659" cy="478308"/>
          </a:xfrm>
          <a:prstGeom prst="rect">
            <a:avLst/>
          </a:prstGeom>
          <a:noFill/>
          <a:ln>
            <a:noFill/>
          </a:ln>
        </p:spPr>
        <p:txBody>
          <a:bodyPr wrap="square" rtlCol="0">
            <a:noAutofit/>
          </a:bodyPr>
          <a:lstStyle/>
          <a:p>
            <a:pPr algn="ctr"/>
            <a:r>
              <a:rPr lang="sk-SK" sz="1000" dirty="0" smtClean="0">
                <a:solidFill>
                  <a:srgbClr val="7030A0"/>
                </a:solidFill>
              </a:rPr>
              <a:t>See and check your scheme in current IPC context*</a:t>
            </a:r>
            <a:endParaRPr lang="en-GB" sz="1000" dirty="0">
              <a:solidFill>
                <a:srgbClr val="7030A0"/>
              </a:solidFill>
            </a:endParaRPr>
          </a:p>
        </p:txBody>
      </p:sp>
      <p:sp>
        <p:nvSpPr>
          <p:cNvPr id="176" name="Rectangle 175"/>
          <p:cNvSpPr/>
          <p:nvPr/>
        </p:nvSpPr>
        <p:spPr bwMode="auto">
          <a:xfrm>
            <a:off x="5947100" y="4457147"/>
            <a:ext cx="1295400" cy="563562"/>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rgbClr val="7030A0"/>
              </a:solidFill>
              <a:effectLst/>
              <a:latin typeface="Arial" charset="0"/>
              <a:cs typeface="Arial" charset="0"/>
            </a:endParaRPr>
          </a:p>
        </p:txBody>
      </p:sp>
      <p:cxnSp>
        <p:nvCxnSpPr>
          <p:cNvPr id="177" name="Straight Arrow Connector 176"/>
          <p:cNvCxnSpPr>
            <a:stCxn id="174" idx="2"/>
            <a:endCxn id="176" idx="0"/>
          </p:cNvCxnSpPr>
          <p:nvPr/>
        </p:nvCxnSpPr>
        <p:spPr bwMode="auto">
          <a:xfrm>
            <a:off x="6591300" y="3992562"/>
            <a:ext cx="3500" cy="464585"/>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Straight Arrow Connector 178"/>
          <p:cNvCxnSpPr/>
          <p:nvPr/>
        </p:nvCxnSpPr>
        <p:spPr bwMode="auto">
          <a:xfrm flipV="1">
            <a:off x="3668682" y="3707258"/>
            <a:ext cx="421237" cy="3523"/>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1" name="TextBox 200"/>
          <p:cNvSpPr txBox="1"/>
          <p:nvPr/>
        </p:nvSpPr>
        <p:spPr>
          <a:xfrm>
            <a:off x="2348404" y="4487442"/>
            <a:ext cx="1403088" cy="517383"/>
          </a:xfrm>
          <a:prstGeom prst="rect">
            <a:avLst/>
          </a:prstGeom>
          <a:noFill/>
          <a:ln>
            <a:noFill/>
          </a:ln>
        </p:spPr>
        <p:txBody>
          <a:bodyPr wrap="square" rtlCol="0">
            <a:noAutofit/>
          </a:bodyPr>
          <a:lstStyle/>
          <a:p>
            <a:pPr algn="ctr"/>
            <a:r>
              <a:rPr lang="sk-SK" sz="1000" dirty="0" smtClean="0">
                <a:solidFill>
                  <a:srgbClr val="7030A0"/>
                </a:solidFill>
              </a:rPr>
              <a:t> Export scheme/RCL CRL from </a:t>
            </a:r>
            <a:r>
              <a:rPr lang="sk-SK" sz="1000" b="1" dirty="0" smtClean="0">
                <a:solidFill>
                  <a:srgbClr val="7030A0"/>
                </a:solidFill>
              </a:rPr>
              <a:t>IPCRMS</a:t>
            </a:r>
            <a:r>
              <a:rPr lang="sk-SK" sz="1000" dirty="0" smtClean="0">
                <a:solidFill>
                  <a:srgbClr val="7030A0"/>
                </a:solidFill>
              </a:rPr>
              <a:t>*</a:t>
            </a:r>
            <a:br>
              <a:rPr lang="sk-SK" sz="1000" dirty="0" smtClean="0">
                <a:solidFill>
                  <a:srgbClr val="7030A0"/>
                </a:solidFill>
              </a:rPr>
            </a:br>
            <a:r>
              <a:rPr lang="sk-SK" sz="800" b="1" dirty="0">
                <a:solidFill>
                  <a:srgbClr val="7030A0"/>
                </a:solidFill>
              </a:rPr>
              <a:t>see </a:t>
            </a:r>
            <a:r>
              <a:rPr lang="sk-SK" sz="800" b="1" dirty="0" smtClean="0">
                <a:solidFill>
                  <a:srgbClr val="7030A0"/>
                </a:solidFill>
              </a:rPr>
              <a:t>slides 12 and 18</a:t>
            </a:r>
            <a:endParaRPr lang="en-GB" sz="1000" dirty="0">
              <a:solidFill>
                <a:srgbClr val="7030A0"/>
              </a:solidFill>
            </a:endParaRPr>
          </a:p>
        </p:txBody>
      </p:sp>
      <p:sp>
        <p:nvSpPr>
          <p:cNvPr id="202" name="Rectangle 201"/>
          <p:cNvSpPr/>
          <p:nvPr/>
        </p:nvSpPr>
        <p:spPr bwMode="auto">
          <a:xfrm>
            <a:off x="2393503" y="4461289"/>
            <a:ext cx="1295400" cy="563562"/>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rgbClr val="7030A0"/>
              </a:solidFill>
              <a:effectLst/>
              <a:latin typeface="Arial" charset="0"/>
              <a:cs typeface="Arial" charset="0"/>
            </a:endParaRPr>
          </a:p>
        </p:txBody>
      </p:sp>
      <p:cxnSp>
        <p:nvCxnSpPr>
          <p:cNvPr id="205" name="Straight Arrow Connector 204"/>
          <p:cNvCxnSpPr/>
          <p:nvPr/>
        </p:nvCxnSpPr>
        <p:spPr bwMode="auto">
          <a:xfrm flipH="1">
            <a:off x="3668682" y="4744770"/>
            <a:ext cx="482079" cy="1"/>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8" name="Oval 207"/>
          <p:cNvSpPr/>
          <p:nvPr/>
        </p:nvSpPr>
        <p:spPr bwMode="auto">
          <a:xfrm>
            <a:off x="564114" y="4497372"/>
            <a:ext cx="1269352" cy="457098"/>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211" name="TextBox 210"/>
          <p:cNvSpPr txBox="1"/>
          <p:nvPr/>
        </p:nvSpPr>
        <p:spPr>
          <a:xfrm>
            <a:off x="741885" y="4573521"/>
            <a:ext cx="914400" cy="304800"/>
          </a:xfrm>
          <a:prstGeom prst="rect">
            <a:avLst/>
          </a:prstGeom>
          <a:noFill/>
          <a:ln>
            <a:noFill/>
          </a:ln>
        </p:spPr>
        <p:txBody>
          <a:bodyPr wrap="square" rtlCol="0">
            <a:noAutofit/>
          </a:bodyPr>
          <a:lstStyle/>
          <a:p>
            <a:pPr algn="ctr"/>
            <a:r>
              <a:rPr lang="sk-SK" sz="1200" dirty="0" smtClean="0">
                <a:solidFill>
                  <a:srgbClr val="C00000"/>
                </a:solidFill>
              </a:rPr>
              <a:t>No </a:t>
            </a:r>
            <a:r>
              <a:rPr lang="sk-SK" sz="1050" dirty="0" smtClean="0">
                <a:solidFill>
                  <a:srgbClr val="C00000"/>
                </a:solidFill>
              </a:rPr>
              <a:t>project</a:t>
            </a:r>
            <a:endParaRPr lang="en-GB" sz="1200" dirty="0">
              <a:solidFill>
                <a:srgbClr val="C00000"/>
              </a:solidFill>
            </a:endParaRPr>
          </a:p>
        </p:txBody>
      </p:sp>
      <p:sp>
        <p:nvSpPr>
          <p:cNvPr id="212" name="Rectangle 211"/>
          <p:cNvSpPr/>
          <p:nvPr/>
        </p:nvSpPr>
        <p:spPr bwMode="auto">
          <a:xfrm>
            <a:off x="2388442" y="5491878"/>
            <a:ext cx="1295400" cy="563562"/>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213" name="TextBox 212"/>
          <p:cNvSpPr txBox="1"/>
          <p:nvPr/>
        </p:nvSpPr>
        <p:spPr>
          <a:xfrm>
            <a:off x="2349567" y="5561071"/>
            <a:ext cx="1401925" cy="428576"/>
          </a:xfrm>
          <a:prstGeom prst="rect">
            <a:avLst/>
          </a:prstGeom>
          <a:noFill/>
          <a:ln>
            <a:noFill/>
          </a:ln>
        </p:spPr>
        <p:txBody>
          <a:bodyPr wrap="square" rtlCol="0">
            <a:noAutofit/>
          </a:bodyPr>
          <a:lstStyle/>
          <a:p>
            <a:pPr algn="ctr"/>
            <a:r>
              <a:rPr lang="sk-SK" sz="1050" b="1" dirty="0" smtClean="0">
                <a:solidFill>
                  <a:srgbClr val="7030A0"/>
                </a:solidFill>
              </a:rPr>
              <a:t>Post Annex </a:t>
            </a:r>
            <a:r>
              <a:rPr lang="sk-SK" sz="1050" b="1" dirty="0">
                <a:solidFill>
                  <a:srgbClr val="7030A0"/>
                </a:solidFill>
              </a:rPr>
              <a:t>on </a:t>
            </a:r>
            <a:r>
              <a:rPr lang="sk-SK" sz="1050" b="1" dirty="0" smtClean="0">
                <a:solidFill>
                  <a:srgbClr val="7030A0"/>
                </a:solidFill>
              </a:rPr>
              <a:t>IEF under project file</a:t>
            </a:r>
            <a:r>
              <a:rPr lang="sk-SK" sz="1050" dirty="0" smtClean="0">
                <a:solidFill>
                  <a:srgbClr val="7030A0"/>
                </a:solidFill>
              </a:rPr>
              <a:t>*</a:t>
            </a:r>
            <a:endParaRPr lang="en-GB" sz="1050" dirty="0">
              <a:solidFill>
                <a:srgbClr val="7030A0"/>
              </a:solidFill>
            </a:endParaRPr>
          </a:p>
        </p:txBody>
      </p:sp>
      <p:cxnSp>
        <p:nvCxnSpPr>
          <p:cNvPr id="214" name="Straight Arrow Connector 213"/>
          <p:cNvCxnSpPr>
            <a:stCxn id="202" idx="2"/>
            <a:endCxn id="212" idx="0"/>
          </p:cNvCxnSpPr>
          <p:nvPr/>
        </p:nvCxnSpPr>
        <p:spPr bwMode="auto">
          <a:xfrm flipH="1">
            <a:off x="3036142" y="5024851"/>
            <a:ext cx="5061" cy="467027"/>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2" name="Diamond 221"/>
          <p:cNvSpPr/>
          <p:nvPr/>
        </p:nvSpPr>
        <p:spPr bwMode="auto">
          <a:xfrm>
            <a:off x="4081173" y="5344099"/>
            <a:ext cx="1447800" cy="838200"/>
          </a:xfrm>
          <a:prstGeom prst="diamond">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223" name="TextBox 222"/>
          <p:cNvSpPr txBox="1"/>
          <p:nvPr/>
        </p:nvSpPr>
        <p:spPr>
          <a:xfrm>
            <a:off x="4304129" y="5517808"/>
            <a:ext cx="1034532" cy="537632"/>
          </a:xfrm>
          <a:prstGeom prst="rect">
            <a:avLst/>
          </a:prstGeom>
          <a:noFill/>
          <a:ln>
            <a:noFill/>
          </a:ln>
        </p:spPr>
        <p:txBody>
          <a:bodyPr wrap="square" rtlCol="0">
            <a:noAutofit/>
          </a:bodyPr>
          <a:lstStyle/>
          <a:p>
            <a:pPr algn="ctr"/>
            <a:r>
              <a:rPr lang="sk-SK" sz="1000" u="sng" dirty="0" smtClean="0">
                <a:solidFill>
                  <a:srgbClr val="7030A0"/>
                </a:solidFill>
              </a:rPr>
              <a:t>Update</a:t>
            </a:r>
            <a:r>
              <a:rPr lang="sk-SK" sz="1000" dirty="0" smtClean="0">
                <a:solidFill>
                  <a:srgbClr val="7030A0"/>
                </a:solidFill>
              </a:rPr>
              <a:t> or </a:t>
            </a:r>
            <a:r>
              <a:rPr lang="sk-SK" sz="1000" u="sng" dirty="0" smtClean="0">
                <a:solidFill>
                  <a:srgbClr val="7030A0"/>
                </a:solidFill>
              </a:rPr>
              <a:t>modify</a:t>
            </a:r>
            <a:r>
              <a:rPr lang="sk-SK" sz="1000" dirty="0" smtClean="0">
                <a:solidFill>
                  <a:srgbClr val="7030A0"/>
                </a:solidFill>
              </a:rPr>
              <a:t> scheme or RCL?</a:t>
            </a:r>
            <a:endParaRPr lang="en-GB" sz="1000" dirty="0">
              <a:solidFill>
                <a:srgbClr val="7030A0"/>
              </a:solidFill>
            </a:endParaRPr>
          </a:p>
        </p:txBody>
      </p:sp>
      <p:cxnSp>
        <p:nvCxnSpPr>
          <p:cNvPr id="224" name="Straight Arrow Connector 223"/>
          <p:cNvCxnSpPr>
            <a:stCxn id="165" idx="2"/>
            <a:endCxn id="222" idx="0"/>
          </p:cNvCxnSpPr>
          <p:nvPr/>
        </p:nvCxnSpPr>
        <p:spPr bwMode="auto">
          <a:xfrm flipH="1">
            <a:off x="4805073" y="5026552"/>
            <a:ext cx="4763" cy="317547"/>
          </a:xfrm>
          <a:prstGeom prst="straightConnector1">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0" name="TextBox 229"/>
          <p:cNvSpPr txBox="1"/>
          <p:nvPr/>
        </p:nvSpPr>
        <p:spPr>
          <a:xfrm>
            <a:off x="4329692" y="5151903"/>
            <a:ext cx="483058" cy="268420"/>
          </a:xfrm>
          <a:prstGeom prst="rect">
            <a:avLst/>
          </a:prstGeom>
          <a:noFill/>
          <a:ln>
            <a:noFill/>
          </a:ln>
        </p:spPr>
        <p:txBody>
          <a:bodyPr wrap="square" rtlCol="0">
            <a:noAutofit/>
          </a:bodyPr>
          <a:lstStyle/>
          <a:p>
            <a:pPr algn="ctr"/>
            <a:r>
              <a:rPr lang="sk-SK" sz="1100" dirty="0" smtClean="0"/>
              <a:t>Yes</a:t>
            </a:r>
            <a:endParaRPr lang="en-GB" sz="1100" dirty="0"/>
          </a:p>
        </p:txBody>
      </p:sp>
      <p:cxnSp>
        <p:nvCxnSpPr>
          <p:cNvPr id="235" name="Straight Arrow Connector 234"/>
          <p:cNvCxnSpPr/>
          <p:nvPr/>
        </p:nvCxnSpPr>
        <p:spPr bwMode="auto">
          <a:xfrm>
            <a:off x="3679566" y="5763199"/>
            <a:ext cx="401607" cy="8018"/>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8" name="Diamond 237"/>
          <p:cNvSpPr/>
          <p:nvPr/>
        </p:nvSpPr>
        <p:spPr bwMode="auto">
          <a:xfrm>
            <a:off x="5870900" y="5353962"/>
            <a:ext cx="1447800" cy="838200"/>
          </a:xfrm>
          <a:prstGeom prst="diamond">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240" name="TextBox 239"/>
          <p:cNvSpPr txBox="1"/>
          <p:nvPr/>
        </p:nvSpPr>
        <p:spPr>
          <a:xfrm>
            <a:off x="6107663" y="5561071"/>
            <a:ext cx="1034532" cy="458292"/>
          </a:xfrm>
          <a:prstGeom prst="rect">
            <a:avLst/>
          </a:prstGeom>
          <a:noFill/>
          <a:ln>
            <a:noFill/>
          </a:ln>
        </p:spPr>
        <p:txBody>
          <a:bodyPr wrap="square" rtlCol="0">
            <a:noAutofit/>
          </a:bodyPr>
          <a:lstStyle/>
          <a:p>
            <a:pPr algn="ctr"/>
            <a:r>
              <a:rPr lang="sk-SK" sz="1000" dirty="0" smtClean="0"/>
              <a:t>All adopted by WG?</a:t>
            </a:r>
            <a:endParaRPr lang="en-GB" sz="1000" dirty="0"/>
          </a:p>
        </p:txBody>
      </p:sp>
      <p:cxnSp>
        <p:nvCxnSpPr>
          <p:cNvPr id="241" name="Straight Arrow Connector 240"/>
          <p:cNvCxnSpPr>
            <a:stCxn id="222" idx="3"/>
            <a:endCxn id="238" idx="1"/>
          </p:cNvCxnSpPr>
          <p:nvPr/>
        </p:nvCxnSpPr>
        <p:spPr bwMode="auto">
          <a:xfrm>
            <a:off x="5528973" y="5763199"/>
            <a:ext cx="341927" cy="9863"/>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 name="TextBox 245"/>
          <p:cNvSpPr txBox="1"/>
          <p:nvPr/>
        </p:nvSpPr>
        <p:spPr>
          <a:xfrm>
            <a:off x="5397864" y="5438203"/>
            <a:ext cx="447481" cy="244010"/>
          </a:xfrm>
          <a:prstGeom prst="rect">
            <a:avLst/>
          </a:prstGeom>
          <a:noFill/>
          <a:ln>
            <a:noFill/>
          </a:ln>
        </p:spPr>
        <p:txBody>
          <a:bodyPr wrap="square" rtlCol="0">
            <a:noAutofit/>
          </a:bodyPr>
          <a:lstStyle/>
          <a:p>
            <a:pPr algn="ctr"/>
            <a:r>
              <a:rPr lang="sk-SK" sz="1100" dirty="0" smtClean="0"/>
              <a:t>No</a:t>
            </a:r>
            <a:endParaRPr lang="en-GB" sz="1100" dirty="0"/>
          </a:p>
        </p:txBody>
      </p:sp>
      <p:cxnSp>
        <p:nvCxnSpPr>
          <p:cNvPr id="248" name="Elbow Connector 247"/>
          <p:cNvCxnSpPr/>
          <p:nvPr/>
        </p:nvCxnSpPr>
        <p:spPr bwMode="auto">
          <a:xfrm rot="5400000">
            <a:off x="6396522" y="6459199"/>
            <a:ext cx="381000" cy="15556"/>
          </a:xfrm>
          <a:prstGeom prst="bentConnector3">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 name="Elbow Connector 250"/>
          <p:cNvCxnSpPr>
            <a:stCxn id="222" idx="2"/>
          </p:cNvCxnSpPr>
          <p:nvPr/>
        </p:nvCxnSpPr>
        <p:spPr bwMode="auto">
          <a:xfrm rot="16200000" flipH="1">
            <a:off x="5590033" y="5397339"/>
            <a:ext cx="249936" cy="1819856"/>
          </a:xfrm>
          <a:prstGeom prst="bentConnector2">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 name="Straight Arrow Connector 255"/>
          <p:cNvCxnSpPr/>
          <p:nvPr/>
        </p:nvCxnSpPr>
        <p:spPr bwMode="auto">
          <a:xfrm>
            <a:off x="6597520" y="6175325"/>
            <a:ext cx="8069" cy="351639"/>
          </a:xfrm>
          <a:prstGeom prst="straightConnector1">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8" name="Straight Arrow Connector 257"/>
          <p:cNvCxnSpPr/>
          <p:nvPr/>
        </p:nvCxnSpPr>
        <p:spPr bwMode="auto">
          <a:xfrm flipH="1" flipV="1">
            <a:off x="4798362" y="6182299"/>
            <a:ext cx="6711" cy="357883"/>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9" name="Straight Arrow Connector 258"/>
          <p:cNvCxnSpPr/>
          <p:nvPr/>
        </p:nvCxnSpPr>
        <p:spPr bwMode="auto">
          <a:xfrm flipH="1">
            <a:off x="4790293" y="6526964"/>
            <a:ext cx="1811263" cy="13218"/>
          </a:xfrm>
          <a:prstGeom prst="straightConnector1">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4" name="TextBox 263"/>
          <p:cNvSpPr txBox="1"/>
          <p:nvPr/>
        </p:nvSpPr>
        <p:spPr>
          <a:xfrm>
            <a:off x="6184159" y="6123069"/>
            <a:ext cx="447481" cy="244010"/>
          </a:xfrm>
          <a:prstGeom prst="rect">
            <a:avLst/>
          </a:prstGeom>
          <a:noFill/>
          <a:ln>
            <a:noFill/>
          </a:ln>
        </p:spPr>
        <p:txBody>
          <a:bodyPr wrap="square" rtlCol="0">
            <a:noAutofit/>
          </a:bodyPr>
          <a:lstStyle/>
          <a:p>
            <a:pPr algn="ctr"/>
            <a:r>
              <a:rPr lang="sk-SK" sz="1100" dirty="0" smtClean="0"/>
              <a:t>No</a:t>
            </a:r>
            <a:endParaRPr lang="en-GB" sz="1100" dirty="0"/>
          </a:p>
        </p:txBody>
      </p:sp>
      <p:cxnSp>
        <p:nvCxnSpPr>
          <p:cNvPr id="266" name="Straight Arrow Connector 265"/>
          <p:cNvCxnSpPr/>
          <p:nvPr/>
        </p:nvCxnSpPr>
        <p:spPr bwMode="auto">
          <a:xfrm>
            <a:off x="7318700" y="5746357"/>
            <a:ext cx="405881" cy="0"/>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7" name="Oval 266"/>
          <p:cNvSpPr/>
          <p:nvPr/>
        </p:nvSpPr>
        <p:spPr bwMode="auto">
          <a:xfrm>
            <a:off x="7733529" y="5517808"/>
            <a:ext cx="1269352" cy="457098"/>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268" name="TextBox 267"/>
          <p:cNvSpPr txBox="1"/>
          <p:nvPr/>
        </p:nvSpPr>
        <p:spPr>
          <a:xfrm>
            <a:off x="7911005" y="5547371"/>
            <a:ext cx="914400" cy="414813"/>
          </a:xfrm>
          <a:prstGeom prst="rect">
            <a:avLst/>
          </a:prstGeom>
          <a:noFill/>
          <a:ln>
            <a:noFill/>
          </a:ln>
        </p:spPr>
        <p:txBody>
          <a:bodyPr wrap="square" rtlCol="0">
            <a:noAutofit/>
          </a:bodyPr>
          <a:lstStyle/>
          <a:p>
            <a:pPr algn="ctr"/>
            <a:r>
              <a:rPr lang="sk-SK" sz="1050" dirty="0" smtClean="0">
                <a:solidFill>
                  <a:srgbClr val="00B050"/>
                </a:solidFill>
              </a:rPr>
              <a:t>Scheme adopted</a:t>
            </a:r>
            <a:endParaRPr lang="en-GB" sz="1050" dirty="0">
              <a:solidFill>
                <a:srgbClr val="00B050"/>
              </a:solidFill>
            </a:endParaRPr>
          </a:p>
        </p:txBody>
      </p:sp>
      <p:sp>
        <p:nvSpPr>
          <p:cNvPr id="269" name="TextBox 268"/>
          <p:cNvSpPr txBox="1"/>
          <p:nvPr/>
        </p:nvSpPr>
        <p:spPr>
          <a:xfrm>
            <a:off x="7223841" y="5438203"/>
            <a:ext cx="427653" cy="268420"/>
          </a:xfrm>
          <a:prstGeom prst="rect">
            <a:avLst/>
          </a:prstGeom>
          <a:noFill/>
          <a:ln>
            <a:noFill/>
          </a:ln>
        </p:spPr>
        <p:txBody>
          <a:bodyPr wrap="square" rtlCol="0">
            <a:noAutofit/>
          </a:bodyPr>
          <a:lstStyle/>
          <a:p>
            <a:pPr algn="ctr"/>
            <a:r>
              <a:rPr lang="sk-SK" sz="1100" dirty="0" smtClean="0"/>
              <a:t>Yes</a:t>
            </a:r>
            <a:endParaRPr lang="en-GB" sz="1100" dirty="0"/>
          </a:p>
        </p:txBody>
      </p:sp>
      <p:sp>
        <p:nvSpPr>
          <p:cNvPr id="272" name="Rectangle 271"/>
          <p:cNvSpPr/>
          <p:nvPr/>
        </p:nvSpPr>
        <p:spPr bwMode="auto">
          <a:xfrm>
            <a:off x="2248679" y="1074899"/>
            <a:ext cx="5142722" cy="2085951"/>
          </a:xfrm>
          <a:prstGeom prst="rect">
            <a:avLst/>
          </a:prstGeom>
          <a:noFill/>
          <a:ln w="19050" cap="flat" cmpd="sng" algn="ctr">
            <a:solidFill>
              <a:schemeClr val="bg1">
                <a:lumMod val="50000"/>
              </a:schemeClr>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bg1">
                  <a:lumMod val="50000"/>
                </a:schemeClr>
              </a:solidFill>
              <a:effectLst/>
              <a:latin typeface="Arial" charset="0"/>
              <a:cs typeface="Arial" charset="0"/>
            </a:endParaRPr>
          </a:p>
        </p:txBody>
      </p:sp>
      <p:sp>
        <p:nvSpPr>
          <p:cNvPr id="273" name="TextBox 272"/>
          <p:cNvSpPr txBox="1"/>
          <p:nvPr/>
        </p:nvSpPr>
        <p:spPr>
          <a:xfrm>
            <a:off x="7458272" y="1893189"/>
            <a:ext cx="1328825" cy="449369"/>
          </a:xfrm>
          <a:prstGeom prst="rect">
            <a:avLst/>
          </a:prstGeom>
          <a:noFill/>
          <a:ln>
            <a:noFill/>
          </a:ln>
        </p:spPr>
        <p:txBody>
          <a:bodyPr wrap="square" rtlCol="0">
            <a:noAutofit/>
          </a:bodyPr>
          <a:lstStyle/>
          <a:p>
            <a:r>
              <a:rPr lang="sk-SK" sz="2000" dirty="0" smtClean="0">
                <a:solidFill>
                  <a:schemeClr val="bg1">
                    <a:lumMod val="50000"/>
                  </a:schemeClr>
                </a:solidFill>
              </a:rPr>
              <a:t>Optional</a:t>
            </a:r>
            <a:endParaRPr lang="en-GB" sz="2000" dirty="0">
              <a:solidFill>
                <a:schemeClr val="bg1">
                  <a:lumMod val="50000"/>
                </a:schemeClr>
              </a:solidFill>
            </a:endParaRPr>
          </a:p>
        </p:txBody>
      </p:sp>
      <p:sp>
        <p:nvSpPr>
          <p:cNvPr id="278" name="Title 5"/>
          <p:cNvSpPr txBox="1">
            <a:spLocks/>
          </p:cNvSpPr>
          <p:nvPr/>
        </p:nvSpPr>
        <p:spPr bwMode="auto">
          <a:xfrm>
            <a:off x="1990384" y="162730"/>
            <a:ext cx="6796713"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sk-SK" sz="2400" dirty="0" smtClean="0"/>
              <a:t>Simple Rapporteur </a:t>
            </a:r>
            <a:r>
              <a:rPr lang="sk-SK" sz="2400" dirty="0"/>
              <a:t>Workflow </a:t>
            </a:r>
            <a:r>
              <a:rPr lang="sk-SK" sz="2400" dirty="0" smtClean="0"/>
              <a:t>incl. IEF + IPCRMS</a:t>
            </a:r>
            <a:endParaRPr lang="en-GB" sz="2400" kern="0" dirty="0"/>
          </a:p>
        </p:txBody>
      </p:sp>
      <p:sp>
        <p:nvSpPr>
          <p:cNvPr id="282" name="TextBox 281"/>
          <p:cNvSpPr txBox="1"/>
          <p:nvPr/>
        </p:nvSpPr>
        <p:spPr>
          <a:xfrm>
            <a:off x="7399468" y="3992562"/>
            <a:ext cx="1567642" cy="449369"/>
          </a:xfrm>
          <a:prstGeom prst="rect">
            <a:avLst/>
          </a:prstGeom>
          <a:noFill/>
          <a:ln>
            <a:noFill/>
          </a:ln>
        </p:spPr>
        <p:txBody>
          <a:bodyPr wrap="square" rtlCol="0">
            <a:noAutofit/>
          </a:bodyPr>
          <a:lstStyle/>
          <a:p>
            <a:r>
              <a:rPr lang="sk-SK" sz="1400" dirty="0" smtClean="0">
                <a:solidFill>
                  <a:srgbClr val="7030A0"/>
                </a:solidFill>
              </a:rPr>
              <a:t>* as needed</a:t>
            </a:r>
            <a:endParaRPr lang="en-GB" sz="2000" dirty="0">
              <a:solidFill>
                <a:srgbClr val="7030A0"/>
              </a:solidFill>
            </a:endParaRPr>
          </a:p>
        </p:txBody>
      </p:sp>
      <p:cxnSp>
        <p:nvCxnSpPr>
          <p:cNvPr id="9" name="Straight Arrow Connector 8"/>
          <p:cNvCxnSpPr/>
          <p:nvPr/>
        </p:nvCxnSpPr>
        <p:spPr bwMode="auto">
          <a:xfrm>
            <a:off x="10363200" y="2251177"/>
            <a:ext cx="914400" cy="914400"/>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a:off x="10515600" y="2403577"/>
            <a:ext cx="914400" cy="914400"/>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Straight Arrow Connector 103"/>
          <p:cNvCxnSpPr/>
          <p:nvPr/>
        </p:nvCxnSpPr>
        <p:spPr bwMode="auto">
          <a:xfrm flipH="1" flipV="1">
            <a:off x="5455299" y="4749317"/>
            <a:ext cx="475469" cy="4758"/>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6065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488"/>
            <a:ext cx="3008313" cy="889612"/>
          </a:xfrm>
        </p:spPr>
        <p:txBody>
          <a:bodyPr anchor="t"/>
          <a:lstStyle/>
          <a:p>
            <a:r>
              <a:rPr lang="sk-SK" dirty="0" smtClean="0"/>
              <a:t>IPC Revision Request</a:t>
            </a:r>
            <a:endParaRPr lang="en-GB" dirty="0"/>
          </a:p>
        </p:txBody>
      </p:sp>
      <p:pic>
        <p:nvPicPr>
          <p:cNvPr id="5" name="Content Placeholder 4"/>
          <p:cNvPicPr>
            <a:picLocks noGrp="1" noChangeAspect="1"/>
          </p:cNvPicPr>
          <p:nvPr>
            <p:ph idx="1"/>
          </p:nvPr>
        </p:nvPicPr>
        <p:blipFill>
          <a:blip r:embed="rId3"/>
          <a:stretch>
            <a:fillRect/>
          </a:stretch>
        </p:blipFill>
        <p:spPr>
          <a:xfrm>
            <a:off x="3749781" y="309060"/>
            <a:ext cx="5111750" cy="5748007"/>
          </a:xfrm>
          <a:prstGeom prst="rect">
            <a:avLst/>
          </a:prstGeom>
        </p:spPr>
      </p:pic>
      <p:sp>
        <p:nvSpPr>
          <p:cNvPr id="4" name="Text Placeholder 3"/>
          <p:cNvSpPr>
            <a:spLocks noGrp="1"/>
          </p:cNvSpPr>
          <p:nvPr>
            <p:ph type="body" sz="half" idx="2"/>
          </p:nvPr>
        </p:nvSpPr>
        <p:spPr>
          <a:xfrm>
            <a:off x="223935" y="990600"/>
            <a:ext cx="4348065" cy="5410200"/>
          </a:xfrm>
        </p:spPr>
        <p:txBody>
          <a:bodyPr/>
          <a:lstStyle/>
          <a:p>
            <a:endParaRPr lang="sk-SK" dirty="0" smtClean="0"/>
          </a:p>
          <a:p>
            <a:r>
              <a:rPr lang="sk-SK" dirty="0" smtClean="0"/>
              <a:t>Office submits a request under </a:t>
            </a:r>
            <a:r>
              <a:rPr lang="sk-SK" dirty="0" smtClean="0">
                <a:hlinkClick r:id="rId4"/>
              </a:rPr>
              <a:t>CE020</a:t>
            </a:r>
            <a:endParaRPr lang="sk-SK" dirty="0" smtClean="0"/>
          </a:p>
          <a:p>
            <a:endParaRPr lang="sk-SK" dirty="0"/>
          </a:p>
          <a:p>
            <a:endParaRPr lang="sk-SK" dirty="0" smtClean="0"/>
          </a:p>
          <a:p>
            <a:endParaRPr lang="sk-SK" dirty="0"/>
          </a:p>
          <a:p>
            <a:endParaRPr lang="sk-SK" dirty="0" smtClean="0"/>
          </a:p>
          <a:p>
            <a:endParaRPr lang="sk-SK" dirty="0"/>
          </a:p>
          <a:p>
            <a:endParaRPr lang="sk-SK" dirty="0" smtClean="0"/>
          </a:p>
          <a:p>
            <a:r>
              <a:rPr lang="sk-SK" dirty="0" smtClean="0"/>
              <a:t>IB creates RQ project </a:t>
            </a:r>
          </a:p>
          <a:p>
            <a:r>
              <a:rPr lang="sk-SK" sz="1100" dirty="0" smtClean="0"/>
              <a:t>(to be approved by offices)</a:t>
            </a:r>
          </a:p>
          <a:p>
            <a:endParaRPr lang="sk-SK" dirty="0"/>
          </a:p>
          <a:p>
            <a:endParaRPr lang="sk-SK" dirty="0" smtClean="0"/>
          </a:p>
          <a:p>
            <a:endParaRPr lang="sk-SK" dirty="0" smtClean="0"/>
          </a:p>
          <a:p>
            <a:endParaRPr lang="sk-SK" dirty="0" smtClean="0"/>
          </a:p>
          <a:p>
            <a:r>
              <a:rPr lang="sk-SK" dirty="0"/>
              <a:t>IB creates </a:t>
            </a:r>
            <a:r>
              <a:rPr lang="sk-SK" dirty="0" smtClean="0"/>
              <a:t>C project</a:t>
            </a:r>
          </a:p>
          <a:p>
            <a:r>
              <a:rPr lang="sk-SK" sz="1100" dirty="0" smtClean="0"/>
              <a:t>(after approval of the RQ by </a:t>
            </a:r>
            <a:r>
              <a:rPr lang="sk-SK" sz="1100" dirty="0"/>
              <a:t>offices)</a:t>
            </a:r>
          </a:p>
          <a:p>
            <a:endParaRPr lang="sk-SK" dirty="0"/>
          </a:p>
          <a:p>
            <a:endParaRPr lang="sk-SK" dirty="0"/>
          </a:p>
          <a:p>
            <a:endParaRPr lang="sk-SK" dirty="0" smtClean="0"/>
          </a:p>
          <a:p>
            <a:endParaRPr lang="sk-SK" dirty="0"/>
          </a:p>
          <a:p>
            <a:r>
              <a:rPr lang="sk-SK" dirty="0" smtClean="0"/>
              <a:t>Have you </a:t>
            </a:r>
            <a:r>
              <a:rPr lang="sk-SK" b="1" dirty="0" smtClean="0">
                <a:solidFill>
                  <a:srgbClr val="FF0000"/>
                </a:solidFill>
              </a:rPr>
              <a:t>started</a:t>
            </a:r>
            <a:r>
              <a:rPr lang="sk-SK" dirty="0" smtClean="0"/>
              <a:t> using IPCRMS yet?</a:t>
            </a:r>
          </a:p>
          <a:p>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2558389079"/>
              </p:ext>
            </p:extLst>
          </p:nvPr>
        </p:nvGraphicFramePr>
        <p:xfrm>
          <a:off x="301014" y="3629348"/>
          <a:ext cx="3274036" cy="533399"/>
        </p:xfrm>
        <a:graphic>
          <a:graphicData uri="http://schemas.openxmlformats.org/drawingml/2006/table">
            <a:tbl>
              <a:tblPr/>
              <a:tblGrid>
                <a:gridCol w="551863">
                  <a:extLst>
                    <a:ext uri="{9D8B030D-6E8A-4147-A177-3AD203B41FA5}">
                      <a16:colId xmlns:a16="http://schemas.microsoft.com/office/drawing/2014/main" val="621763581"/>
                    </a:ext>
                  </a:extLst>
                </a:gridCol>
                <a:gridCol w="1509324">
                  <a:extLst>
                    <a:ext uri="{9D8B030D-6E8A-4147-A177-3AD203B41FA5}">
                      <a16:colId xmlns:a16="http://schemas.microsoft.com/office/drawing/2014/main" val="3200917009"/>
                    </a:ext>
                  </a:extLst>
                </a:gridCol>
                <a:gridCol w="461616">
                  <a:extLst>
                    <a:ext uri="{9D8B030D-6E8A-4147-A177-3AD203B41FA5}">
                      <a16:colId xmlns:a16="http://schemas.microsoft.com/office/drawing/2014/main" val="553447227"/>
                    </a:ext>
                  </a:extLst>
                </a:gridCol>
                <a:gridCol w="394188">
                  <a:extLst>
                    <a:ext uri="{9D8B030D-6E8A-4147-A177-3AD203B41FA5}">
                      <a16:colId xmlns:a16="http://schemas.microsoft.com/office/drawing/2014/main" val="3089640685"/>
                    </a:ext>
                  </a:extLst>
                </a:gridCol>
                <a:gridCol w="357045">
                  <a:extLst>
                    <a:ext uri="{9D8B030D-6E8A-4147-A177-3AD203B41FA5}">
                      <a16:colId xmlns:a16="http://schemas.microsoft.com/office/drawing/2014/main" val="1859485753"/>
                    </a:ext>
                  </a:extLst>
                </a:gridCol>
              </a:tblGrid>
              <a:tr h="182985">
                <a:tc>
                  <a:txBody>
                    <a:bodyPr/>
                    <a:lstStyle/>
                    <a:p>
                      <a:pPr algn="l" fontAlgn="b"/>
                      <a:r>
                        <a:rPr lang="en-GB" sz="900" b="1" u="none" strike="noStrike" dirty="0">
                          <a:solidFill>
                            <a:srgbClr val="003399"/>
                          </a:solidFill>
                          <a:effectLst/>
                          <a:hlinkClick r:id="rId5"/>
                        </a:rPr>
                        <a:t>Project</a:t>
                      </a:r>
                      <a:endParaRPr lang="en-GB" sz="900" b="1" dirty="0">
                        <a:solidFill>
                          <a:srgbClr val="000000"/>
                        </a:solidFill>
                        <a:effectLst/>
                      </a:endParaRPr>
                    </a:p>
                  </a:txBody>
                  <a:tcPr marL="39494" marR="39494" marT="39494" marB="39494" anchor="b">
                    <a:lnL w="9525" cap="flat" cmpd="sng" algn="ctr">
                      <a:solidFill>
                        <a:srgbClr val="B4B7B6"/>
                      </a:solidFill>
                      <a:prstDash val="solid"/>
                      <a:round/>
                      <a:headEnd type="none" w="med" len="med"/>
                      <a:tailEnd type="none" w="med" len="med"/>
                    </a:lnL>
                    <a:lnR w="9525" cap="flat" cmpd="sng" algn="ctr">
                      <a:solidFill>
                        <a:srgbClr val="B4B7B6"/>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B4B7B6"/>
                      </a:solidFill>
                      <a:prstDash val="solid"/>
                      <a:round/>
                      <a:headEnd type="none" w="med" len="med"/>
                      <a:tailEnd type="none" w="med" len="med"/>
                    </a:lnB>
                    <a:solidFill>
                      <a:srgbClr val="FAFAFA"/>
                    </a:solidFill>
                  </a:tcPr>
                </a:tc>
                <a:tc>
                  <a:txBody>
                    <a:bodyPr/>
                    <a:lstStyle/>
                    <a:p>
                      <a:pPr algn="l" fontAlgn="b"/>
                      <a:r>
                        <a:rPr lang="en-GB" sz="900" b="1" dirty="0">
                          <a:solidFill>
                            <a:srgbClr val="000000"/>
                          </a:solidFill>
                          <a:effectLst/>
                        </a:rPr>
                        <a:t>Subject</a:t>
                      </a:r>
                    </a:p>
                  </a:txBody>
                  <a:tcPr marL="39494" marR="39494" marT="39494" marB="39494" anchor="b">
                    <a:lnL w="9525" cap="flat" cmpd="sng" algn="ctr">
                      <a:solidFill>
                        <a:srgbClr val="B4B7B6"/>
                      </a:solidFill>
                      <a:prstDash val="solid"/>
                      <a:round/>
                      <a:headEnd type="none" w="med" len="med"/>
                      <a:tailEnd type="none" w="med" len="med"/>
                    </a:lnL>
                    <a:lnR w="9525" cap="flat" cmpd="sng" algn="ctr">
                      <a:solidFill>
                        <a:srgbClr val="B4B7B6"/>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B4B7B6"/>
                      </a:solidFill>
                      <a:prstDash val="solid"/>
                      <a:round/>
                      <a:headEnd type="none" w="med" len="med"/>
                      <a:tailEnd type="none" w="med" len="med"/>
                    </a:lnB>
                    <a:solidFill>
                      <a:srgbClr val="FAFAFA"/>
                    </a:solidFill>
                  </a:tcPr>
                </a:tc>
                <a:tc>
                  <a:txBody>
                    <a:bodyPr/>
                    <a:lstStyle/>
                    <a:p>
                      <a:pPr algn="l" fontAlgn="b"/>
                      <a:r>
                        <a:rPr lang="en-GB" sz="900" b="1" u="none" strike="noStrike">
                          <a:solidFill>
                            <a:srgbClr val="003399"/>
                          </a:solidFill>
                          <a:effectLst/>
                          <a:hlinkClick r:id="rId5"/>
                        </a:rPr>
                        <a:t>IPC</a:t>
                      </a:r>
                      <a:endParaRPr lang="en-GB" sz="900" b="1">
                        <a:solidFill>
                          <a:srgbClr val="000000"/>
                        </a:solidFill>
                        <a:effectLst/>
                      </a:endParaRPr>
                    </a:p>
                  </a:txBody>
                  <a:tcPr marL="39494" marR="39494" marT="39494" marB="39494" anchor="b">
                    <a:lnL w="9525" cap="flat" cmpd="sng" algn="ctr">
                      <a:solidFill>
                        <a:srgbClr val="B4B7B6"/>
                      </a:solidFill>
                      <a:prstDash val="solid"/>
                      <a:round/>
                      <a:headEnd type="none" w="med" len="med"/>
                      <a:tailEnd type="none" w="med" len="med"/>
                    </a:lnL>
                    <a:lnR w="9525" cap="flat" cmpd="sng" algn="ctr">
                      <a:solidFill>
                        <a:srgbClr val="B4B7B6"/>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B4B7B6"/>
                      </a:solidFill>
                      <a:prstDash val="solid"/>
                      <a:round/>
                      <a:headEnd type="none" w="med" len="med"/>
                      <a:tailEnd type="none" w="med" len="med"/>
                    </a:lnB>
                    <a:solidFill>
                      <a:srgbClr val="FAFAFA"/>
                    </a:solidFill>
                  </a:tcPr>
                </a:tc>
                <a:tc>
                  <a:txBody>
                    <a:bodyPr/>
                    <a:lstStyle/>
                    <a:p>
                      <a:pPr algn="l" fontAlgn="b"/>
                      <a:r>
                        <a:rPr lang="en-GB" sz="900" b="1" u="none" strike="noStrike">
                          <a:solidFill>
                            <a:srgbClr val="003399"/>
                          </a:solidFill>
                          <a:effectLst/>
                          <a:hlinkClick r:id="rId5"/>
                        </a:rPr>
                        <a:t>Tech.</a:t>
                      </a:r>
                      <a:endParaRPr lang="en-GB" sz="900" b="1">
                        <a:solidFill>
                          <a:srgbClr val="000000"/>
                        </a:solidFill>
                        <a:effectLst/>
                      </a:endParaRPr>
                    </a:p>
                  </a:txBody>
                  <a:tcPr marL="39494" marR="39494" marT="39494" marB="39494" anchor="b">
                    <a:lnL w="9525" cap="flat" cmpd="sng" algn="ctr">
                      <a:solidFill>
                        <a:srgbClr val="B4B7B6"/>
                      </a:solidFill>
                      <a:prstDash val="solid"/>
                      <a:round/>
                      <a:headEnd type="none" w="med" len="med"/>
                      <a:tailEnd type="none" w="med" len="med"/>
                    </a:lnL>
                    <a:lnR w="9525" cap="flat" cmpd="sng" algn="ctr">
                      <a:solidFill>
                        <a:srgbClr val="B4B7B6"/>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B4B7B6"/>
                      </a:solidFill>
                      <a:prstDash val="solid"/>
                      <a:round/>
                      <a:headEnd type="none" w="med" len="med"/>
                      <a:tailEnd type="none" w="med" len="med"/>
                    </a:lnB>
                    <a:solidFill>
                      <a:srgbClr val="FAFAFA"/>
                    </a:solidFill>
                  </a:tcPr>
                </a:tc>
                <a:tc>
                  <a:txBody>
                    <a:bodyPr/>
                    <a:lstStyle/>
                    <a:p>
                      <a:pPr algn="l" fontAlgn="b"/>
                      <a:r>
                        <a:rPr lang="en-GB" sz="900" b="1" u="none" strike="noStrike" dirty="0">
                          <a:solidFill>
                            <a:srgbClr val="003399"/>
                          </a:solidFill>
                          <a:effectLst/>
                          <a:hlinkClick r:id="rId5"/>
                        </a:rPr>
                        <a:t>Rap.</a:t>
                      </a:r>
                      <a:endParaRPr lang="en-GB" sz="900" b="1" dirty="0">
                        <a:solidFill>
                          <a:srgbClr val="000000"/>
                        </a:solidFill>
                        <a:effectLst/>
                      </a:endParaRPr>
                    </a:p>
                  </a:txBody>
                  <a:tcPr marL="39494" marR="39494" marT="39494" marB="39494" anchor="b">
                    <a:lnL w="9525" cap="flat" cmpd="sng" algn="ctr">
                      <a:solidFill>
                        <a:srgbClr val="B4B7B6"/>
                      </a:solidFill>
                      <a:prstDash val="solid"/>
                      <a:round/>
                      <a:headEnd type="none" w="med" len="med"/>
                      <a:tailEnd type="none" w="med" len="med"/>
                    </a:lnL>
                    <a:lnR w="9525" cap="flat" cmpd="sng" algn="ctr">
                      <a:solidFill>
                        <a:srgbClr val="B4B7B6"/>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B4B7B6"/>
                      </a:solidFill>
                      <a:prstDash val="solid"/>
                      <a:round/>
                      <a:headEnd type="none" w="med" len="med"/>
                      <a:tailEnd type="none" w="med" len="med"/>
                    </a:lnB>
                    <a:solidFill>
                      <a:srgbClr val="FAFAFA"/>
                    </a:solidFill>
                  </a:tcPr>
                </a:tc>
                <a:extLst>
                  <a:ext uri="{0D108BD9-81ED-4DB2-BD59-A6C34878D82A}">
                    <a16:rowId xmlns:a16="http://schemas.microsoft.com/office/drawing/2014/main" val="1373547525"/>
                  </a:ext>
                </a:extLst>
              </a:tr>
              <a:tr h="317251">
                <a:tc>
                  <a:txBody>
                    <a:bodyPr/>
                    <a:lstStyle/>
                    <a:p>
                      <a:pPr algn="l" fontAlgn="t"/>
                      <a:r>
                        <a:rPr lang="en-GB" sz="900" b="1" u="none" strike="noStrike">
                          <a:solidFill>
                            <a:srgbClr val="526897"/>
                          </a:solidFill>
                          <a:effectLst/>
                          <a:hlinkClick r:id="rId6"/>
                        </a:rPr>
                        <a:t>RQ035</a:t>
                      </a:r>
                      <a:endParaRPr lang="en-GB" sz="900" b="1">
                        <a:effectLst/>
                      </a:endParaRPr>
                    </a:p>
                  </a:txBody>
                  <a:tcPr marL="39494" marR="39494" marT="39494" marB="39494">
                    <a:lnL w="9525" cap="flat" cmpd="sng" algn="ctr">
                      <a:solidFill>
                        <a:srgbClr val="B4B7B6"/>
                      </a:solidFill>
                      <a:prstDash val="solid"/>
                      <a:round/>
                      <a:headEnd type="none" w="med" len="med"/>
                      <a:tailEnd type="none" w="med" len="med"/>
                    </a:lnL>
                    <a:lnR w="9525" cap="flat" cmpd="sng" algn="ctr">
                      <a:solidFill>
                        <a:srgbClr val="B4B7B6"/>
                      </a:solidFill>
                      <a:prstDash val="solid"/>
                      <a:round/>
                      <a:headEnd type="none" w="med" len="med"/>
                      <a:tailEnd type="none" w="med" len="med"/>
                    </a:lnR>
                    <a:lnT w="9525" cap="flat" cmpd="sng" algn="ctr">
                      <a:solidFill>
                        <a:srgbClr val="B4B7B6"/>
                      </a:solidFill>
                      <a:prstDash val="solid"/>
                      <a:round/>
                      <a:headEnd type="none" w="med" len="med"/>
                      <a:tailEnd type="none" w="med" len="med"/>
                    </a:lnT>
                    <a:lnB w="9525" cap="flat" cmpd="sng" algn="ctr">
                      <a:solidFill>
                        <a:srgbClr val="B4B7B6"/>
                      </a:solidFill>
                      <a:prstDash val="solid"/>
                      <a:round/>
                      <a:headEnd type="none" w="med" len="med"/>
                      <a:tailEnd type="none" w="med" len="med"/>
                    </a:lnB>
                    <a:solidFill>
                      <a:srgbClr val="F5F6F5"/>
                    </a:solidFill>
                  </a:tcPr>
                </a:tc>
                <a:tc>
                  <a:txBody>
                    <a:bodyPr/>
                    <a:lstStyle/>
                    <a:p>
                      <a:pPr algn="l" fontAlgn="t"/>
                      <a:r>
                        <a:rPr lang="en-GB" sz="900" b="1" dirty="0">
                          <a:effectLst/>
                        </a:rPr>
                        <a:t>Temperature measuring</a:t>
                      </a:r>
                    </a:p>
                  </a:txBody>
                  <a:tcPr marL="39494" marR="39494" marT="39494" marB="39494">
                    <a:lnL w="9525" cap="flat" cmpd="sng" algn="ctr">
                      <a:solidFill>
                        <a:srgbClr val="B4B7B6"/>
                      </a:solidFill>
                      <a:prstDash val="solid"/>
                      <a:round/>
                      <a:headEnd type="none" w="med" len="med"/>
                      <a:tailEnd type="none" w="med" len="med"/>
                    </a:lnL>
                    <a:lnR w="9525" cap="flat" cmpd="sng" algn="ctr">
                      <a:solidFill>
                        <a:srgbClr val="B4B7B6"/>
                      </a:solidFill>
                      <a:prstDash val="solid"/>
                      <a:round/>
                      <a:headEnd type="none" w="med" len="med"/>
                      <a:tailEnd type="none" w="med" len="med"/>
                    </a:lnR>
                    <a:lnT w="9525" cap="flat" cmpd="sng" algn="ctr">
                      <a:solidFill>
                        <a:srgbClr val="B4B7B6"/>
                      </a:solidFill>
                      <a:prstDash val="solid"/>
                      <a:round/>
                      <a:headEnd type="none" w="med" len="med"/>
                      <a:tailEnd type="none" w="med" len="med"/>
                    </a:lnT>
                    <a:lnB w="9525" cap="flat" cmpd="sng" algn="ctr">
                      <a:solidFill>
                        <a:srgbClr val="B4B7B6"/>
                      </a:solidFill>
                      <a:prstDash val="solid"/>
                      <a:round/>
                      <a:headEnd type="none" w="med" len="med"/>
                      <a:tailEnd type="none" w="med" len="med"/>
                    </a:lnB>
                    <a:solidFill>
                      <a:srgbClr val="F5F6F5"/>
                    </a:solidFill>
                  </a:tcPr>
                </a:tc>
                <a:tc>
                  <a:txBody>
                    <a:bodyPr/>
                    <a:lstStyle/>
                    <a:p>
                      <a:pPr algn="l" fontAlgn="t"/>
                      <a:r>
                        <a:rPr lang="en-GB" sz="900" u="none" strike="noStrike" dirty="0">
                          <a:solidFill>
                            <a:srgbClr val="526897"/>
                          </a:solidFill>
                          <a:effectLst/>
                          <a:hlinkClick r:id="rId7"/>
                        </a:rPr>
                        <a:t>G01K</a:t>
                      </a:r>
                      <a:endParaRPr lang="en-GB" sz="900" dirty="0">
                        <a:effectLst/>
                      </a:endParaRPr>
                    </a:p>
                  </a:txBody>
                  <a:tcPr marL="39494" marR="39494" marT="39494" marB="39494">
                    <a:lnL w="9525" cap="flat" cmpd="sng" algn="ctr">
                      <a:solidFill>
                        <a:srgbClr val="B4B7B6"/>
                      </a:solidFill>
                      <a:prstDash val="solid"/>
                      <a:round/>
                      <a:headEnd type="none" w="med" len="med"/>
                      <a:tailEnd type="none" w="med" len="med"/>
                    </a:lnL>
                    <a:lnR w="9525" cap="flat" cmpd="sng" algn="ctr">
                      <a:solidFill>
                        <a:srgbClr val="B4B7B6"/>
                      </a:solidFill>
                      <a:prstDash val="solid"/>
                      <a:round/>
                      <a:headEnd type="none" w="med" len="med"/>
                      <a:tailEnd type="none" w="med" len="med"/>
                    </a:lnR>
                    <a:lnT w="9525" cap="flat" cmpd="sng" algn="ctr">
                      <a:solidFill>
                        <a:srgbClr val="B4B7B6"/>
                      </a:solidFill>
                      <a:prstDash val="solid"/>
                      <a:round/>
                      <a:headEnd type="none" w="med" len="med"/>
                      <a:tailEnd type="none" w="med" len="med"/>
                    </a:lnT>
                    <a:lnB w="9525" cap="flat" cmpd="sng" algn="ctr">
                      <a:solidFill>
                        <a:srgbClr val="B4B7B6"/>
                      </a:solidFill>
                      <a:prstDash val="solid"/>
                      <a:round/>
                      <a:headEnd type="none" w="med" len="med"/>
                      <a:tailEnd type="none" w="med" len="med"/>
                    </a:lnB>
                    <a:solidFill>
                      <a:srgbClr val="F5F6F5"/>
                    </a:solidFill>
                  </a:tcPr>
                </a:tc>
                <a:tc>
                  <a:txBody>
                    <a:bodyPr/>
                    <a:lstStyle/>
                    <a:p>
                      <a:pPr algn="l" fontAlgn="t"/>
                      <a:r>
                        <a:rPr lang="en-GB" sz="900">
                          <a:effectLst/>
                        </a:rPr>
                        <a:t>E</a:t>
                      </a:r>
                    </a:p>
                  </a:txBody>
                  <a:tcPr marL="39494" marR="39494" marT="39494" marB="39494">
                    <a:lnL w="9525" cap="flat" cmpd="sng" algn="ctr">
                      <a:solidFill>
                        <a:srgbClr val="B4B7B6"/>
                      </a:solidFill>
                      <a:prstDash val="solid"/>
                      <a:round/>
                      <a:headEnd type="none" w="med" len="med"/>
                      <a:tailEnd type="none" w="med" len="med"/>
                    </a:lnL>
                    <a:lnR w="9525" cap="flat" cmpd="sng" algn="ctr">
                      <a:solidFill>
                        <a:srgbClr val="B4B7B6"/>
                      </a:solidFill>
                      <a:prstDash val="solid"/>
                      <a:round/>
                      <a:headEnd type="none" w="med" len="med"/>
                      <a:tailEnd type="none" w="med" len="med"/>
                    </a:lnR>
                    <a:lnT w="9525" cap="flat" cmpd="sng" algn="ctr">
                      <a:solidFill>
                        <a:srgbClr val="B4B7B6"/>
                      </a:solidFill>
                      <a:prstDash val="solid"/>
                      <a:round/>
                      <a:headEnd type="none" w="med" len="med"/>
                      <a:tailEnd type="none" w="med" len="med"/>
                    </a:lnT>
                    <a:lnB w="9525" cap="flat" cmpd="sng" algn="ctr">
                      <a:solidFill>
                        <a:srgbClr val="B4B7B6"/>
                      </a:solidFill>
                      <a:prstDash val="solid"/>
                      <a:round/>
                      <a:headEnd type="none" w="med" len="med"/>
                      <a:tailEnd type="none" w="med" len="med"/>
                    </a:lnB>
                    <a:solidFill>
                      <a:srgbClr val="F5F6F5"/>
                    </a:solidFill>
                  </a:tcPr>
                </a:tc>
                <a:tc>
                  <a:txBody>
                    <a:bodyPr/>
                    <a:lstStyle/>
                    <a:p>
                      <a:pPr algn="l" fontAlgn="t"/>
                      <a:r>
                        <a:rPr lang="en-GB" sz="900" dirty="0">
                          <a:effectLst/>
                        </a:rPr>
                        <a:t>CA</a:t>
                      </a:r>
                    </a:p>
                  </a:txBody>
                  <a:tcPr marL="39494" marR="39494" marT="39494" marB="39494">
                    <a:lnL w="9525" cap="flat" cmpd="sng" algn="ctr">
                      <a:solidFill>
                        <a:srgbClr val="B4B7B6"/>
                      </a:solidFill>
                      <a:prstDash val="solid"/>
                      <a:round/>
                      <a:headEnd type="none" w="med" len="med"/>
                      <a:tailEnd type="none" w="med" len="med"/>
                    </a:lnL>
                    <a:lnR w="9525" cap="flat" cmpd="sng" algn="ctr">
                      <a:solidFill>
                        <a:srgbClr val="B4B7B6"/>
                      </a:solidFill>
                      <a:prstDash val="solid"/>
                      <a:round/>
                      <a:headEnd type="none" w="med" len="med"/>
                      <a:tailEnd type="none" w="med" len="med"/>
                    </a:lnR>
                    <a:lnT w="9525" cap="flat" cmpd="sng" algn="ctr">
                      <a:solidFill>
                        <a:srgbClr val="B4B7B6"/>
                      </a:solidFill>
                      <a:prstDash val="solid"/>
                      <a:round/>
                      <a:headEnd type="none" w="med" len="med"/>
                      <a:tailEnd type="none" w="med" len="med"/>
                    </a:lnT>
                    <a:lnB w="9525" cap="flat" cmpd="sng" algn="ctr">
                      <a:solidFill>
                        <a:srgbClr val="B4B7B6"/>
                      </a:solidFill>
                      <a:prstDash val="solid"/>
                      <a:round/>
                      <a:headEnd type="none" w="med" len="med"/>
                      <a:tailEnd type="none" w="med" len="med"/>
                    </a:lnB>
                    <a:solidFill>
                      <a:srgbClr val="F5F6F5"/>
                    </a:solidFill>
                  </a:tcPr>
                </a:tc>
                <a:extLst>
                  <a:ext uri="{0D108BD9-81ED-4DB2-BD59-A6C34878D82A}">
                    <a16:rowId xmlns:a16="http://schemas.microsoft.com/office/drawing/2014/main" val="2152536746"/>
                  </a:ext>
                </a:extLst>
              </a:tr>
            </a:tbl>
          </a:graphicData>
        </a:graphic>
      </p:graphicFrame>
      <p:pic>
        <p:nvPicPr>
          <p:cNvPr id="12" name="Picture 11"/>
          <p:cNvPicPr>
            <a:picLocks noChangeAspect="1"/>
          </p:cNvPicPr>
          <p:nvPr/>
        </p:nvPicPr>
        <p:blipFill>
          <a:blip r:embed="rId8"/>
          <a:stretch>
            <a:fillRect/>
          </a:stretch>
        </p:blipFill>
        <p:spPr>
          <a:xfrm>
            <a:off x="685800" y="1564341"/>
            <a:ext cx="2190750" cy="1287806"/>
          </a:xfrm>
          <a:prstGeom prst="rect">
            <a:avLst/>
          </a:prstGeom>
          <a:ln>
            <a:solidFill>
              <a:schemeClr val="bg1">
                <a:lumMod val="75000"/>
              </a:schemeClr>
            </a:solidFill>
          </a:ln>
        </p:spPr>
      </p:pic>
      <p:graphicFrame>
        <p:nvGraphicFramePr>
          <p:cNvPr id="13" name="Table 12"/>
          <p:cNvGraphicFramePr>
            <a:graphicFrameLocks noGrp="1"/>
          </p:cNvGraphicFramePr>
          <p:nvPr>
            <p:extLst>
              <p:ext uri="{D42A27DB-BD31-4B8C-83A1-F6EECF244321}">
                <p14:modId xmlns:p14="http://schemas.microsoft.com/office/powerpoint/2010/main" val="1690140224"/>
              </p:ext>
            </p:extLst>
          </p:nvPr>
        </p:nvGraphicFramePr>
        <p:xfrm>
          <a:off x="301014" y="5181600"/>
          <a:ext cx="3274036" cy="553527"/>
        </p:xfrm>
        <a:graphic>
          <a:graphicData uri="http://schemas.openxmlformats.org/drawingml/2006/table">
            <a:tbl>
              <a:tblPr/>
              <a:tblGrid>
                <a:gridCol w="551863">
                  <a:extLst>
                    <a:ext uri="{9D8B030D-6E8A-4147-A177-3AD203B41FA5}">
                      <a16:colId xmlns:a16="http://schemas.microsoft.com/office/drawing/2014/main" val="621763581"/>
                    </a:ext>
                  </a:extLst>
                </a:gridCol>
                <a:gridCol w="1509324">
                  <a:extLst>
                    <a:ext uri="{9D8B030D-6E8A-4147-A177-3AD203B41FA5}">
                      <a16:colId xmlns:a16="http://schemas.microsoft.com/office/drawing/2014/main" val="3200917009"/>
                    </a:ext>
                  </a:extLst>
                </a:gridCol>
                <a:gridCol w="461616">
                  <a:extLst>
                    <a:ext uri="{9D8B030D-6E8A-4147-A177-3AD203B41FA5}">
                      <a16:colId xmlns:a16="http://schemas.microsoft.com/office/drawing/2014/main" val="553447227"/>
                    </a:ext>
                  </a:extLst>
                </a:gridCol>
                <a:gridCol w="394188">
                  <a:extLst>
                    <a:ext uri="{9D8B030D-6E8A-4147-A177-3AD203B41FA5}">
                      <a16:colId xmlns:a16="http://schemas.microsoft.com/office/drawing/2014/main" val="3089640685"/>
                    </a:ext>
                  </a:extLst>
                </a:gridCol>
                <a:gridCol w="357045">
                  <a:extLst>
                    <a:ext uri="{9D8B030D-6E8A-4147-A177-3AD203B41FA5}">
                      <a16:colId xmlns:a16="http://schemas.microsoft.com/office/drawing/2014/main" val="1859485753"/>
                    </a:ext>
                  </a:extLst>
                </a:gridCol>
              </a:tblGrid>
              <a:tr h="182985">
                <a:tc>
                  <a:txBody>
                    <a:bodyPr/>
                    <a:lstStyle/>
                    <a:p>
                      <a:pPr algn="l" fontAlgn="b"/>
                      <a:r>
                        <a:rPr lang="en-GB" sz="900" b="1" u="none" strike="noStrike" dirty="0">
                          <a:solidFill>
                            <a:srgbClr val="003399"/>
                          </a:solidFill>
                          <a:effectLst/>
                          <a:hlinkClick r:id="rId5"/>
                        </a:rPr>
                        <a:t>Project</a:t>
                      </a:r>
                      <a:endParaRPr lang="en-GB" sz="900" b="1" dirty="0">
                        <a:solidFill>
                          <a:srgbClr val="000000"/>
                        </a:solidFill>
                        <a:effectLst/>
                      </a:endParaRPr>
                    </a:p>
                  </a:txBody>
                  <a:tcPr marL="39494" marR="39494" marT="39494" marB="39494" anchor="b">
                    <a:lnL w="9525" cap="flat" cmpd="sng" algn="ctr">
                      <a:solidFill>
                        <a:srgbClr val="B4B7B6"/>
                      </a:solidFill>
                      <a:prstDash val="solid"/>
                      <a:round/>
                      <a:headEnd type="none" w="med" len="med"/>
                      <a:tailEnd type="none" w="med" len="med"/>
                    </a:lnL>
                    <a:lnR w="9525" cap="flat" cmpd="sng" algn="ctr">
                      <a:solidFill>
                        <a:srgbClr val="B4B7B6"/>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B4B7B6"/>
                      </a:solidFill>
                      <a:prstDash val="solid"/>
                      <a:round/>
                      <a:headEnd type="none" w="med" len="med"/>
                      <a:tailEnd type="none" w="med" len="med"/>
                    </a:lnB>
                    <a:solidFill>
                      <a:srgbClr val="FAFAFA"/>
                    </a:solidFill>
                  </a:tcPr>
                </a:tc>
                <a:tc>
                  <a:txBody>
                    <a:bodyPr/>
                    <a:lstStyle/>
                    <a:p>
                      <a:pPr algn="l" fontAlgn="b"/>
                      <a:r>
                        <a:rPr lang="en-GB" sz="900" b="1" dirty="0">
                          <a:solidFill>
                            <a:srgbClr val="000000"/>
                          </a:solidFill>
                          <a:effectLst/>
                        </a:rPr>
                        <a:t>Subject</a:t>
                      </a:r>
                    </a:p>
                  </a:txBody>
                  <a:tcPr marL="39494" marR="39494" marT="39494" marB="39494" anchor="b">
                    <a:lnL w="9525" cap="flat" cmpd="sng" algn="ctr">
                      <a:solidFill>
                        <a:srgbClr val="B4B7B6"/>
                      </a:solidFill>
                      <a:prstDash val="solid"/>
                      <a:round/>
                      <a:headEnd type="none" w="med" len="med"/>
                      <a:tailEnd type="none" w="med" len="med"/>
                    </a:lnL>
                    <a:lnR w="9525" cap="flat" cmpd="sng" algn="ctr">
                      <a:solidFill>
                        <a:srgbClr val="B4B7B6"/>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B4B7B6"/>
                      </a:solidFill>
                      <a:prstDash val="solid"/>
                      <a:round/>
                      <a:headEnd type="none" w="med" len="med"/>
                      <a:tailEnd type="none" w="med" len="med"/>
                    </a:lnB>
                    <a:solidFill>
                      <a:srgbClr val="FAFAFA"/>
                    </a:solidFill>
                  </a:tcPr>
                </a:tc>
                <a:tc>
                  <a:txBody>
                    <a:bodyPr/>
                    <a:lstStyle/>
                    <a:p>
                      <a:pPr algn="l" fontAlgn="b"/>
                      <a:r>
                        <a:rPr lang="en-GB" sz="900" b="1" u="none" strike="noStrike">
                          <a:solidFill>
                            <a:srgbClr val="003399"/>
                          </a:solidFill>
                          <a:effectLst/>
                          <a:hlinkClick r:id="rId5"/>
                        </a:rPr>
                        <a:t>IPC</a:t>
                      </a:r>
                      <a:endParaRPr lang="en-GB" sz="900" b="1">
                        <a:solidFill>
                          <a:srgbClr val="000000"/>
                        </a:solidFill>
                        <a:effectLst/>
                      </a:endParaRPr>
                    </a:p>
                  </a:txBody>
                  <a:tcPr marL="39494" marR="39494" marT="39494" marB="39494" anchor="b">
                    <a:lnL w="9525" cap="flat" cmpd="sng" algn="ctr">
                      <a:solidFill>
                        <a:srgbClr val="B4B7B6"/>
                      </a:solidFill>
                      <a:prstDash val="solid"/>
                      <a:round/>
                      <a:headEnd type="none" w="med" len="med"/>
                      <a:tailEnd type="none" w="med" len="med"/>
                    </a:lnL>
                    <a:lnR w="9525" cap="flat" cmpd="sng" algn="ctr">
                      <a:solidFill>
                        <a:srgbClr val="B4B7B6"/>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B4B7B6"/>
                      </a:solidFill>
                      <a:prstDash val="solid"/>
                      <a:round/>
                      <a:headEnd type="none" w="med" len="med"/>
                      <a:tailEnd type="none" w="med" len="med"/>
                    </a:lnB>
                    <a:solidFill>
                      <a:srgbClr val="FAFAFA"/>
                    </a:solidFill>
                  </a:tcPr>
                </a:tc>
                <a:tc>
                  <a:txBody>
                    <a:bodyPr/>
                    <a:lstStyle/>
                    <a:p>
                      <a:pPr algn="l" fontAlgn="b"/>
                      <a:r>
                        <a:rPr lang="en-GB" sz="900" b="1" u="none" strike="noStrike">
                          <a:solidFill>
                            <a:srgbClr val="003399"/>
                          </a:solidFill>
                          <a:effectLst/>
                          <a:hlinkClick r:id="rId5"/>
                        </a:rPr>
                        <a:t>Tech.</a:t>
                      </a:r>
                      <a:endParaRPr lang="en-GB" sz="900" b="1">
                        <a:solidFill>
                          <a:srgbClr val="000000"/>
                        </a:solidFill>
                        <a:effectLst/>
                      </a:endParaRPr>
                    </a:p>
                  </a:txBody>
                  <a:tcPr marL="39494" marR="39494" marT="39494" marB="39494" anchor="b">
                    <a:lnL w="9525" cap="flat" cmpd="sng" algn="ctr">
                      <a:solidFill>
                        <a:srgbClr val="B4B7B6"/>
                      </a:solidFill>
                      <a:prstDash val="solid"/>
                      <a:round/>
                      <a:headEnd type="none" w="med" len="med"/>
                      <a:tailEnd type="none" w="med" len="med"/>
                    </a:lnL>
                    <a:lnR w="9525" cap="flat" cmpd="sng" algn="ctr">
                      <a:solidFill>
                        <a:srgbClr val="B4B7B6"/>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B4B7B6"/>
                      </a:solidFill>
                      <a:prstDash val="solid"/>
                      <a:round/>
                      <a:headEnd type="none" w="med" len="med"/>
                      <a:tailEnd type="none" w="med" len="med"/>
                    </a:lnB>
                    <a:solidFill>
                      <a:srgbClr val="FAFAFA"/>
                    </a:solidFill>
                  </a:tcPr>
                </a:tc>
                <a:tc>
                  <a:txBody>
                    <a:bodyPr/>
                    <a:lstStyle/>
                    <a:p>
                      <a:pPr algn="l" fontAlgn="b"/>
                      <a:r>
                        <a:rPr lang="en-GB" sz="900" b="1" u="none" strike="noStrike">
                          <a:solidFill>
                            <a:srgbClr val="003399"/>
                          </a:solidFill>
                          <a:effectLst/>
                          <a:hlinkClick r:id="rId5"/>
                        </a:rPr>
                        <a:t>Rap.</a:t>
                      </a:r>
                      <a:endParaRPr lang="en-GB" sz="900" b="1">
                        <a:solidFill>
                          <a:srgbClr val="000000"/>
                        </a:solidFill>
                        <a:effectLst/>
                      </a:endParaRPr>
                    </a:p>
                  </a:txBody>
                  <a:tcPr marL="39494" marR="39494" marT="39494" marB="39494" anchor="b">
                    <a:lnL w="9525" cap="flat" cmpd="sng" algn="ctr">
                      <a:solidFill>
                        <a:srgbClr val="B4B7B6"/>
                      </a:solidFill>
                      <a:prstDash val="solid"/>
                      <a:round/>
                      <a:headEnd type="none" w="med" len="med"/>
                      <a:tailEnd type="none" w="med" len="med"/>
                    </a:lnL>
                    <a:lnR w="9525" cap="flat" cmpd="sng" algn="ctr">
                      <a:solidFill>
                        <a:srgbClr val="B4B7B6"/>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B4B7B6"/>
                      </a:solidFill>
                      <a:prstDash val="solid"/>
                      <a:round/>
                      <a:headEnd type="none" w="med" len="med"/>
                      <a:tailEnd type="none" w="med" len="med"/>
                    </a:lnB>
                    <a:solidFill>
                      <a:srgbClr val="FAFAFA"/>
                    </a:solidFill>
                  </a:tcPr>
                </a:tc>
                <a:extLst>
                  <a:ext uri="{0D108BD9-81ED-4DB2-BD59-A6C34878D82A}">
                    <a16:rowId xmlns:a16="http://schemas.microsoft.com/office/drawing/2014/main" val="1373547525"/>
                  </a:ext>
                </a:extLst>
              </a:tr>
              <a:tr h="337379">
                <a:tc>
                  <a:txBody>
                    <a:bodyPr/>
                    <a:lstStyle/>
                    <a:p>
                      <a:pPr algn="l" fontAlgn="t"/>
                      <a:r>
                        <a:rPr lang="en-GB" sz="900" b="1" u="none" strike="noStrike" dirty="0">
                          <a:solidFill>
                            <a:srgbClr val="526897"/>
                          </a:solidFill>
                          <a:effectLst/>
                          <a:hlinkClick r:id="rId9"/>
                        </a:rPr>
                        <a:t>C497</a:t>
                      </a:r>
                      <a:endParaRPr lang="en-GB" sz="900" b="1" dirty="0">
                        <a:effectLst/>
                      </a:endParaRPr>
                    </a:p>
                  </a:txBody>
                  <a:tcPr marL="39095" marR="39095" marT="39095" marB="39095">
                    <a:lnL w="9525" cap="flat" cmpd="sng" algn="ctr">
                      <a:solidFill>
                        <a:srgbClr val="B4B7B6"/>
                      </a:solidFill>
                      <a:prstDash val="solid"/>
                      <a:round/>
                      <a:headEnd type="none" w="med" len="med"/>
                      <a:tailEnd type="none" w="med" len="med"/>
                    </a:lnL>
                    <a:lnR w="9525" cap="flat" cmpd="sng" algn="ctr">
                      <a:solidFill>
                        <a:srgbClr val="B4B7B6"/>
                      </a:solidFill>
                      <a:prstDash val="solid"/>
                      <a:round/>
                      <a:headEnd type="none" w="med" len="med"/>
                      <a:tailEnd type="none" w="med" len="med"/>
                    </a:lnR>
                    <a:lnT w="9525" cap="flat" cmpd="sng" algn="ctr">
                      <a:solidFill>
                        <a:srgbClr val="B4B7B6"/>
                      </a:solidFill>
                      <a:prstDash val="solid"/>
                      <a:round/>
                      <a:headEnd type="none" w="med" len="med"/>
                      <a:tailEnd type="none" w="med" len="med"/>
                    </a:lnT>
                    <a:lnB>
                      <a:noFill/>
                    </a:lnB>
                    <a:solidFill>
                      <a:srgbClr val="E8EAE8"/>
                    </a:solidFill>
                  </a:tcPr>
                </a:tc>
                <a:tc>
                  <a:txBody>
                    <a:bodyPr/>
                    <a:lstStyle/>
                    <a:p>
                      <a:pPr algn="l" fontAlgn="t"/>
                      <a:r>
                        <a:rPr lang="en-GB" sz="900" b="1" dirty="0">
                          <a:effectLst/>
                        </a:rPr>
                        <a:t>Temperature measuring</a:t>
                      </a:r>
                    </a:p>
                  </a:txBody>
                  <a:tcPr marL="39095" marR="39095" marT="39095" marB="39095">
                    <a:lnL w="9525" cap="flat" cmpd="sng" algn="ctr">
                      <a:solidFill>
                        <a:srgbClr val="B4B7B6"/>
                      </a:solidFill>
                      <a:prstDash val="solid"/>
                      <a:round/>
                      <a:headEnd type="none" w="med" len="med"/>
                      <a:tailEnd type="none" w="med" len="med"/>
                    </a:lnL>
                    <a:lnR w="9525" cap="flat" cmpd="sng" algn="ctr">
                      <a:solidFill>
                        <a:srgbClr val="B4B7B6"/>
                      </a:solidFill>
                      <a:prstDash val="solid"/>
                      <a:round/>
                      <a:headEnd type="none" w="med" len="med"/>
                      <a:tailEnd type="none" w="med" len="med"/>
                    </a:lnR>
                    <a:lnT w="9525" cap="flat" cmpd="sng" algn="ctr">
                      <a:solidFill>
                        <a:srgbClr val="B4B7B6"/>
                      </a:solidFill>
                      <a:prstDash val="solid"/>
                      <a:round/>
                      <a:headEnd type="none" w="med" len="med"/>
                      <a:tailEnd type="none" w="med" len="med"/>
                    </a:lnT>
                    <a:lnB>
                      <a:noFill/>
                    </a:lnB>
                    <a:solidFill>
                      <a:srgbClr val="E8EAE8"/>
                    </a:solidFill>
                  </a:tcPr>
                </a:tc>
                <a:tc>
                  <a:txBody>
                    <a:bodyPr/>
                    <a:lstStyle/>
                    <a:p>
                      <a:pPr algn="l" fontAlgn="t"/>
                      <a:r>
                        <a:rPr lang="en-GB" sz="900" u="none" strike="noStrike" dirty="0">
                          <a:solidFill>
                            <a:srgbClr val="526897"/>
                          </a:solidFill>
                          <a:effectLst/>
                          <a:hlinkClick r:id="rId7"/>
                        </a:rPr>
                        <a:t>G01K</a:t>
                      </a:r>
                      <a:endParaRPr lang="en-GB" sz="900" dirty="0">
                        <a:effectLst/>
                      </a:endParaRPr>
                    </a:p>
                  </a:txBody>
                  <a:tcPr marL="39095" marR="39095" marT="39095" marB="39095">
                    <a:lnL w="9525" cap="flat" cmpd="sng" algn="ctr">
                      <a:solidFill>
                        <a:srgbClr val="B4B7B6"/>
                      </a:solidFill>
                      <a:prstDash val="solid"/>
                      <a:round/>
                      <a:headEnd type="none" w="med" len="med"/>
                      <a:tailEnd type="none" w="med" len="med"/>
                    </a:lnL>
                    <a:lnR w="9525" cap="flat" cmpd="sng" algn="ctr">
                      <a:solidFill>
                        <a:srgbClr val="B4B7B6"/>
                      </a:solidFill>
                      <a:prstDash val="solid"/>
                      <a:round/>
                      <a:headEnd type="none" w="med" len="med"/>
                      <a:tailEnd type="none" w="med" len="med"/>
                    </a:lnR>
                    <a:lnT w="9525" cap="flat" cmpd="sng" algn="ctr">
                      <a:solidFill>
                        <a:srgbClr val="B4B7B6"/>
                      </a:solidFill>
                      <a:prstDash val="solid"/>
                      <a:round/>
                      <a:headEnd type="none" w="med" len="med"/>
                      <a:tailEnd type="none" w="med" len="med"/>
                    </a:lnT>
                    <a:lnB>
                      <a:noFill/>
                    </a:lnB>
                    <a:solidFill>
                      <a:srgbClr val="E8EAE8"/>
                    </a:solidFill>
                  </a:tcPr>
                </a:tc>
                <a:tc>
                  <a:txBody>
                    <a:bodyPr/>
                    <a:lstStyle/>
                    <a:p>
                      <a:pPr algn="l" fontAlgn="t"/>
                      <a:r>
                        <a:rPr lang="en-GB" sz="900" dirty="0">
                          <a:effectLst/>
                        </a:rPr>
                        <a:t>E</a:t>
                      </a:r>
                    </a:p>
                  </a:txBody>
                  <a:tcPr marL="39095" marR="39095" marT="39095" marB="39095">
                    <a:lnL w="9525" cap="flat" cmpd="sng" algn="ctr">
                      <a:solidFill>
                        <a:srgbClr val="B4B7B6"/>
                      </a:solidFill>
                      <a:prstDash val="solid"/>
                      <a:round/>
                      <a:headEnd type="none" w="med" len="med"/>
                      <a:tailEnd type="none" w="med" len="med"/>
                    </a:lnL>
                    <a:lnR w="9525" cap="flat" cmpd="sng" algn="ctr">
                      <a:solidFill>
                        <a:srgbClr val="B4B7B6"/>
                      </a:solidFill>
                      <a:prstDash val="solid"/>
                      <a:round/>
                      <a:headEnd type="none" w="med" len="med"/>
                      <a:tailEnd type="none" w="med" len="med"/>
                    </a:lnR>
                    <a:lnT w="9525" cap="flat" cmpd="sng" algn="ctr">
                      <a:solidFill>
                        <a:srgbClr val="B4B7B6"/>
                      </a:solidFill>
                      <a:prstDash val="solid"/>
                      <a:round/>
                      <a:headEnd type="none" w="med" len="med"/>
                      <a:tailEnd type="none" w="med" len="med"/>
                    </a:lnT>
                    <a:lnB>
                      <a:noFill/>
                    </a:lnB>
                    <a:solidFill>
                      <a:srgbClr val="E8EAE8"/>
                    </a:solidFill>
                  </a:tcPr>
                </a:tc>
                <a:tc>
                  <a:txBody>
                    <a:bodyPr/>
                    <a:lstStyle/>
                    <a:p>
                      <a:pPr algn="l" fontAlgn="t"/>
                      <a:r>
                        <a:rPr lang="en-GB" sz="900" dirty="0">
                          <a:effectLst/>
                        </a:rPr>
                        <a:t>CA</a:t>
                      </a:r>
                    </a:p>
                  </a:txBody>
                  <a:tcPr marL="39095" marR="39095" marT="39095" marB="39095">
                    <a:lnL w="9525" cap="flat" cmpd="sng" algn="ctr">
                      <a:solidFill>
                        <a:srgbClr val="B4B7B6"/>
                      </a:solidFill>
                      <a:prstDash val="solid"/>
                      <a:round/>
                      <a:headEnd type="none" w="med" len="med"/>
                      <a:tailEnd type="none" w="med" len="med"/>
                    </a:lnL>
                    <a:lnR w="9525" cap="flat" cmpd="sng" algn="ctr">
                      <a:solidFill>
                        <a:srgbClr val="B4B7B6"/>
                      </a:solidFill>
                      <a:prstDash val="solid"/>
                      <a:round/>
                      <a:headEnd type="none" w="med" len="med"/>
                      <a:tailEnd type="none" w="med" len="med"/>
                    </a:lnR>
                    <a:lnT w="9525" cap="flat" cmpd="sng" algn="ctr">
                      <a:solidFill>
                        <a:srgbClr val="B4B7B6"/>
                      </a:solidFill>
                      <a:prstDash val="solid"/>
                      <a:round/>
                      <a:headEnd type="none" w="med" len="med"/>
                      <a:tailEnd type="none" w="med" len="med"/>
                    </a:lnT>
                    <a:lnB>
                      <a:noFill/>
                    </a:lnB>
                    <a:solidFill>
                      <a:srgbClr val="E8EAE8"/>
                    </a:solidFill>
                  </a:tcPr>
                </a:tc>
                <a:extLst>
                  <a:ext uri="{0D108BD9-81ED-4DB2-BD59-A6C34878D82A}">
                    <a16:rowId xmlns:a16="http://schemas.microsoft.com/office/drawing/2014/main" val="3925101184"/>
                  </a:ext>
                </a:extLst>
              </a:tr>
            </a:tbl>
          </a:graphicData>
        </a:graphic>
      </p:graphicFrame>
      <p:sp>
        <p:nvSpPr>
          <p:cNvPr id="6" name="Slide Number Placeholder 5"/>
          <p:cNvSpPr>
            <a:spLocks noGrp="1"/>
          </p:cNvSpPr>
          <p:nvPr>
            <p:ph type="sldNum" sz="quarter" idx="10"/>
          </p:nvPr>
        </p:nvSpPr>
        <p:spPr/>
        <p:txBody>
          <a:bodyPr/>
          <a:lstStyle/>
          <a:p>
            <a:pPr>
              <a:defRPr/>
            </a:pPr>
            <a:fld id="{ADC813F8-B5E0-463F-B52D-A76CAE1804A7}" type="slidenum">
              <a:rPr lang="en-US" smtClean="0"/>
              <a:pPr>
                <a:defRPr/>
              </a:pPr>
              <a:t>9</a:t>
            </a:fld>
            <a:endParaRPr lang="en-US"/>
          </a:p>
        </p:txBody>
      </p:sp>
      <p:pic>
        <p:nvPicPr>
          <p:cNvPr id="10" name="Content Placeholder 6"/>
          <p:cNvPicPr>
            <a:picLocks noChangeAspect="1"/>
          </p:cNvPicPr>
          <p:nvPr/>
        </p:nvPicPr>
        <p:blipFill>
          <a:blip r:embed="rId10"/>
          <a:stretch>
            <a:fillRect/>
          </a:stretch>
        </p:blipFill>
        <p:spPr bwMode="auto">
          <a:xfrm>
            <a:off x="3590601" y="3214304"/>
            <a:ext cx="2221493" cy="3419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11"/>
          <a:stretch>
            <a:fillRect/>
          </a:stretch>
        </p:blipFill>
        <p:spPr>
          <a:xfrm>
            <a:off x="5324837" y="2532662"/>
            <a:ext cx="2185929" cy="3448807"/>
          </a:xfrm>
          <a:prstGeom prst="rect">
            <a:avLst/>
          </a:prstGeom>
        </p:spPr>
      </p:pic>
      <p:pic>
        <p:nvPicPr>
          <p:cNvPr id="14" name="Picture 13"/>
          <p:cNvPicPr>
            <a:picLocks noChangeAspect="1"/>
          </p:cNvPicPr>
          <p:nvPr/>
        </p:nvPicPr>
        <p:blipFill>
          <a:blip r:embed="rId12"/>
          <a:stretch>
            <a:fillRect/>
          </a:stretch>
        </p:blipFill>
        <p:spPr>
          <a:xfrm>
            <a:off x="7058493" y="1905000"/>
            <a:ext cx="2010237" cy="3200565"/>
          </a:xfrm>
          <a:prstGeom prst="rect">
            <a:avLst/>
          </a:prstGeom>
        </p:spPr>
      </p:pic>
      <p:sp>
        <p:nvSpPr>
          <p:cNvPr id="16" name="Curved Up Arrow 15"/>
          <p:cNvSpPr/>
          <p:nvPr/>
        </p:nvSpPr>
        <p:spPr>
          <a:xfrm>
            <a:off x="6564931" y="5181600"/>
            <a:ext cx="1621217" cy="55162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Curved Up Arrow 16"/>
          <p:cNvSpPr/>
          <p:nvPr/>
        </p:nvSpPr>
        <p:spPr>
          <a:xfrm>
            <a:off x="4731180" y="6011073"/>
            <a:ext cx="1700177" cy="61890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891238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lish">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txDef>
      <a:spPr>
        <a:noFill/>
        <a:ln>
          <a:solidFill>
            <a:schemeClr val="tx1"/>
          </a:solidFill>
        </a:ln>
      </a:spPr>
      <a:bodyPr wrap="square" rtlCol="0">
        <a:noAutofit/>
      </a:bodyPr>
      <a:lstStyle>
        <a:defPPr>
          <a:defRPr dirty="0"/>
        </a:defPPr>
      </a:lstStyle>
    </a:tx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template_english</Template>
  <TotalTime>5852</TotalTime>
  <Words>2673</Words>
  <Application>Microsoft Office PowerPoint</Application>
  <PresentationFormat>On-screen Show (4:3)</PresentationFormat>
  <Paragraphs>444</Paragraphs>
  <Slides>20</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 Black</vt:lpstr>
      <vt:lpstr>Calibri</vt:lpstr>
      <vt:lpstr>Helvetica Neue</vt:lpstr>
      <vt:lpstr>Microsoft Sans Serif</vt:lpstr>
      <vt:lpstr>Times New Roman</vt:lpstr>
      <vt:lpstr>ヒラギノ角ゴ Pro W3</vt:lpstr>
      <vt:lpstr>English</vt:lpstr>
      <vt:lpstr>PowerPoint Presentation</vt:lpstr>
      <vt:lpstr>What IPCRMS can do for Rapporteur?</vt:lpstr>
      <vt:lpstr>Scheme, RCL and NLR Import</vt:lpstr>
      <vt:lpstr>Scheme, RCL and NLR Import Rules</vt:lpstr>
      <vt:lpstr>IPCRMS Definitions Import</vt:lpstr>
      <vt:lpstr>Export Scheme and CRL</vt:lpstr>
      <vt:lpstr>When IPCRMS can be used</vt:lpstr>
      <vt:lpstr>PowerPoint Presentation</vt:lpstr>
      <vt:lpstr>IPC Revision Request</vt:lpstr>
      <vt:lpstr>Open a project in IPCRMS</vt:lpstr>
      <vt:lpstr>Check and modify  project parameters</vt:lpstr>
      <vt:lpstr>Scheme export</vt:lpstr>
      <vt:lpstr>Scheme import from file - EN/FR</vt:lpstr>
      <vt:lpstr>CPC/FI import </vt:lpstr>
      <vt:lpstr>Scheme renumbering</vt:lpstr>
      <vt:lpstr>RCL import from file</vt:lpstr>
      <vt:lpstr>NLR import from file</vt:lpstr>
      <vt:lpstr>CRL export  and amendmedments</vt:lpstr>
      <vt:lpstr>Modify, delete or make  C-type amendments</vt:lpstr>
      <vt:lpstr>IPCRMS Help(desk)</vt:lpstr>
    </vt:vector>
  </TitlesOfParts>
  <Company>World Intellectual Property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rastislav.marcok@wipo.int</dc:creator>
  <cp:keywords>PUBLIC</cp:keywords>
  <cp:lastModifiedBy>MALANGA SALAZAR Isabelle</cp:lastModifiedBy>
  <cp:revision>470</cp:revision>
  <cp:lastPrinted>2019-10-28T19:58:42Z</cp:lastPrinted>
  <dcterms:created xsi:type="dcterms:W3CDTF">2015-02-04T09:25:32Z</dcterms:created>
  <dcterms:modified xsi:type="dcterms:W3CDTF">2019-11-14T08:52:34Z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7de40248-6eff-45a9-a60c-ae13df190ff3</vt:lpwstr>
  </property>
  <property fmtid="{D5CDD505-2E9C-101B-9397-08002B2CF9AE}" pid="3" name="Classification">
    <vt:lpwstr>Public</vt:lpwstr>
  </property>
  <property fmtid="{D5CDD505-2E9C-101B-9397-08002B2CF9AE}" pid="4" name="VisualMarkings">
    <vt:lpwstr>None</vt:lpwstr>
  </property>
  <property fmtid="{D5CDD505-2E9C-101B-9397-08002B2CF9AE}" pid="5" name="Alignment">
    <vt:lpwstr>Centre</vt:lpwstr>
  </property>
  <property fmtid="{D5CDD505-2E9C-101B-9397-08002B2CF9AE}" pid="6" name="Language">
    <vt:lpwstr>English</vt:lpwstr>
  </property>
</Properties>
</file>