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313" r:id="rId4"/>
    <p:sldId id="317" r:id="rId5"/>
    <p:sldId id="319" r:id="rId6"/>
    <p:sldId id="312" r:id="rId7"/>
    <p:sldId id="315" r:id="rId8"/>
    <p:sldId id="316" r:id="rId9"/>
    <p:sldId id="318" r:id="rId10"/>
    <p:sldId id="283" r:id="rId11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3366CC"/>
    <a:srgbClr val="384A6B"/>
    <a:srgbClr val="F1700F"/>
    <a:srgbClr val="32BF72"/>
    <a:srgbClr val="3A3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19" autoAdjust="0"/>
    <p:restoredTop sz="94750" autoAdjust="0"/>
  </p:normalViewPr>
  <p:slideViewPr>
    <p:cSldViewPr>
      <p:cViewPr varScale="1">
        <p:scale>
          <a:sx n="88" d="100"/>
          <a:sy n="88" d="100"/>
        </p:scale>
        <p:origin x="125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Wipogvafs01\DAT1\OrgClaims\Shared\ITOS4IPC\Project_Documentation\_IPCRECLASSIFICATION_Data\IPC_reclassification_Status_Reports\20191104_evolution_IPCreclassification_backlog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Wipogvafs01\DAT1\OrgClaims\Shared\ITOS4IPC\Project_Documentation\_IPCRECLASSIFICATION_Data\IPC_reclassification_Status_Reports\20191104_evolution_IPCreclassification_backlog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b="1" dirty="0"/>
              <a:t>IPC Reclassification backlog according</a:t>
            </a:r>
            <a:r>
              <a:rPr lang="en-US" b="1" baseline="0" dirty="0"/>
              <a:t> to </a:t>
            </a:r>
            <a:r>
              <a:rPr lang="en-US" b="1" baseline="0" dirty="0" smtClean="0"/>
              <a:t>IPCWLMS</a:t>
            </a:r>
            <a:endParaRPr lang="en-US" b="1" dirty="0"/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16699539812479272"/>
          <c:y val="8.3494821158304811E-2"/>
          <c:w val="0.78339529795792839"/>
          <c:h val="0.74936708860759493"/>
        </c:manualLayout>
      </c:layout>
      <c:lineChart>
        <c:grouping val="standard"/>
        <c:varyColors val="0"/>
        <c:ser>
          <c:idx val="14"/>
          <c:order val="0"/>
          <c:tx>
            <c:strRef>
              <c:f>Sheet1!$A$18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rgbClr val="3366CC"/>
              </a:solidFill>
            </a:ln>
          </c:spPr>
          <c:marker>
            <c:symbol val="square"/>
            <c:size val="7"/>
            <c:spPr>
              <a:solidFill>
                <a:schemeClr val="tx2">
                  <a:lumMod val="60000"/>
                  <a:lumOff val="40000"/>
                </a:schemeClr>
              </a:solidFill>
            </c:spPr>
          </c:marker>
          <c:cat>
            <c:numRef>
              <c:f>Sheet1!$B$1:$Q$1</c:f>
              <c:numCache>
                <c:formatCode>[$-409]d\-mmm\-yyyy;@</c:formatCode>
                <c:ptCount val="16"/>
                <c:pt idx="0">
                  <c:v>39661</c:v>
                </c:pt>
                <c:pt idx="1">
                  <c:v>39873</c:v>
                </c:pt>
                <c:pt idx="2">
                  <c:v>40940</c:v>
                </c:pt>
                <c:pt idx="3">
                  <c:v>41306</c:v>
                </c:pt>
                <c:pt idx="4">
                  <c:v>41395</c:v>
                </c:pt>
                <c:pt idx="5" formatCode="d\-mmm\-yy">
                  <c:v>41579</c:v>
                </c:pt>
                <c:pt idx="6" formatCode="d\-mmm\-yy">
                  <c:v>41730</c:v>
                </c:pt>
                <c:pt idx="7" formatCode="d\-mmm\-yy">
                  <c:v>41944</c:v>
                </c:pt>
                <c:pt idx="8" formatCode="d\-mmm\-yy">
                  <c:v>42083</c:v>
                </c:pt>
                <c:pt idx="9" formatCode="d\-mmm\-yy">
                  <c:v>42304</c:v>
                </c:pt>
                <c:pt idx="10" formatCode="d\-mmm\-yy">
                  <c:v>42416</c:v>
                </c:pt>
                <c:pt idx="11" formatCode="d\-mmm\-yy">
                  <c:v>42781</c:v>
                </c:pt>
                <c:pt idx="12" formatCode="d\-mmm\-yy">
                  <c:v>43052</c:v>
                </c:pt>
                <c:pt idx="13" formatCode="d\-mmm\-yy">
                  <c:v>43136</c:v>
                </c:pt>
                <c:pt idx="14" formatCode="d\-mmm\-yy">
                  <c:v>43493</c:v>
                </c:pt>
                <c:pt idx="15" formatCode="d\-mmm\-yy">
                  <c:v>43773</c:v>
                </c:pt>
              </c:numCache>
            </c:numRef>
          </c:cat>
          <c:val>
            <c:numRef>
              <c:f>Sheet1!$B$18:$Q$18</c:f>
              <c:numCache>
                <c:formatCode>0</c:formatCode>
                <c:ptCount val="16"/>
                <c:pt idx="0">
                  <c:v>14612</c:v>
                </c:pt>
                <c:pt idx="1">
                  <c:v>12634</c:v>
                </c:pt>
                <c:pt idx="2">
                  <c:v>555988</c:v>
                </c:pt>
                <c:pt idx="3">
                  <c:v>1579610</c:v>
                </c:pt>
                <c:pt idx="4">
                  <c:v>1248782</c:v>
                </c:pt>
                <c:pt idx="5">
                  <c:v>1679178</c:v>
                </c:pt>
                <c:pt idx="6">
                  <c:v>1552821</c:v>
                </c:pt>
                <c:pt idx="7">
                  <c:v>1818771</c:v>
                </c:pt>
                <c:pt idx="8">
                  <c:v>1760881</c:v>
                </c:pt>
                <c:pt idx="9">
                  <c:v>2310251</c:v>
                </c:pt>
                <c:pt idx="10">
                  <c:v>2172758</c:v>
                </c:pt>
                <c:pt idx="11">
                  <c:v>2523450</c:v>
                </c:pt>
                <c:pt idx="12">
                  <c:v>3744417</c:v>
                </c:pt>
                <c:pt idx="13">
                  <c:v>3709080</c:v>
                </c:pt>
                <c:pt idx="14">
                  <c:v>4549856</c:v>
                </c:pt>
                <c:pt idx="15">
                  <c:v>6059794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E1D-4576-B2CB-8F686BEB0E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64022944"/>
        <c:axId val="1"/>
      </c:lineChart>
      <c:dateAx>
        <c:axId val="764022944"/>
        <c:scaling>
          <c:orientation val="minMax"/>
          <c:max val="43831"/>
        </c:scaling>
        <c:delete val="0"/>
        <c:axPos val="b"/>
        <c:numFmt formatCode="[$-409]d\-mmm\-yy;@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Offset val="100"/>
        <c:baseTimeUnit val="months"/>
        <c:majorUnit val="5"/>
        <c:majorTimeUnit val="months"/>
      </c:dateAx>
      <c:valAx>
        <c:axId val="1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Number of families</a:t>
                </a:r>
              </a:p>
            </c:rich>
          </c:tx>
          <c:layout>
            <c:manualLayout>
              <c:xMode val="edge"/>
              <c:yMode val="edge"/>
              <c:x val="7.59978686874667E-3"/>
              <c:y val="0.32875397821649105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64022944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To be reclassified</c:v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Sheet1!$A$2:$A$17</c:f>
              <c:strCache>
                <c:ptCount val="16"/>
                <c:pt idx="0">
                  <c:v>2007.01</c:v>
                </c:pt>
                <c:pt idx="1">
                  <c:v>2007.10</c:v>
                </c:pt>
                <c:pt idx="2">
                  <c:v>2008.01</c:v>
                </c:pt>
                <c:pt idx="3">
                  <c:v>2008.04</c:v>
                </c:pt>
                <c:pt idx="4">
                  <c:v>2009.01</c:v>
                </c:pt>
                <c:pt idx="5">
                  <c:v>2010.01</c:v>
                </c:pt>
                <c:pt idx="6">
                  <c:v>2011.01</c:v>
                </c:pt>
                <c:pt idx="7">
                  <c:v>2012.01</c:v>
                </c:pt>
                <c:pt idx="8">
                  <c:v>2013.01</c:v>
                </c:pt>
                <c:pt idx="9">
                  <c:v>2014.01</c:v>
                </c:pt>
                <c:pt idx="10">
                  <c:v>2015.01</c:v>
                </c:pt>
                <c:pt idx="11">
                  <c:v>2016.01</c:v>
                </c:pt>
                <c:pt idx="12">
                  <c:v>2017.01</c:v>
                </c:pt>
                <c:pt idx="13">
                  <c:v>2018.01</c:v>
                </c:pt>
                <c:pt idx="14">
                  <c:v>2019.01</c:v>
                </c:pt>
                <c:pt idx="15">
                  <c:v>2020.01</c:v>
                </c:pt>
              </c:strCache>
            </c:strRef>
          </c:cat>
          <c:val>
            <c:numRef>
              <c:f>Sheet1!$Q$2:$Q$17</c:f>
              <c:numCache>
                <c:formatCode>General</c:formatCode>
                <c:ptCount val="16"/>
                <c:pt idx="4" formatCode="0">
                  <c:v>27823</c:v>
                </c:pt>
                <c:pt idx="5" formatCode="0">
                  <c:v>106465</c:v>
                </c:pt>
                <c:pt idx="6" formatCode="0">
                  <c:v>136339</c:v>
                </c:pt>
                <c:pt idx="7" formatCode="0">
                  <c:v>118402</c:v>
                </c:pt>
                <c:pt idx="8" formatCode="0">
                  <c:v>361272</c:v>
                </c:pt>
                <c:pt idx="9" formatCode="0">
                  <c:v>304480</c:v>
                </c:pt>
                <c:pt idx="10" formatCode="0">
                  <c:v>282936</c:v>
                </c:pt>
                <c:pt idx="11" formatCode="0">
                  <c:v>729623</c:v>
                </c:pt>
                <c:pt idx="12" formatCode="0">
                  <c:v>495636</c:v>
                </c:pt>
                <c:pt idx="13" formatCode="0">
                  <c:v>1349074</c:v>
                </c:pt>
                <c:pt idx="14" formatCode="0">
                  <c:v>1127083</c:v>
                </c:pt>
                <c:pt idx="15" formatCode="0">
                  <c:v>1020661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35-43C2-B4D8-76FA8FBA2C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17630464"/>
        <c:axId val="2117630048"/>
      </c:barChart>
      <c:catAx>
        <c:axId val="2117630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7630048"/>
        <c:crosses val="autoZero"/>
        <c:auto val="1"/>
        <c:lblAlgn val="ctr"/>
        <c:lblOffset val="100"/>
        <c:noMultiLvlLbl val="0"/>
      </c:catAx>
      <c:valAx>
        <c:axId val="2117630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000" b="0" i="0" baseline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Number of families</a:t>
                </a:r>
                <a:endParaRPr lang="en-US" sz="1000"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1.5034060433371589E-2"/>
              <c:y val="0.3390458705615165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7630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3CD7745-A3B2-4504-BE53-4B35BCE428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8A82AB6-EF1E-42BA-81ED-630798ABC9F2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2E3311E-7709-470D-A18D-F260D639B014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608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55795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30829-433F-4572-95A4-B5738A1769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3295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809AE-31F1-4B28-961A-FDB9D6F179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0629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4FF6F-6E3F-4191-8793-04154561E3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7360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D2A73-907B-494D-AFF5-78DF9F7903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7536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D350A-71CF-4D33-AC8C-64027759B1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258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8B3B2-F0F0-4AA2-BB9F-5C04AD8086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2400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695D3-FDBF-4DF0-9699-DAF2C56DAB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3908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9B86B-3C58-4E72-BAAA-059DD30376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0172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99171-DF80-48ED-BD6B-512379AD82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936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74CB9-B764-4BC6-8C02-C2FE27AC5D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5782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99B386A6-1F14-40B5-A125-DAA6A0930F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fr" descr="  "/>
          <p:cNvSpPr txBox="1"/>
          <p:nvPr userDrawn="1"/>
        </p:nvSpPr>
        <p:spPr>
          <a:xfrm>
            <a:off x="0" y="6537960"/>
            <a:ext cx="9144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US" sz="850" b="0" i="0" u="none" baseline="0" smtClean="0">
                <a:solidFill>
                  <a:srgbClr val="000000"/>
                </a:solidFill>
                <a:latin typeface="Microsoft Sans Serif" panose="020B0604020202020204" pitchFamily="34" charset="0"/>
              </a:rPr>
              <a:t>  </a:t>
            </a:r>
            <a:endParaRPr lang="en-US" sz="850" b="0" i="0" u="none" baseline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5" r:id="rId1"/>
    <p:sldLayoutId id="2147484345" r:id="rId2"/>
    <p:sldLayoutId id="2147484346" r:id="rId3"/>
    <p:sldLayoutId id="2147484347" r:id="rId4"/>
    <p:sldLayoutId id="2147484348" r:id="rId5"/>
    <p:sldLayoutId id="2147484349" r:id="rId6"/>
    <p:sldLayoutId id="2147484350" r:id="rId7"/>
    <p:sldLayoutId id="2147484351" r:id="rId8"/>
    <p:sldLayoutId id="2147484352" r:id="rId9"/>
    <p:sldLayoutId id="2147484353" r:id="rId10"/>
    <p:sldLayoutId id="214748435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87624" y="4129848"/>
            <a:ext cx="5760640" cy="13335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200" b="1" dirty="0" smtClean="0">
                <a:solidFill>
                  <a:srgbClr val="00408C"/>
                </a:solidFill>
                <a:ea typeface="ヒラギノ角ゴ Pro W3" pitchFamily="1" charset="-128"/>
              </a:rPr>
              <a:t>Report on IPC-related IT systems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>
                <a:solidFill>
                  <a:srgbClr val="00408C"/>
                </a:solidFill>
                <a:ea typeface="ヒラギノ角ゴ Pro W3" pitchFamily="1" charset="-128"/>
              </a:rPr>
              <a:t>42</a:t>
            </a:r>
            <a:r>
              <a:rPr lang="en-US" altLang="en-US" sz="2000" baseline="30000" dirty="0" smtClean="0">
                <a:solidFill>
                  <a:srgbClr val="00408C"/>
                </a:solidFill>
                <a:ea typeface="ヒラギノ角ゴ Pro W3" pitchFamily="1" charset="-128"/>
              </a:rPr>
              <a:t>th</a:t>
            </a:r>
            <a:r>
              <a:rPr lang="en-US" altLang="en-US" sz="2000" dirty="0" smtClean="0">
                <a:solidFill>
                  <a:srgbClr val="00408C"/>
                </a:solidFill>
                <a:ea typeface="ヒラギノ角ゴ Pro W3" pitchFamily="1" charset="-128"/>
              </a:rPr>
              <a:t> session of the IPC Revision Working Group</a:t>
            </a:r>
            <a:endParaRPr lang="en-US" altLang="en-US" sz="2000" dirty="0" smtClean="0">
              <a:solidFill>
                <a:srgbClr val="00408C"/>
              </a:solidFill>
              <a:ea typeface="ヒラギノ角ゴ Pro W3" pitchFamily="1" charset="-128"/>
            </a:endParaRP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6516688" y="5013325"/>
            <a:ext cx="2627312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US" altLang="en-US" sz="1300">
                <a:solidFill>
                  <a:srgbClr val="3399FF"/>
                </a:solidFill>
                <a:latin typeface="Arial Black" panose="020B0A04020102020204" pitchFamily="34" charset="0"/>
                <a:ea typeface="ヒラギノ角ゴ Pro W3" pitchFamily="1" charset="-128"/>
              </a:rPr>
              <a:t>Geneva</a:t>
            </a:r>
          </a:p>
          <a:p>
            <a:pPr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US" altLang="en-US" sz="1300">
                <a:solidFill>
                  <a:srgbClr val="3399FF"/>
                </a:solidFill>
                <a:latin typeface="Arial Black" panose="020B0A04020102020204" pitchFamily="34" charset="0"/>
                <a:ea typeface="ヒラギノ角ゴ Pro W3" pitchFamily="1" charset="-128"/>
              </a:rPr>
              <a:t>November 5, 2019 </a:t>
            </a:r>
          </a:p>
        </p:txBody>
      </p:sp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914400" y="3810000"/>
            <a:ext cx="381000" cy="3810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/>
          </a:p>
        </p:txBody>
      </p:sp>
      <p:sp>
        <p:nvSpPr>
          <p:cNvPr id="4101" name="Rectangle 7"/>
          <p:cNvSpPr>
            <a:spLocks noChangeArrowheads="1"/>
          </p:cNvSpPr>
          <p:nvPr/>
        </p:nvSpPr>
        <p:spPr bwMode="auto">
          <a:xfrm>
            <a:off x="684213" y="5262563"/>
            <a:ext cx="7553325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solidFill>
                  <a:srgbClr val="00408C"/>
                </a:solidFill>
                <a:ea typeface="ヒラギノ角ゴ Pro W3" pitchFamily="1" charset="-128"/>
              </a:rPr>
              <a:t>Olivier </a:t>
            </a:r>
            <a:r>
              <a:rPr lang="en-US" altLang="en-US" sz="2000" dirty="0">
                <a:solidFill>
                  <a:srgbClr val="00408C"/>
                </a:solidFill>
                <a:ea typeface="ヒラギノ角ゴ Pro W3" pitchFamily="1" charset="-128"/>
              </a:rPr>
              <a:t>Collioud, Project Officer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IT operations and support for IPC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fr-CH" altLang="en-US" b="1" smtClean="0">
                <a:solidFill>
                  <a:srgbClr val="3366CC"/>
                </a:solidFill>
              </a:rPr>
              <a:t>Questions?</a:t>
            </a:r>
            <a:endParaRPr lang="en-US" altLang="en-US" b="1" smtClean="0">
              <a:solidFill>
                <a:srgbClr val="3366CC"/>
              </a:solidFill>
            </a:endParaRPr>
          </a:p>
        </p:txBody>
      </p:sp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4419600" y="1828800"/>
            <a:ext cx="3200400" cy="1371600"/>
          </a:xfrm>
          <a:prstGeom prst="cloudCallout">
            <a:avLst>
              <a:gd name="adj1" fmla="val -54611"/>
              <a:gd name="adj2" fmla="val 92245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2800" b="1"/>
              <a:t>Thank you</a:t>
            </a:r>
          </a:p>
        </p:txBody>
      </p:sp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2667000" y="3581400"/>
          <a:ext cx="2917825" cy="208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3" name="Clip" r:id="rId5" imgW="4006850" imgH="2857500" progId="MS_ClipArt_Gallery.5">
                  <p:embed/>
                </p:oleObj>
              </mc:Choice>
              <mc:Fallback>
                <p:oleObj name="Clip" r:id="rId5" imgW="4006850" imgH="2857500" progId="MS_ClipArt_Gallery.5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581400"/>
                        <a:ext cx="2917825" cy="2081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 altLang="en-US" smtClean="0"/>
              <a:t>Agenda</a:t>
            </a:r>
            <a:endParaRPr lang="en-US" alt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endParaRPr lang="fr-CH" altLang="en-US" b="1" dirty="0" smtClean="0">
              <a:solidFill>
                <a:srgbClr val="3366CC"/>
              </a:solidFill>
            </a:endParaRPr>
          </a:p>
          <a:p>
            <a:pPr eaLnBrk="1" hangingPunct="1">
              <a:defRPr/>
            </a:pPr>
            <a:endParaRPr lang="en-US" altLang="en-US" dirty="0" smtClean="0"/>
          </a:p>
          <a:p>
            <a:pPr eaLnBrk="1" hangingPunct="1">
              <a:defRPr/>
            </a:pPr>
            <a:r>
              <a:rPr lang="en-US" altLang="en-US" dirty="0" smtClean="0"/>
              <a:t>IPCPUB</a:t>
            </a:r>
          </a:p>
          <a:p>
            <a:pPr marL="0" indent="0" eaLnBrk="1" hangingPunct="1">
              <a:buNone/>
              <a:defRPr/>
            </a:pPr>
            <a:endParaRPr lang="en-US" altLang="en-US" dirty="0" smtClean="0"/>
          </a:p>
          <a:p>
            <a:pPr eaLnBrk="1" hangingPunct="1">
              <a:defRPr/>
            </a:pPr>
            <a:r>
              <a:rPr lang="en-US" altLang="en-US" dirty="0"/>
              <a:t>IPCWLM </a:t>
            </a:r>
            <a:r>
              <a:rPr lang="en-US" altLang="en-US" dirty="0" smtClean="0"/>
              <a:t>Project</a:t>
            </a:r>
          </a:p>
          <a:p>
            <a:pPr marL="0" indent="0" eaLnBrk="1" hangingPunct="1">
              <a:buNone/>
              <a:defRPr/>
            </a:pPr>
            <a:endParaRPr lang="en-US" altLang="en-US" dirty="0"/>
          </a:p>
          <a:p>
            <a:pPr eaLnBrk="1" hangingPunct="1">
              <a:defRPr/>
            </a:pPr>
            <a:r>
              <a:rPr lang="en-US" altLang="en-US" dirty="0" smtClean="0"/>
              <a:t>IEF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altLang="en-US" dirty="0" smtClean="0"/>
              <a:t>IPCPUB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556792"/>
            <a:ext cx="8229600" cy="4569371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 smtClean="0">
                <a:solidFill>
                  <a:srgbClr val="00B050"/>
                </a:solidFill>
              </a:rPr>
              <a:t>New version 8.0</a:t>
            </a:r>
          </a:p>
          <a:p>
            <a:pPr lvl="1" eaLnBrk="1" hangingPunct="1">
              <a:defRPr/>
            </a:pPr>
            <a:r>
              <a:rPr lang="en-US" altLang="en-US" dirty="0" smtClean="0"/>
              <a:t>Unified IP Portal navigation bar</a:t>
            </a:r>
          </a:p>
          <a:p>
            <a:pPr lvl="1" eaLnBrk="1" hangingPunct="1">
              <a:defRPr/>
            </a:pPr>
            <a:r>
              <a:rPr lang="en-US" altLang="en-US" dirty="0" smtClean="0"/>
              <a:t>New “IPC Home” and “Download” links</a:t>
            </a:r>
          </a:p>
          <a:p>
            <a:pPr lvl="1" eaLnBrk="1" hangingPunct="1">
              <a:defRPr/>
            </a:pPr>
            <a:endParaRPr lang="en-US" altLang="en-US" dirty="0" smtClean="0"/>
          </a:p>
          <a:p>
            <a:pPr lvl="1" eaLnBrk="1" hangingPunct="1">
              <a:defRPr/>
            </a:pPr>
            <a:r>
              <a:rPr lang="en-US" altLang="en-US" dirty="0" smtClean="0"/>
              <a:t>New “Search” tab (CE 51 decision)</a:t>
            </a:r>
          </a:p>
          <a:p>
            <a:pPr marL="457200" lvl="1" indent="0" eaLnBrk="1" hangingPunct="1">
              <a:buNone/>
              <a:defRPr/>
            </a:pPr>
            <a:endParaRPr lang="en-US" altLang="en-US" dirty="0" smtClean="0"/>
          </a:p>
          <a:p>
            <a:pPr lvl="1" eaLnBrk="1" hangingPunct="1">
              <a:defRPr/>
            </a:pPr>
            <a:r>
              <a:rPr lang="en-US" altLang="en-US" dirty="0"/>
              <a:t>New text formatting as from IPC 2020.01 Definitions (legacy Definitions unchanged)</a:t>
            </a:r>
          </a:p>
          <a:p>
            <a:pPr lvl="1" eaLnBrk="1" hangingPunct="1">
              <a:defRPr/>
            </a:pPr>
            <a:endParaRPr lang="en-US" altLang="en-US" dirty="0" smtClean="0"/>
          </a:p>
          <a:p>
            <a:pPr lvl="1" eaLnBrk="1" hangingPunct="1">
              <a:defRPr/>
            </a:pPr>
            <a:endParaRPr lang="en-US" altLang="en-US" dirty="0" smtClean="0"/>
          </a:p>
          <a:p>
            <a:pPr marL="914400" lvl="2" indent="0" eaLnBrk="1" hangingPunct="1">
              <a:buNone/>
              <a:defRPr/>
            </a:pPr>
            <a:r>
              <a:rPr lang="en-US" altLang="en-US" dirty="0" smtClean="0"/>
              <a:t> </a:t>
            </a:r>
          </a:p>
          <a:p>
            <a:pPr marL="457200" lvl="1" indent="0" eaLnBrk="1" hangingPunct="1">
              <a:buNone/>
              <a:defRPr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IPCPUB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556792"/>
            <a:ext cx="8229600" cy="4569371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 smtClean="0">
                <a:solidFill>
                  <a:srgbClr val="00B050"/>
                </a:solidFill>
              </a:rPr>
              <a:t>New version 8.0</a:t>
            </a:r>
          </a:p>
          <a:p>
            <a:pPr lvl="1" eaLnBrk="1" hangingPunct="1">
              <a:defRPr/>
            </a:pPr>
            <a:r>
              <a:rPr lang="en-US" altLang="en-US" dirty="0" smtClean="0"/>
              <a:t>RCL in PDF format (CE 51 decision)</a:t>
            </a:r>
          </a:p>
          <a:p>
            <a:pPr marL="457200" lvl="1" indent="0" eaLnBrk="1" hangingPunct="1">
              <a:buNone/>
              <a:defRPr/>
            </a:pPr>
            <a:endParaRPr lang="en-US" altLang="en-US" dirty="0" smtClean="0"/>
          </a:p>
          <a:p>
            <a:pPr lvl="1" eaLnBrk="1" hangingPunct="1">
              <a:defRPr/>
            </a:pPr>
            <a:r>
              <a:rPr lang="en-US" altLang="en-US" dirty="0" smtClean="0"/>
              <a:t>Compilation of amendments with indication of changes in dots</a:t>
            </a:r>
          </a:p>
          <a:p>
            <a:pPr lvl="1" eaLnBrk="1" hangingPunct="1">
              <a:defRPr/>
            </a:pPr>
            <a:endParaRPr lang="en-US" altLang="en-US" dirty="0" smtClean="0"/>
          </a:p>
          <a:p>
            <a:pPr lvl="1" eaLnBrk="1" hangingPunct="1">
              <a:defRPr/>
            </a:pPr>
            <a:r>
              <a:rPr lang="en-US" altLang="en-US" dirty="0" smtClean="0"/>
              <a:t>IPCCAT </a:t>
            </a:r>
            <a:r>
              <a:rPr lang="en-US" altLang="en-US" dirty="0"/>
              <a:t>cross lingual (using </a:t>
            </a:r>
            <a:r>
              <a:rPr lang="en-US" altLang="en-US" dirty="0" err="1"/>
              <a:t>WIPOtranslate</a:t>
            </a:r>
            <a:r>
              <a:rPr lang="en-US" altLang="en-US" dirty="0"/>
              <a:t>): </a:t>
            </a:r>
          </a:p>
          <a:p>
            <a:pPr lvl="2" eaLnBrk="1" hangingPunct="1">
              <a:defRPr/>
            </a:pPr>
            <a:r>
              <a:rPr lang="en-US" altLang="en-US" dirty="0"/>
              <a:t>max 20 translations into EN per hour </a:t>
            </a:r>
          </a:p>
          <a:p>
            <a:pPr lvl="2" eaLnBrk="1" hangingPunct="1">
              <a:defRPr/>
            </a:pPr>
            <a:r>
              <a:rPr lang="en-US" altLang="en-US" dirty="0"/>
              <a:t>EN + AR, DE, ES, FR, JA, KO, PT, RU and ZH</a:t>
            </a:r>
          </a:p>
          <a:p>
            <a:pPr lvl="1" eaLnBrk="1" hangingPunct="1">
              <a:defRPr/>
            </a:pPr>
            <a:endParaRPr lang="en-US" altLang="en-US" dirty="0" smtClean="0"/>
          </a:p>
          <a:p>
            <a:pPr marL="457200" lvl="1" indent="0" eaLnBrk="1" hangingPunct="1">
              <a:buNone/>
              <a:defRPr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2372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altLang="en-US" dirty="0" smtClean="0"/>
              <a:t>IPCPUB - IPCCAT cross lingual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09" y="1124744"/>
            <a:ext cx="8143207" cy="492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68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IPCWLM project update</a:t>
            </a:r>
            <a:br>
              <a:rPr lang="en-US" altLang="en-US" dirty="0" smtClean="0"/>
            </a:br>
            <a:endParaRPr lang="en-US" altLang="en-US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000" b="1" dirty="0" smtClean="0">
                <a:solidFill>
                  <a:srgbClr val="00B050"/>
                </a:solidFill>
                <a:ea typeface="ヒラギノ角ゴ Pro W3" pitchFamily="1" charset="-128"/>
              </a:rPr>
              <a:t>Status to date: Transition from IPCRECLASS to IPCWLMS</a:t>
            </a:r>
          </a:p>
          <a:p>
            <a:pPr lvl="1">
              <a:defRPr/>
            </a:pPr>
            <a:r>
              <a:rPr lang="fr-CH" altLang="en-US" dirty="0" smtClean="0">
                <a:ea typeface="ヒラギノ角ゴ Pro W3" pitchFamily="1" charset="-128"/>
              </a:rPr>
              <a:t>Phase 1: </a:t>
            </a:r>
            <a:br>
              <a:rPr lang="fr-CH" altLang="en-US" dirty="0" smtClean="0">
                <a:ea typeface="ヒラギノ角ゴ Pro W3" pitchFamily="1" charset="-128"/>
              </a:rPr>
            </a:br>
            <a:r>
              <a:rPr lang="en-US" dirty="0" smtClean="0"/>
              <a:t>IPC </a:t>
            </a:r>
            <a:r>
              <a:rPr lang="en-US" dirty="0"/>
              <a:t>Reclassification </a:t>
            </a:r>
            <a:r>
              <a:rPr lang="en-US" dirty="0" smtClean="0"/>
              <a:t>freeze from</a:t>
            </a:r>
            <a:r>
              <a:rPr lang="en-US" dirty="0"/>
              <a:t> November </a:t>
            </a:r>
            <a:r>
              <a:rPr lang="en-US" dirty="0" smtClean="0"/>
              <a:t>1 till </a:t>
            </a:r>
            <a:r>
              <a:rPr lang="en-US" dirty="0"/>
              <a:t>December 15, </a:t>
            </a:r>
            <a:r>
              <a:rPr lang="en-US" dirty="0" smtClean="0"/>
              <a:t>2019</a:t>
            </a:r>
          </a:p>
          <a:p>
            <a:pPr marL="457200" lvl="1" indent="0">
              <a:buNone/>
              <a:defRPr/>
            </a:pPr>
            <a:endParaRPr lang="en-US" dirty="0" smtClean="0"/>
          </a:p>
          <a:p>
            <a:pPr lvl="1">
              <a:defRPr/>
            </a:pPr>
            <a:r>
              <a:rPr lang="fr-CH" altLang="en-US" dirty="0">
                <a:ea typeface="ヒラギノ角ゴ Pro W3" pitchFamily="1" charset="-128"/>
              </a:rPr>
              <a:t>Phase </a:t>
            </a:r>
            <a:r>
              <a:rPr lang="fr-CH" altLang="en-US" dirty="0" smtClean="0">
                <a:ea typeface="ヒラギノ角ゴ Pro W3" pitchFamily="1" charset="-128"/>
              </a:rPr>
              <a:t>2: </a:t>
            </a:r>
            <a:r>
              <a:rPr lang="fr-CH" altLang="en-US" dirty="0">
                <a:ea typeface="ヒラギノ角ゴ Pro W3" pitchFamily="1" charset="-128"/>
              </a:rPr>
              <a:t/>
            </a:r>
            <a:br>
              <a:rPr lang="fr-CH" altLang="en-US" dirty="0">
                <a:ea typeface="ヒラギノ角ゴ Pro W3" pitchFamily="1" charset="-128"/>
              </a:rPr>
            </a:br>
            <a:r>
              <a:rPr lang="en-US" dirty="0"/>
              <a:t>IPC </a:t>
            </a:r>
            <a:r>
              <a:rPr lang="en-US" dirty="0" smtClean="0"/>
              <a:t>Reclassification using IPCWLMS from December 15, 2019</a:t>
            </a:r>
            <a:endParaRPr lang="en-US" altLang="en-US" dirty="0" smtClean="0">
              <a:solidFill>
                <a:srgbClr val="F1700F"/>
              </a:solidFill>
            </a:endParaRPr>
          </a:p>
          <a:p>
            <a:pPr marL="457200" lvl="1" indent="0">
              <a:buFontTx/>
              <a:buNone/>
              <a:defRPr/>
            </a:pPr>
            <a:endParaRPr lang="en-US" altLang="en-US" dirty="0" smtClean="0">
              <a:solidFill>
                <a:srgbClr val="F1700F"/>
              </a:solidFill>
            </a:endParaRPr>
          </a:p>
          <a:p>
            <a:pPr marL="0" indent="0">
              <a:buFontTx/>
              <a:buNone/>
              <a:defRPr/>
            </a:pPr>
            <a:endParaRPr lang="en-US" altLang="en-US" dirty="0" smtClean="0"/>
          </a:p>
          <a:p>
            <a:pPr marL="457200" lvl="1" indent="0">
              <a:buFontTx/>
              <a:buNone/>
              <a:defRPr/>
            </a:pPr>
            <a:endParaRPr lang="en-US" alt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6710542"/>
              </p:ext>
            </p:extLst>
          </p:nvPr>
        </p:nvGraphicFramePr>
        <p:xfrm>
          <a:off x="1" y="1331913"/>
          <a:ext cx="8892480" cy="5049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5763" y="188913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altLang="en-US" sz="2400" dirty="0" smtClean="0"/>
              <a:t>Evolution of the IPC reclassification cumulative backlog</a:t>
            </a:r>
            <a:endParaRPr lang="en-US" alt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9220" name="Oval 5"/>
          <p:cNvSpPr>
            <a:spLocks noChangeArrowheads="1"/>
          </p:cNvSpPr>
          <p:nvPr/>
        </p:nvSpPr>
        <p:spPr bwMode="auto">
          <a:xfrm>
            <a:off x="611560" y="2060575"/>
            <a:ext cx="1079500" cy="576263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altLang="en-US" dirty="0" smtClean="0"/>
              <a:t>IPC reclassification backlog status according to IPCWLMS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9564185"/>
              </p:ext>
            </p:extLst>
          </p:nvPr>
        </p:nvGraphicFramePr>
        <p:xfrm>
          <a:off x="468313" y="1412776"/>
          <a:ext cx="8229599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altLang="en-US" dirty="0" smtClean="0"/>
              <a:t>IPC-IEF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556792"/>
            <a:ext cx="8229600" cy="4569371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 smtClean="0">
                <a:solidFill>
                  <a:srgbClr val="00B050"/>
                </a:solidFill>
              </a:rPr>
              <a:t>First step Toward integration into IPCRMS (CE 51 decision)</a:t>
            </a:r>
          </a:p>
          <a:p>
            <a:pPr lvl="1" eaLnBrk="1" hangingPunct="1">
              <a:defRPr/>
            </a:pPr>
            <a:r>
              <a:rPr lang="en-US" altLang="en-US" smtClean="0"/>
              <a:t>Technology </a:t>
            </a:r>
            <a:r>
              <a:rPr lang="en-US" altLang="en-US" dirty="0" smtClean="0"/>
              <a:t>alignment with IPCRMS</a:t>
            </a:r>
          </a:p>
          <a:p>
            <a:pPr marL="457200" lvl="1" indent="0" eaLnBrk="1" hangingPunct="1">
              <a:buNone/>
              <a:defRPr/>
            </a:pPr>
            <a:endParaRPr lang="en-US" altLang="en-US" dirty="0" smtClean="0"/>
          </a:p>
          <a:p>
            <a:pPr lvl="1" eaLnBrk="1" hangingPunct="1">
              <a:defRPr/>
            </a:pPr>
            <a:r>
              <a:rPr lang="en-US" altLang="en-US" dirty="0" smtClean="0"/>
              <a:t>Minor changes in User Interface </a:t>
            </a:r>
          </a:p>
          <a:p>
            <a:pPr lvl="1" eaLnBrk="1" hangingPunct="1">
              <a:defRPr/>
            </a:pPr>
            <a:endParaRPr lang="en-US" altLang="en-US" dirty="0"/>
          </a:p>
          <a:p>
            <a:pPr lvl="1" eaLnBrk="1" hangingPunct="1">
              <a:defRPr/>
            </a:pPr>
            <a:r>
              <a:rPr lang="en-US" altLang="en-US" dirty="0" smtClean="0"/>
              <a:t>Separation from IP5-E-forum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1608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english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16810</TotalTime>
  <Words>208</Words>
  <Application>Microsoft Office PowerPoint</Application>
  <PresentationFormat>On-screen Show (4:3)</PresentationFormat>
  <Paragraphs>57</Paragraphs>
  <Slides>10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ヒラギノ角ゴ Pro W3</vt:lpstr>
      <vt:lpstr>Arial</vt:lpstr>
      <vt:lpstr>Arial Black</vt:lpstr>
      <vt:lpstr>Microsoft Sans Serif</vt:lpstr>
      <vt:lpstr>template_english</vt:lpstr>
      <vt:lpstr>Clip</vt:lpstr>
      <vt:lpstr>PowerPoint Presentation</vt:lpstr>
      <vt:lpstr>Agenda</vt:lpstr>
      <vt:lpstr>IPCPUB</vt:lpstr>
      <vt:lpstr>IPCPUB</vt:lpstr>
      <vt:lpstr>IPCPUB - IPCCAT cross lingual</vt:lpstr>
      <vt:lpstr>IPCWLM project update </vt:lpstr>
      <vt:lpstr>Evolution of the IPC reclassification cumulative backlog</vt:lpstr>
      <vt:lpstr>IPC reclassification backlog status according to IPCWLMS</vt:lpstr>
      <vt:lpstr>IPC-IEF</vt:lpstr>
      <vt:lpstr>IT operations and support for IPC</vt:lpstr>
    </vt:vector>
  </TitlesOfParts>
  <Manager>Kunihiko Fushimi</Manager>
  <Company>WIPO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 related support</dc:title>
  <dc:subject>IPC</dc:subject>
  <dc:creator>Patrick Fiévet</dc:creator>
  <cp:keywords>FOR OFFICIAL USE ONLY</cp:keywords>
  <cp:lastModifiedBy>MALANGA SALAZAR Isabelle</cp:lastModifiedBy>
  <cp:revision>312</cp:revision>
  <cp:lastPrinted>2018-04-26T08:58:45Z</cp:lastPrinted>
  <dcterms:created xsi:type="dcterms:W3CDTF">2010-11-25T10:11:44Z</dcterms:created>
  <dcterms:modified xsi:type="dcterms:W3CDTF">2019-11-14T08:56:57Z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5d8d9ca9-5a05-46c3-8e31-356d52118305</vt:lpwstr>
  </property>
  <property fmtid="{D5CDD505-2E9C-101B-9397-08002B2CF9AE}" pid="3" name="Classification">
    <vt:lpwstr>For Official Use Only</vt:lpwstr>
  </property>
  <property fmtid="{D5CDD505-2E9C-101B-9397-08002B2CF9AE}" pid="4" name="VisualMarkings">
    <vt:lpwstr>None</vt:lpwstr>
  </property>
  <property fmtid="{D5CDD505-2E9C-101B-9397-08002B2CF9AE}" pid="5" name="Alignment">
    <vt:lpwstr>Centre</vt:lpwstr>
  </property>
  <property fmtid="{D5CDD505-2E9C-101B-9397-08002B2CF9AE}" pid="6" name="Language">
    <vt:lpwstr>English</vt:lpwstr>
  </property>
</Properties>
</file>