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5" r:id="rId18"/>
    <p:sldId id="282" r:id="rId19"/>
    <p:sldId id="323" r:id="rId20"/>
    <p:sldId id="286" r:id="rId21"/>
    <p:sldId id="324" r:id="rId22"/>
    <p:sldId id="287" r:id="rId23"/>
    <p:sldId id="288" r:id="rId24"/>
    <p:sldId id="289" r:id="rId25"/>
    <p:sldId id="325" r:id="rId26"/>
    <p:sldId id="307" r:id="rId27"/>
    <p:sldId id="308" r:id="rId28"/>
    <p:sldId id="299" r:id="rId29"/>
    <p:sldId id="328" r:id="rId30"/>
    <p:sldId id="329" r:id="rId31"/>
    <p:sldId id="319" r:id="rId32"/>
  </p:sldIdLst>
  <p:sldSz cx="9144000" cy="5143500" type="screen16x9"/>
  <p:notesSz cx="6743700" cy="9880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7">
          <p15:clr>
            <a:srgbClr val="A4A3A4"/>
          </p15:clr>
        </p15:guide>
        <p15:guide id="2" orient="horz" pos="169">
          <p15:clr>
            <a:srgbClr val="A4A3A4"/>
          </p15:clr>
        </p15:guide>
        <p15:guide id="3" orient="horz" pos="2982">
          <p15:clr>
            <a:srgbClr val="A4A3A4"/>
          </p15:clr>
        </p15:guide>
        <p15:guide id="4" orient="horz" pos="630">
          <p15:clr>
            <a:srgbClr val="A4A3A4"/>
          </p15:clr>
        </p15:guide>
        <p15:guide id="7" pos="431">
          <p15:clr>
            <a:srgbClr val="A4A3A4"/>
          </p15:clr>
        </p15:guide>
        <p15:guide id="8" pos="5375">
          <p15:clr>
            <a:srgbClr val="A4A3A4"/>
          </p15:clr>
        </p15:guide>
        <p15:guide id="9" pos="1965">
          <p15:clr>
            <a:srgbClr val="A4A3A4"/>
          </p15:clr>
        </p15:guide>
        <p15:guide id="10" pos="2132">
          <p15:clr>
            <a:srgbClr val="A4A3A4"/>
          </p15:clr>
        </p15:guide>
        <p15:guide id="11" pos="3651">
          <p15:clr>
            <a:srgbClr val="A4A3A4"/>
          </p15:clr>
        </p15:guide>
        <p15:guide id="12" pos="3810" userDrawn="1">
          <p15:clr>
            <a:srgbClr val="A4A3A4"/>
          </p15:clr>
        </p15:guide>
        <p15:guide id="13" pos="5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3112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EE4"/>
    <a:srgbClr val="D5DBE1"/>
    <a:srgbClr val="CDD5DD"/>
    <a:srgbClr val="C9D0D5"/>
    <a:srgbClr val="94A4AE"/>
    <a:srgbClr val="000000"/>
    <a:srgbClr val="DEE1E5"/>
    <a:srgbClr val="5DD5FF"/>
    <a:srgbClr val="3B8FA9"/>
    <a:srgbClr val="C1C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239" autoAdjust="0"/>
    <p:restoredTop sz="92586" autoAdjust="0"/>
  </p:normalViewPr>
  <p:slideViewPr>
    <p:cSldViewPr snapToGrid="0" snapToObjects="1">
      <p:cViewPr varScale="1">
        <p:scale>
          <a:sx n="125" d="100"/>
          <a:sy n="125" d="100"/>
        </p:scale>
        <p:origin x="-90" y="-612"/>
      </p:cViewPr>
      <p:guideLst>
        <p:guide orient="horz" pos="577"/>
        <p:guide orient="horz" pos="169"/>
        <p:guide orient="horz" pos="2982"/>
        <p:guide orient="horz" pos="630"/>
        <p:guide pos="431"/>
        <p:guide pos="5375"/>
        <p:guide pos="1965"/>
        <p:guide pos="2132"/>
        <p:guide pos="3651"/>
        <p:guide pos="3810"/>
        <p:guide pos="571"/>
      </p:guideLst>
    </p:cSldViewPr>
  </p:slideViewPr>
  <p:outlineViewPr>
    <p:cViewPr>
      <p:scale>
        <a:sx n="33" d="100"/>
        <a:sy n="33" d="100"/>
      </p:scale>
      <p:origin x="0" y="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57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-3907" y="-86"/>
      </p:cViewPr>
      <p:guideLst>
        <p:guide orient="horz" pos="3223"/>
        <p:guide orient="horz" pos="3112"/>
        <p:guide pos="2237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304A7140-0D4F-47D3-BC70-877BB0C15B40}" type="datetimeFigureOut">
              <a:rPr lang="en-GB" smtClean="0"/>
              <a:pPr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530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85300"/>
            <a:ext cx="2922588" cy="493713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A3507171-5916-4599-B6EB-39A2CB2334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0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C2A68193-306D-4045-A508-8138E684065E}" type="datetimeFigureOut">
              <a:rPr lang="en-GB" smtClean="0"/>
              <a:pPr/>
              <a:t>08/03/2017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70" y="9384855"/>
            <a:ext cx="2922270" cy="494030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2822F9FE-7A0B-43DC-9EDC-E9A4F8D39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9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6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3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2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2950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21E71-38DC-4C34-B4D9-8C45B8C8C69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7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0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78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0"/>
            <a:ext cx="4569614" cy="597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38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Geneva, 21 February 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3D84-1963-45CF-A837-2FAEE023C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2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0" y="915988"/>
            <a:ext cx="7846637" cy="3816002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84465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953374" y="4944642"/>
            <a:ext cx="579065" cy="172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13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213" y="915988"/>
            <a:ext cx="3833334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99479" y="915988"/>
            <a:ext cx="3833334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4465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0" y="915988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70227" y="904291"/>
            <a:ext cx="17997" cy="3711641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62311" y="915988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46662" y="904291"/>
            <a:ext cx="17997" cy="3711641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8446" y="915988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8"/>
          <p:cNvCxnSpPr/>
          <p:nvPr userDrawn="1"/>
        </p:nvCxnSpPr>
        <p:spPr>
          <a:xfrm>
            <a:off x="684465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 userDrawn="1"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70000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84000" y="915988"/>
            <a:ext cx="2456519" cy="381600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347864" y="915988"/>
            <a:ext cx="5174094" cy="3816002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5321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6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13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84213" y="1538644"/>
            <a:ext cx="7810613" cy="3193346"/>
          </a:xfrm>
        </p:spPr>
        <p:txBody>
          <a:bodyPr lIns="0" tIns="0" rIns="0" bIns="0"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915988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16"/>
          <p:cNvSpPr txBox="1"/>
          <p:nvPr userDrawn="1"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Straight Connector 9"/>
          <p:cNvCxnSpPr/>
          <p:nvPr userDrawn="1"/>
        </p:nvCxnSpPr>
        <p:spPr>
          <a:xfrm>
            <a:off x="675321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1439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000" y="915988"/>
            <a:ext cx="7847237" cy="539875"/>
          </a:xfr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Chart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84464" y="1538643"/>
            <a:ext cx="7810362" cy="3193347"/>
          </a:xfrm>
        </p:spPr>
        <p:txBody>
          <a:bodyPr lIns="0" tIns="0" rIns="0" bIns="0"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4642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675321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Geneva, 21 February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B97F-E644-4F38-A173-C6779C6DD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4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Geneva, 21 February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B97F-E644-4F38-A173-C6779C6DD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5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76" y="268288"/>
            <a:ext cx="7846637" cy="5209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609" y="915988"/>
            <a:ext cx="7846637" cy="3640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803998"/>
            <a:ext cx="2133600" cy="2880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  <p:sldLayoutId id="2147483672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217" rtl="0" eaLnBrk="1" latinLnBrk="0" hangingPunct="1">
        <a:spcBef>
          <a:spcPct val="0"/>
        </a:spcBef>
        <a:buNone/>
        <a:defRPr sz="2400" b="1" kern="1200" spc="0" baseline="0">
          <a:solidFill>
            <a:srgbClr val="3B464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6000" indent="-216000" algn="l" defTabSz="914217" rtl="0" eaLnBrk="1" latinLnBrk="0" hangingPunct="1">
        <a:lnSpc>
          <a:spcPts val="2800"/>
        </a:lnSpc>
        <a:spcBef>
          <a:spcPts val="0"/>
        </a:spcBef>
        <a:buFont typeface="Wingdings" pitchFamily="2" charset="2"/>
        <a:buChar char="§"/>
        <a:tabLst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1pPr>
      <a:lvl2pPr marL="432000" indent="-216000" algn="l" defTabSz="914217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2pPr>
      <a:lvl3pPr marL="648000" indent="-216000" algn="l" defTabSz="914217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3pPr>
      <a:lvl4pPr marL="864000" indent="-216000" algn="l" defTabSz="914217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4pPr>
      <a:lvl5pPr marL="1080000" indent="-216000" algn="l" defTabSz="987228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o.org/searching/free/ops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web/patents/classification/index.html" TargetMode="External"/><Relationship Id="rId2" Type="http://schemas.openxmlformats.org/officeDocument/2006/relationships/hyperlink" Target="http://www.cooperativepatentclassification.org/cpcSchemeAndDefinitions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worldwide.espacenet.com/classifica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operativepatentclassification.org/CPCRevisions/NoticeOfChanges.html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operativepatentclassification.org/CPCRevisions/prereleases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perativepatentclassification.org/index.html" TargetMode="External"/><Relationship Id="rId2" Type="http://schemas.openxmlformats.org/officeDocument/2006/relationships/hyperlink" Target="http://www.cooperativepatentclassification.org/publications/CPCsubclasses2000series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://www.cooperativepatentclassification.org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ooperativepatentclassification.org/publications/CombiSetsListofFields.pdf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orldwide.espacene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2.png@01D17936.E4486680" TargetMode="Externa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operativepatentclassification.org/index.html;jsessionid=1pn6q6z70vchj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cpc@epo.org" TargetMode="External"/><Relationship Id="rId2" Type="http://schemas.openxmlformats.org/officeDocument/2006/relationships/hyperlink" Target="http://www.cpcinfo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pc@uspto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20 February 2017</a:t>
            </a:r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11813" y="1491671"/>
            <a:ext cx="6168294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404B56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404B5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404B5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04B56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32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dirty="0" smtClean="0"/>
              <a:t>Recent Developments in the CPC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 smtClean="0"/>
              <a:t>WIPO Fourth IPC WORKSHOP</a:t>
            </a:r>
            <a:endParaRPr lang="en-GB" altLang="en-US" sz="2000" b="1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0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809494"/>
            <a:ext cx="9144000" cy="13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630" y="496736"/>
            <a:ext cx="8640960" cy="77809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500" dirty="0" smtClean="0"/>
              <a:t>Overview of CPC implementation (1/3)</a:t>
            </a:r>
            <a:endParaRPr lang="en-GB" sz="25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627914"/>
              </p:ext>
            </p:extLst>
          </p:nvPr>
        </p:nvGraphicFramePr>
        <p:xfrm>
          <a:off x="251630" y="1311047"/>
          <a:ext cx="8481878" cy="3462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360"/>
                <a:gridCol w="981514"/>
                <a:gridCol w="708008"/>
                <a:gridCol w="708008"/>
                <a:gridCol w="1877385"/>
                <a:gridCol w="1139841"/>
                <a:gridCol w="1206891"/>
                <a:gridCol w="1001871"/>
              </a:tblGrid>
              <a:tr h="584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Country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Front file</a:t>
                      </a:r>
                      <a:r>
                        <a:rPr lang="en-GB" sz="900" baseline="0" dirty="0" smtClean="0">
                          <a:effectLst/>
                        </a:rPr>
                        <a:t> </a:t>
                      </a:r>
                      <a:r>
                        <a:rPr lang="en-GB" sz="900" dirty="0" smtClean="0">
                          <a:effectLst/>
                        </a:rPr>
                        <a:t>national invention applications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CPC Printed?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</a:rPr>
                        <a:t>CPC data</a:t>
                      </a:r>
                      <a:r>
                        <a:rPr lang="en-GB" sz="900" baseline="0" dirty="0" smtClean="0">
                          <a:effectLst/>
                        </a:rPr>
                        <a:t> delivered to the EPO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classification over whole </a:t>
                      </a:r>
                      <a:r>
                        <a:rPr lang="en-GB" sz="900" dirty="0" smtClean="0">
                          <a:effectLst/>
                        </a:rPr>
                        <a:t>CPC scheme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</a:rPr>
                        <a:t>PCT applications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Backfile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Utility </a:t>
                      </a:r>
                      <a:r>
                        <a:rPr lang="en-GB" sz="900" dirty="0" smtClean="0">
                          <a:effectLst/>
                        </a:rPr>
                        <a:t>models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AUSTRIA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r>
                        <a:rPr lang="en-GB" sz="900" baseline="0" dirty="0" smtClean="0">
                          <a:effectLst/>
                        </a:rPr>
                        <a:t> (ECNO office)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5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BRAZIL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2014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Currently </a:t>
                      </a:r>
                      <a:r>
                        <a:rPr lang="en-GB" sz="900" dirty="0">
                          <a:effectLst/>
                        </a:rPr>
                        <a:t>partial </a:t>
                      </a:r>
                      <a:r>
                        <a:rPr lang="en-GB" sz="900" dirty="0" smtClean="0">
                          <a:effectLst/>
                        </a:rPr>
                        <a:t>coverage (from the 12 divisions trained out of 20</a:t>
                      </a:r>
                      <a:r>
                        <a:rPr lang="en-GB" sz="900" baseline="0" dirty="0" smtClean="0">
                          <a:effectLst/>
                        </a:rPr>
                        <a:t> divisions of INPI incl. Utility Model division)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 (transmitted</a:t>
                      </a:r>
                      <a:r>
                        <a:rPr lang="en-GB" sz="900" baseline="0" dirty="0" smtClean="0">
                          <a:effectLst/>
                        </a:rPr>
                        <a:t> to WIPO in SR – data exchange with EPO to be defined)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Not yet - Under consideration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</a:rPr>
                        <a:t>Yes (all)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CHINA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Yes, since  2014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Partial from 2014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Over</a:t>
                      </a:r>
                      <a:r>
                        <a:rPr lang="en-GB" sz="900" baseline="0" dirty="0" smtClean="0">
                          <a:effectLst/>
                        </a:rPr>
                        <a:t> whole scheme </a:t>
                      </a:r>
                      <a:r>
                        <a:rPr lang="en-GB" sz="900" dirty="0" smtClean="0">
                          <a:effectLst/>
                        </a:rPr>
                        <a:t> since January 2016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Under consideration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Under consideration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Under</a:t>
                      </a:r>
                      <a:r>
                        <a:rPr lang="en-GB" sz="900" baseline="0" dirty="0" smtClean="0">
                          <a:effectLst/>
                        </a:rPr>
                        <a:t> consideration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9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CZECH REPUBLIC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(Only within VPI appl. as ISA)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EAPO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Yes,</a:t>
                      </a:r>
                      <a:r>
                        <a:rPr lang="en-GB" sz="900" baseline="0" dirty="0" smtClean="0">
                          <a:effectLst/>
                        </a:rPr>
                        <a:t> starting Jan 2019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Limited to fields where advanced</a:t>
                      </a:r>
                      <a:r>
                        <a:rPr lang="en-GB" sz="900" baseline="0" dirty="0" smtClean="0">
                          <a:effectLst/>
                        </a:rPr>
                        <a:t> training provided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r>
                        <a:rPr lang="en-GB" sz="900" baseline="0" dirty="0" smtClean="0">
                          <a:effectLst/>
                        </a:rPr>
                        <a:t>, starting Jan 2020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</a:p>
                  </a:txBody>
                  <a:tcPr marL="68580" marR="68580" marT="0" marB="0" anchor="ctr"/>
                </a:tc>
              </a:tr>
              <a:tr h="29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DENMARK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</a:p>
                  </a:txBody>
                  <a:tcPr marL="68580" marR="68580" marT="0" marB="0" anchor="ctr"/>
                </a:tc>
              </a:tr>
              <a:tr h="222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ESTONIA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Starting</a:t>
                      </a:r>
                      <a:r>
                        <a:rPr lang="en-GB" sz="900" baseline="0" dirty="0" smtClean="0">
                          <a:effectLst/>
                        </a:rPr>
                        <a:t> 2016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No</a:t>
                      </a:r>
                      <a:r>
                        <a:rPr lang="en-GB" sz="900" baseline="0" dirty="0" smtClean="0">
                          <a:effectLst/>
                        </a:rPr>
                        <a:t> commitment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7650" y="184880"/>
            <a:ext cx="8640960" cy="77809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500" dirty="0" smtClean="0"/>
              <a:t>Overview of CPC implementation (2/3)</a:t>
            </a:r>
            <a:endParaRPr lang="en-GB" sz="2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494901"/>
              </p:ext>
            </p:extLst>
          </p:nvPr>
        </p:nvGraphicFramePr>
        <p:xfrm>
          <a:off x="247651" y="1017425"/>
          <a:ext cx="8045450" cy="386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72"/>
                <a:gridCol w="995881"/>
                <a:gridCol w="579422"/>
                <a:gridCol w="986827"/>
                <a:gridCol w="1149791"/>
                <a:gridCol w="1339912"/>
                <a:gridCol w="1368588"/>
                <a:gridCol w="768157"/>
              </a:tblGrid>
              <a:tr h="645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Country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Front file national invention applications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CPC printed?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CPC </a:t>
                      </a:r>
                      <a:r>
                        <a:rPr lang="en-GB" sz="900" dirty="0" smtClean="0">
                          <a:effectLst/>
                        </a:rPr>
                        <a:t>data delivered to the EPO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classification over whole </a:t>
                      </a:r>
                      <a:r>
                        <a:rPr lang="en-GB" sz="900" dirty="0" smtClean="0">
                          <a:effectLst/>
                        </a:rPr>
                        <a:t>CPC scheme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PCT applications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Backfile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Utility </a:t>
                      </a:r>
                      <a:r>
                        <a:rPr lang="en-GB" sz="900" dirty="0" smtClean="0">
                          <a:effectLst/>
                        </a:rPr>
                        <a:t>models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7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FINLAND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</a:t>
                      </a:r>
                      <a:r>
                        <a:rPr lang="en-GB" sz="900" baseline="0" dirty="0" smtClean="0">
                          <a:effectLst/>
                        </a:rPr>
                        <a:t>s (ECNO office)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TBC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No</a:t>
                      </a:r>
                      <a:r>
                        <a:rPr lang="en-GB" sz="900" baseline="0" dirty="0" smtClean="0">
                          <a:effectLst/>
                        </a:rPr>
                        <a:t> commitment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N/A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GREECE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2015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N/A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</a:t>
                      </a:r>
                      <a:r>
                        <a:rPr lang="en-GB" sz="900" baseline="0" dirty="0" smtClean="0">
                          <a:effectLst/>
                        </a:rPr>
                        <a:t>o commitment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N/A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ISRAEL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Sept 2016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Planned</a:t>
                      </a:r>
                      <a:r>
                        <a:rPr lang="en-GB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by the end of 2017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TBC - Receiving classification data from USPTO(started</a:t>
                      </a:r>
                      <a:r>
                        <a:rPr lang="en-GB" sz="900" baseline="0" dirty="0" smtClean="0">
                          <a:effectLst/>
                        </a:rPr>
                        <a:t> at September 2016)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None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None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HUNGARY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1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KOREA</a:t>
                      </a:r>
                      <a:endParaRPr lang="en-GB" sz="9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2014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Partial in 2014 (25 areas)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Over whole</a:t>
                      </a:r>
                      <a:r>
                        <a:rPr lang="en-GB" sz="900" baseline="0" dirty="0" smtClean="0">
                          <a:effectLst/>
                        </a:rPr>
                        <a:t> scheme </a:t>
                      </a:r>
                      <a:r>
                        <a:rPr lang="en-GB" sz="900" dirty="0" smtClean="0">
                          <a:effectLst/>
                        </a:rPr>
                        <a:t> since January 2015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Yes, since 7 June 2016. Way to</a:t>
                      </a:r>
                      <a:r>
                        <a:rPr lang="en-GB" sz="900" baseline="0" dirty="0" smtClean="0">
                          <a:effectLst/>
                        </a:rPr>
                        <a:t> exchange data to be defined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2004 to 2014; done by end 2018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N/A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MEXICO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N/A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Expected</a:t>
                      </a:r>
                      <a:r>
                        <a:rPr lang="en-GB" sz="900" baseline="0" dirty="0" smtClean="0">
                          <a:effectLst/>
                        </a:rPr>
                        <a:t> to start in January 2017 subject to availability of resources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Yes</a:t>
                      </a:r>
                      <a:r>
                        <a:rPr lang="en-GB" sz="900" baseline="0" dirty="0" smtClean="0">
                          <a:effectLst/>
                        </a:rPr>
                        <a:t> (acc. to MoU)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NETHERLANDS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Expected in 2017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yes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N/A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No</a:t>
                      </a:r>
                      <a:r>
                        <a:rPr lang="en-GB" sz="900" baseline="0" dirty="0" smtClean="0">
                          <a:effectLst/>
                        </a:rPr>
                        <a:t> commitment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N/A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282" y="213073"/>
            <a:ext cx="8640960" cy="77809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500" dirty="0" smtClean="0"/>
              <a:t>Overview of CPC implementation (3/3)</a:t>
            </a:r>
            <a:endParaRPr lang="en-GB" sz="2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770918"/>
              </p:ext>
            </p:extLst>
          </p:nvPr>
        </p:nvGraphicFramePr>
        <p:xfrm>
          <a:off x="258819" y="1034666"/>
          <a:ext cx="8468722" cy="3783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521"/>
                <a:gridCol w="1301510"/>
                <a:gridCol w="767150"/>
                <a:gridCol w="767150"/>
                <a:gridCol w="919699"/>
                <a:gridCol w="1003370"/>
                <a:gridCol w="1652165"/>
                <a:gridCol w="985157"/>
              </a:tblGrid>
              <a:tr h="421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Country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Front file national invention applications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CPC printed?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CPC </a:t>
                      </a:r>
                      <a:r>
                        <a:rPr lang="en-GB" sz="800" dirty="0" smtClean="0">
                          <a:effectLst/>
                        </a:rPr>
                        <a:t>data delivered to the EPO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classification over whole </a:t>
                      </a:r>
                      <a:r>
                        <a:rPr lang="en-GB" sz="800" dirty="0" smtClean="0">
                          <a:effectLst/>
                        </a:rPr>
                        <a:t>CPC scheme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PCT applications 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Backfile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Utility </a:t>
                      </a:r>
                      <a:r>
                        <a:rPr lang="en-GB" sz="800" dirty="0" smtClean="0">
                          <a:effectLst/>
                        </a:rPr>
                        <a:t>models 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NORWAY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October 2015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N/A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Planned  to start in 2018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N/A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1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  <a:endParaRPr lang="en-GB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PORTUGAL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March 2015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N/A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No</a:t>
                      </a:r>
                      <a:r>
                        <a:rPr lang="en-GB" sz="800" baseline="0" dirty="0" smtClean="0">
                          <a:effectLst/>
                        </a:rPr>
                        <a:t> commitment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N/A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RUSSIAN FEDERATION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January 2016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 (May</a:t>
                      </a:r>
                      <a:r>
                        <a:rPr lang="en-GB" sz="800" baseline="0" dirty="0" smtClean="0">
                          <a:effectLst/>
                        </a:rPr>
                        <a:t>  2016)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 for national </a:t>
                      </a:r>
                      <a:r>
                        <a:rPr lang="en-GB" sz="800" dirty="0" err="1" smtClean="0">
                          <a:effectLst/>
                        </a:rPr>
                        <a:t>ap</a:t>
                      </a:r>
                      <a:r>
                        <a:rPr lang="en-GB" sz="800" dirty="0" smtClean="0">
                          <a:effectLst/>
                        </a:rPr>
                        <a:t> / Not yet for international –</a:t>
                      </a:r>
                      <a:r>
                        <a:rPr lang="en-GB" sz="800" baseline="0" dirty="0" smtClean="0">
                          <a:effectLst/>
                        </a:rPr>
                        <a:t> delivery method to be defined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Under consideration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SPAIN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 (ECNO office)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 (2013)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partially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N/A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0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SWEDEN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 (ECNO office)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</a:t>
                      </a:r>
                      <a:r>
                        <a:rPr lang="en-GB" sz="800" baseline="0" dirty="0" smtClean="0">
                          <a:effectLst/>
                        </a:rPr>
                        <a:t> (2013)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</a:t>
                      </a:r>
                      <a:r>
                        <a:rPr lang="en-GB" sz="800" baseline="0" dirty="0" smtClean="0">
                          <a:effectLst/>
                        </a:rPr>
                        <a:t> (+ DPK)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N/A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7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SWITZERLAND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(expected) second half</a:t>
                      </a:r>
                      <a:r>
                        <a:rPr lang="en-GB" sz="800" baseline="0" dirty="0" smtClean="0">
                          <a:effectLst/>
                        </a:rPr>
                        <a:t> 2016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yes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N/A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No</a:t>
                      </a:r>
                      <a:r>
                        <a:rPr lang="en-GB" sz="800" baseline="0" dirty="0" smtClean="0">
                          <a:effectLst/>
                        </a:rPr>
                        <a:t> commitment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N/A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TURKEY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Expected in 2017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TBC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9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UNITED KINGDOM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CPC has been applied to all new applications from 28/10/2013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GB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Supplied weekly via ST3</a:t>
                      </a:r>
                      <a:r>
                        <a:rPr lang="en-GB" sz="800" dirty="0" smtClean="0">
                          <a:effectLst/>
                          <a:latin typeface="+mn-lt"/>
                          <a:cs typeface="Times New Roman"/>
                        </a:rPr>
                        <a:t>6XML</a:t>
                      </a:r>
                      <a:r>
                        <a:rPr lang="en-GB" sz="800" baseline="0" dirty="0" smtClean="0">
                          <a:effectLst/>
                          <a:latin typeface="+mn-lt"/>
                          <a:cs typeface="Times New Roman"/>
                        </a:rPr>
                        <a:t> file (sent via FTP)</a:t>
                      </a:r>
                      <a:endParaRPr lang="en-GB" sz="8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UK examiners classify in CPC across CPC sections A-H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When PCT applications enter</a:t>
                      </a:r>
                      <a:r>
                        <a:rPr lang="en-GB" sz="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the national phase, Examiners add CPC (and revise IPC) prior to republication.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CPC classification</a:t>
                      </a:r>
                      <a:r>
                        <a:rPr lang="en-GB" sz="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is not applied to the </a:t>
                      </a:r>
                      <a:r>
                        <a:rPr lang="en-GB" sz="8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backfile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N/A</a:t>
                      </a:r>
                      <a:endParaRPr lang="en-GB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3759" y="2446574"/>
            <a:ext cx="7846637" cy="539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9pPr>
          </a:lstStyle>
          <a:p>
            <a:pPr algn="ctr"/>
            <a:r>
              <a:rPr lang="en-GB" sz="3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 matters</a:t>
            </a:r>
            <a:br>
              <a:rPr lang="en-GB" sz="34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57886" y="4731990"/>
            <a:ext cx="1481313" cy="369829"/>
          </a:xfrm>
        </p:spPr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0390" y="716395"/>
            <a:ext cx="9091735" cy="63817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7500"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500" dirty="0" smtClean="0"/>
              <a:t>OPS RESTful web services (classification)</a:t>
            </a:r>
            <a:endParaRPr lang="en-GB" sz="2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437" y="1433335"/>
            <a:ext cx="8530618" cy="3219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r>
              <a:rPr lang="en-GB" dirty="0" smtClean="0">
                <a:solidFill>
                  <a:srgbClr val="000000"/>
                </a:solidFill>
              </a:rPr>
              <a:t>These provide access to the EPO's raw data via a standardised XML interface.</a:t>
            </a:r>
          </a:p>
          <a:p>
            <a:pPr marL="457200" lvl="1" algn="l"/>
            <a:endParaRPr lang="en-GB" dirty="0" smtClean="0">
              <a:solidFill>
                <a:srgbClr val="000000"/>
              </a:solidFill>
            </a:endParaRPr>
          </a:p>
          <a:p>
            <a:pPr marL="457200" lvl="1" algn="l"/>
            <a:r>
              <a:rPr lang="en-GB" dirty="0" smtClean="0">
                <a:solidFill>
                  <a:srgbClr val="000000"/>
                </a:solidFill>
              </a:rPr>
              <a:t>The web services focussing on classification relate to:</a:t>
            </a:r>
          </a:p>
          <a:p>
            <a:pPr marL="457200" lvl="1" algn="l"/>
            <a:endParaRPr lang="en-GB" dirty="0" smtClean="0">
              <a:solidFill>
                <a:srgbClr val="000000"/>
              </a:solidFill>
            </a:endParaRP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</a:rPr>
              <a:t>CPC Search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</a:rPr>
              <a:t>CPC Media retrieval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</a:rPr>
              <a:t>CPC Retrieval</a:t>
            </a:r>
          </a:p>
          <a:p>
            <a:pPr marL="457200" lvl="1" algn="l"/>
            <a:endParaRPr lang="en-GB" altLang="en-US" dirty="0" smtClean="0">
              <a:hlinkClick r:id="rId2"/>
            </a:endParaRPr>
          </a:p>
          <a:p>
            <a:pPr marL="457200" lvl="1" algn="l"/>
            <a:r>
              <a:rPr lang="en-GB" altLang="en-US" dirty="0" smtClean="0">
                <a:hlinkClick r:id="rId2"/>
              </a:rPr>
              <a:t>OPS - </a:t>
            </a:r>
            <a:r>
              <a:rPr lang="en-GB" altLang="en-US" dirty="0" err="1" smtClean="0">
                <a:hlinkClick r:id="rId2"/>
              </a:rPr>
              <a:t>RESTFul</a:t>
            </a:r>
            <a:endParaRPr lang="en-GB" altLang="en-US" dirty="0" smtClean="0"/>
          </a:p>
          <a:p>
            <a:pPr lvl="1" algn="l"/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247" y="713491"/>
            <a:ext cx="7689850" cy="63817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7500"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500" dirty="0" smtClean="0"/>
              <a:t>CPC schema changes	</a:t>
            </a:r>
            <a:endParaRPr lang="en-GB" sz="2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1775" y="1738313"/>
            <a:ext cx="8912225" cy="29479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0000"/>
                </a:solidFill>
              </a:rPr>
              <a:t>Schema changes </a:t>
            </a:r>
            <a:r>
              <a:rPr lang="en-GB" dirty="0" smtClean="0">
                <a:solidFill>
                  <a:srgbClr val="000000"/>
                </a:solidFill>
              </a:rPr>
              <a:t>for the CPC scheme and definitions in November 2016 !!!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	Impacted areas:</a:t>
            </a:r>
          </a:p>
          <a:p>
            <a:pPr marL="1657076" lvl="3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References in Definitions</a:t>
            </a:r>
          </a:p>
          <a:p>
            <a:pPr marL="1657076" lvl="3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Enhanced references in Scheme and Definitions</a:t>
            </a:r>
          </a:p>
          <a:p>
            <a:pPr marL="1657076" lvl="3" indent="-28575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Change in Synonyms and Keywords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Details were made available on www.cpcinfo.org in May 2016, to be effective as of the</a:t>
            </a:r>
            <a:r>
              <a:rPr lang="en-GB" b="1" dirty="0" smtClean="0">
                <a:solidFill>
                  <a:srgbClr val="000000"/>
                </a:solidFill>
              </a:rPr>
              <a:t> November 2016 </a:t>
            </a:r>
            <a:r>
              <a:rPr lang="en-GB" dirty="0" smtClean="0">
                <a:solidFill>
                  <a:srgbClr val="000000"/>
                </a:solidFill>
              </a:rPr>
              <a:t>CPC release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698750" y="2353947"/>
            <a:ext cx="387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B464D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CPC: Latest Status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4028" y="837403"/>
            <a:ext cx="7392810" cy="42102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altLang="en-US" sz="2400" dirty="0" smtClean="0"/>
              <a:t>CPC Scheme and Definitions</a:t>
            </a:r>
            <a:endParaRPr lang="en-GB" altLang="en-US" sz="24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028" y="1487796"/>
            <a:ext cx="7776864" cy="48958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>
                <a:cs typeface="Arial" charset="0"/>
                <a:hlinkClick r:id="rId2"/>
              </a:rPr>
              <a:t>http://</a:t>
            </a:r>
            <a:r>
              <a:rPr lang="en-GB" altLang="en-US" sz="1400" dirty="0" smtClean="0">
                <a:cs typeface="Arial" charset="0"/>
                <a:hlinkClick r:id="rId2"/>
              </a:rPr>
              <a:t>www.cooperativepatentclassification.org/cpcSchemeAndDefinitions.html</a:t>
            </a:r>
            <a:endParaRPr lang="en-GB" altLang="en-US" sz="1400" dirty="0" smtClean="0">
              <a:cs typeface="Arial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1199967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400" dirty="0" smtClean="0">
              <a:cs typeface="Aria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en-US" sz="1400" dirty="0" smtClean="0">
              <a:cs typeface="Aria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en-US" sz="1400" dirty="0" smtClean="0">
              <a:cs typeface="Aria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en-US" sz="1400" dirty="0" smtClean="0">
              <a:cs typeface="Arial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  <a:hlinkClick r:id="rId3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  <a:hlinkClick r:id="rId3"/>
              </a:rPr>
              <a:t>www.uspto.gov/web/patents/classification/index.html</a:t>
            </a:r>
            <a:endParaRPr lang="en-GB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cs typeface="Arial" charset="0"/>
                <a:hlinkClick r:id="rId4"/>
              </a:rPr>
              <a:t>worldwide.espacenet.com/classification</a:t>
            </a:r>
            <a:endParaRPr lang="en-GB" altLang="en-US" sz="1400" dirty="0"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89" y="1828799"/>
            <a:ext cx="5618456" cy="21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957" y="1578425"/>
            <a:ext cx="3654142" cy="1749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3625" y="881736"/>
            <a:ext cx="6016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Published Notice of Changes in CPC: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686067"/>
              </p:ext>
            </p:extLst>
          </p:nvPr>
        </p:nvGraphicFramePr>
        <p:xfrm>
          <a:off x="438149" y="1626050"/>
          <a:ext cx="4029076" cy="246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269"/>
                <a:gridCol w="1007269"/>
                <a:gridCol w="1007269"/>
                <a:gridCol w="1007269"/>
              </a:tblGrid>
              <a:tr h="3055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CPC Projects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1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Maintenance Projects (MP)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Revision Projects (RP)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Definition Projects (DP)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09" y="3031331"/>
            <a:ext cx="595928" cy="327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110" y="3328550"/>
            <a:ext cx="3657989" cy="13726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296" y="4155459"/>
            <a:ext cx="5083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www.cooperativepatentclassification.org/CPCRevisions/NoticeOfChanges.html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3145" y="534930"/>
            <a:ext cx="10515600" cy="6410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7500"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  <a:latin typeface="+mn-lt"/>
              </a:rPr>
              <a:t>CPC Scheme Releases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322726" y="2997567"/>
            <a:ext cx="3973174" cy="1574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 lnSpcReduction="10000"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/>
              <a:t>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1 January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1 February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 May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 August 2017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1112376" y="1444041"/>
            <a:ext cx="7420542" cy="1244730"/>
          </a:xfrm>
          <a:prstGeom prst="rect">
            <a:avLst/>
          </a:prstGeom>
        </p:spPr>
        <p:txBody>
          <a:bodyPr>
            <a:no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kern="0" dirty="0" smtClean="0"/>
              <a:t>Four to five times per year </a:t>
            </a:r>
            <a:endParaRPr lang="en-GB" sz="2400" kern="0" dirty="0" smtClean="0">
              <a:solidFill>
                <a:srgbClr val="FF0000"/>
              </a:solidFill>
            </a:endParaRPr>
          </a:p>
          <a:p>
            <a:r>
              <a:rPr lang="en-GB" sz="2400" kern="0" dirty="0" smtClean="0"/>
              <a:t>Announced </a:t>
            </a:r>
            <a:r>
              <a:rPr lang="en-GB" sz="2400" kern="0" dirty="0"/>
              <a:t>on </a:t>
            </a:r>
            <a:r>
              <a:rPr lang="en-GB" sz="1400" kern="0" dirty="0">
                <a:hlinkClick r:id="rId2"/>
              </a:rPr>
              <a:t>http://</a:t>
            </a:r>
            <a:r>
              <a:rPr lang="en-GB" sz="1400" kern="0" dirty="0" smtClean="0">
                <a:hlinkClick r:id="rId2"/>
              </a:rPr>
              <a:t>www.cooperativepatentclassification.org/CPCRevisions/prereleases.html</a:t>
            </a:r>
            <a:endParaRPr lang="en-GB" sz="1400" kern="0" dirty="0" smtClean="0"/>
          </a:p>
          <a:p>
            <a:pPr marL="0" indent="0">
              <a:buNone/>
            </a:pPr>
            <a:endParaRPr lang="en-GB" sz="1400" kern="0" dirty="0"/>
          </a:p>
        </p:txBody>
      </p:sp>
    </p:spTree>
    <p:extLst>
      <p:ext uri="{BB962C8B-B14F-4D97-AF65-F5344CB8AC3E}">
        <p14:creationId xmlns:p14="http://schemas.microsoft.com/office/powerpoint/2010/main" val="36654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 </a:t>
            </a:r>
            <a:r>
              <a:rPr lang="en-US" dirty="0"/>
              <a:t>2017</a:t>
            </a:r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673100" y="1257802"/>
            <a:ext cx="9459134" cy="1526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b="1" dirty="0" smtClean="0"/>
              <a:t>Agenda</a:t>
            </a:r>
            <a:endParaRPr lang="en-GB" sz="2500" b="1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673100" y="1854439"/>
            <a:ext cx="9459134" cy="13467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CPC and National Offices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CPC coverage – Much more than EP and US documents and update</a:t>
            </a:r>
          </a:p>
          <a:p>
            <a:endParaRPr lang="en-US" dirty="0"/>
          </a:p>
          <a:p>
            <a:pPr lvl="0"/>
            <a:r>
              <a:rPr lang="en-US" dirty="0" smtClean="0"/>
              <a:t>IT matters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CPC</a:t>
            </a:r>
            <a:r>
              <a:rPr lang="en-US" dirty="0"/>
              <a:t>: Latest </a:t>
            </a:r>
            <a:r>
              <a:rPr lang="en-US" dirty="0" smtClean="0"/>
              <a:t>Status </a:t>
            </a:r>
            <a:r>
              <a:rPr lang="en-US" dirty="0"/>
              <a:t>and Future Development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6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987" y="714358"/>
            <a:ext cx="10515600" cy="70745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400" dirty="0" smtClean="0">
                <a:hlinkClick r:id="rId2"/>
              </a:rPr>
              <a:t>List of subclasses where 2000 series are used</a:t>
            </a:r>
            <a:endParaRPr lang="en-GB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6987" y="1569823"/>
            <a:ext cx="10515600" cy="404495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Available on </a:t>
            </a:r>
            <a:r>
              <a:rPr lang="en-GB" sz="1600" dirty="0" smtClean="0">
                <a:hlinkClick r:id="rId3"/>
              </a:rPr>
              <a:t>http://www.cooperativepatentclassification.org/index.html</a:t>
            </a:r>
            <a:r>
              <a:rPr lang="en-GB" sz="1600" dirty="0"/>
              <a:t> </a:t>
            </a:r>
            <a:r>
              <a:rPr lang="en-GB" dirty="0" smtClean="0"/>
              <a:t>under </a:t>
            </a:r>
            <a:r>
              <a:rPr lang="en-GB" dirty="0" smtClean="0">
                <a:solidFill>
                  <a:srgbClr val="0070C0"/>
                </a:solidFill>
              </a:rPr>
              <a:t>Publications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28" y="1977795"/>
            <a:ext cx="5810995" cy="27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-1586547" y="409339"/>
            <a:ext cx="6788308" cy="66640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400" dirty="0" smtClean="0"/>
              <a:t>Guide to the CPC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1" y="2204884"/>
            <a:ext cx="3666285" cy="1311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166" y="1710407"/>
            <a:ext cx="3689032" cy="2243690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266700" y="1092937"/>
            <a:ext cx="8737600" cy="41615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New version of the CPC Guide available on </a:t>
            </a:r>
            <a:r>
              <a:rPr lang="en-GB" dirty="0">
                <a:hlinkClick r:id="rId4"/>
              </a:rPr>
              <a:t>http://www.cooperativepatentclassification.org/index.html</a:t>
            </a:r>
            <a:r>
              <a:rPr lang="en-GB" dirty="0"/>
              <a:t> since </a:t>
            </a:r>
            <a:r>
              <a:rPr lang="en-GB" dirty="0" smtClean="0"/>
              <a:t>February 2017 under </a:t>
            </a:r>
            <a:r>
              <a:rPr lang="en-GB" dirty="0" smtClean="0">
                <a:solidFill>
                  <a:srgbClr val="0070C0"/>
                </a:solidFill>
              </a:rPr>
              <a:t>Publications</a:t>
            </a:r>
            <a:r>
              <a:rPr lang="en-GB" dirty="0" smtClean="0">
                <a:solidFill>
                  <a:schemeClr val="accent1"/>
                </a:solidFill>
              </a:rPr>
              <a:t> (new section on C-Sets)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45340"/>
            <a:ext cx="4834466" cy="134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41796" y="1017920"/>
            <a:ext cx="107659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dirty="0" smtClean="0"/>
              <a:t>        List of 37 subclasses where combination Sets are used </a:t>
            </a:r>
            <a:r>
              <a:rPr lang="en-GB" dirty="0"/>
              <a:t>in the CPC </a:t>
            </a:r>
            <a:r>
              <a:rPr lang="en-GB" b="1" dirty="0"/>
              <a:t>published</a:t>
            </a:r>
            <a:r>
              <a:rPr lang="en-GB" dirty="0"/>
              <a:t>: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123720" y="4560303"/>
            <a:ext cx="90254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2"/>
              </a:rPr>
              <a:t>http://</a:t>
            </a:r>
            <a:r>
              <a:rPr lang="en-US" sz="800" dirty="0" smtClean="0">
                <a:hlinkClick r:id="rId2"/>
              </a:rPr>
              <a:t>www.cooperativepatentclassification.org/publications/CombiSetsListofFields.pdf</a:t>
            </a:r>
            <a:endParaRPr lang="en-US" sz="800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2355" y="863678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Combination S</a:t>
            </a:r>
            <a:r>
              <a:rPr lang="en-US" sz="2400" b="1" dirty="0" smtClean="0"/>
              <a:t>ets </a:t>
            </a:r>
            <a:r>
              <a:rPr lang="en-US" sz="2400" b="1" dirty="0"/>
              <a:t>(</a:t>
            </a:r>
            <a:r>
              <a:rPr lang="en-US" sz="2400" b="1" dirty="0" smtClean="0"/>
              <a:t>C-Sets)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77" y="1765256"/>
            <a:ext cx="5514202" cy="27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12306" y="778799"/>
            <a:ext cx="6056669" cy="5398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Combination Sets </a:t>
            </a:r>
            <a:r>
              <a:rPr lang="en-GB" sz="2400" b="1" dirty="0" smtClean="0"/>
              <a:t>actions-followed</a:t>
            </a:r>
            <a:endParaRPr lang="en-GB" sz="2400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28041" y="1240897"/>
            <a:ext cx="8317753" cy="349109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endParaRPr lang="en-GB" dirty="0"/>
          </a:p>
          <a:p>
            <a:pPr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Standardized wording </a:t>
            </a:r>
            <a:r>
              <a:rPr lang="en-GB" dirty="0"/>
              <a:t>for Notes </a:t>
            </a:r>
            <a:r>
              <a:rPr lang="en-GB" b="1" u="sng" dirty="0"/>
              <a:t>in the Scheme </a:t>
            </a:r>
            <a:r>
              <a:rPr lang="en-GB" dirty="0"/>
              <a:t>signalling usage of C-Sets (in the places where C-Sets are used</a:t>
            </a:r>
            <a:r>
              <a:rPr lang="en-GB" dirty="0" smtClean="0"/>
              <a:t>)</a:t>
            </a:r>
          </a:p>
          <a:p>
            <a:pPr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Standardized wording </a:t>
            </a:r>
            <a:r>
              <a:rPr lang="en-GB" b="1" u="sng" dirty="0"/>
              <a:t>for Definitions </a:t>
            </a:r>
            <a:r>
              <a:rPr lang="en-GB" dirty="0"/>
              <a:t>specifying the usage of C-Sets (in the places where C-Sets are used)</a:t>
            </a:r>
          </a:p>
          <a:p>
            <a:pPr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u="sng" dirty="0" smtClean="0"/>
              <a:t>In Q3 2017</a:t>
            </a:r>
            <a:r>
              <a:rPr lang="en-GB" dirty="0" smtClean="0"/>
              <a:t>, </a:t>
            </a:r>
            <a:r>
              <a:rPr lang="en-GB" b="1" dirty="0" smtClean="0"/>
              <a:t>clean up of not-anymore-authorized C-sets </a:t>
            </a:r>
            <a:r>
              <a:rPr lang="en-GB" dirty="0" smtClean="0"/>
              <a:t>i.e. deletion of C-set and allocation of “split” symbols as single ones</a:t>
            </a:r>
          </a:p>
          <a:p>
            <a:pPr algn="just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00050" lvl="1" indent="0" algn="just">
              <a:lnSpc>
                <a:spcPts val="1800"/>
              </a:lnSpc>
              <a:buNone/>
            </a:pPr>
            <a:r>
              <a:rPr lang="en-GB" i="1" dirty="0"/>
              <a:t>E</a:t>
            </a:r>
            <a:r>
              <a:rPr lang="en-GB" i="1" dirty="0" smtClean="0"/>
              <a:t>xample: current C-set “F04C2/18, A61B1/00” is not on the list of authorized ones. Will disappear but F04C2/18 as well as A61B1/00 will be allocated to the family as single symbols (if not already present)</a:t>
            </a:r>
            <a:r>
              <a:rPr lang="en-GB" dirty="0" smtClean="0"/>
              <a:t> </a:t>
            </a:r>
            <a:endParaRPr lang="en-GB" dirty="0"/>
          </a:p>
          <a:p>
            <a:pPr>
              <a:lnSpc>
                <a:spcPts val="18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47790" y="807728"/>
            <a:ext cx="778512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</a:rPr>
              <a:t>C-Sets from National Offices in Espacenet</a:t>
            </a:r>
            <a:br>
              <a:rPr lang="en-GB" kern="0" dirty="0" smtClean="0">
                <a:solidFill>
                  <a:schemeClr val="tx1"/>
                </a:solidFill>
              </a:rPr>
            </a:br>
            <a:r>
              <a:rPr lang="en-GB" altLang="en-US" sz="1800" kern="1200" dirty="0" smtClean="0">
                <a:solidFill>
                  <a:schemeClr val="tx1"/>
                </a:solidFill>
                <a:ea typeface="+mn-ea"/>
                <a:cs typeface="+mn-cs"/>
              </a:rPr>
              <a:t> (</a:t>
            </a:r>
            <a:r>
              <a:rPr lang="en-GB" altLang="en-US" sz="1800" kern="1200" dirty="0" smtClean="0">
                <a:solidFill>
                  <a:schemeClr val="tx1"/>
                </a:solidFill>
                <a:ea typeface="+mn-ea"/>
                <a:cs typeface="+mn-cs"/>
                <a:hlinkClick r:id="rId2"/>
              </a:rPr>
              <a:t>http://worldwide.espacenet.com</a:t>
            </a:r>
            <a:r>
              <a:rPr lang="en-GB" altLang="en-US" sz="1800" kern="1200" dirty="0" smtClean="0">
                <a:solidFill>
                  <a:schemeClr val="tx1"/>
                </a:solidFill>
                <a:ea typeface="+mn-ea"/>
                <a:cs typeface="+mn-cs"/>
              </a:rPr>
              <a:t>)</a:t>
            </a:r>
            <a:endParaRPr lang="en-GB" sz="1800" kern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8008" y="3237378"/>
            <a:ext cx="109452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b="1" dirty="0" smtClean="0"/>
              <a:t>Past</a:t>
            </a:r>
            <a:r>
              <a:rPr lang="en-GB" sz="1050" dirty="0" smtClean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050" dirty="0" smtClean="0"/>
              <a:t>only C-Sets from EPO/USPTO were displayed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050" dirty="0" smtClean="0"/>
              <a:t>C-Sets not searchable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8008" y="3708265"/>
            <a:ext cx="10362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b="1" dirty="0" smtClean="0">
                <a:solidFill>
                  <a:srgbClr val="FF0000"/>
                </a:solidFill>
              </a:rPr>
              <a:t>Since 15 March 2016</a:t>
            </a:r>
            <a:r>
              <a:rPr lang="en-GB" sz="105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rgbClr val="FF0000"/>
                </a:solidFill>
              </a:rPr>
              <a:t>Also C-sets </a:t>
            </a:r>
            <a:r>
              <a:rPr lang="en-GB" sz="1050" dirty="0">
                <a:solidFill>
                  <a:srgbClr val="FF0000"/>
                </a:solidFill>
              </a:rPr>
              <a:t>from CPCNO Offices </a:t>
            </a:r>
            <a:r>
              <a:rPr lang="en-GB" sz="1050" dirty="0" smtClean="0">
                <a:solidFill>
                  <a:srgbClr val="FF0000"/>
                </a:solidFill>
              </a:rPr>
              <a:t>are </a:t>
            </a:r>
            <a:r>
              <a:rPr lang="en-GB" sz="1050" b="1" dirty="0" smtClean="0">
                <a:solidFill>
                  <a:srgbClr val="FF0000"/>
                </a:solidFill>
              </a:rPr>
              <a:t>displayed</a:t>
            </a:r>
            <a:r>
              <a:rPr lang="en-GB" sz="1050" dirty="0" smtClean="0">
                <a:solidFill>
                  <a:srgbClr val="FF0000"/>
                </a:solidFill>
              </a:rPr>
              <a:t> ...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altLang="en-US" sz="1050" dirty="0" smtClean="0" bmk="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... and </a:t>
            </a:r>
            <a:r>
              <a:rPr lang="en-GB" altLang="en-US" sz="1050" b="1" dirty="0" smtClean="0" bmk="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searchable</a:t>
            </a:r>
            <a:r>
              <a:rPr lang="en-GB" altLang="en-US" sz="1050" dirty="0" smtClean="0" bmk="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en-GB" altLang="en-US" sz="1050" dirty="0" bmk="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“Smart </a:t>
            </a:r>
            <a:r>
              <a:rPr lang="en-GB" altLang="en-US" sz="1050" dirty="0" smtClean="0" bmk="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search” by </a:t>
            </a:r>
            <a:r>
              <a:rPr lang="en-GB" altLang="en-US" sz="1050" dirty="0" bmk="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using “cpc</a:t>
            </a:r>
            <a:r>
              <a:rPr lang="en-GB" altLang="en-US" sz="1050" b="1" dirty="0" bmk="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GB" altLang="en-US" sz="1050" dirty="0" bmk="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lang="en-GB" alt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05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0" y="1631315"/>
            <a:ext cx="6528909" cy="166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 Diagonal Corner Rectangle 8"/>
          <p:cNvSpPr/>
          <p:nvPr/>
        </p:nvSpPr>
        <p:spPr>
          <a:xfrm>
            <a:off x="2445852" y="2577955"/>
            <a:ext cx="4472306" cy="705502"/>
          </a:xfrm>
          <a:prstGeom prst="round2DiagRect">
            <a:avLst/>
          </a:prstGeom>
          <a:solidFill>
            <a:srgbClr val="3B464D">
              <a:alpha val="0"/>
            </a:srgbClr>
          </a:solidFill>
          <a:ln w="25400" cap="flat" cmpd="sng" algn="ctr">
            <a:solidFill>
              <a:srgbClr val="3B46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Bent Arrow 9"/>
          <p:cNvSpPr/>
          <p:nvPr/>
        </p:nvSpPr>
        <p:spPr>
          <a:xfrm rot="16200000" flipH="1">
            <a:off x="1937260" y="2882332"/>
            <a:ext cx="598317" cy="441945"/>
          </a:xfrm>
          <a:prstGeom prst="bentArrow">
            <a:avLst>
              <a:gd name="adj1" fmla="val 25000"/>
              <a:gd name="adj2" fmla="val 23299"/>
              <a:gd name="adj3" fmla="val 50000"/>
              <a:gd name="adj4" fmla="val 43750"/>
            </a:avLst>
          </a:prstGeom>
          <a:solidFill>
            <a:srgbClr val="3B464D"/>
          </a:solidFill>
          <a:ln w="25400" cap="flat" cmpd="sng" algn="ctr">
            <a:solidFill>
              <a:srgbClr val="3B46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 smtClean="0">
              <a:solidFill>
                <a:srgbClr val="3B464D"/>
              </a:solidFill>
              <a:latin typeface="Arial"/>
            </a:endParaRPr>
          </a:p>
        </p:txBody>
      </p:sp>
      <p:pic>
        <p:nvPicPr>
          <p:cNvPr id="11" name="Picture 1" descr="cid:image002.png@01D170A2.B145CE9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77" y="4209488"/>
            <a:ext cx="5819773" cy="89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9063" y="806245"/>
            <a:ext cx="7689850" cy="63817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7500"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400" dirty="0" smtClean="0"/>
              <a:t>C-Set attributes in XML of CPC scheme</a:t>
            </a:r>
            <a:endParaRPr lang="en-GB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9063" y="1822450"/>
            <a:ext cx="8392037" cy="435133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9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7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6" indent="0" algn="ctr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34" indent="0" algn="ctr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  <a:defRPr sz="1800" kern="1200" spc="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43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51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60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68" indent="0" algn="ctr" defTabSz="91421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000000"/>
                </a:solidFill>
              </a:rPr>
              <a:t>Starting with CPC release of February 2017, population of the XML attributes for CPC symbols as follows:</a:t>
            </a:r>
          </a:p>
          <a:p>
            <a:endParaRPr lang="en-GB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0000"/>
                </a:solidFill>
              </a:rPr>
              <a:t>“@c-set-base-allowed” </a:t>
            </a:r>
            <a:r>
              <a:rPr lang="en-GB" dirty="0" smtClean="0">
                <a:solidFill>
                  <a:srgbClr val="000000"/>
                </a:solidFill>
              </a:rPr>
              <a:t>attribute from the authorised list set to “</a:t>
            </a:r>
            <a:r>
              <a:rPr lang="en-GB" b="1" dirty="0" smtClean="0">
                <a:solidFill>
                  <a:srgbClr val="000000"/>
                </a:solidFill>
              </a:rPr>
              <a:t>true”</a:t>
            </a:r>
            <a:r>
              <a:rPr lang="en-GB" dirty="0" smtClean="0">
                <a:solidFill>
                  <a:srgbClr val="000000"/>
                </a:solidFill>
              </a:rPr>
              <a:t>, all other symbols set to “false”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0000"/>
                </a:solidFill>
              </a:rPr>
              <a:t>“@c-set-subsequent-allowed” </a:t>
            </a:r>
            <a:r>
              <a:rPr lang="en-GB" dirty="0" smtClean="0">
                <a:solidFill>
                  <a:srgbClr val="000000"/>
                </a:solidFill>
              </a:rPr>
              <a:t>attribute set to “false” for all “Y section” symbols. Set to “true” for all other symbols.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0701" y="2218061"/>
            <a:ext cx="8149206" cy="126173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1" algn="ctr"/>
            <a:r>
              <a:rPr lang="en-GB" sz="3400" b="1" kern="0" dirty="0" smtClean="0">
                <a:solidFill>
                  <a:sysClr val="windowText" lastClr="000000"/>
                </a:solidFill>
              </a:rPr>
              <a:t>Future Developments</a:t>
            </a:r>
            <a:r>
              <a:rPr lang="en-GB" sz="3400" kern="0" dirty="0" smtClean="0">
                <a:solidFill>
                  <a:sysClr val="windowText" lastClr="000000"/>
                </a:solidFill>
              </a:rPr>
              <a:t/>
            </a:r>
            <a:br>
              <a:rPr lang="en-GB" sz="3400" kern="0" dirty="0" smtClean="0">
                <a:solidFill>
                  <a:sysClr val="windowText" lastClr="000000"/>
                </a:solidFill>
              </a:rPr>
            </a:br>
            <a:r>
              <a:rPr lang="en-GB" sz="3400" kern="0" dirty="0" smtClean="0">
                <a:solidFill>
                  <a:sysClr val="windowText" lastClr="000000"/>
                </a:solidFill>
              </a:rPr>
              <a:t/>
            </a:r>
            <a:br>
              <a:rPr lang="en-GB" sz="3400" kern="0" dirty="0" smtClean="0">
                <a:solidFill>
                  <a:sysClr val="windowText" lastClr="000000"/>
                </a:solidFill>
              </a:rPr>
            </a:br>
            <a:r>
              <a:rPr lang="en-GB" sz="2600" b="1" kern="0" dirty="0" smtClean="0">
                <a:solidFill>
                  <a:sysClr val="windowText" lastClr="000000"/>
                </a:solidFill>
              </a:rPr>
              <a:t>Machine readable products</a:t>
            </a:r>
            <a:endParaRPr lang="en-GB" sz="26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3737" y="1593243"/>
            <a:ext cx="8010806" cy="32962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5957" indent="-215957" algn="l" defTabSz="914217" rtl="0" eaLnBrk="1" latinLnBrk="0" hangingPunct="1">
              <a:lnSpc>
                <a:spcPts val="2799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1914" indent="-215957" algn="l" defTabSz="914217" rtl="0" eaLnBrk="1" latinLnBrk="0" hangingPunct="1">
              <a:lnSpc>
                <a:spcPts val="2799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870" indent="-215957" algn="l" defTabSz="914217" rtl="0" eaLnBrk="1" latinLnBrk="0" hangingPunct="1">
              <a:lnSpc>
                <a:spcPts val="2799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3827" indent="-215957" algn="l" defTabSz="914217" rtl="0" eaLnBrk="1" latinLnBrk="0" hangingPunct="1">
              <a:lnSpc>
                <a:spcPts val="2799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784" indent="-215957" algn="l" defTabSz="987228" rtl="0" eaLnBrk="1" latinLnBrk="0" hangingPunct="1">
              <a:lnSpc>
                <a:spcPts val="2799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  <a:defRPr/>
            </a:pPr>
            <a:r>
              <a:rPr lang="en-GB" dirty="0"/>
              <a:t>Products will be delivered in a </a:t>
            </a:r>
            <a:r>
              <a:rPr lang="en-GB" b="1" dirty="0"/>
              <a:t>machine-readable</a:t>
            </a:r>
            <a:r>
              <a:rPr lang="en-GB" dirty="0"/>
              <a:t> format, e.g. XML (available on </a:t>
            </a:r>
            <a:r>
              <a:rPr lang="en-GB" dirty="0">
                <a:hlinkClick r:id="rId2"/>
              </a:rPr>
              <a:t>h</a:t>
            </a:r>
            <a:r>
              <a:rPr lang="en-GB" sz="1600" dirty="0">
                <a:hlinkClick r:id="rId2"/>
              </a:rPr>
              <a:t>ttp://</a:t>
            </a:r>
            <a:r>
              <a:rPr lang="en-GB" sz="1600" dirty="0" smtClean="0">
                <a:hlinkClick r:id="rId2"/>
              </a:rPr>
              <a:t>www.cooperativepatentclassification.org/index.html;jsessionid=1pn6q6z70vchj</a:t>
            </a:r>
            <a:r>
              <a:rPr lang="en-GB" sz="1600" dirty="0" smtClean="0"/>
              <a:t>)</a:t>
            </a:r>
          </a:p>
          <a:p>
            <a:pPr marL="0" indent="0">
              <a:lnSpc>
                <a:spcPts val="1800"/>
              </a:lnSpc>
              <a:buNone/>
              <a:defRPr/>
            </a:pPr>
            <a:endParaRPr lang="en-GB" dirty="0"/>
          </a:p>
          <a:p>
            <a:pPr marL="0" indent="0">
              <a:lnSpc>
                <a:spcPts val="1800"/>
              </a:lnSpc>
              <a:buNone/>
              <a:defRPr/>
            </a:pPr>
            <a:endParaRPr lang="en-GB" dirty="0"/>
          </a:p>
          <a:p>
            <a:pPr lvl="3">
              <a:lnSpc>
                <a:spcPts val="1800"/>
              </a:lnSpc>
              <a:defRPr/>
            </a:pPr>
            <a:r>
              <a:rPr lang="en-GB" dirty="0"/>
              <a:t>RCL (Revision Concordance List)</a:t>
            </a:r>
          </a:p>
          <a:p>
            <a:pPr lvl="3">
              <a:lnSpc>
                <a:spcPts val="1800"/>
              </a:lnSpc>
              <a:defRPr/>
            </a:pPr>
            <a:r>
              <a:rPr lang="en-GB" dirty="0"/>
              <a:t>CICL (CPC-to-IPC Concordance List)</a:t>
            </a:r>
          </a:p>
          <a:p>
            <a:pPr lvl="3">
              <a:lnSpc>
                <a:spcPts val="1800"/>
              </a:lnSpc>
              <a:defRPr/>
            </a:pPr>
            <a:r>
              <a:rPr lang="en-GB" dirty="0"/>
              <a:t>Validity File</a:t>
            </a:r>
          </a:p>
          <a:p>
            <a:pPr>
              <a:lnSpc>
                <a:spcPts val="1800"/>
              </a:lnSpc>
              <a:defRPr/>
            </a:pPr>
            <a:endParaRPr lang="en-GB" dirty="0"/>
          </a:p>
          <a:p>
            <a:pPr marL="0" indent="0">
              <a:lnSpc>
                <a:spcPts val="1800"/>
              </a:lnSpc>
              <a:buNone/>
              <a:defRPr/>
            </a:pPr>
            <a:r>
              <a:rPr lang="en-GB" b="1" dirty="0"/>
              <a:t> </a:t>
            </a:r>
            <a:r>
              <a:rPr lang="en-GB" b="1" dirty="0" smtClean="0"/>
              <a:t>	</a:t>
            </a:r>
            <a:r>
              <a:rPr lang="en-GB" b="1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/>
              <a:t>Completed in </a:t>
            </a:r>
            <a:r>
              <a:rPr lang="en-GB" b="1" dirty="0"/>
              <a:t>January 2017</a:t>
            </a:r>
          </a:p>
          <a:p>
            <a:pPr marL="0" indent="0">
              <a:lnSpc>
                <a:spcPts val="1800"/>
              </a:lnSpc>
              <a:buNone/>
              <a:defRPr/>
            </a:pPr>
            <a:endParaRPr lang="en-GB" dirty="0"/>
          </a:p>
          <a:p>
            <a:pPr lvl="3">
              <a:lnSpc>
                <a:spcPts val="1800"/>
              </a:lnSpc>
              <a:defRPr/>
            </a:pPr>
            <a:r>
              <a:rPr lang="en-GB" dirty="0"/>
              <a:t>CRL (Cross-Reference List)</a:t>
            </a:r>
          </a:p>
          <a:p>
            <a:pPr lvl="3">
              <a:lnSpc>
                <a:spcPts val="1800"/>
              </a:lnSpc>
              <a:defRPr/>
            </a:pPr>
            <a:r>
              <a:rPr lang="en-GB" dirty="0"/>
              <a:t>Compilation of changes</a:t>
            </a:r>
          </a:p>
          <a:p>
            <a:pPr marL="0" indent="0">
              <a:lnSpc>
                <a:spcPts val="1800"/>
              </a:lnSpc>
              <a:buNone/>
              <a:defRPr/>
            </a:pPr>
            <a:endParaRPr lang="en-GB" dirty="0"/>
          </a:p>
          <a:p>
            <a:pPr marL="0" indent="0">
              <a:lnSpc>
                <a:spcPts val="1800"/>
              </a:lnSpc>
              <a:buNone/>
              <a:defRPr/>
            </a:pPr>
            <a:r>
              <a:rPr lang="en-GB" b="1" dirty="0" smtClean="0">
                <a:sym typeface="Wingdings" panose="05000000000000000000" pitchFamily="2" charset="2"/>
              </a:rPr>
              <a:t>	 </a:t>
            </a:r>
            <a:r>
              <a:rPr lang="en-GB" b="1" dirty="0">
                <a:sym typeface="Wingdings" panose="05000000000000000000" pitchFamily="2" charset="2"/>
              </a:rPr>
              <a:t>For later ...</a:t>
            </a:r>
            <a:endParaRPr lang="en-GB" b="1" dirty="0"/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7906" y="819258"/>
            <a:ext cx="7846637" cy="53987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217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sz="24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CPC Products after CPC revisions</a:t>
            </a:r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66" y="2045970"/>
            <a:ext cx="6249718" cy="15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9057" y="887758"/>
            <a:ext cx="1818447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document level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(CPCNO)</a:t>
            </a:r>
            <a:endParaRPr lang="en-GB" b="1" dirty="0">
              <a:solidFill>
                <a:srgbClr val="4C575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5760" y="862353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family level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(CPC)</a:t>
            </a:r>
            <a:endParaRPr lang="en-GB" b="1" dirty="0">
              <a:solidFill>
                <a:srgbClr val="4C575F"/>
              </a:solidFill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91546" y="1549105"/>
            <a:ext cx="45719" cy="316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5658520" y="2665757"/>
            <a:ext cx="711200" cy="142875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C575F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9191589" flipV="1">
            <a:off x="5463956" y="3445036"/>
            <a:ext cx="1668153" cy="157490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C575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53526" y="852238"/>
            <a:ext cx="7689850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9pPr>
          </a:lstStyle>
          <a:p>
            <a:r>
              <a:rPr lang="en-GB" sz="2100" kern="0" dirty="0"/>
              <a:t>Current picture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0" y="2000804"/>
            <a:ext cx="2644369" cy="208044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07" y="2012958"/>
            <a:ext cx="2476715" cy="2034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22" y="2001523"/>
            <a:ext cx="1737511" cy="20575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72496" y="2111375"/>
            <a:ext cx="1216560" cy="138113"/>
          </a:xfrm>
          <a:prstGeom prst="rect">
            <a:avLst/>
          </a:prstGeom>
          <a:solidFill>
            <a:srgbClr val="D5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1841" y="2665757"/>
            <a:ext cx="2197214" cy="184786"/>
          </a:xfrm>
          <a:prstGeom prst="rect">
            <a:avLst/>
          </a:prstGeom>
          <a:solidFill>
            <a:srgbClr val="C9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6568021" y="1549105"/>
            <a:ext cx="45719" cy="316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55341" y="3827807"/>
            <a:ext cx="2197214" cy="184786"/>
          </a:xfrm>
          <a:prstGeom prst="rect">
            <a:avLst/>
          </a:prstGeom>
          <a:solidFill>
            <a:srgbClr val="C9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0"/>
            <a:ext cx="4569614" cy="597519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38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0539" y="4835109"/>
            <a:ext cx="3263461" cy="273844"/>
          </a:xfrm>
        </p:spPr>
        <p:txBody>
          <a:bodyPr/>
          <a:lstStyle/>
          <a:p>
            <a:pPr algn="r"/>
            <a:r>
              <a:rPr lang="en-US" sz="900" dirty="0" smtClean="0"/>
              <a:t>Geneva, 21 February 2017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806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8" grpId="0" animBg="1"/>
      <p:bldP spid="2" grpId="0" animBg="1"/>
      <p:bldP spid="1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6" name="Title 7"/>
          <p:cNvSpPr>
            <a:spLocks noGrp="1"/>
          </p:cNvSpPr>
          <p:nvPr>
            <p:ph type="ctrTitle"/>
          </p:nvPr>
        </p:nvSpPr>
        <p:spPr>
          <a:xfrm>
            <a:off x="1796448" y="1269999"/>
            <a:ext cx="5674750" cy="1643063"/>
          </a:xfrm>
        </p:spPr>
        <p:txBody>
          <a:bodyPr/>
          <a:lstStyle/>
          <a:p>
            <a:r>
              <a:rPr lang="en-GB" sz="3400" dirty="0" smtClean="0"/>
              <a:t>CPC and National Offices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11223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0710" y="720453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family level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(CPC)</a:t>
            </a:r>
            <a:endParaRPr lang="en-GB" b="1" dirty="0">
              <a:solidFill>
                <a:srgbClr val="4C575F"/>
              </a:solidFill>
              <a:cs typeface="Arial" charset="0"/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5658520" y="2665757"/>
            <a:ext cx="711200" cy="142875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C575F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9191589" flipV="1">
            <a:off x="5463956" y="3445036"/>
            <a:ext cx="1668153" cy="157490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4C575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82401" y="678988"/>
            <a:ext cx="7689850" cy="4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B56"/>
                </a:solidFill>
                <a:latin typeface="Arial" charset="0"/>
              </a:defRPr>
            </a:lvl9pPr>
          </a:lstStyle>
          <a:p>
            <a:r>
              <a:rPr lang="en-GB" sz="2100" kern="0" dirty="0"/>
              <a:t>Future picture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518361" y="1423297"/>
            <a:ext cx="45719" cy="448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0" y="2000804"/>
            <a:ext cx="2644369" cy="208044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07" y="2012958"/>
            <a:ext cx="2476715" cy="20347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5014" y="4377999"/>
            <a:ext cx="324191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4C575F"/>
                </a:solidFill>
                <a:cs typeface="Arial" charset="0"/>
              </a:rPr>
              <a:t>Expected </a:t>
            </a:r>
            <a:r>
              <a:rPr lang="en-GB" b="1" dirty="0" smtClean="0">
                <a:solidFill>
                  <a:srgbClr val="4C575F"/>
                </a:solidFill>
                <a:cs typeface="Arial" charset="0"/>
              </a:rPr>
              <a:t>by the end of 2018</a:t>
            </a:r>
            <a:endParaRPr lang="en-GB" b="1" dirty="0">
              <a:solidFill>
                <a:srgbClr val="4C575F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21" y="2017329"/>
            <a:ext cx="2297856" cy="208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378950"/>
            <a:ext cx="2801522" cy="3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5898401" y="3185717"/>
            <a:ext cx="2201991" cy="16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>
            <a:stCxn id="19" idx="4"/>
            <a:endCxn id="1027" idx="0"/>
          </p:cNvCxnSpPr>
          <p:nvPr/>
        </p:nvCxnSpPr>
        <p:spPr>
          <a:xfrm flipH="1">
            <a:off x="6908865" y="3354857"/>
            <a:ext cx="90532" cy="10240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72496" y="2121000"/>
            <a:ext cx="1216560" cy="138113"/>
          </a:xfrm>
          <a:prstGeom prst="rect">
            <a:avLst/>
          </a:prstGeom>
          <a:solidFill>
            <a:srgbClr val="D5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40"/>
          <a:stretch/>
        </p:blipFill>
        <p:spPr>
          <a:xfrm>
            <a:off x="2386" y="0"/>
            <a:ext cx="4569614" cy="597519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353287" cy="5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87" y="34738"/>
            <a:ext cx="1147838" cy="56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4841888"/>
            <a:ext cx="2133600" cy="273844"/>
          </a:xfrm>
        </p:spPr>
        <p:txBody>
          <a:bodyPr/>
          <a:lstStyle/>
          <a:p>
            <a:r>
              <a:rPr lang="en-US" sz="900" dirty="0" smtClean="0"/>
              <a:t>Geneva, 21 February 2017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324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8" grpId="0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86605" y="1684901"/>
            <a:ext cx="6941488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attention!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www.cpcinfo.org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cpc@epo.org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cpc@uspto.gov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4294967295"/>
          </p:nvPr>
        </p:nvSpPr>
        <p:spPr>
          <a:xfrm>
            <a:off x="346080" y="630976"/>
            <a:ext cx="10462183" cy="5398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altLang="en-US" sz="2500" b="1" dirty="0"/>
              <a:t>Around the world</a:t>
            </a:r>
            <a:endParaRPr lang="en-GB" sz="25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45661" y="997434"/>
            <a:ext cx="7887257" cy="3476595"/>
            <a:chOff x="953589" y="1214833"/>
            <a:chExt cx="9643545" cy="54537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73" b="12901"/>
            <a:stretch/>
          </p:blipFill>
          <p:spPr>
            <a:xfrm>
              <a:off x="953589" y="1214833"/>
              <a:ext cx="9643545" cy="54537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20898" y="1953897"/>
              <a:ext cx="982493" cy="43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chemeClr val="bg1"/>
                  </a:solidFill>
                </a:rPr>
                <a:t>EAPO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9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8785" y="475741"/>
            <a:ext cx="8043333" cy="63817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2500"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16 Offices </a:t>
            </a:r>
            <a:r>
              <a:rPr lang="en-GB" sz="2700" dirty="0" smtClean="0"/>
              <a:t>within</a:t>
            </a:r>
            <a:r>
              <a:rPr lang="en-GB" dirty="0" smtClean="0"/>
              <a:t> the European Patent Organisation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6"/>
          <a:stretch/>
        </p:blipFill>
        <p:spPr>
          <a:xfrm>
            <a:off x="194004" y="1113916"/>
            <a:ext cx="5250355" cy="3618074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44359" y="1368149"/>
            <a:ext cx="3635098" cy="2308324"/>
          </a:xfrm>
          <a:prstGeom prst="rect">
            <a:avLst/>
          </a:prstGeom>
          <a:solidFill>
            <a:srgbClr val="D8DEE4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rgbClr val="404B5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  <a:defRPr sz="2000">
                <a:solidFill>
                  <a:srgbClr val="404B5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  <a:defRPr sz="2000">
                <a:solidFill>
                  <a:srgbClr val="404B5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  <a:defRPr sz="2000">
                <a:solidFill>
                  <a:srgbClr val="404B5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Wingdings" pitchFamily="2" charset="2"/>
              <a:buChar char="Ø"/>
              <a:defRPr sz="2000">
                <a:solidFill>
                  <a:srgbClr val="404B5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000">
                <a:solidFill>
                  <a:srgbClr val="404B5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000">
                <a:solidFill>
                  <a:srgbClr val="404B5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000">
                <a:solidFill>
                  <a:srgbClr val="404B5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000">
                <a:solidFill>
                  <a:srgbClr val="404B5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dirty="0">
                <a:solidFill>
                  <a:srgbClr val="4C575F"/>
                </a:solidFill>
              </a:rPr>
              <a:t>Furthermore, CPC is </a:t>
            </a:r>
            <a:r>
              <a:rPr lang="en-GB" altLang="en-US" b="1" dirty="0">
                <a:solidFill>
                  <a:srgbClr val="4C575F"/>
                </a:solidFill>
              </a:rPr>
              <a:t>used for search </a:t>
            </a:r>
            <a:r>
              <a:rPr lang="en-GB" altLang="en-US" dirty="0">
                <a:solidFill>
                  <a:srgbClr val="4C575F"/>
                </a:solidFill>
              </a:rPr>
              <a:t>by more than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b="1" dirty="0">
                <a:solidFill>
                  <a:srgbClr val="4C575F"/>
                </a:solidFill>
              </a:rPr>
              <a:t>45 Patent Offices </a:t>
            </a:r>
            <a:r>
              <a:rPr lang="en-GB" altLang="en-US" dirty="0">
                <a:solidFill>
                  <a:srgbClr val="4C575F"/>
                </a:solidFill>
              </a:rPr>
              <a:t>and by more than </a:t>
            </a:r>
            <a:r>
              <a:rPr lang="en-GB" altLang="en-US" b="1" dirty="0">
                <a:solidFill>
                  <a:srgbClr val="4C575F"/>
                </a:solidFill>
              </a:rPr>
              <a:t>25 000 examiners</a:t>
            </a:r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28650" y="528638"/>
            <a:ext cx="10515600" cy="285273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217" rtl="0" eaLnBrk="1" latinLnBrk="0" hangingPunct="1">
              <a:spcBef>
                <a:spcPct val="0"/>
              </a:spcBef>
              <a:buNone/>
              <a:defRPr sz="28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3400" dirty="0" smtClean="0"/>
              <a:t>CPC coverage -</a:t>
            </a:r>
            <a:br>
              <a:rPr lang="en-GB" sz="3400" dirty="0" smtClean="0"/>
            </a:br>
            <a:endParaRPr lang="en-GB" sz="340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idx="1"/>
          </p:nvPr>
        </p:nvSpPr>
        <p:spPr>
          <a:xfrm>
            <a:off x="615950" y="3043239"/>
            <a:ext cx="10515600" cy="1500187"/>
          </a:xfrm>
        </p:spPr>
        <p:txBody>
          <a:bodyPr/>
          <a:lstStyle/>
          <a:p>
            <a:r>
              <a:rPr lang="en-GB" sz="2500" b="1" dirty="0"/>
              <a:t>Much more than EP &amp; US documents...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99419" y="839111"/>
            <a:ext cx="6375149" cy="5398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500" b="1" dirty="0"/>
              <a:t>CPC documentation coverage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02" y="1568826"/>
            <a:ext cx="5372066" cy="32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9300" y="680915"/>
            <a:ext cx="7302500" cy="9504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217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sz="24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ctr"/>
            <a:r>
              <a:rPr lang="en-GB" sz="2000" dirty="0">
                <a:solidFill>
                  <a:srgbClr val="404B56"/>
                </a:solidFill>
                <a:latin typeface="+mj-lt"/>
                <a:cs typeface="+mj-cs"/>
              </a:rPr>
              <a:t>CPC Coverage </a:t>
            </a:r>
            <a:r>
              <a:rPr lang="en-GB" sz="2000" dirty="0" smtClean="0">
                <a:solidFill>
                  <a:srgbClr val="404B56"/>
                </a:solidFill>
                <a:latin typeface="+mj-lt"/>
                <a:cs typeface="+mj-cs"/>
              </a:rPr>
              <a:t>(</a:t>
            </a:r>
            <a:r>
              <a:rPr lang="en-GB" sz="2000" dirty="0">
                <a:solidFill>
                  <a:srgbClr val="404B56"/>
                </a:solidFill>
              </a:rPr>
              <a:t>EPODOC, </a:t>
            </a:r>
            <a:r>
              <a:rPr lang="en-GB" sz="2000" dirty="0" smtClean="0">
                <a:solidFill>
                  <a:srgbClr val="404B56"/>
                </a:solidFill>
                <a:latin typeface="+mj-lt"/>
                <a:cs typeface="+mj-cs"/>
              </a:rPr>
              <a:t>1 </a:t>
            </a:r>
            <a:r>
              <a:rPr lang="en-GB" sz="2000" dirty="0">
                <a:solidFill>
                  <a:srgbClr val="404B56"/>
                </a:solidFill>
                <a:latin typeface="+mj-lt"/>
                <a:cs typeface="+mj-cs"/>
              </a:rPr>
              <a:t>February 2017) </a:t>
            </a:r>
          </a:p>
          <a:p>
            <a:pPr algn="ctr" fontAlgn="ctr"/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1334891"/>
            <a:ext cx="5953125" cy="331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Geneva, 21 February 2017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615" y="696348"/>
            <a:ext cx="7837713" cy="38530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217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sz="2400" b="1" kern="1200" spc="0" baseline="0">
                <a:solidFill>
                  <a:srgbClr val="3B46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ctr"/>
            <a:r>
              <a:rPr lang="en-GB" sz="2000" dirty="0">
                <a:solidFill>
                  <a:srgbClr val="404B56"/>
                </a:solidFill>
                <a:latin typeface="+mj-lt"/>
                <a:cs typeface="+mj-cs"/>
              </a:rPr>
              <a:t>CPC Coverage of other patent collections (EPODOC, 1 February 2017)</a:t>
            </a:r>
          </a:p>
          <a:p>
            <a:pPr fontAlgn="ctr"/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92326" y="4799491"/>
            <a:ext cx="4602174" cy="307777"/>
          </a:xfrm>
          <a:prstGeom prst="rect">
            <a:avLst/>
          </a:prstGeom>
          <a:solidFill>
            <a:srgbClr val="D8DEE4"/>
          </a:solidFill>
          <a:ln w="25400">
            <a:solidFill>
              <a:srgbClr val="0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Overall, 46.7 million documents classified in CPC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3" y="1215483"/>
            <a:ext cx="8274205" cy="349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3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EPO Template English">
  <a:themeElements>
    <a:clrScheme name="# EPO Colors">
      <a:dk1>
        <a:srgbClr val="3B464D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62</TotalTime>
  <Words>1326</Words>
  <Application>Microsoft Office PowerPoint</Application>
  <PresentationFormat>On-screen Show (16:9)</PresentationFormat>
  <Paragraphs>405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EPO Template English</vt:lpstr>
      <vt:lpstr>PowerPoint Presentation</vt:lpstr>
      <vt:lpstr>PowerPoint Presentation</vt:lpstr>
      <vt:lpstr>CPC and National Offices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Patent Office and United States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in the CPC</dc:title>
  <dc:subject>Recent Developments in the CPC</dc:subject>
  <dc:creator>Gayout Sophie</dc:creator>
  <cp:keywords>IPC</cp:keywords>
  <cp:lastModifiedBy>MALANGA SALAZAR Isabelle</cp:lastModifiedBy>
  <cp:revision>858</cp:revision>
  <cp:lastPrinted>2017-02-17T15:05:22Z</cp:lastPrinted>
  <dcterms:created xsi:type="dcterms:W3CDTF">2013-11-26T08:54:07Z</dcterms:created>
  <dcterms:modified xsi:type="dcterms:W3CDTF">2017-03-08T11:39:56Z</dcterms:modified>
</cp:coreProperties>
</file>