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88" r:id="rId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D0A2B"/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13" autoAdjust="0"/>
    <p:restoredTop sz="94660"/>
  </p:normalViewPr>
  <p:slideViewPr>
    <p:cSldViewPr>
      <p:cViewPr>
        <p:scale>
          <a:sx n="107" d="100"/>
          <a:sy n="107" d="100"/>
        </p:scale>
        <p:origin x="-2100" y="-276"/>
      </p:cViewPr>
      <p:guideLst>
        <p:guide orient="horz" pos="3929"/>
        <p:guide pos="510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094" y="-90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1200" b="1" dirty="0" smtClean="0">
                <a:solidFill>
                  <a:srgbClr val="9D0A2B"/>
                </a:solidFill>
              </a:rPr>
            </a:br>
            <a:r>
              <a:rPr lang="fr-CH" sz="1200" b="1" dirty="0" smtClean="0">
                <a:solidFill>
                  <a:srgbClr val="9D0A2B"/>
                </a:solidFill>
              </a:rPr>
              <a:t>Patent System</a:t>
            </a:r>
            <a:endParaRPr lang="fr-CH" sz="1200" b="1" dirty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384155"/>
            <a:ext cx="102463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900" dirty="0" smtClean="0"/>
              <a:t>July2018</a:t>
            </a:r>
          </a:p>
          <a:p>
            <a:pPr>
              <a:spcBef>
                <a:spcPts val="0"/>
              </a:spcBef>
              <a:defRPr/>
            </a:pPr>
            <a:r>
              <a:rPr lang="en-US" sz="900" baseline="0" dirty="0" smtClean="0"/>
              <a:t>rule changes-</a:t>
            </a:r>
            <a:fld id="{DA79EEDA-9492-4994-BB18-1005CD6866B1}" type="slidenum">
              <a:rPr lang="en-US" sz="900" smtClean="0"/>
              <a:pPr>
                <a:spcBef>
                  <a:spcPts val="0"/>
                </a:spcBef>
                <a:defRPr/>
              </a:pPr>
              <a:t>‹#›</a:t>
            </a:fld>
            <a:endParaRPr lang="en-US" sz="900" dirty="0" smtClean="0"/>
          </a:p>
          <a:p>
            <a:pPr>
              <a:spcBef>
                <a:spcPts val="0"/>
              </a:spcBef>
              <a:defRPr/>
            </a:pPr>
            <a:r>
              <a:rPr lang="en-US" sz="900" dirty="0" smtClean="0"/>
              <a:t>14.02.2018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202800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800" b="1" dirty="0" smtClean="0">
                <a:solidFill>
                  <a:srgbClr val="9D0A2B"/>
                </a:solidFill>
              </a:rPr>
            </a:br>
            <a:r>
              <a:rPr lang="fr-CH" sz="800" b="1" dirty="0" smtClean="0">
                <a:solidFill>
                  <a:srgbClr val="9D0A2B"/>
                </a:solidFill>
              </a:rPr>
              <a:t>Patent System</a:t>
            </a:r>
            <a:endParaRPr lang="fr-CH" sz="800" b="1" dirty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15964" y="4113490"/>
            <a:ext cx="7920532" cy="1406525"/>
          </a:xfrm>
          <a:noFill/>
        </p:spPr>
        <p:txBody>
          <a:bodyPr/>
          <a:lstStyle/>
          <a:p>
            <a:pPr eaLnBrk="1" hangingPunct="1"/>
            <a:r>
              <a:rPr lang="en-US" sz="3400" b="1" dirty="0" smtClean="0">
                <a:solidFill>
                  <a:srgbClr val="70899B"/>
                </a:solidFill>
              </a:rPr>
              <a:t>Amendments to the PCT Regulations as from 1 July 2018</a:t>
            </a:r>
          </a:p>
          <a:p>
            <a:pPr eaLnBrk="1" hangingPunct="1"/>
            <a:endParaRPr lang="en-US" sz="3600" dirty="0" smtClean="0">
              <a:solidFill>
                <a:srgbClr val="70899B"/>
              </a:solidFill>
            </a:endParaRPr>
          </a:p>
        </p:txBody>
      </p:sp>
      <p:pic>
        <p:nvPicPr>
          <p:cNvPr id="3075" name="Picture 8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77" y="3740427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888"/>
            <a:ext cx="8507288" cy="758848"/>
          </a:xfrm>
        </p:spPr>
        <p:txBody>
          <a:bodyPr/>
          <a:lstStyle/>
          <a:p>
            <a:r>
              <a:rPr lang="en-US" dirty="0" smtClean="0"/>
              <a:t>PCT Rule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00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dirty="0" smtClean="0"/>
              <a:t>Amendment to the Schedule of Fees</a:t>
            </a:r>
          </a:p>
          <a:p>
            <a:pPr marL="808038" lvl="1" indent="-350838"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/>
              <a:t>Clarification that the 90% </a:t>
            </a:r>
            <a:r>
              <a:rPr lang="en-US" altLang="en-US" dirty="0"/>
              <a:t>fee </a:t>
            </a:r>
            <a:r>
              <a:rPr lang="en-US" altLang="en-US" dirty="0" smtClean="0"/>
              <a:t>reduction is intended only for persons filing PCT applications in their own right and not those filing PCT applications on behalf of a person or entity which is not eligible for the fee reduction (e.g. the director or employee of a company where the application is made for the benefit of the company)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dirty="0" smtClean="0"/>
              <a:t>Amendment </a:t>
            </a:r>
            <a:r>
              <a:rPr lang="en-GB" altLang="en-US" dirty="0"/>
              <a:t>to PCT </a:t>
            </a:r>
            <a:r>
              <a:rPr lang="en-GB" altLang="en-US" dirty="0" smtClean="0"/>
              <a:t>Rules </a:t>
            </a:r>
            <a:r>
              <a:rPr lang="en-GB" altLang="en-US" dirty="0"/>
              <a:t>4.1(b)(ii</a:t>
            </a:r>
            <a:r>
              <a:rPr lang="en-GB" altLang="en-US" dirty="0" smtClean="0"/>
              <a:t>) and 41.2(b)</a:t>
            </a:r>
          </a:p>
          <a:p>
            <a:pPr marL="808038" lvl="1" indent="-350838">
              <a:spcBef>
                <a:spcPts val="600"/>
              </a:spcBef>
              <a:spcAft>
                <a:spcPts val="600"/>
              </a:spcAft>
            </a:pPr>
            <a:r>
              <a:rPr lang="fr-CH" altLang="en-US" dirty="0" smtClean="0"/>
              <a:t>Correction </a:t>
            </a:r>
            <a:r>
              <a:rPr lang="en-US" altLang="en-US" dirty="0" smtClean="0"/>
              <a:t>of references regarding provisions which entered into force on 1 July 2017 relating to the transmittal of earlier search and/or classification results</a:t>
            </a:r>
            <a:endParaRPr lang="fr-CH" altLang="en-US" dirty="0"/>
          </a:p>
        </p:txBody>
      </p:sp>
    </p:spTree>
    <p:extLst>
      <p:ext uri="{BB962C8B-B14F-4D97-AF65-F5344CB8AC3E}">
        <p14:creationId xmlns:p14="http://schemas.microsoft.com/office/powerpoint/2010/main" val="363096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EN_2010_pct background png</Template>
  <TotalTime>3</TotalTime>
  <Words>115</Words>
  <Application>Microsoft Office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EN_2010_pct background png</vt:lpstr>
      <vt:lpstr>PowerPoint Presentation</vt:lpstr>
      <vt:lpstr>PCT Rule Changes</vt:lpstr>
    </vt:vector>
  </TitlesOfParts>
  <Company>World Intellectual Property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Amendments to the PCT Regulations as from 1 July 2018</dc:title>
  <dc:creator>WIPO</dc:creator>
  <cp:lastModifiedBy>RODRIGUEZ Geraldine</cp:lastModifiedBy>
  <cp:revision>134</cp:revision>
  <cp:lastPrinted>2015-05-01T14:20:17Z</cp:lastPrinted>
  <dcterms:created xsi:type="dcterms:W3CDTF">2013-11-19T11:19:13Z</dcterms:created>
  <dcterms:modified xsi:type="dcterms:W3CDTF">2018-05-24T13:01:28Z</dcterms:modified>
</cp:coreProperties>
</file>