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2"/>
    <p:sldId id="260" r:id="rId3"/>
    <p:sldId id="285" r:id="rId4"/>
  </p:sldIdLst>
  <p:sldSz cx="9144000" cy="6858000" type="screen4x3"/>
  <p:notesSz cx="7099300" cy="102235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0A2B"/>
    <a:srgbClr val="7089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686" autoAdjust="0"/>
    <p:restoredTop sz="94660"/>
  </p:normalViewPr>
  <p:slideViewPr>
    <p:cSldViewPr>
      <p:cViewPr varScale="1">
        <p:scale>
          <a:sx n="67" d="100"/>
          <a:sy n="67" d="100"/>
        </p:scale>
        <p:origin x="-762" y="-96"/>
      </p:cViewPr>
      <p:guideLst>
        <p:guide orient="horz" pos="3929"/>
        <p:guide pos="487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1" d="100"/>
          <a:sy n="71" d="100"/>
        </p:scale>
        <p:origin x="-2238" y="-96"/>
      </p:cViewPr>
      <p:guideLst>
        <p:guide orient="horz" pos="3219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4750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3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91" tIns="47346" rIns="94691" bIns="47346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6" y="0"/>
            <a:ext cx="30763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91" tIns="47346" rIns="94691" bIns="47346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6763"/>
            <a:ext cx="5111750" cy="3833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1" y="4856163"/>
            <a:ext cx="5679440" cy="460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91" tIns="47346" rIns="94691" bIns="473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10550"/>
            <a:ext cx="30763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91" tIns="47346" rIns="94691" bIns="47346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6" y="9710550"/>
            <a:ext cx="30763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91" tIns="47346" rIns="94691" bIns="47346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CA84FE9B-D5D4-4B76-87EA-A08EA8B20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7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1750" cy="3833812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>
                <a:solidFill>
                  <a:srgbClr val="70899B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684400" y="1818000"/>
            <a:ext cx="1695912" cy="403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1200" b="1" dirty="0" err="1" smtClean="0">
                <a:solidFill>
                  <a:srgbClr val="9D0A2B"/>
                </a:solidFill>
              </a:rPr>
              <a:t>Das</a:t>
            </a:r>
            <a:r>
              <a:rPr lang="fr-CH" sz="1200" b="1" dirty="0" smtClean="0">
                <a:solidFill>
                  <a:srgbClr val="9D0A2B"/>
                </a:solidFill>
              </a:rPr>
              <a:t> internationale</a:t>
            </a:r>
            <a:br>
              <a:rPr lang="fr-CH" sz="1200" b="1" dirty="0" smtClean="0">
                <a:solidFill>
                  <a:srgbClr val="9D0A2B"/>
                </a:solidFill>
              </a:rPr>
            </a:br>
            <a:r>
              <a:rPr lang="fr-CH" sz="1200" b="1" dirty="0" err="1" smtClean="0">
                <a:solidFill>
                  <a:srgbClr val="9D0A2B"/>
                </a:solidFill>
              </a:rPr>
              <a:t>Patentsystem</a:t>
            </a:r>
            <a:endParaRPr lang="fr-CH" sz="1200" b="1" dirty="0" smtClean="0">
              <a:solidFill>
                <a:srgbClr val="9D0A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961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3305F-35F4-4D38-853F-6972B7651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1C06C-5FA2-4438-B070-4F16D45DB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8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899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1pPr>
            <a:lvl2pPr marL="742950" indent="-285750">
              <a:buClr>
                <a:srgbClr val="9D0A2B"/>
              </a:buClr>
              <a:buSzPct val="100000"/>
              <a:buFont typeface="Wingdings" pitchFamily="2" charset="2"/>
              <a:buChar char="q"/>
              <a:defRPr/>
            </a:lvl2pPr>
            <a:lvl3pPr marL="1143000" indent="-228600">
              <a:buClr>
                <a:srgbClr val="9D0A2B"/>
              </a:buClr>
              <a:buSzPct val="100000"/>
              <a:buFont typeface="Wingdings" pitchFamily="2" charset="2"/>
              <a:buChar char="§"/>
              <a:defRPr/>
            </a:lvl3pPr>
            <a:lvl4pPr marL="16002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4pPr>
            <a:lvl5pPr marL="20574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6491765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900" dirty="0" smtClean="0"/>
              <a:t>2015</a:t>
            </a:r>
            <a:r>
              <a:rPr lang="en-US" sz="900" baseline="0" dirty="0" smtClean="0"/>
              <a:t> July changes-</a:t>
            </a:r>
            <a:fld id="{DA79EEDA-9492-4994-BB18-1005CD6866B1}" type="slidenum">
              <a:rPr lang="en-US" sz="900" smtClean="0"/>
              <a:pPr>
                <a:spcBef>
                  <a:spcPts val="0"/>
                </a:spcBef>
                <a:defRPr/>
              </a:pPr>
              <a:t>‹#›</a:t>
            </a:fld>
            <a:endParaRPr lang="en-US" sz="900" dirty="0" smtClean="0"/>
          </a:p>
          <a:p>
            <a:pPr>
              <a:spcBef>
                <a:spcPts val="0"/>
              </a:spcBef>
              <a:defRPr/>
            </a:pPr>
            <a:r>
              <a:rPr lang="en-US" sz="900" dirty="0" smtClean="0"/>
              <a:t>04.05.2015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72" y="6069657"/>
            <a:ext cx="1005927" cy="16765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7614000" y="6202800"/>
            <a:ext cx="1422000" cy="302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800" b="1" dirty="0" err="1" smtClean="0">
                <a:solidFill>
                  <a:srgbClr val="9D0A2B"/>
                </a:solidFill>
              </a:rPr>
              <a:t>Das</a:t>
            </a:r>
            <a:r>
              <a:rPr lang="fr-CH" sz="800" b="1" dirty="0" smtClean="0">
                <a:solidFill>
                  <a:srgbClr val="9D0A2B"/>
                </a:solidFill>
              </a:rPr>
              <a:t> internationale</a:t>
            </a:r>
            <a:br>
              <a:rPr lang="fr-CH" sz="800" b="1" dirty="0" smtClean="0">
                <a:solidFill>
                  <a:srgbClr val="9D0A2B"/>
                </a:solidFill>
              </a:rPr>
            </a:br>
            <a:r>
              <a:rPr lang="fr-CH" sz="800" b="1" dirty="0" err="1" smtClean="0">
                <a:solidFill>
                  <a:srgbClr val="9D0A2B"/>
                </a:solidFill>
              </a:rPr>
              <a:t>Patentsystem</a:t>
            </a:r>
            <a:r>
              <a:rPr lang="fr-CH" sz="800" b="1" dirty="0" smtClean="0">
                <a:solidFill>
                  <a:srgbClr val="9D0A2B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934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B5F7D-D5B1-4D98-B310-16D211F23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0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17826-A1A8-4B20-83BB-6B4226365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8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46D48-0F63-43E9-B47C-935DCDFAA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5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760F4-0BB2-41F5-A823-565642484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D60C8-7BA5-467F-BCD3-E871B6D03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6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813F8-B5E0-463F-B52D-A76CAE180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4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7A5B0-4E40-4836-BF8A-4DD351994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6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F3150A8-B334-48D8-BDDC-A2E01CBB8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187624" y="4176885"/>
            <a:ext cx="5801072" cy="1910233"/>
          </a:xfrm>
          <a:noFill/>
          <a:ln/>
        </p:spPr>
        <p:txBody>
          <a:bodyPr/>
          <a:lstStyle/>
          <a:p>
            <a:r>
              <a:rPr lang="en-US" sz="3600" b="1" dirty="0" err="1">
                <a:solidFill>
                  <a:srgbClr val="70899B"/>
                </a:solidFill>
              </a:rPr>
              <a:t>Änderungen</a:t>
            </a:r>
            <a:r>
              <a:rPr lang="en-US" sz="3600" b="1" dirty="0">
                <a:solidFill>
                  <a:srgbClr val="70899B"/>
                </a:solidFill>
              </a:rPr>
              <a:t> der </a:t>
            </a:r>
            <a:r>
              <a:rPr lang="en-US" sz="3600" b="1" dirty="0" err="1">
                <a:solidFill>
                  <a:srgbClr val="70899B"/>
                </a:solidFill>
              </a:rPr>
              <a:t>Ausführungsordnung</a:t>
            </a:r>
            <a:r>
              <a:rPr lang="en-US" sz="3600" b="1" dirty="0">
                <a:solidFill>
                  <a:srgbClr val="70899B"/>
                </a:solidFill>
              </a:rPr>
              <a:t> </a:t>
            </a:r>
            <a:r>
              <a:rPr lang="en-US" sz="3600" b="1" dirty="0" err="1">
                <a:solidFill>
                  <a:srgbClr val="70899B"/>
                </a:solidFill>
              </a:rPr>
              <a:t>mit</a:t>
            </a:r>
            <a:r>
              <a:rPr lang="en-US" sz="3600" b="1" dirty="0">
                <a:solidFill>
                  <a:srgbClr val="70899B"/>
                </a:solidFill>
              </a:rPr>
              <a:t> </a:t>
            </a:r>
            <a:r>
              <a:rPr lang="en-US" sz="3600" b="1" dirty="0" err="1">
                <a:solidFill>
                  <a:srgbClr val="70899B"/>
                </a:solidFill>
              </a:rPr>
              <a:t>Wirkung</a:t>
            </a:r>
            <a:r>
              <a:rPr lang="en-US" sz="3600" b="1" dirty="0">
                <a:solidFill>
                  <a:srgbClr val="70899B"/>
                </a:solidFill>
              </a:rPr>
              <a:t> ab 1. </a:t>
            </a:r>
            <a:r>
              <a:rPr lang="en-US" sz="3600" b="1" dirty="0" err="1">
                <a:solidFill>
                  <a:srgbClr val="70899B"/>
                </a:solidFill>
              </a:rPr>
              <a:t>Juli</a:t>
            </a:r>
            <a:r>
              <a:rPr lang="en-US" sz="3600" b="1" dirty="0">
                <a:solidFill>
                  <a:srgbClr val="70899B"/>
                </a:solidFill>
              </a:rPr>
              <a:t> </a:t>
            </a:r>
            <a:r>
              <a:rPr lang="en-US" sz="3600" b="1" dirty="0" smtClean="0">
                <a:solidFill>
                  <a:srgbClr val="70899B"/>
                </a:solidFill>
              </a:rPr>
              <a:t>2015</a:t>
            </a:r>
            <a:endParaRPr lang="en-US" sz="3600" b="1" dirty="0">
              <a:solidFill>
                <a:srgbClr val="70899B"/>
              </a:solidFill>
            </a:endParaRPr>
          </a:p>
        </p:txBody>
      </p:sp>
      <p:pic>
        <p:nvPicPr>
          <p:cNvPr id="2063" name="Picture 15" descr="Puce-3_p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813" y="38100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69500" y="227013"/>
            <a:ext cx="8874500" cy="825723"/>
          </a:xfrm>
        </p:spPr>
        <p:txBody>
          <a:bodyPr/>
          <a:lstStyle/>
          <a:p>
            <a:r>
              <a:rPr lang="de-DE" altLang="en-US" dirty="0" smtClean="0"/>
              <a:t>Änderungen der Ausführungsordnung (1)</a:t>
            </a:r>
            <a:endParaRPr lang="de-DE" alt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322" y="1183204"/>
            <a:ext cx="8331200" cy="5438389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200" dirty="0" smtClean="0"/>
              <a:t>Verabschiedung eines geänderten Verfahrens hinsichtlich der zukünftigen Ernennung von internationalen Behörden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en-US" sz="2200" dirty="0" smtClean="0"/>
              <a:t>Wiederherstellung des Prioritätsrechts </a:t>
            </a:r>
          </a:p>
          <a:p>
            <a:pPr marL="808038" lvl="1" indent="-350838">
              <a:spcBef>
                <a:spcPts val="600"/>
              </a:spcBef>
              <a:spcAft>
                <a:spcPts val="600"/>
              </a:spcAft>
            </a:pPr>
            <a:r>
              <a:rPr lang="de-DE" altLang="en-US" sz="2200" dirty="0" smtClean="0"/>
              <a:t>Änderung der Regeln 49</a:t>
            </a:r>
            <a:r>
              <a:rPr lang="de-DE" altLang="en-US" sz="2200" i="1" dirty="0" smtClean="0"/>
              <a:t>ter </a:t>
            </a:r>
            <a:r>
              <a:rPr lang="de-DE" altLang="en-US" sz="2200" dirty="0" smtClean="0"/>
              <a:t>und </a:t>
            </a:r>
            <a:r>
              <a:rPr lang="de-DE" sz="2200" dirty="0" smtClean="0"/>
              <a:t>76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de-DE" altLang="en-US" sz="2200" dirty="0" smtClean="0"/>
              <a:t>Anträge auf Wiederherstellung des Prioritätsrechts müssen bei frühzeitigem Eintritt in die nationale Phase innerhalb eines Monats ab Eingang des Antrags beim nationalen Amt eingereicht werden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en-US" sz="2200" dirty="0" smtClean="0"/>
              <a:t>Allgemeine Vollmacht Änderung der Regel 90.5(d)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de-DE" altLang="en-US" sz="2200" dirty="0" smtClean="0"/>
              <a:t>Rechtliche Grundlage, die es dem Internationalen Büro ermöglicht, im Falle einer Zurücknahme eine Kopie einer allgemeinen Vollmacht zu verlangen</a:t>
            </a:r>
            <a:endParaRPr lang="de-DE" alt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32629" y="227013"/>
            <a:ext cx="8928992" cy="825723"/>
          </a:xfrm>
        </p:spPr>
        <p:txBody>
          <a:bodyPr/>
          <a:lstStyle/>
          <a:p>
            <a:r>
              <a:rPr lang="de-DE" altLang="en-US" dirty="0"/>
              <a:t>Änderungen der </a:t>
            </a:r>
            <a:r>
              <a:rPr lang="de-DE" altLang="en-US" dirty="0" smtClean="0"/>
              <a:t>Ausführungsordnung (</a:t>
            </a:r>
            <a:r>
              <a:rPr lang="de-DE" altLang="en-US" dirty="0"/>
              <a:t>2</a:t>
            </a:r>
            <a:r>
              <a:rPr lang="de-DE" altLang="en-US" dirty="0" smtClean="0"/>
              <a:t>)</a:t>
            </a:r>
            <a:endParaRPr lang="de-DE" alt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6697" y="1356455"/>
            <a:ext cx="8331200" cy="5207748"/>
          </a:xfrm>
        </p:spPr>
        <p:txBody>
          <a:bodyPr/>
          <a:lstStyle/>
          <a:p>
            <a:pPr marL="342900" lvl="2" indent="-342900">
              <a:spcBef>
                <a:spcPts val="600"/>
              </a:spcBef>
              <a:spcAft>
                <a:spcPts val="600"/>
              </a:spcAft>
              <a:buSzPct val="150000"/>
              <a:buFont typeface="Arial" pitchFamily="34" charset="0"/>
              <a:buChar char="■"/>
            </a:pPr>
            <a:r>
              <a:rPr lang="en-US" dirty="0" err="1" smtClean="0"/>
              <a:t>Nachträgliche</a:t>
            </a:r>
            <a:r>
              <a:rPr lang="en-US" dirty="0" smtClean="0"/>
              <a:t> </a:t>
            </a:r>
            <a:r>
              <a:rPr lang="en-US" dirty="0" err="1" smtClean="0"/>
              <a:t>Korrektur</a:t>
            </a:r>
            <a:r>
              <a:rPr lang="en-US" dirty="0" smtClean="0"/>
              <a:t> des </a:t>
            </a:r>
            <a:r>
              <a:rPr lang="en-US" dirty="0" err="1" smtClean="0"/>
              <a:t>Regelverweises</a:t>
            </a:r>
            <a:r>
              <a:rPr lang="en-US" dirty="0" smtClean="0"/>
              <a:t> in Regel 90.3 in </a:t>
            </a:r>
            <a:r>
              <a:rPr lang="en-US" dirty="0" err="1" smtClean="0"/>
              <a:t>Bezug</a:t>
            </a:r>
            <a:r>
              <a:rPr lang="en-US" dirty="0" smtClean="0"/>
              <a:t> auf </a:t>
            </a:r>
            <a:r>
              <a:rPr lang="en-US" dirty="0" err="1" smtClean="0"/>
              <a:t>Anwälte</a:t>
            </a:r>
            <a:r>
              <a:rPr lang="en-US" dirty="0" smtClean="0"/>
              <a:t> und </a:t>
            </a:r>
            <a:r>
              <a:rPr lang="en-US" dirty="0" err="1" smtClean="0"/>
              <a:t>gemeinsame</a:t>
            </a:r>
            <a:r>
              <a:rPr lang="en-US" dirty="0" smtClean="0"/>
              <a:t> </a:t>
            </a:r>
            <a:r>
              <a:rPr lang="en-US" dirty="0" err="1" smtClean="0"/>
              <a:t>Vertreter</a:t>
            </a:r>
            <a:r>
              <a:rPr lang="en-US" dirty="0" smtClean="0"/>
              <a:t> </a:t>
            </a:r>
            <a:endParaRPr lang="en-US" dirty="0"/>
          </a:p>
          <a:p>
            <a:pPr marL="342900" lvl="2" indent="-342900">
              <a:spcBef>
                <a:spcPts val="600"/>
              </a:spcBef>
              <a:spcAft>
                <a:spcPts val="600"/>
              </a:spcAft>
              <a:buSzPct val="150000"/>
              <a:buFont typeface="Arial" pitchFamily="34" charset="0"/>
              <a:buChar char="■"/>
            </a:pPr>
            <a:r>
              <a:rPr lang="en-US" dirty="0" err="1" smtClean="0"/>
              <a:t>Änderung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den </a:t>
            </a:r>
            <a:r>
              <a:rPr lang="en-US" dirty="0" err="1" smtClean="0"/>
              <a:t>Gebühren</a:t>
            </a:r>
            <a:endParaRPr lang="en-US" altLang="en-US" dirty="0"/>
          </a:p>
          <a:p>
            <a:pPr marL="808038" lvl="1" indent="-350838">
              <a:spcBef>
                <a:spcPts val="600"/>
              </a:spcBef>
              <a:spcAft>
                <a:spcPts val="600"/>
              </a:spcAft>
            </a:pPr>
            <a:r>
              <a:rPr lang="fr-CH" altLang="en-US" dirty="0" err="1" smtClean="0"/>
              <a:t>Gebührenermä</a:t>
            </a:r>
            <a:r>
              <a:rPr lang="el-GR" dirty="0" smtClean="0"/>
              <a:t>β</a:t>
            </a:r>
            <a:r>
              <a:rPr lang="fr-CH" altLang="en-US" dirty="0" err="1" smtClean="0"/>
              <a:t>igung</a:t>
            </a:r>
            <a:r>
              <a:rPr lang="fr-CH" altLang="en-US" dirty="0" smtClean="0"/>
              <a:t> </a:t>
            </a:r>
            <a:r>
              <a:rPr lang="fr-CH" altLang="en-US" dirty="0" err="1" smtClean="0"/>
              <a:t>für</a:t>
            </a:r>
            <a:r>
              <a:rPr lang="fr-CH" altLang="en-US" dirty="0" smtClean="0"/>
              <a:t> PCT-EASY-</a:t>
            </a:r>
            <a:r>
              <a:rPr lang="fr-CH" altLang="en-US" dirty="0" err="1" smtClean="0"/>
              <a:t>Anmeldungen</a:t>
            </a:r>
            <a:r>
              <a:rPr lang="fr-CH" altLang="en-US" dirty="0" smtClean="0"/>
              <a:t> </a:t>
            </a:r>
            <a:r>
              <a:rPr lang="fr-CH" altLang="en-US" dirty="0" err="1" smtClean="0"/>
              <a:t>wird</a:t>
            </a:r>
            <a:r>
              <a:rPr lang="fr-CH" altLang="en-US" dirty="0" smtClean="0"/>
              <a:t> ab 1.</a:t>
            </a:r>
            <a:r>
              <a:rPr lang="fr-CH" altLang="en-US" dirty="0"/>
              <a:t> </a:t>
            </a:r>
            <a:r>
              <a:rPr lang="fr-CH" altLang="en-US" dirty="0" err="1" smtClean="0"/>
              <a:t>Juli</a:t>
            </a:r>
            <a:r>
              <a:rPr lang="fr-CH" altLang="en-US" dirty="0" smtClean="0"/>
              <a:t> 2015 </a:t>
            </a:r>
            <a:r>
              <a:rPr lang="fr-CH" altLang="en-US" dirty="0" err="1" smtClean="0"/>
              <a:t>eingestellt</a:t>
            </a:r>
            <a:endParaRPr lang="fr-CH" altLang="en-US" dirty="0"/>
          </a:p>
          <a:p>
            <a:pPr marL="808038" lvl="1" indent="-350838">
              <a:spcBef>
                <a:spcPts val="600"/>
              </a:spcBef>
              <a:spcAft>
                <a:spcPts val="600"/>
              </a:spcAft>
            </a:pPr>
            <a:r>
              <a:rPr lang="fr-CH" dirty="0" err="1" smtClean="0"/>
              <a:t>Neue</a:t>
            </a:r>
            <a:r>
              <a:rPr lang="fr-CH" dirty="0" smtClean="0"/>
              <a:t> Formel </a:t>
            </a:r>
            <a:r>
              <a:rPr lang="fr-CH" dirty="0" err="1" smtClean="0"/>
              <a:t>zur</a:t>
            </a:r>
            <a:r>
              <a:rPr lang="fr-CH" dirty="0" smtClean="0"/>
              <a:t> </a:t>
            </a:r>
            <a:r>
              <a:rPr lang="fr-CH" dirty="0" err="1" smtClean="0"/>
              <a:t>Bestimmung</a:t>
            </a:r>
            <a:r>
              <a:rPr lang="fr-CH" dirty="0" smtClean="0"/>
              <a:t> der </a:t>
            </a:r>
            <a:r>
              <a:rPr lang="fr-CH" dirty="0" err="1" smtClean="0"/>
              <a:t>Berechtigung</a:t>
            </a:r>
            <a:r>
              <a:rPr lang="fr-CH" dirty="0" smtClean="0"/>
              <a:t> </a:t>
            </a:r>
            <a:r>
              <a:rPr lang="fr-CH" dirty="0" err="1" smtClean="0"/>
              <a:t>zur</a:t>
            </a:r>
            <a:r>
              <a:rPr lang="fr-CH" dirty="0" smtClean="0"/>
              <a:t> 90%-</a:t>
            </a:r>
            <a:r>
              <a:rPr lang="fr-CH" dirty="0" err="1" smtClean="0"/>
              <a:t>Gebührenermä</a:t>
            </a:r>
            <a:r>
              <a:rPr lang="el-GR" dirty="0" smtClean="0"/>
              <a:t>β</a:t>
            </a:r>
            <a:r>
              <a:rPr lang="fr-CH" dirty="0" err="1" smtClean="0"/>
              <a:t>igung</a:t>
            </a:r>
            <a:r>
              <a:rPr lang="fr-CH" dirty="0" smtClean="0"/>
              <a:t> </a:t>
            </a:r>
            <a:r>
              <a:rPr lang="fr-CH" dirty="0" err="1" smtClean="0"/>
              <a:t>für</a:t>
            </a:r>
            <a:r>
              <a:rPr lang="fr-CH" dirty="0" smtClean="0"/>
              <a:t> </a:t>
            </a:r>
            <a:r>
              <a:rPr lang="fr-CH" dirty="0" err="1" smtClean="0"/>
              <a:t>natürliche</a:t>
            </a:r>
            <a:r>
              <a:rPr lang="fr-CH" dirty="0" smtClean="0"/>
              <a:t> </a:t>
            </a:r>
            <a:r>
              <a:rPr lang="fr-CH" dirty="0" err="1" smtClean="0"/>
              <a:t>Personen</a:t>
            </a:r>
            <a:r>
              <a:rPr lang="fr-CH" dirty="0" smtClean="0"/>
              <a:t> </a:t>
            </a:r>
            <a:r>
              <a:rPr lang="fr-CH" dirty="0" err="1" smtClean="0"/>
              <a:t>aus</a:t>
            </a:r>
            <a:r>
              <a:rPr lang="fr-CH" dirty="0" smtClean="0"/>
              <a:t> </a:t>
            </a:r>
            <a:r>
              <a:rPr lang="fr-CH" dirty="0" err="1" smtClean="0"/>
              <a:t>bestimmten</a:t>
            </a:r>
            <a:r>
              <a:rPr lang="fr-CH" dirty="0" smtClean="0"/>
              <a:t> </a:t>
            </a:r>
            <a:r>
              <a:rPr lang="fr-CH" dirty="0" err="1" smtClean="0"/>
              <a:t>Ländern</a:t>
            </a:r>
            <a:r>
              <a:rPr lang="fr-CH" dirty="0" smtClean="0"/>
              <a:t>, </a:t>
            </a:r>
            <a:r>
              <a:rPr lang="fr-CH" dirty="0" err="1" smtClean="0"/>
              <a:t>basierend</a:t>
            </a:r>
            <a:r>
              <a:rPr lang="fr-CH" dirty="0" smtClean="0"/>
              <a:t> </a:t>
            </a:r>
            <a:r>
              <a:rPr lang="fr-CH" dirty="0" err="1" smtClean="0"/>
              <a:t>aus</a:t>
            </a:r>
            <a:r>
              <a:rPr lang="fr-CH" dirty="0" smtClean="0"/>
              <a:t> </a:t>
            </a:r>
            <a:r>
              <a:rPr lang="fr-CH" dirty="0" err="1" smtClean="0"/>
              <a:t>einer</a:t>
            </a:r>
            <a:r>
              <a:rPr lang="fr-CH" dirty="0" smtClean="0"/>
              <a:t> </a:t>
            </a:r>
            <a:r>
              <a:rPr lang="fr-CH" dirty="0" err="1" smtClean="0"/>
              <a:t>Kombination</a:t>
            </a:r>
            <a:r>
              <a:rPr lang="fr-CH" dirty="0" smtClean="0"/>
              <a:t> </a:t>
            </a:r>
            <a:r>
              <a:rPr lang="fr-CH" dirty="0" err="1" smtClean="0"/>
              <a:t>von</a:t>
            </a:r>
            <a:r>
              <a:rPr lang="fr-CH" dirty="0" smtClean="0"/>
              <a:t> </a:t>
            </a:r>
            <a:r>
              <a:rPr lang="fr-CH" dirty="0" err="1" smtClean="0"/>
              <a:t>Einkommen</a:t>
            </a:r>
            <a:r>
              <a:rPr lang="fr-CH" dirty="0" smtClean="0"/>
              <a:t> </a:t>
            </a:r>
            <a:r>
              <a:rPr lang="fr-CH" dirty="0" err="1" smtClean="0"/>
              <a:t>und</a:t>
            </a:r>
            <a:r>
              <a:rPr lang="fr-CH" dirty="0" smtClean="0"/>
              <a:t> Innovation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4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_2010_pct background png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DE_2010_pct background png</Template>
  <TotalTime>35</TotalTime>
  <Words>99</Words>
  <Application>Microsoft Office PowerPoint</Application>
  <PresentationFormat>On-screen Show (4:3)</PresentationFormat>
  <Paragraphs>13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DE_2010_pct background png</vt:lpstr>
      <vt:lpstr>PowerPoint Presentation</vt:lpstr>
      <vt:lpstr>Änderungen der Ausführungsordnung (1)</vt:lpstr>
      <vt:lpstr>Änderungen der Ausführungsordnung (2)</vt:lpstr>
    </vt:vector>
  </TitlesOfParts>
  <Company>World Intellectual Property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ARGANOZA Rosalina</dc:creator>
  <cp:lastModifiedBy>JULLIARD Corinne</cp:lastModifiedBy>
  <cp:revision>114</cp:revision>
  <cp:lastPrinted>2015-04-28T17:05:35Z</cp:lastPrinted>
  <dcterms:created xsi:type="dcterms:W3CDTF">2013-11-18T13:36:41Z</dcterms:created>
  <dcterms:modified xsi:type="dcterms:W3CDTF">2015-07-06T09:04:31Z</dcterms:modified>
</cp:coreProperties>
</file>