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2"/>
  </p:notesMasterIdLst>
  <p:sldIdLst>
    <p:sldId id="291" r:id="rId2"/>
    <p:sldId id="339" r:id="rId3"/>
    <p:sldId id="366" r:id="rId4"/>
    <p:sldId id="346" r:id="rId5"/>
    <p:sldId id="372" r:id="rId6"/>
    <p:sldId id="373" r:id="rId7"/>
    <p:sldId id="341" r:id="rId8"/>
    <p:sldId id="342" r:id="rId9"/>
    <p:sldId id="349" r:id="rId10"/>
    <p:sldId id="345" r:id="rId11"/>
    <p:sldId id="374" r:id="rId12"/>
    <p:sldId id="375" r:id="rId13"/>
    <p:sldId id="376" r:id="rId14"/>
    <p:sldId id="377" r:id="rId15"/>
    <p:sldId id="383" r:id="rId16"/>
    <p:sldId id="325" r:id="rId17"/>
    <p:sldId id="350" r:id="rId18"/>
    <p:sldId id="351" r:id="rId19"/>
    <p:sldId id="352" r:id="rId20"/>
    <p:sldId id="3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  <a:srgbClr val="99FF99"/>
    <a:srgbClr val="FF9900"/>
    <a:srgbClr val="996633"/>
    <a:srgbClr val="336600"/>
    <a:srgbClr val="FF9966"/>
    <a:srgbClr val="66FFCC"/>
    <a:srgbClr val="FF33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E73C-7350-494A-9854-DF2532F9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700F-C6E6-4BF6-9880-BBD3D9DF2FB4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1BB5-49AA-495F-81D3-351131EFB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C4D2-43E3-440B-A08F-6F0FF86F3011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D187-D41E-42B0-A131-414130C0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AE49-EA70-444F-B1AB-0A8FB521F5AD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F19D-16A7-4E90-9D25-E8AB6DA2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3A57-8A09-481B-B0C4-DE22223FAD9D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63167-6173-4594-AF6E-16D68B9B6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C6B9-0033-49F7-8548-FDDB97AFEF31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4A62-B941-487C-8CCE-63150DB4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E272-761D-471E-B078-9E980AAC3EB5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9964-14CB-4C5B-864B-E7439A22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F8A39-FEE0-4320-B612-7E7B500C6266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9BC8-F9AF-4AF4-B1C6-DBF1A911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290C-773B-4889-AEA8-D36AAB8BE540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4154-8FFD-4BA6-BB9D-063FBAEE3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67F8-3D3D-4E7E-A421-127126B9A0FA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CB7B-DE2F-4D69-AEB5-B28FD1346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C8B7-884D-4291-8D95-D6C1D773EEEA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89ED-3231-4FD2-9439-7498CA538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C202-299A-4D09-8DC9-A5F88EB0F54B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2F04-643E-4928-ADB8-8F2EE833B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4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5678CD31-9D31-4252-880D-2CE8A1873692}" type="datetime4">
              <a:rPr lang="en-US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397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7FC7A833-0D9B-4756-89ED-4B8C11974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3038" y="9144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44F8D0-FBEE-4136-8E9F-90DAB40A8B44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1E1071-2E1D-450F-B2CD-C1139880077E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0688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257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965450" y="950913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http://xellectip.com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Selling/Assigning</a:t>
            </a:r>
            <a:endParaRPr lang="en-IN" dirty="0" smtClean="0"/>
          </a:p>
        </p:txBody>
      </p:sp>
      <p:sp>
        <p:nvSpPr>
          <p:cNvPr id="7171" name="Content Placeholder 9"/>
          <p:cNvSpPr>
            <a:spLocks noGrp="1"/>
          </p:cNvSpPr>
          <p:nvPr>
            <p:ph idx="1"/>
          </p:nvPr>
        </p:nvSpPr>
        <p:spPr>
          <a:xfrm>
            <a:off x="1600200" y="1143000"/>
            <a:ext cx="61722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mtClean="0"/>
              <a:t>Permanently transfer ownership of the patent to another entity.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Receive an agreed-upon payment once, with no future royalties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Value obtained immediately, without having to wait any longer to realize that value progressively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Avoid any unforeseen risks that will reduce the value of the IP in the future</a:t>
            </a:r>
            <a:endParaRPr lang="en-IN" smtClean="0"/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BA304C-5F0E-4240-83ED-DF9B062D1AAE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717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717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C92D1-B059-4BBF-BA60-9836A62955D5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7175" name="Picture 7" descr="C:\Users\Arvind\AppData\Local\Microsoft\Windows\Temporary Internet Files\Content.IE5\QDIWJJ4C\MPj03877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75" y="2133600"/>
            <a:ext cx="1533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C:\Users\Arvind\AppData\Local\Microsoft\Windows\Temporary Internet Files\Content.IE5\J0BYXOE9\MPj038774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33600"/>
            <a:ext cx="1522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ctrTitle"/>
          </p:nvPr>
        </p:nvSpPr>
        <p:spPr>
          <a:xfrm>
            <a:off x="714375" y="571500"/>
            <a:ext cx="7772400" cy="14700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Case Study-1</a:t>
            </a:r>
          </a:p>
        </p:txBody>
      </p:sp>
      <p:sp>
        <p:nvSpPr>
          <p:cNvPr id="19459" name="Subtitle 5"/>
          <p:cNvSpPr>
            <a:spLocks noGrp="1"/>
          </p:cNvSpPr>
          <p:nvPr>
            <p:ph type="subTitle" idx="1"/>
          </p:nvPr>
        </p:nvSpPr>
        <p:spPr>
          <a:xfrm>
            <a:off x="142875" y="3908425"/>
            <a:ext cx="8786813" cy="1752600"/>
          </a:xfrm>
        </p:spPr>
        <p:txBody>
          <a:bodyPr/>
          <a:lstStyle/>
          <a:p>
            <a:r>
              <a:rPr lang="en-IN" smtClean="0"/>
              <a:t>An Individual Inventor’s 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28650" y="71438"/>
            <a:ext cx="8229600" cy="5715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Inventor and Invention</a:t>
            </a:r>
            <a:endParaRPr lang="en-IN" smtClean="0">
              <a:latin typeface="Arial" charset="0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029200"/>
          </a:xfrm>
        </p:spPr>
        <p:txBody>
          <a:bodyPr/>
          <a:lstStyle/>
          <a:p>
            <a:r>
              <a:rPr lang="en-IN" sz="2400" smtClean="0">
                <a:latin typeface="Arial" charset="0"/>
                <a:cs typeface="Arial" charset="0"/>
              </a:rPr>
              <a:t>Dr. Milind V. Rane - a professor at a premier institute in India and freelance consultant </a:t>
            </a:r>
          </a:p>
          <a:p>
            <a:r>
              <a:rPr lang="en-IN" sz="2400" smtClean="0">
                <a:latin typeface="Arial" charset="0"/>
                <a:cs typeface="Arial" charset="0"/>
              </a:rPr>
              <a:t>During the course of his consultations, he conceived and developed the design for the Matrix Heat Recovery Unit (MHRU) </a:t>
            </a:r>
          </a:p>
          <a:p>
            <a:r>
              <a:rPr lang="en-IN" sz="2400" smtClean="0">
                <a:latin typeface="Arial" charset="0"/>
                <a:cs typeface="Arial" charset="0"/>
              </a:rPr>
              <a:t>It can be used for recovering heat from hot gases and/or vapors from engines, generators, boilers or furnaces 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85439E-73B8-46B7-9374-52495BB2CCB2}" type="datetime4">
              <a:rPr smtClean="0"/>
              <a:pPr>
                <a:defRPr/>
              </a:pPr>
              <a:t>May 1, 2010</a:t>
            </a:fld>
            <a:endParaRPr smtClean="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Copyright 2008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8F1DE-4934-43C5-95C9-0FEFE285835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pic>
        <p:nvPicPr>
          <p:cNvPr id="20487" name="Picture 8" descr="http://www.wipo.int/export/sites/www/sme/images/mhr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5720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715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Business Aspects…Partnership</a:t>
            </a:r>
            <a:endParaRPr lang="en-IN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IN" sz="2000" smtClean="0">
                <a:latin typeface="Arial" charset="0"/>
                <a:cs typeface="Arial" charset="0"/>
              </a:rPr>
              <a:t>M/s Unidyne Energy Environment Systems Pvt Ltd., a small-scale industry based in Mumbai, evinced interest in the invention. </a:t>
            </a:r>
          </a:p>
          <a:p>
            <a:r>
              <a:rPr lang="en-IN" sz="2000" smtClean="0">
                <a:latin typeface="Arial" charset="0"/>
                <a:cs typeface="Arial" charset="0"/>
              </a:rPr>
              <a:t>An exclusive license was granted to Unidyne to manufacture and sell the MHRUs </a:t>
            </a:r>
          </a:p>
          <a:p>
            <a:r>
              <a:rPr lang="en-IN" sz="2000" smtClean="0">
                <a:latin typeface="Arial" charset="0"/>
                <a:cs typeface="Arial" charset="0"/>
              </a:rPr>
              <a:t>Terms of agreement stated that the units to be sold as engine exhaust fired steam generators and water and thermic heaters</a:t>
            </a:r>
          </a:p>
          <a:p>
            <a:r>
              <a:rPr lang="en-IN" sz="2000" smtClean="0">
                <a:latin typeface="Arial" charset="0"/>
                <a:cs typeface="Arial" charset="0"/>
              </a:rPr>
              <a:t>As per the agreement,  a down payment was made at the time of signing and subsequent payments were made after achieving various milestones during the demonstration phases </a:t>
            </a:r>
          </a:p>
          <a:p>
            <a:r>
              <a:rPr lang="en-IN" sz="2000" smtClean="0">
                <a:latin typeface="Arial" charset="0"/>
                <a:cs typeface="Arial" charset="0"/>
              </a:rPr>
              <a:t>The agreement stipulated a royalty rate of 4.5% of net sales for the inventor</a:t>
            </a:r>
          </a:p>
          <a:p>
            <a:r>
              <a:rPr lang="en-IN" sz="2000" smtClean="0">
                <a:latin typeface="Arial" charset="0"/>
                <a:cs typeface="Arial" charset="0"/>
              </a:rPr>
              <a:t>Further, the costs of patent filing and maintenance were borne by the company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172E7C-F724-4A4F-B2ED-3BF845456D53}" type="datetime4">
              <a:rPr smtClean="0"/>
              <a:pPr>
                <a:defRPr/>
              </a:pPr>
              <a:t>May 1, 2010</a:t>
            </a:fld>
            <a:endParaRPr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Copyright 2008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B1B41-CF71-4072-9FBB-131368AEAC5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715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Win-Win Situation</a:t>
            </a:r>
            <a:endParaRPr lang="en-IN" smtClean="0">
              <a:latin typeface="Arial" charset="0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724400"/>
          </a:xfrm>
        </p:spPr>
        <p:txBody>
          <a:bodyPr/>
          <a:lstStyle/>
          <a:p>
            <a:r>
              <a:rPr lang="en-IN" sz="2800" smtClean="0">
                <a:latin typeface="Arial" charset="0"/>
                <a:cs typeface="Arial" charset="0"/>
              </a:rPr>
              <a:t>For the Company, the agreement represented an important move as it enabled it to enhance its product portfolio and widen its technology and customer base </a:t>
            </a:r>
          </a:p>
          <a:p>
            <a:r>
              <a:rPr lang="en-IN" sz="2800" smtClean="0">
                <a:latin typeface="Arial" charset="0"/>
                <a:cs typeface="Arial" charset="0"/>
              </a:rPr>
              <a:t>For the Inventor, the license provided a vehicle for the commercialization of the invention</a:t>
            </a:r>
          </a:p>
          <a:p>
            <a:r>
              <a:rPr lang="en-IN" sz="2800" smtClean="0">
                <a:latin typeface="Arial" charset="0"/>
                <a:cs typeface="Arial" charset="0"/>
              </a:rPr>
              <a:t>Revenues generated from the down payment and the royalties fuelled the development of his other inventions</a:t>
            </a:r>
            <a:endParaRPr lang="en-IN" sz="4000" smtClean="0">
              <a:latin typeface="Arial" charset="0"/>
              <a:cs typeface="Arial" charset="0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286C92-0F90-45FE-926A-9DADBA04E6F7}" type="datetime4">
              <a:rPr smtClean="0"/>
              <a:pPr>
                <a:defRPr/>
              </a:pPr>
              <a:t>May 1, 2010</a:t>
            </a:fld>
            <a:endParaRPr smtClean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Copyright 2008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EDDAE-7B95-41F3-BABF-148B7E147AF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Inspiration</a:t>
            </a:r>
            <a:endParaRPr lang="en-IN" smtClean="0"/>
          </a:p>
        </p:txBody>
      </p:sp>
      <p:sp>
        <p:nvSpPr>
          <p:cNvPr id="16387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Mandy Haberman, a UK citizen and a mother witnessed a friend’s child spilling juice over a carpet</a:t>
            </a:r>
          </a:p>
          <a:p>
            <a:r>
              <a:rPr lang="en-IN" smtClean="0"/>
              <a:t>Instead of brooding over the clean-up involved, decided to solve the problem of leaking cups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976197-21EC-4B3D-88ED-1259350F79C1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3F961C-6EAC-440A-86BC-6B54C31181A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6391" name="Picture 8" descr="C:\Users\Arvind\AppData\Local\Microsoft\Windows\Temporary Internet Files\Content.IE5\4WGLH05S\MCj01126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95800"/>
            <a:ext cx="1600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C:\Users\Arvind\AppData\Local\Microsoft\Windows\Temporary Internet Files\Content.IE5\VZ9LWECC\MPj043834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76200"/>
            <a:ext cx="7826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</a:t>
            </a:r>
            <a:endParaRPr lang="en-IN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391400" cy="4724400"/>
          </a:xfrm>
        </p:spPr>
        <p:txBody>
          <a:bodyPr/>
          <a:lstStyle/>
          <a:p>
            <a:r>
              <a:rPr lang="en-IN" smtClean="0"/>
              <a:t>Her idea was to use a slit valve to control the flow of liquid through the spout of cup </a:t>
            </a:r>
          </a:p>
          <a:p>
            <a:r>
              <a:rPr lang="en-IN" smtClean="0"/>
              <a:t>In 1992, the first of many patents was filed (patent no. GB-B-2266045) </a:t>
            </a:r>
          </a:p>
          <a:p>
            <a:r>
              <a:rPr lang="en-IN" smtClean="0"/>
              <a:t>Additional patents both for the UK and overseas were later filed and granted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D86DAD-78DF-411B-8787-5C2F95AEA5D8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05F263-A852-48E9-9BF3-2BD12DC50EA2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0"/>
            <a:ext cx="1484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Users\Arvind\AppData\Local\Microsoft\Windows\Temporary Internet Files\Content.IE5\J0BYXOE9\MCj008228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1219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Licensing efforts…failure</a:t>
            </a:r>
            <a:endParaRPr lang="en-IN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r>
              <a:rPr lang="en-IN" sz="2000" dirty="0" smtClean="0"/>
              <a:t>Companies involved in manufacture of infants’/children’s products targeted</a:t>
            </a:r>
          </a:p>
          <a:p>
            <a:r>
              <a:rPr lang="en-IN" sz="2000" dirty="0" smtClean="0"/>
              <a:t>Prototypes of the innovative product were shown</a:t>
            </a:r>
          </a:p>
          <a:p>
            <a:r>
              <a:rPr lang="en-IN" sz="2000" dirty="0" smtClean="0"/>
              <a:t>No license was issued</a:t>
            </a:r>
          </a:p>
          <a:p>
            <a:r>
              <a:rPr lang="en-IN" sz="2000" dirty="0" smtClean="0"/>
              <a:t>Therefore, in 1996, Mandy </a:t>
            </a:r>
            <a:r>
              <a:rPr lang="en-IN" sz="2000" dirty="0" err="1" smtClean="0"/>
              <a:t>Haberman</a:t>
            </a:r>
            <a:r>
              <a:rPr lang="en-IN" sz="2000" dirty="0" smtClean="0"/>
              <a:t> collaborated with a marketing company that specialized in marketing such innovative products </a:t>
            </a:r>
          </a:p>
          <a:p>
            <a:r>
              <a:rPr lang="en-IN" sz="2000" dirty="0" smtClean="0"/>
              <a:t> </a:t>
            </a:r>
            <a:r>
              <a:rPr lang="en-IN" sz="2000" dirty="0" err="1" smtClean="0"/>
              <a:t>Anywayup</a:t>
            </a:r>
            <a:r>
              <a:rPr lang="en-IN" sz="2000" dirty="0" smtClean="0"/>
              <a:t>® cup started to sell in unprecedented numbers</a:t>
            </a:r>
          </a:p>
          <a:p>
            <a:r>
              <a:rPr lang="en-IN" sz="3600" b="1" dirty="0" smtClean="0">
                <a:solidFill>
                  <a:srgbClr val="C00000"/>
                </a:solidFill>
              </a:rPr>
              <a:t>60,000 units a week!!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3F42D9-F355-4A57-9987-AA0D9D5AD1FC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652ABD-848F-4712-AE4C-77795FA0D00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Licensing efforts…success</a:t>
            </a:r>
            <a:endParaRPr lang="en-IN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IN" smtClean="0"/>
              <a:t>Shortly after, a US company signed an exclusive USA licensing agreement </a:t>
            </a:r>
          </a:p>
          <a:p>
            <a:r>
              <a:rPr lang="en-IN" smtClean="0"/>
              <a:t>Anywayup® Cup was to be manufactured and sold under the TumbleMates brand</a:t>
            </a:r>
          </a:p>
          <a:p>
            <a:r>
              <a:rPr lang="en-IN" smtClean="0"/>
              <a:t>Over 10 million cups are now sold each year worldwide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A90BC40-5A8D-453F-B098-A95A389BEB2C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BC96F-B48C-406F-939E-47C03EFA505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308225"/>
          </a:xfrm>
        </p:spPr>
        <p:txBody>
          <a:bodyPr/>
          <a:lstStyle/>
          <a:p>
            <a:r>
              <a:rPr lang="en-US" dirty="0" smtClean="0"/>
              <a:t>WIPO-KIPO-KWIA</a:t>
            </a:r>
            <a:br>
              <a:rPr lang="en-US" dirty="0" smtClean="0"/>
            </a:br>
            <a:r>
              <a:rPr lang="en-US" dirty="0" smtClean="0"/>
              <a:t>International Workshop For Women Inventors and Entrepreneurs 2010</a:t>
            </a: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>
          <a:xfrm>
            <a:off x="142875" y="3908425"/>
            <a:ext cx="8786813" cy="1752600"/>
          </a:xfrm>
        </p:spPr>
        <p:txBody>
          <a:bodyPr/>
          <a:lstStyle/>
          <a:p>
            <a:r>
              <a:rPr lang="en-IN" sz="4000" b="1" dirty="0" smtClean="0">
                <a:latin typeface="Monotype Corsiva" pitchFamily="66" charset="0"/>
              </a:rPr>
              <a:t>Technology Licensing  in a Strategic Partnership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5629275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</a:rPr>
              <a:t>Rachna Singh Puri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CEO</a:t>
            </a:r>
            <a:r>
              <a:rPr lang="en-US" dirty="0">
                <a:latin typeface="Monotype Corsiva" pitchFamily="66" charset="0"/>
              </a:rPr>
              <a:t>, </a:t>
            </a:r>
            <a:r>
              <a:rPr lang="en-US" dirty="0" err="1">
                <a:latin typeface="Monotype Corsiva" pitchFamily="66" charset="0"/>
              </a:rPr>
              <a:t>Xellect</a:t>
            </a:r>
            <a:r>
              <a:rPr lang="en-US" dirty="0">
                <a:latin typeface="Monotype Corsiva" pitchFamily="66" charset="0"/>
              </a:rPr>
              <a:t> IP Solutions, India</a:t>
            </a:r>
            <a:endParaRPr lang="en-IN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077200" cy="167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If you Protect it….make it Work for you!!!</a:t>
            </a:r>
            <a:endParaRPr lang="en-IN" b="1" dirty="0" smtClean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6D86A3-D60A-4E85-B724-F5369E822AB1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1B10B-0B63-49A6-8A32-858D4A36379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1981200" y="152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663300"/>
                </a:solidFill>
                <a:latin typeface="+mn-lt"/>
              </a:rPr>
              <a:t>Intellectual Property</a:t>
            </a:r>
            <a:endParaRPr lang="en-IN" sz="3200" b="1" dirty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 smtClean="0"/>
              <a:t>GENERATING REVENUES FROM IPRs</a:t>
            </a:r>
            <a:endParaRPr lang="en-IN" sz="32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 and selling the end-product</a:t>
            </a:r>
          </a:p>
          <a:p>
            <a:r>
              <a:rPr lang="en-US" dirty="0" smtClean="0"/>
              <a:t>Licensing the IP Rights</a:t>
            </a:r>
          </a:p>
          <a:p>
            <a:r>
              <a:rPr lang="en-US" dirty="0" smtClean="0"/>
              <a:t>Selling the IP rights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IN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34A835-5B1A-432B-8FD1-49011E60DB8A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87CBC-9000-4657-8051-C424B4552581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410200" y="3581400"/>
            <a:ext cx="3397063" cy="2808514"/>
            <a:chOff x="5410200" y="3581400"/>
            <a:chExt cx="3397063" cy="2808514"/>
          </a:xfrm>
        </p:grpSpPr>
        <p:pic>
          <p:nvPicPr>
            <p:cNvPr id="6152" name="Picture 8" descr="C:\Users\Rachna S Puri\Pictures\Microsoft Clip Organizer\j043324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0200" y="3581400"/>
              <a:ext cx="3397063" cy="2808514"/>
            </a:xfrm>
            <a:prstGeom prst="rect">
              <a:avLst/>
            </a:prstGeom>
            <a:noFill/>
          </p:spPr>
        </p:pic>
        <p:pic>
          <p:nvPicPr>
            <p:cNvPr id="6151" name="Picture 7" descr="C:\Users\Rachna S Puri\AppData\Local\Microsoft\Windows\Temporary Internet Files\Content.IE5\E0I8SHJL\MCPE03074_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4114800"/>
              <a:ext cx="838200" cy="17344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Licensing- Out</a:t>
            </a:r>
            <a:endParaRPr lang="en-IN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Obtain the benefit of royalties for the remainder of the life of the IP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Slow incremental value for longer time period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Particularly useful if the company that owns the IP is not in a position to conduct business: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at all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336600"/>
                </a:solidFill>
              </a:rPr>
              <a:t>sufficient quantity </a:t>
            </a:r>
            <a:r>
              <a:rPr lang="en-US" sz="2400" dirty="0" smtClean="0"/>
              <a:t>to meet a given market need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in a given </a:t>
            </a:r>
            <a:r>
              <a:rPr lang="en-US" sz="2400" b="1" dirty="0" smtClean="0">
                <a:solidFill>
                  <a:srgbClr val="0070C0"/>
                </a:solidFill>
              </a:rPr>
              <a:t>geographical</a:t>
            </a:r>
            <a:r>
              <a:rPr lang="en-US" sz="2400" dirty="0" smtClean="0"/>
              <a:t> area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FD9F4F4-4794-4323-9C2E-0222C53A4DC9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30A8F9-25B9-41A4-9FA1-6ECCAD72E68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technology to help improve a product</a:t>
            </a:r>
          </a:p>
          <a:p>
            <a:r>
              <a:rPr lang="en-US" dirty="0" smtClean="0"/>
              <a:t>To obtain a market niche- existing market</a:t>
            </a:r>
          </a:p>
          <a:p>
            <a:r>
              <a:rPr lang="en-US" dirty="0" smtClean="0"/>
              <a:t>Access to new geographies and markets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A3A57-8A09-481B-B0C4-DE22223FAD9D}" type="datetime4">
              <a:rPr lang="en-US" smtClean="0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3167-6173-4594-AF6E-16D68B9B6D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of mutually beneficial IP assets – Both Licensing in and Licensing out </a:t>
            </a:r>
          </a:p>
          <a:p>
            <a:r>
              <a:rPr lang="en-US" dirty="0" smtClean="0"/>
              <a:t>Provides a good bargaining position</a:t>
            </a:r>
          </a:p>
          <a:p>
            <a:r>
              <a:rPr lang="en-US" dirty="0" smtClean="0"/>
              <a:t>Necessary sometimes to play in a market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A3A57-8A09-481B-B0C4-DE22223FAD9D}" type="datetime4">
              <a:rPr lang="en-US" smtClean="0"/>
              <a:pPr>
                <a:defRPr/>
              </a:pPr>
              <a:t>May 3,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3167-6173-4594-AF6E-16D68B9B6D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963252-38E2-40B7-90E5-B55FAA516402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921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922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A6E123-F7FE-4684-B332-5981666FFB8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Licensing Opportunities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17638"/>
            <a:ext cx="62484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Exclusive license: a single licensee has the right to use the IP, which cannot even be used by the owner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Sole license: a single licensee and the owner have the right to use the IP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Non-exclusive license: several licensees and the owner have the right to use the IP</a:t>
            </a:r>
          </a:p>
        </p:txBody>
      </p:sp>
      <p:pic>
        <p:nvPicPr>
          <p:cNvPr id="101380" name="Picture 4" descr="MCj019775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83350" y="4191000"/>
            <a:ext cx="1974850" cy="2100263"/>
          </a:xfrm>
          <a:noFill/>
        </p:spPr>
      </p:pic>
      <p:pic>
        <p:nvPicPr>
          <p:cNvPr id="101381" name="Picture 5" descr="MCBD19889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371600"/>
            <a:ext cx="2749550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57E0C1-CB04-4046-BDF7-11A0ECAE8BCE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3921A-85C5-4F6B-BFD9-56D7D3F8000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Identifying Potential Commericalizing Entities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Conduct Competitive Intelligence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Find synergistic partners for: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Research collaboration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Manufacturing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Marketing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Points to consider: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Technology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Market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Customer </a:t>
            </a:r>
            <a:r>
              <a:rPr lang="en-US" sz="2400" dirty="0" smtClean="0"/>
              <a:t>needs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Know-how transfer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Due Diligence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 for Negotiations</a:t>
            </a:r>
          </a:p>
        </p:txBody>
      </p:sp>
      <p:sp>
        <p:nvSpPr>
          <p:cNvPr id="14339" name="Text Placeholder 9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3962400" cy="5410200"/>
          </a:xfrm>
          <a:solidFill>
            <a:srgbClr val="FFFF66"/>
          </a:solidFill>
          <a:ln w="38100">
            <a:noFill/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400" dirty="0" smtClean="0"/>
              <a:t>Subject Matter</a:t>
            </a:r>
          </a:p>
          <a:p>
            <a:r>
              <a:rPr lang="en-US" sz="2400" dirty="0" smtClean="0"/>
              <a:t>Extent of Rights</a:t>
            </a:r>
          </a:p>
          <a:p>
            <a:r>
              <a:rPr lang="en-US" sz="2400" dirty="0" smtClean="0"/>
              <a:t>Exclusivity</a:t>
            </a:r>
          </a:p>
          <a:p>
            <a:pPr lvl="1"/>
            <a:r>
              <a:rPr lang="en-US" sz="2000" dirty="0" smtClean="0"/>
              <a:t>Or Lack Thereof</a:t>
            </a:r>
          </a:p>
          <a:p>
            <a:pPr lvl="1"/>
            <a:r>
              <a:rPr lang="en-US" sz="2000" dirty="0" smtClean="0"/>
              <a:t>Most Favored Licensee</a:t>
            </a:r>
          </a:p>
          <a:p>
            <a:r>
              <a:rPr lang="en-US" sz="2400" dirty="0" smtClean="0"/>
              <a:t>Territory</a:t>
            </a:r>
          </a:p>
          <a:p>
            <a:r>
              <a:rPr lang="en-US" sz="2400" dirty="0" smtClean="0"/>
              <a:t>Sub-license</a:t>
            </a:r>
          </a:p>
          <a:p>
            <a:r>
              <a:rPr lang="en-US" sz="2400" dirty="0" smtClean="0"/>
              <a:t>Improvements by</a:t>
            </a:r>
          </a:p>
          <a:p>
            <a:pPr lvl="1"/>
            <a:r>
              <a:rPr lang="en-US" sz="2000" dirty="0" smtClean="0"/>
              <a:t>Licensee</a:t>
            </a:r>
          </a:p>
          <a:p>
            <a:pPr lvl="1"/>
            <a:r>
              <a:rPr lang="en-US" sz="2000" dirty="0" smtClean="0"/>
              <a:t>Licensor</a:t>
            </a:r>
          </a:p>
          <a:p>
            <a:r>
              <a:rPr lang="en-US" sz="2400" dirty="0" smtClean="0"/>
              <a:t>Technical Assistance</a:t>
            </a:r>
          </a:p>
        </p:txBody>
      </p:sp>
      <p:sp>
        <p:nvSpPr>
          <p:cNvPr id="14340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509713"/>
            <a:ext cx="4267200" cy="1919287"/>
          </a:xfrm>
          <a:solidFill>
            <a:srgbClr val="99FF99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2400" dirty="0" smtClean="0">
                <a:solidFill>
                  <a:srgbClr val="7A1700"/>
                </a:solidFill>
              </a:rPr>
              <a:t>Financials</a:t>
            </a:r>
          </a:p>
          <a:p>
            <a:pPr lvl="1"/>
            <a:r>
              <a:rPr lang="en-US" sz="2000" dirty="0" smtClean="0">
                <a:solidFill>
                  <a:srgbClr val="7A1700"/>
                </a:solidFill>
              </a:rPr>
              <a:t>Lump Sums</a:t>
            </a:r>
          </a:p>
          <a:p>
            <a:pPr lvl="1"/>
            <a:r>
              <a:rPr lang="en-US" sz="2000" dirty="0" smtClean="0">
                <a:solidFill>
                  <a:srgbClr val="7A1700"/>
                </a:solidFill>
              </a:rPr>
              <a:t>Royalties</a:t>
            </a:r>
            <a:endParaRPr lang="en-IN" sz="3200" dirty="0" smtClean="0">
              <a:solidFill>
                <a:srgbClr val="7A1700"/>
              </a:solidFill>
            </a:endParaRPr>
          </a:p>
          <a:p>
            <a:r>
              <a:rPr lang="en-US" sz="2400" dirty="0" smtClean="0">
                <a:solidFill>
                  <a:srgbClr val="7A1700"/>
                </a:solidFill>
              </a:rPr>
              <a:t>Financial Administration</a:t>
            </a:r>
            <a:endParaRPr lang="en-IN" sz="2800" dirty="0" smtClean="0">
              <a:solidFill>
                <a:srgbClr val="7A1700"/>
              </a:solidFill>
            </a:endParaRPr>
          </a:p>
        </p:txBody>
      </p:sp>
      <p:sp>
        <p:nvSpPr>
          <p:cNvPr id="14341" name="Content Placeholder 10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281488" cy="2081212"/>
          </a:xfr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sz="2400" dirty="0" smtClean="0">
                <a:solidFill>
                  <a:srgbClr val="000066"/>
                </a:solidFill>
              </a:rPr>
              <a:t>Warranties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Anti-competitive Practices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Dispute Resolution</a:t>
            </a:r>
          </a:p>
          <a:p>
            <a:r>
              <a:rPr lang="en-US" sz="2400" dirty="0" smtClean="0">
                <a:solidFill>
                  <a:srgbClr val="000066"/>
                </a:solidFill>
              </a:rPr>
              <a:t>Early Termination Clause</a:t>
            </a:r>
            <a:endParaRPr lang="en-IN" sz="2400" dirty="0" smtClean="0">
              <a:solidFill>
                <a:srgbClr val="000066"/>
              </a:solidFill>
            </a:endParaRPr>
          </a:p>
        </p:txBody>
      </p:sp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4A2EC4-CC9F-43C1-AF49-AAE6E3A8DCA5}" type="datetime4">
              <a:rPr lang="en-US" smtClean="0"/>
              <a:pPr/>
              <a:t>May 3, 2010</a:t>
            </a:fld>
            <a:endParaRPr lang="en-US" smtClean="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3131EA-3610-4E16-9815-736DA7BE1F3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4429</TotalTime>
  <Words>821</Words>
  <Application>Microsoft Office PowerPoint</Application>
  <PresentationFormat>On-screen Show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Slide 1</vt:lpstr>
      <vt:lpstr>WIPO-KIPO-KWIA International Workshop For Women Inventors and Entrepreneurs 2010</vt:lpstr>
      <vt:lpstr>GENERATING REVENUES FROM IPRs</vt:lpstr>
      <vt:lpstr>Licensing- Out</vt:lpstr>
      <vt:lpstr>Licensing-In</vt:lpstr>
      <vt:lpstr>Cross Licensing</vt:lpstr>
      <vt:lpstr>Licensing Opportunities</vt:lpstr>
      <vt:lpstr>Identifying Potential Commericalizing Entities</vt:lpstr>
      <vt:lpstr>Considerations for Negotiations</vt:lpstr>
      <vt:lpstr>Selling/Assigning</vt:lpstr>
      <vt:lpstr>Case Study-1</vt:lpstr>
      <vt:lpstr>Inventor and Invention</vt:lpstr>
      <vt:lpstr>Business Aspects…Partnership</vt:lpstr>
      <vt:lpstr>Win-Win Situation</vt:lpstr>
      <vt:lpstr>Case Study -2</vt:lpstr>
      <vt:lpstr>The Inspiration</vt:lpstr>
      <vt:lpstr>Solution</vt:lpstr>
      <vt:lpstr>Licensing efforts…failure</vt:lpstr>
      <vt:lpstr>Licensing efforts…success</vt:lpstr>
      <vt:lpstr>Slide 20</vt:lpstr>
    </vt:vector>
  </TitlesOfParts>
  <Company>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Arvind Viswanathan</dc:creator>
  <cp:lastModifiedBy>Your User Name</cp:lastModifiedBy>
  <cp:revision>311</cp:revision>
  <dcterms:created xsi:type="dcterms:W3CDTF">2007-08-01T11:57:10Z</dcterms:created>
  <dcterms:modified xsi:type="dcterms:W3CDTF">2010-05-03T02:25:54Z</dcterms:modified>
</cp:coreProperties>
</file>