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34" r:id="rId2"/>
    <p:sldId id="668" r:id="rId3"/>
    <p:sldId id="635" r:id="rId4"/>
    <p:sldId id="659" r:id="rId5"/>
    <p:sldId id="636" r:id="rId6"/>
    <p:sldId id="637" r:id="rId7"/>
    <p:sldId id="638" r:id="rId8"/>
    <p:sldId id="661" r:id="rId9"/>
    <p:sldId id="662" r:id="rId10"/>
    <p:sldId id="640" r:id="rId11"/>
    <p:sldId id="641" r:id="rId12"/>
    <p:sldId id="653" r:id="rId13"/>
    <p:sldId id="663" r:id="rId14"/>
    <p:sldId id="643" r:id="rId15"/>
    <p:sldId id="644" r:id="rId16"/>
    <p:sldId id="645" r:id="rId17"/>
    <p:sldId id="657" r:id="rId18"/>
    <p:sldId id="647" r:id="rId19"/>
    <p:sldId id="656" r:id="rId20"/>
    <p:sldId id="646" r:id="rId21"/>
    <p:sldId id="665" r:id="rId22"/>
    <p:sldId id="666" r:id="rId23"/>
    <p:sldId id="667" r:id="rId24"/>
    <p:sldId id="642" r:id="rId25"/>
    <p:sldId id="658" r:id="rId26"/>
    <p:sldId id="672" r:id="rId27"/>
    <p:sldId id="648" r:id="rId28"/>
    <p:sldId id="671" r:id="rId29"/>
  </p:sldIdLst>
  <p:sldSz cx="9144000" cy="6858000" type="letter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6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93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4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86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IOU Pascal" initials="PP" lastIdx="52" clrIdx="0">
    <p:extLst>
      <p:ext uri="{19B8F6BF-5375-455C-9EA6-DF929625EA0E}">
        <p15:presenceInfo xmlns:p15="http://schemas.microsoft.com/office/powerpoint/2012/main" userId="S-1-5-21-3637208745-3825800285-422149103-3322" providerId="AD"/>
      </p:ext>
    </p:extLst>
  </p:cmAuthor>
  <p:cmAuthor id="2" name="MO Jiao" initials="MJ" lastIdx="7" clrIdx="1">
    <p:extLst>
      <p:ext uri="{19B8F6BF-5375-455C-9EA6-DF929625EA0E}">
        <p15:presenceInfo xmlns:p15="http://schemas.microsoft.com/office/powerpoint/2012/main" userId="S-1-5-21-3637208745-3825800285-422149103-74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86410" autoAdjust="0"/>
  </p:normalViewPr>
  <p:slideViewPr>
    <p:cSldViewPr snapToGrid="0">
      <p:cViewPr varScale="1">
        <p:scale>
          <a:sx n="113" d="100"/>
          <a:sy n="113" d="100"/>
        </p:scale>
        <p:origin x="1392" y="114"/>
      </p:cViewPr>
      <p:guideLst>
        <p:guide orient="horz" pos="3929"/>
        <p:guide pos="4876"/>
      </p:guideLst>
    </p:cSldViewPr>
  </p:slideViewPr>
  <p:outlineViewPr>
    <p:cViewPr>
      <p:scale>
        <a:sx n="33" d="100"/>
        <a:sy n="33" d="100"/>
      </p:scale>
      <p:origin x="0" y="-23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020" y="-90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50900"/>
            <a:ext cx="5665788" cy="42513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9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1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1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1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02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9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2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1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0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9925" y="3570288"/>
            <a:ext cx="5664200" cy="4248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Example</a:t>
            </a:r>
            <a:r>
              <a:rPr lang="fr-CH" dirty="0"/>
              <a:t> note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98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9925" y="3570288"/>
            <a:ext cx="5664200" cy="4248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Example</a:t>
            </a:r>
            <a:r>
              <a:rPr lang="fr-CH" dirty="0"/>
              <a:t> note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lIns="91429" tIns="45714" rIns="91429" bIns="45714" rtlCol="0">
            <a:noAutofit/>
          </a:bodyPr>
          <a:lstStyle/>
          <a:p>
            <a:r>
              <a:rPr lang="fr-CH" sz="1200" b="1" dirty="0">
                <a:solidFill>
                  <a:srgbClr val="9D0A2B"/>
                </a:solidFill>
              </a:rPr>
              <a:t>The International </a:t>
            </a:r>
            <a:br>
              <a:rPr lang="fr-CH" sz="1200" b="1" dirty="0">
                <a:solidFill>
                  <a:srgbClr val="9D0A2B"/>
                </a:solidFill>
              </a:rPr>
            </a:br>
            <a:r>
              <a:rPr lang="fr-CH" sz="12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60" indent="-34286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/>
            </a:lvl1pPr>
            <a:lvl2pPr marL="742863" indent="-285717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00000"/>
              <a:buFont typeface="Wingdings" pitchFamily="2" charset="2"/>
              <a:buChar char="q"/>
              <a:defRPr sz="2200"/>
            </a:lvl2pPr>
            <a:lvl3pPr marL="1142867" indent="-22857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00000"/>
              <a:buFont typeface="Wingdings" pitchFamily="2" charset="2"/>
              <a:buChar char="§"/>
              <a:defRPr sz="2200"/>
            </a:lvl3pPr>
            <a:lvl4pPr marL="1600013" indent="-22857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/>
            </a:lvl4pPr>
            <a:lvl5pPr marL="2057159" indent="-22857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3" y="6069658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lIns="91429" tIns="45714" rIns="91429" bIns="45714" rtlCol="0">
            <a:noAutofit/>
          </a:bodyPr>
          <a:lstStyle/>
          <a:p>
            <a:r>
              <a:rPr lang="fr-CH" sz="800" b="1" dirty="0">
                <a:solidFill>
                  <a:srgbClr val="9D0A2B"/>
                </a:solidFill>
              </a:rPr>
              <a:t>The International </a:t>
            </a:r>
            <a:br>
              <a:rPr lang="fr-CH" sz="800" b="1" dirty="0">
                <a:solidFill>
                  <a:srgbClr val="9D0A2B"/>
                </a:solidFill>
              </a:rPr>
            </a:br>
            <a:r>
              <a:rPr lang="fr-CH" sz="800" b="1" dirty="0">
                <a:solidFill>
                  <a:srgbClr val="9D0A2B"/>
                </a:solidFill>
              </a:rPr>
              <a:t>Patent System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7622" y="6505200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/>
              <a:t>ePCT-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9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860" indent="-34286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2867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013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159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306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453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8599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5746" indent="-22857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85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84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texts/rules/r1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hague/en/news/2018/news_0004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3.wipo.int/contact/en/hagu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ipo.int/contact/en/madrid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ipo.int/dasapplica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ct.eservices@wipo.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as/en/participating_offi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das/en/participating_offic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po.int/das/en/faq.html" TargetMode="External"/><Relationship Id="rId4" Type="http://schemas.openxmlformats.org/officeDocument/2006/relationships/hyperlink" Target="http://www.wipo.int/das/en/documentatio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.reply@wipo.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094775" y="2831997"/>
            <a:ext cx="381000" cy="381000"/>
          </a:xfrm>
          <a:prstGeom prst="rect">
            <a:avLst/>
          </a:prstGeom>
          <a:solidFill>
            <a:srgbClr val="9D0A2B"/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endParaRPr lang="fr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46" y="3686783"/>
            <a:ext cx="2309456" cy="24043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69312" y="2594344"/>
            <a:ext cx="6788888" cy="81870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70899B"/>
                </a:solidFill>
                <a:ea typeface="ヒラギノ角ゴ Pro W3" pitchFamily="1" charset="-128"/>
              </a:rPr>
              <a:t>DAS – Digital Access Service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201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1" y="359698"/>
            <a:ext cx="8516679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Action </a:t>
            </a: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with Office of Second Filing (OSF)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A</a:t>
            </a:r>
            <a:r>
              <a:rPr lang="en-US" sz="2400" smtClean="0"/>
              <a:t>pplicant </a:t>
            </a:r>
            <a:r>
              <a:rPr lang="en-US" sz="2400" dirty="0"/>
              <a:t>requests the OSF to </a:t>
            </a:r>
            <a:r>
              <a:rPr lang="en-US" sz="2400"/>
              <a:t>retrieve </a:t>
            </a:r>
            <a:r>
              <a:rPr lang="en-US" sz="2400" smtClean="0"/>
              <a:t>the earlier application:</a:t>
            </a:r>
            <a:endParaRPr lang="en-US" sz="2400" dirty="0"/>
          </a:p>
          <a:p>
            <a:pPr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Check procedures with OSF</a:t>
            </a:r>
          </a:p>
          <a:p>
            <a:pPr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Provide </a:t>
            </a:r>
            <a:r>
              <a:rPr lang="en-US" sz="2400"/>
              <a:t>DAS C</a:t>
            </a:r>
            <a:r>
              <a:rPr lang="en-US" sz="2400" smtClean="0"/>
              <a:t>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8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43" y="116632"/>
            <a:ext cx="7325832" cy="14888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3600" b="0" smtClean="0"/>
              <a:t>P.docs Retrieval via </a:t>
            </a:r>
            <a:r>
              <a:rPr lang="en-US" altLang="fr-FR" sz="3600" b="0"/>
              <a:t>DAS</a:t>
            </a:r>
            <a:endParaRPr lang="en-US" altLang="fr-FR" sz="2400" strike="sngStrike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086" y="1531088"/>
            <a:ext cx="7947002" cy="49641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2400" dirty="0">
                <a:solidFill>
                  <a:srgbClr val="9D0A2B"/>
                </a:solidFill>
              </a:rPr>
              <a:t>Step 1</a:t>
            </a:r>
            <a:r>
              <a:rPr lang="en-US" altLang="fr-FR" sz="2400"/>
              <a:t>: A</a:t>
            </a:r>
            <a:r>
              <a:rPr lang="en-US" sz="2400" smtClean="0"/>
              <a:t>pplicant </a:t>
            </a:r>
            <a:r>
              <a:rPr lang="en-US" altLang="fr-FR" sz="2400" smtClean="0"/>
              <a:t>requests </a:t>
            </a:r>
            <a:r>
              <a:rPr lang="en-US" altLang="fr-FR" sz="2400"/>
              <a:t>OFF </a:t>
            </a:r>
            <a:r>
              <a:rPr lang="en-US" altLang="fr-FR" sz="2400" smtClean="0"/>
              <a:t>(Depositing </a:t>
            </a:r>
            <a:r>
              <a:rPr lang="en-US" altLang="fr-FR" sz="2400" dirty="0"/>
              <a:t>Office</a:t>
            </a:r>
            <a:r>
              <a:rPr lang="en-US" altLang="fr-FR" sz="2400"/>
              <a:t>, </a:t>
            </a:r>
            <a:r>
              <a:rPr lang="en-US" altLang="fr-FR" sz="2400" smtClean="0"/>
              <a:t>e.g., </a:t>
            </a:r>
            <a:r>
              <a:rPr lang="en-US" altLang="fr-FR" sz="2400" dirty="0"/>
              <a:t>n</a:t>
            </a:r>
            <a:r>
              <a:rPr lang="en-US" sz="2400" smtClean="0"/>
              <a:t>ational/regional </a:t>
            </a:r>
            <a:r>
              <a:rPr lang="en-US" sz="2400" dirty="0"/>
              <a:t>Office </a:t>
            </a:r>
            <a:r>
              <a:rPr lang="en-US" sz="2400"/>
              <a:t>or </a:t>
            </a:r>
            <a:r>
              <a:rPr lang="en-US" sz="2400" smtClean="0"/>
              <a:t>IB</a:t>
            </a:r>
            <a:r>
              <a:rPr lang="en-US" sz="2400" dirty="0"/>
              <a:t>) </a:t>
            </a:r>
            <a:r>
              <a:rPr lang="en-US" altLang="fr-FR" sz="2400" dirty="0"/>
              <a:t>to make </a:t>
            </a:r>
            <a:r>
              <a:rPr lang="en-US" altLang="fr-FR" sz="2400"/>
              <a:t>a </a:t>
            </a:r>
            <a:r>
              <a:rPr lang="en-US" altLang="fr-FR" sz="2400" smtClean="0"/>
              <a:t>P.doc </a:t>
            </a:r>
            <a:r>
              <a:rPr lang="en-US" altLang="fr-FR" sz="2400"/>
              <a:t>available </a:t>
            </a:r>
            <a:r>
              <a:rPr lang="en-US" altLang="fr-FR" sz="2400" smtClean="0"/>
              <a:t>in </a:t>
            </a:r>
            <a:r>
              <a:rPr lang="en-US" altLang="fr-FR" sz="2400" dirty="0"/>
              <a:t>DAS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2400" dirty="0">
                <a:solidFill>
                  <a:srgbClr val="9D0A2B"/>
                </a:solidFill>
              </a:rPr>
              <a:t>Step 2</a:t>
            </a:r>
            <a:r>
              <a:rPr lang="en-US" altLang="fr-FR" sz="2400"/>
              <a:t>: </a:t>
            </a:r>
            <a:r>
              <a:rPr lang="en-US" altLang="fr-FR" sz="2400" smtClean="0"/>
              <a:t>DAS</a:t>
            </a:r>
            <a:r>
              <a:rPr lang="en-US" altLang="fr-FR" sz="2400" smtClean="0">
                <a:solidFill>
                  <a:srgbClr val="FF0000"/>
                </a:solidFill>
              </a:rPr>
              <a:t> </a:t>
            </a:r>
            <a:r>
              <a:rPr lang="en-US" altLang="fr-FR" sz="2400"/>
              <a:t>C</a:t>
            </a:r>
            <a:r>
              <a:rPr lang="en-US" sz="2400" smtClean="0"/>
              <a:t>ode sent to applicant </a:t>
            </a:r>
            <a:r>
              <a:rPr lang="en-US" sz="2400" dirty="0"/>
              <a:t>by </a:t>
            </a:r>
            <a:r>
              <a:rPr lang="en-US" sz="2400"/>
              <a:t>the </a:t>
            </a:r>
            <a:r>
              <a:rPr lang="en-US" sz="2400" smtClean="0"/>
              <a:t>OFF (Depositing Office) </a:t>
            </a:r>
            <a:r>
              <a:rPr lang="en-US" sz="2400"/>
              <a:t>or </a:t>
            </a:r>
            <a:r>
              <a:rPr lang="en-US" sz="2400" smtClean="0"/>
              <a:t>IB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9D0A2B"/>
                </a:solidFill>
              </a:rPr>
              <a:t>Step 3</a:t>
            </a:r>
            <a:r>
              <a:rPr lang="en-US" sz="2400"/>
              <a:t>: </a:t>
            </a:r>
            <a:r>
              <a:rPr lang="en-US" sz="2400" smtClean="0"/>
              <a:t>Applicant provides </a:t>
            </a:r>
            <a:r>
              <a:rPr lang="en-US" altLang="fr-FR" sz="2400"/>
              <a:t>DAS C</a:t>
            </a:r>
            <a:r>
              <a:rPr lang="en-US" sz="2400" smtClean="0"/>
              <a:t>ode to </a:t>
            </a:r>
            <a:r>
              <a:rPr lang="en-US" sz="2400" dirty="0"/>
              <a:t>the </a:t>
            </a:r>
            <a:r>
              <a:rPr lang="en-US" sz="2400"/>
              <a:t>OSF </a:t>
            </a:r>
            <a:r>
              <a:rPr lang="en-US" sz="2400" smtClean="0"/>
              <a:t>(Accessing </a:t>
            </a:r>
            <a:r>
              <a:rPr lang="en-US" sz="2400" dirty="0"/>
              <a:t>Office</a:t>
            </a:r>
            <a:r>
              <a:rPr lang="en-US" sz="2400"/>
              <a:t>) </a:t>
            </a:r>
            <a:r>
              <a:rPr lang="en-US" sz="2400" smtClean="0"/>
              <a:t>to </a:t>
            </a:r>
            <a:r>
              <a:rPr lang="en-US" sz="2400" dirty="0"/>
              <a:t>retrieve </a:t>
            </a:r>
            <a:r>
              <a:rPr lang="en-US" sz="2400"/>
              <a:t>the </a:t>
            </a:r>
            <a:r>
              <a:rPr lang="en-US" sz="2400" smtClean="0"/>
              <a:t>P.doc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No need to obtain and send multiple certified paper copies of </a:t>
            </a:r>
            <a:r>
              <a:rPr lang="en-US" sz="2400"/>
              <a:t>an </a:t>
            </a:r>
            <a:r>
              <a:rPr lang="en-US" sz="2400" smtClean="0"/>
              <a:t>application</a:t>
            </a:r>
            <a:endParaRPr lang="en-US" altLang="fr-F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6981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14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Using DAS with PCT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4"/>
            <a:ext cx="8229600" cy="40480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IB is considered as an OSF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Once earlier application is registered in DAS, the </a:t>
            </a:r>
            <a:r>
              <a:rPr lang="en-US" sz="2400" dirty="0"/>
              <a:t>applicant requests the IB to </a:t>
            </a:r>
            <a:r>
              <a:rPr lang="en-US" sz="2400"/>
              <a:t>retrieve </a:t>
            </a:r>
            <a:r>
              <a:rPr lang="en-US" sz="2400" smtClean="0"/>
              <a:t>it from </a:t>
            </a:r>
            <a:r>
              <a:rPr lang="en-US" sz="2400"/>
              <a:t>DAS</a:t>
            </a:r>
            <a:r>
              <a:rPr lang="en-US" sz="2400" smtClean="0"/>
              <a:t>:</a:t>
            </a:r>
          </a:p>
          <a:p>
            <a:pPr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At the time of filing: indicating DAS Code on the PCT Request (RO/101)</a:t>
            </a:r>
          </a:p>
          <a:p>
            <a:pPr lvl="1" indent="-360000">
              <a:spcBef>
                <a:spcPts val="600"/>
              </a:spcBef>
            </a:pPr>
            <a:r>
              <a:rPr lang="en-US" sz="2400" smtClean="0"/>
              <a:t>After filing: </a:t>
            </a:r>
            <a:r>
              <a:rPr lang="en-US" sz="2400"/>
              <a:t>v</a:t>
            </a:r>
            <a:r>
              <a:rPr lang="en-US" sz="2400" smtClean="0"/>
              <a:t>ia </a:t>
            </a:r>
            <a:r>
              <a:rPr lang="en-US" sz="2400" dirty="0" err="1"/>
              <a:t>ePCT</a:t>
            </a:r>
            <a:r>
              <a:rPr lang="en-US" sz="2400" dirty="0"/>
              <a:t> </a:t>
            </a:r>
            <a:r>
              <a:rPr lang="en-US" sz="2400"/>
              <a:t>by submitting an online </a:t>
            </a:r>
            <a:r>
              <a:rPr lang="en-US" sz="2400" smtClean="0"/>
              <a:t>Action -</a:t>
            </a:r>
            <a:r>
              <a:rPr lang="en-US" sz="2400" smtClean="0">
                <a:hlinkClick r:id="rId3"/>
              </a:rPr>
              <a:t>Obtain </a:t>
            </a:r>
            <a:r>
              <a:rPr lang="en-US" sz="2400">
                <a:hlinkClick r:id="rId3"/>
              </a:rPr>
              <a:t>priority document from </a:t>
            </a:r>
            <a:r>
              <a:rPr lang="en-US" sz="2400" smtClean="0">
                <a:hlinkClick r:id="rId3"/>
              </a:rPr>
              <a:t>DAS</a:t>
            </a:r>
            <a:r>
              <a:rPr lang="en-US" sz="2400" smtClean="0"/>
              <a:t> or </a:t>
            </a:r>
            <a:r>
              <a:rPr lang="en-US" sz="2400"/>
              <a:t>using Upload Documents </a:t>
            </a:r>
            <a:r>
              <a:rPr lang="en-US" sz="2400" smtClean="0"/>
              <a:t>- </a:t>
            </a:r>
            <a:r>
              <a:rPr lang="en-US" sz="2400"/>
              <a:t>General </a:t>
            </a:r>
            <a:r>
              <a:rPr lang="en-US" sz="2400" smtClean="0"/>
              <a:t>Correspondence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1181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179"/>
            <a:ext cx="8559210" cy="1141191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Make PCT application available in DAS</a:t>
            </a:r>
            <a:endParaRPr lang="en-GB" sz="3500" b="0" strike="sngStrike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0370"/>
            <a:ext cx="8229600" cy="510181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smtClean="0"/>
              <a:t>At the time of filing using ePCT, for ROs depositing PCT applications in DAS: AU, AT, BR, CA, CL, CO, DK, EP, IB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CH" sz="24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CH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/>
              <a:t>After filing and only for PCT RO/IB </a:t>
            </a:r>
            <a:r>
              <a:rPr lang="fr-CH" sz="2400" smtClean="0"/>
              <a:t>applications, </a:t>
            </a:r>
            <a:r>
              <a:rPr lang="fr-CH" sz="2400"/>
              <a:t>using </a:t>
            </a:r>
            <a:r>
              <a:rPr lang="en-GB" sz="2400">
                <a:hlinkClick r:id="rId3"/>
              </a:rPr>
              <a:t>Action - Make international application available to DAS</a:t>
            </a:r>
            <a:r>
              <a:rPr lang="fr-CH" sz="2400"/>
              <a:t> </a:t>
            </a:r>
            <a:endParaRPr lang="en-GB" sz="24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CH" sz="2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74" y="2211441"/>
            <a:ext cx="6769469" cy="3041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83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39" y="211004"/>
            <a:ext cx="8399721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r-FR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request </a:t>
            </a:r>
            <a:r>
              <a:rPr lang="en-US" altLang="fr-FR" sz="3600" b="0"/>
              <a:t>in ePCT </a:t>
            </a:r>
            <a:r>
              <a:rPr lang="en-US" altLang="fr-FR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at the time of </a:t>
            </a:r>
            <a:r>
              <a:rPr lang="en-US" altLang="fr-FR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filing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702"/>
            <a:ext cx="8229600" cy="45295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Select option for IB to obtain </a:t>
            </a:r>
            <a:r>
              <a:rPr lang="en-US" sz="2400"/>
              <a:t>the </a:t>
            </a:r>
            <a:r>
              <a:rPr lang="en-US" sz="2400" smtClean="0"/>
              <a:t>P.doc </a:t>
            </a:r>
            <a:r>
              <a:rPr lang="en-US" sz="2400"/>
              <a:t>from </a:t>
            </a:r>
            <a:r>
              <a:rPr lang="en-US" sz="2400" smtClean="0"/>
              <a:t>DAS, provided the OFF </a:t>
            </a:r>
            <a:r>
              <a:rPr lang="en-US" sz="2400" dirty="0"/>
              <a:t>is a </a:t>
            </a:r>
            <a:r>
              <a:rPr lang="en-US" sz="2400"/>
              <a:t>DAS </a:t>
            </a:r>
            <a:r>
              <a:rPr lang="en-US" sz="2400" smtClean="0"/>
              <a:t>Depositing Office 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DAS </a:t>
            </a:r>
            <a:r>
              <a:rPr lang="en-US" sz="2400"/>
              <a:t>C</a:t>
            </a:r>
            <a:r>
              <a:rPr lang="en-US" sz="2400" smtClean="0"/>
              <a:t>ode </a:t>
            </a:r>
            <a:r>
              <a:rPr lang="en-US" sz="2400" dirty="0"/>
              <a:t>is mandatory – document must be already available </a:t>
            </a:r>
            <a:r>
              <a:rPr lang="en-US" sz="2400"/>
              <a:t>in </a:t>
            </a:r>
            <a:r>
              <a:rPr lang="en-US" sz="2400" smtClean="0"/>
              <a:t>DAS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3022580"/>
            <a:ext cx="7623035" cy="26658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06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93" y="57297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r-FR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request using ePCT after filing 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6" y="1297173"/>
            <a:ext cx="8229600" cy="44209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Fully-automated </a:t>
            </a:r>
            <a:r>
              <a:rPr lang="en-US" sz="2400" err="1"/>
              <a:t>ePCT</a:t>
            </a:r>
            <a:r>
              <a:rPr lang="en-US" sz="2400"/>
              <a:t> </a:t>
            </a:r>
            <a:r>
              <a:rPr lang="en-US" sz="2400" smtClean="0"/>
              <a:t>Action: real </a:t>
            </a:r>
            <a:r>
              <a:rPr lang="en-US" sz="2400" dirty="0"/>
              <a:t>time look-up in DAS  validates </a:t>
            </a:r>
            <a:r>
              <a:rPr lang="en-US" sz="2400"/>
              <a:t>the </a:t>
            </a:r>
            <a:r>
              <a:rPr lang="en-US" sz="2400" smtClean="0"/>
              <a:t>DAS Code </a:t>
            </a:r>
            <a:r>
              <a:rPr lang="en-US" sz="2400" dirty="0"/>
              <a:t>and cross-checks </a:t>
            </a:r>
            <a:r>
              <a:rPr lang="en-US" sz="2400"/>
              <a:t>priority </a:t>
            </a:r>
            <a:r>
              <a:rPr lang="en-US" sz="2400" smtClean="0"/>
              <a:t>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Upload Documents - General Correspondence</a:t>
            </a:r>
            <a:endParaRPr lang="fr-CH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71" y="2092689"/>
            <a:ext cx="5216444" cy="3371539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70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Time limit to request use of DAS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75"/>
            <a:ext cx="7913077" cy="44036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hlinkClick r:id="rId3"/>
              </a:rPr>
              <a:t>PCT Rule 17.1(a)</a:t>
            </a:r>
            <a:r>
              <a:rPr lang="en-US" sz="2400" smtClean="0"/>
              <a:t>: Time </a:t>
            </a:r>
            <a:r>
              <a:rPr lang="en-US" sz="2400" dirty="0"/>
              <a:t>limit is considered to be met if a </a:t>
            </a:r>
            <a:r>
              <a:rPr lang="en-US" sz="2400" b="1" dirty="0"/>
              <a:t>valid</a:t>
            </a:r>
            <a:r>
              <a:rPr lang="en-US" sz="2400" dirty="0"/>
              <a:t> request is made to </a:t>
            </a:r>
            <a:r>
              <a:rPr lang="en-US" sz="2400"/>
              <a:t>the </a:t>
            </a:r>
            <a:r>
              <a:rPr lang="en-US" sz="2400" smtClean="0"/>
              <a:t>IB </a:t>
            </a:r>
            <a:r>
              <a:rPr lang="en-US" sz="2400" b="1" smtClean="0"/>
              <a:t>before </a:t>
            </a:r>
            <a:r>
              <a:rPr lang="en-US" sz="2400" b="1" dirty="0"/>
              <a:t>the date of international publication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smtClean="0"/>
              <a:t>IB </a:t>
            </a:r>
            <a:r>
              <a:rPr lang="en-US" sz="2400" dirty="0"/>
              <a:t>retrieves </a:t>
            </a:r>
            <a:r>
              <a:rPr lang="en-US" sz="2400"/>
              <a:t>the </a:t>
            </a:r>
            <a:r>
              <a:rPr lang="en-US" sz="2400" smtClean="0"/>
              <a:t>P.doc </a:t>
            </a:r>
            <a:r>
              <a:rPr lang="en-US" sz="2400" dirty="0"/>
              <a:t>via DAS and </a:t>
            </a:r>
            <a:r>
              <a:rPr lang="en-US" sz="2400"/>
              <a:t>sends </a:t>
            </a:r>
            <a:r>
              <a:rPr lang="en-US" sz="2400" smtClean="0"/>
              <a:t>form PCT/IB/304 as confirmation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94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and Utility </a:t>
            </a:r>
            <a:r>
              <a:rPr lang="fr-CH" sz="3600" b="0" dirty="0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M</a:t>
            </a:r>
            <a:r>
              <a:rPr lang="fr-CH" sz="3600" b="0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odels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005"/>
            <a:ext cx="8053754" cy="436115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OFF </a:t>
            </a:r>
            <a:r>
              <a:rPr lang="en-US" sz="2400"/>
              <a:t>currently </a:t>
            </a:r>
            <a:r>
              <a:rPr lang="en-US" sz="2400" smtClean="0"/>
              <a:t>depositing utility models</a:t>
            </a:r>
          </a:p>
          <a:p>
            <a:pPr lvl="1" indent="-360000">
              <a:lnSpc>
                <a:spcPts val="3300"/>
              </a:lnSpc>
              <a:spcBef>
                <a:spcPts val="600"/>
              </a:spcBef>
            </a:pPr>
            <a:r>
              <a:rPr lang="en-US" sz="2400" b="1" smtClean="0"/>
              <a:t>AT</a:t>
            </a:r>
            <a:r>
              <a:rPr lang="en-US" sz="2400" b="1" dirty="0" smtClean="0"/>
              <a:t>, CL, CO, </a:t>
            </a:r>
            <a:r>
              <a:rPr lang="en-US" sz="2400" b="1" smtClean="0"/>
              <a:t>CN, DK, </a:t>
            </a:r>
            <a:r>
              <a:rPr lang="en-US" sz="2400" b="1" dirty="0" smtClean="0"/>
              <a:t>EE, ES, FI, FR, GE, IT, JP</a:t>
            </a:r>
            <a:r>
              <a:rPr lang="en-US" sz="2400" b="1" smtClean="0"/>
              <a:t>, KR, MX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OSF currently retrieving utility models</a:t>
            </a:r>
          </a:p>
          <a:p>
            <a:pPr lvl="1" indent="-360000">
              <a:lnSpc>
                <a:spcPts val="3300"/>
              </a:lnSpc>
              <a:spcBef>
                <a:spcPts val="600"/>
              </a:spcBef>
            </a:pPr>
            <a:r>
              <a:rPr lang="en-US" sz="2400" b="1" smtClean="0"/>
              <a:t>AT</a:t>
            </a:r>
            <a:r>
              <a:rPr lang="en-US" sz="2400" b="1" dirty="0" smtClean="0"/>
              <a:t>, AR, CL, CO, CN</a:t>
            </a:r>
            <a:r>
              <a:rPr lang="en-US" sz="2400" b="1" smtClean="0"/>
              <a:t>, DK, ES</a:t>
            </a:r>
            <a:r>
              <a:rPr lang="en-US" sz="2400" b="1" dirty="0" smtClean="0"/>
              <a:t>, FI, GE</a:t>
            </a:r>
            <a:r>
              <a:rPr lang="en-US" sz="2400" b="1" smtClean="0"/>
              <a:t>, IE, JP</a:t>
            </a:r>
            <a:r>
              <a:rPr lang="en-US" sz="2400" b="1" dirty="0" smtClean="0"/>
              <a:t>, KR</a:t>
            </a:r>
            <a:r>
              <a:rPr lang="en-US" sz="2400" b="1" smtClean="0"/>
              <a:t>, MX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340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and </a:t>
            </a:r>
            <a:r>
              <a:rPr lang="fr-CH" sz="3600" b="0" dirty="0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Industrial</a:t>
            </a:r>
            <a:r>
              <a:rPr lang="fr-CH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Designs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As of 28 February 2018, it is possible to request DAS retrieval </a:t>
            </a:r>
            <a:r>
              <a:rPr lang="en-US" sz="2400"/>
              <a:t>of </a:t>
            </a:r>
            <a:r>
              <a:rPr lang="en-US" sz="2400" smtClean="0"/>
              <a:t>P.docs </a:t>
            </a:r>
            <a:r>
              <a:rPr lang="en-US" sz="2400" dirty="0"/>
              <a:t>in industrial design applications </a:t>
            </a:r>
            <a:r>
              <a:rPr lang="en-US" sz="2400"/>
              <a:t>under </a:t>
            </a:r>
            <a:r>
              <a:rPr lang="en-US" sz="2400" smtClean="0">
                <a:hlinkClick r:id="rId3"/>
              </a:rPr>
              <a:t>Hague </a:t>
            </a:r>
            <a:r>
              <a:rPr lang="en-US" sz="2400">
                <a:hlinkClick r:id="rId3"/>
              </a:rPr>
              <a:t>Agreement</a:t>
            </a:r>
            <a:r>
              <a:rPr lang="en-US" sz="2400"/>
              <a:t> </a:t>
            </a: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OFF </a:t>
            </a:r>
            <a:r>
              <a:rPr lang="en-US" sz="2400"/>
              <a:t>currently </a:t>
            </a:r>
            <a:r>
              <a:rPr lang="en-US" sz="2400" smtClean="0"/>
              <a:t>depositing </a:t>
            </a:r>
            <a:r>
              <a:rPr lang="en-US" sz="2400"/>
              <a:t>design </a:t>
            </a:r>
            <a:r>
              <a:rPr lang="en-US" sz="2400" smtClean="0"/>
              <a:t>P.docs: </a:t>
            </a:r>
            <a:r>
              <a:rPr lang="de-CH" sz="2400" b="1" smtClean="0"/>
              <a:t>AU</a:t>
            </a:r>
            <a:r>
              <a:rPr lang="de-CH" sz="2400" b="1" dirty="0" smtClean="0"/>
              <a:t>, AT, BR, CA</a:t>
            </a:r>
            <a:r>
              <a:rPr lang="de-CH" sz="2400" b="1" dirty="0"/>
              <a:t>, CL, </a:t>
            </a:r>
            <a:r>
              <a:rPr lang="de-CH" sz="2400" b="1" dirty="0" smtClean="0"/>
              <a:t>CO, CN</a:t>
            </a:r>
            <a:r>
              <a:rPr lang="de-CH" sz="2400" b="1" dirty="0"/>
              <a:t>, </a:t>
            </a:r>
            <a:r>
              <a:rPr lang="de-CH" sz="2400" b="1" dirty="0" smtClean="0"/>
              <a:t>ES, EUIPO, FR, GE</a:t>
            </a:r>
            <a:r>
              <a:rPr lang="de-CH" sz="2400" b="1" dirty="0"/>
              <a:t>, </a:t>
            </a:r>
            <a:r>
              <a:rPr lang="de-CH" sz="2400" b="1" dirty="0" smtClean="0"/>
              <a:t>IB, IL, IN</a:t>
            </a:r>
            <a:r>
              <a:rPr lang="de-CH" sz="2400" b="1" dirty="0"/>
              <a:t>, </a:t>
            </a:r>
            <a:r>
              <a:rPr lang="de-CH" sz="2400" b="1" dirty="0" smtClean="0"/>
              <a:t>IT, JP, KR, MX</a:t>
            </a:r>
            <a:r>
              <a:rPr lang="de-CH" sz="2400" b="1" smtClean="0"/>
              <a:t>, NO, US</a:t>
            </a:r>
            <a:r>
              <a:rPr lang="de-CH" sz="2400" smtClean="0"/>
              <a:t> 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smtClean="0"/>
              <a:t>OSF </a:t>
            </a:r>
            <a:r>
              <a:rPr lang="en-US" sz="2400"/>
              <a:t>currently retrieving </a:t>
            </a:r>
            <a:r>
              <a:rPr lang="en-US" sz="2400" smtClean="0"/>
              <a:t>design P.docs: </a:t>
            </a:r>
            <a:r>
              <a:rPr lang="en-GB" sz="2400" b="1" dirty="0"/>
              <a:t>AU, </a:t>
            </a:r>
            <a:r>
              <a:rPr lang="en-GB" sz="2400" b="1" dirty="0" smtClean="0"/>
              <a:t>AT, CA</a:t>
            </a:r>
            <a:r>
              <a:rPr lang="en-GB" sz="2400" b="1" dirty="0"/>
              <a:t>, CL, </a:t>
            </a:r>
            <a:r>
              <a:rPr lang="en-GB" sz="2400" b="1" dirty="0" smtClean="0"/>
              <a:t>CO, CN</a:t>
            </a:r>
            <a:r>
              <a:rPr lang="en-GB" sz="2400" b="1" dirty="0"/>
              <a:t>, ES, </a:t>
            </a:r>
            <a:r>
              <a:rPr lang="de-CH" sz="2400" b="1" dirty="0" smtClean="0"/>
              <a:t>EUIPO</a:t>
            </a:r>
            <a:r>
              <a:rPr lang="de-CH" sz="2400" b="1" smtClean="0"/>
              <a:t>, </a:t>
            </a:r>
            <a:r>
              <a:rPr lang="en-GB" sz="2400" b="1" smtClean="0"/>
              <a:t>GE, IE, </a:t>
            </a:r>
            <a:r>
              <a:rPr lang="en-GB" sz="2400" b="1" dirty="0" smtClean="0"/>
              <a:t>IL, IN</a:t>
            </a:r>
            <a:r>
              <a:rPr lang="en-GB" sz="2400" b="1" dirty="0"/>
              <a:t>, JP, </a:t>
            </a:r>
            <a:r>
              <a:rPr lang="en-GB" sz="2400" b="1" dirty="0" smtClean="0"/>
              <a:t>KR, MX</a:t>
            </a:r>
            <a:r>
              <a:rPr lang="en-GB" sz="2400" b="1" smtClean="0"/>
              <a:t>, NO, US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smtClean="0"/>
              <a:t>For Hague </a:t>
            </a:r>
            <a:r>
              <a:rPr lang="en-US" sz="2400"/>
              <a:t>related </a:t>
            </a:r>
            <a:r>
              <a:rPr lang="en-US" sz="2400" smtClean="0"/>
              <a:t>questions, contact </a:t>
            </a:r>
            <a:r>
              <a:rPr lang="en-US" sz="2400" dirty="0"/>
              <a:t>Hague </a:t>
            </a:r>
            <a:r>
              <a:rPr lang="en-US" sz="2400"/>
              <a:t>Customer </a:t>
            </a:r>
            <a:r>
              <a:rPr lang="en-US" sz="2400" smtClean="0"/>
              <a:t>Service: + </a:t>
            </a:r>
            <a:r>
              <a:rPr lang="en-US" sz="2400" dirty="0" smtClean="0"/>
              <a:t>41 22 </a:t>
            </a:r>
            <a:r>
              <a:rPr lang="en-US" sz="2400" smtClean="0"/>
              <a:t>338 7575 or </a:t>
            </a:r>
            <a:r>
              <a:rPr lang="en-US" sz="2400" smtClean="0">
                <a:hlinkClick r:id="rId4"/>
              </a:rPr>
              <a:t>Contact Form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83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and </a:t>
            </a:r>
            <a:r>
              <a:rPr lang="fr-CH" sz="3600" b="0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Trademarks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7971692" cy="43529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OFF </a:t>
            </a:r>
            <a:r>
              <a:rPr lang="en-US" sz="2400"/>
              <a:t>currently </a:t>
            </a:r>
            <a:r>
              <a:rPr lang="en-US" sz="2400" smtClean="0"/>
              <a:t>depositing </a:t>
            </a:r>
            <a:r>
              <a:rPr lang="en-US" sz="2400"/>
              <a:t>t</a:t>
            </a:r>
            <a:r>
              <a:rPr lang="en-US" sz="2400" smtClean="0"/>
              <a:t>rademark applications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H" sz="2400" b="1" smtClean="0"/>
              <a:t> AU, AT, BR, FR, GE, IT</a:t>
            </a:r>
            <a:r>
              <a:rPr lang="fr-CH" sz="2400"/>
              <a:t>,</a:t>
            </a:r>
            <a:r>
              <a:rPr lang="fr-CH" sz="2400" smtClean="0"/>
              <a:t> </a:t>
            </a:r>
            <a:r>
              <a:rPr lang="fr-CH" sz="2400" b="1" smtClean="0"/>
              <a:t>NO</a:t>
            </a:r>
            <a:endParaRPr lang="fr-CH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OSF currently retrieving trademark applications</a:t>
            </a:r>
            <a:endParaRPr lang="fr-CH" sz="2400" strike="sngStrike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H" sz="2400" b="1" smtClean="0"/>
              <a:t> AU</a:t>
            </a:r>
            <a:r>
              <a:rPr lang="fr-CH" sz="2400" b="1" dirty="0" smtClean="0"/>
              <a:t>, AT</a:t>
            </a:r>
            <a:r>
              <a:rPr lang="fr-CH" sz="2400" b="1" smtClean="0"/>
              <a:t>, CO</a:t>
            </a:r>
            <a:r>
              <a:rPr lang="fr-CH" sz="2400" smtClean="0"/>
              <a:t>, </a:t>
            </a:r>
            <a:r>
              <a:rPr lang="fr-CH" sz="2400" b="1" smtClean="0"/>
              <a:t>GE, IE</a:t>
            </a:r>
            <a:r>
              <a:rPr lang="fr-CH" sz="2400"/>
              <a:t>,</a:t>
            </a:r>
            <a:r>
              <a:rPr lang="fr-CH" sz="2400" smtClean="0"/>
              <a:t> </a:t>
            </a:r>
            <a:r>
              <a:rPr lang="fr-CH" sz="2400" b="1" smtClean="0"/>
              <a:t>NO</a:t>
            </a:r>
            <a:endParaRPr lang="fr-CH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For Trademarks </a:t>
            </a:r>
            <a:r>
              <a:rPr lang="en-US" sz="2400"/>
              <a:t>related </a:t>
            </a:r>
            <a:r>
              <a:rPr lang="en-US" sz="2400" smtClean="0"/>
              <a:t>questions, contact </a:t>
            </a:r>
            <a:r>
              <a:rPr lang="en-US" sz="2400" dirty="0" smtClean="0"/>
              <a:t>Madrid </a:t>
            </a:r>
            <a:r>
              <a:rPr lang="en-US" sz="2400"/>
              <a:t>Customer </a:t>
            </a:r>
            <a:r>
              <a:rPr lang="en-US" sz="2400" smtClean="0"/>
              <a:t>Service: + </a:t>
            </a:r>
            <a:r>
              <a:rPr lang="en-US" sz="2400" dirty="0"/>
              <a:t>41 22 338 </a:t>
            </a:r>
            <a:r>
              <a:rPr lang="en-US" sz="2400"/>
              <a:t>8686 </a:t>
            </a:r>
            <a:r>
              <a:rPr lang="en-US" sz="2400" smtClean="0"/>
              <a:t>or </a:t>
            </a:r>
            <a:r>
              <a:rPr lang="en-US" sz="2400" smtClean="0">
                <a:hlinkClick r:id="rId3"/>
              </a:rPr>
              <a:t>Contact Form</a:t>
            </a:r>
            <a:endParaRPr lang="en-GB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H" sz="2400" b="1" dirty="0"/>
          </a:p>
          <a:p>
            <a:pPr marL="457146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H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150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3600" b="0" smtClean="0"/>
              <a:t>Content</a:t>
            </a:r>
            <a:endParaRPr lang="en-GB" sz="36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247"/>
            <a:ext cx="8229600" cy="449191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 smtClean="0"/>
              <a:t>What is DAS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 smtClean="0"/>
              <a:t>Action with Office of First Filing (OFF)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 smtClean="0"/>
              <a:t>Action with Office of Second Filing (OSF)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 smtClean="0"/>
              <a:t>Using DAS with PCT and in other </a:t>
            </a:r>
            <a:r>
              <a:rPr lang="fr-CH" sz="2400"/>
              <a:t>IP Areas</a:t>
            </a:r>
            <a:endParaRPr lang="fr-CH" sz="240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 smtClean="0"/>
              <a:t>DAS Applicant Portal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CH" sz="2400"/>
              <a:t>F</a:t>
            </a:r>
            <a:r>
              <a:rPr lang="fr-CH" sz="2400" smtClean="0"/>
              <a:t>urnishing </a:t>
            </a:r>
            <a:r>
              <a:rPr lang="fr-CH" sz="2400"/>
              <a:t>a </a:t>
            </a:r>
            <a:r>
              <a:rPr lang="fr-CH" sz="2400" smtClean="0"/>
              <a:t>P.doc when </a:t>
            </a:r>
            <a:r>
              <a:rPr lang="fr-CH" sz="2400"/>
              <a:t>DAS cannot be </a:t>
            </a:r>
            <a:r>
              <a:rPr lang="fr-CH" sz="2400" smtClean="0"/>
              <a:t>used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852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77894"/>
            <a:ext cx="8229600" cy="9322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Applicant 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Portal (1)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935664"/>
            <a:ext cx="8194431" cy="526701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Allow users to track availability and view access </a:t>
            </a:r>
            <a:r>
              <a:rPr lang="en-US" sz="2400"/>
              <a:t>history of </a:t>
            </a:r>
            <a:r>
              <a:rPr lang="en-US" sz="2400" smtClean="0"/>
              <a:t>P.docs by OSF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Sign </a:t>
            </a:r>
            <a:r>
              <a:rPr lang="en-US" sz="2400"/>
              <a:t>in </a:t>
            </a:r>
            <a:r>
              <a:rPr lang="en-US" sz="2400" smtClean="0"/>
              <a:t>to WIPO Account: IP Portal &gt; Patents &gt; File &amp; Manage &gt; DAS for applicants or use the direct URL </a:t>
            </a:r>
            <a:r>
              <a:rPr lang="en-US" sz="2400" smtClean="0">
                <a:hlinkClick r:id="rId3"/>
              </a:rPr>
              <a:t>https</a:t>
            </a:r>
            <a:r>
              <a:rPr lang="en-US" sz="2400">
                <a:hlinkClick r:id="rId3"/>
              </a:rPr>
              <a:t>://</a:t>
            </a:r>
            <a:r>
              <a:rPr lang="en-US" sz="2400" smtClean="0">
                <a:hlinkClick r:id="rId3"/>
              </a:rPr>
              <a:t>www3.wipo.int/dasapplicant</a:t>
            </a:r>
            <a:r>
              <a:rPr lang="en-US" sz="2400" smtClean="0"/>
              <a:t> 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Add P.docs </a:t>
            </a:r>
            <a:r>
              <a:rPr lang="en-US" sz="2400"/>
              <a:t>to </a:t>
            </a:r>
            <a:r>
              <a:rPr lang="en-US" sz="2400" smtClean="0"/>
              <a:t>DAS </a:t>
            </a:r>
            <a:r>
              <a:rPr lang="en-US" sz="2400" dirty="0"/>
              <a:t>Workbench by </a:t>
            </a:r>
            <a:r>
              <a:rPr lang="en-US" sz="2400"/>
              <a:t>providing </a:t>
            </a:r>
            <a:r>
              <a:rPr lang="en-US" sz="2400" smtClean="0"/>
              <a:t>IP Right type, Priority </a:t>
            </a:r>
            <a:r>
              <a:rPr lang="en-US" sz="2400" dirty="0"/>
              <a:t>N</a:t>
            </a:r>
            <a:r>
              <a:rPr lang="en-US" sz="2400" smtClean="0"/>
              <a:t>umber</a:t>
            </a:r>
            <a:r>
              <a:rPr lang="en-US" sz="2400"/>
              <a:t>, </a:t>
            </a:r>
            <a:r>
              <a:rPr lang="en-US" sz="2400" smtClean="0"/>
              <a:t>Filing </a:t>
            </a:r>
            <a:r>
              <a:rPr lang="en-US" sz="2400" dirty="0"/>
              <a:t>D</a:t>
            </a:r>
            <a:r>
              <a:rPr lang="en-US" sz="2400" smtClean="0"/>
              <a:t>ate </a:t>
            </a:r>
            <a:r>
              <a:rPr lang="en-US" sz="2400"/>
              <a:t>and </a:t>
            </a:r>
            <a:r>
              <a:rPr lang="en-US" sz="2400" smtClean="0"/>
              <a:t>Access Code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491" y="3679837"/>
            <a:ext cx="3303052" cy="2867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44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8" y="419573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Applicant 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Portal (2)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38" y="1562573"/>
            <a:ext cx="8229600" cy="40487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smtClean="0"/>
              <a:t>DAS Workbench</a:t>
            </a:r>
            <a:endParaRPr lang="en-US" sz="240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4" y="2139852"/>
            <a:ext cx="7997087" cy="32789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08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8" y="159378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Applicant 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Portal (3)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38" y="1258408"/>
            <a:ext cx="8229600" cy="52338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/>
              <a:t> </a:t>
            </a:r>
            <a:r>
              <a:rPr lang="en-US" sz="2400" smtClean="0"/>
              <a:t>Certificate of Availability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391" y="1626576"/>
            <a:ext cx="3732803" cy="52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8" y="159378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Applicant 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Portal (4)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38" y="1258408"/>
            <a:ext cx="8229600" cy="51576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smtClean="0"/>
              <a:t>Last Accessed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CH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94" y="1803290"/>
            <a:ext cx="6976420" cy="4155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73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r-FR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Furnishing a P.doc under the PCT when DAS cannot be used (1</a:t>
            </a:r>
            <a:r>
              <a:rPr lang="en-US" altLang="fr-FR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7286"/>
            <a:ext cx="8349343" cy="41781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2400" dirty="0"/>
              <a:t>Option 1</a:t>
            </a:r>
            <a:r>
              <a:rPr lang="en-US" altLang="fr-FR" sz="2400"/>
              <a:t>: </a:t>
            </a:r>
            <a:r>
              <a:rPr lang="en-US" altLang="fr-FR" sz="2400" smtClean="0"/>
              <a:t>request the RO to </a:t>
            </a:r>
            <a:r>
              <a:rPr lang="en-US" altLang="fr-FR" sz="2400"/>
              <a:t>prepare </a:t>
            </a:r>
            <a:r>
              <a:rPr lang="en-US" altLang="fr-FR" sz="2400" smtClean="0"/>
              <a:t>the P.doc </a:t>
            </a:r>
            <a:r>
              <a:rPr lang="en-US" altLang="fr-FR" sz="2400" dirty="0"/>
              <a:t>and transmit it to the IB </a:t>
            </a:r>
            <a:r>
              <a:rPr lang="en-US" altLang="fr-FR" sz="2400"/>
              <a:t>– </a:t>
            </a:r>
            <a:r>
              <a:rPr lang="en-US" altLang="fr-FR" sz="2400" b="1" smtClean="0"/>
              <a:t>if </a:t>
            </a:r>
            <a:r>
              <a:rPr lang="en-US" altLang="fr-FR" sz="2400" b="1" dirty="0"/>
              <a:t>the earlier application was filed at the </a:t>
            </a:r>
            <a:r>
              <a:rPr lang="en-US" altLang="fr-FR" sz="2400" b="1"/>
              <a:t>same </a:t>
            </a:r>
            <a:r>
              <a:rPr lang="en-US" altLang="fr-FR" sz="2400" b="1" smtClean="0"/>
              <a:t>Office </a:t>
            </a:r>
            <a:r>
              <a:rPr lang="en-US" altLang="fr-FR" sz="2400" smtClean="0"/>
              <a:t>(PCT Rule 17.1(b))</a:t>
            </a:r>
            <a:endParaRPr lang="en-US" alt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alt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altLang="fr-FR" sz="2400" smtClean="0"/>
          </a:p>
          <a:p>
            <a:pPr marL="342860" lvl="1" indent="-34286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■"/>
            </a:pPr>
            <a:r>
              <a:rPr lang="en-US" altLang="fr-FR" sz="2400" smtClean="0"/>
              <a:t>Option </a:t>
            </a:r>
            <a:r>
              <a:rPr lang="en-US" altLang="fr-FR" sz="2400" dirty="0"/>
              <a:t>2: Applicant sends </a:t>
            </a:r>
            <a:r>
              <a:rPr lang="en-US" altLang="fr-FR" sz="2400"/>
              <a:t>the </a:t>
            </a:r>
            <a:r>
              <a:rPr lang="en-US" altLang="fr-FR" sz="2400" smtClean="0"/>
              <a:t>P.doc </a:t>
            </a:r>
            <a:r>
              <a:rPr lang="en-US" altLang="fr-FR" sz="2400" dirty="0"/>
              <a:t>to </a:t>
            </a:r>
            <a:r>
              <a:rPr lang="en-US" altLang="fr-FR" sz="2400"/>
              <a:t>the </a:t>
            </a:r>
            <a:r>
              <a:rPr lang="en-US" altLang="fr-FR" sz="2400" smtClean="0"/>
              <a:t>IB (PCT </a:t>
            </a:r>
            <a:r>
              <a:rPr lang="en-US" altLang="fr-FR" sz="2400" dirty="0"/>
              <a:t>Rule </a:t>
            </a:r>
            <a:r>
              <a:rPr lang="en-US" altLang="fr-FR" sz="2400"/>
              <a:t>17.1(a</a:t>
            </a:r>
            <a:r>
              <a:rPr lang="en-US" altLang="fr-FR" sz="2400" smtClean="0"/>
              <a:t>))</a:t>
            </a:r>
            <a:endParaRPr lang="en-US" alt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66" y="2943501"/>
            <a:ext cx="7707072" cy="15414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07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fr-FR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Furnishing a </a:t>
            </a:r>
            <a:r>
              <a:rPr lang="en-US" altLang="fr-FR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P.doc under the PCT when </a:t>
            </a:r>
            <a:r>
              <a:rPr lang="en-US" altLang="fr-FR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cannot be used </a:t>
            </a:r>
            <a:r>
              <a:rPr lang="en-US" altLang="fr-FR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(2)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551"/>
            <a:ext cx="7973676" cy="4352925"/>
          </a:xfrm>
        </p:spPr>
        <p:txBody>
          <a:bodyPr/>
          <a:lstStyle/>
          <a:p>
            <a:pPr marL="342860" lvl="1" indent="-34286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■"/>
            </a:pPr>
            <a:r>
              <a:rPr lang="en-US" sz="2400" dirty="0" smtClean="0"/>
              <a:t>Option </a:t>
            </a:r>
            <a:r>
              <a:rPr lang="en-US" sz="2400" dirty="0"/>
              <a:t>3:</a:t>
            </a:r>
            <a:r>
              <a:rPr lang="fr-CH" sz="2400" dirty="0"/>
              <a:t> </a:t>
            </a:r>
            <a:r>
              <a:rPr lang="fr-CH" sz="2400" dirty="0" err="1"/>
              <a:t>Upload</a:t>
            </a:r>
            <a:r>
              <a:rPr lang="fr-CH" sz="2400" dirty="0"/>
              <a:t> in </a:t>
            </a:r>
            <a:r>
              <a:rPr lang="fr-CH" sz="2400"/>
              <a:t>ePCT </a:t>
            </a:r>
            <a:r>
              <a:rPr lang="fr-CH" sz="2400" smtClean="0"/>
              <a:t>digitally </a:t>
            </a:r>
            <a:r>
              <a:rPr lang="fr-CH" sz="2400" err="1"/>
              <a:t>signed</a:t>
            </a:r>
            <a:r>
              <a:rPr lang="fr-CH" sz="2400"/>
              <a:t> </a:t>
            </a:r>
            <a:r>
              <a:rPr lang="fr-CH" sz="2400" smtClean="0"/>
              <a:t>P.docs issued by AT</a:t>
            </a:r>
            <a:r>
              <a:rPr lang="fr-CH" sz="2400" dirty="0" smtClean="0"/>
              <a:t>, BR, CZ, FR</a:t>
            </a:r>
            <a:r>
              <a:rPr lang="fr-CH" sz="2400" smtClean="0"/>
              <a:t>, GR, IT</a:t>
            </a:r>
            <a:r>
              <a:rPr lang="fr-CH" sz="2400" dirty="0" smtClean="0"/>
              <a:t>, PL, PT </a:t>
            </a:r>
            <a:r>
              <a:rPr lang="fr-CH" sz="2400" dirty="0"/>
              <a:t>or </a:t>
            </a:r>
            <a:r>
              <a:rPr lang="fr-CH" sz="2400" dirty="0" smtClean="0"/>
              <a:t>US</a:t>
            </a:r>
            <a:endParaRPr lang="en-US" sz="2400" dirty="0"/>
          </a:p>
          <a:p>
            <a:pPr marL="342860" lvl="1" indent="-34286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■"/>
            </a:pPr>
            <a:endParaRPr lang="fr-CH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6" y="2515595"/>
            <a:ext cx="7900671" cy="34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935" y="447779"/>
            <a:ext cx="8218967" cy="1125839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Terminology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935" y="1819206"/>
            <a:ext cx="2987750" cy="3820186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tabLst>
                <a:tab pos="1241280" algn="l"/>
              </a:tabLst>
            </a:pPr>
            <a:r>
              <a:rPr lang="fr-CH" altLang="en-US" sz="2400" b="1" smtClean="0"/>
              <a:t>DAS</a:t>
            </a:r>
            <a:endParaRPr lang="fr-CH" alt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241280" algn="l"/>
              </a:tabLst>
            </a:pPr>
            <a:r>
              <a:rPr lang="fr-CH" altLang="en-US" sz="2400" b="1" smtClean="0"/>
              <a:t>P.doc</a:t>
            </a:r>
            <a:r>
              <a:rPr lang="fr-CH" altLang="en-US" sz="2400" smtClean="0"/>
              <a:t>   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241280" algn="l"/>
              </a:tabLst>
            </a:pPr>
            <a:r>
              <a:rPr lang="fr-CH" altLang="en-US" sz="2400" b="1" smtClean="0"/>
              <a:t>OFF</a:t>
            </a:r>
            <a:endParaRPr lang="fr-CH" alt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241280" algn="l"/>
              </a:tabLst>
            </a:pPr>
            <a:r>
              <a:rPr lang="fr-CH" altLang="en-US" sz="2400" b="1" smtClean="0"/>
              <a:t>OSF</a:t>
            </a:r>
            <a:endParaRPr lang="fr-CH" alt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1241280" algn="l"/>
              </a:tabLst>
            </a:pPr>
            <a:r>
              <a:rPr lang="fr-CH" altLang="en-US" sz="2400" b="1" dirty="0" smtClean="0"/>
              <a:t>IP </a:t>
            </a:r>
            <a:r>
              <a:rPr lang="fr-CH" altLang="en-US" sz="2400" b="1" smtClean="0"/>
              <a:t>Right Type</a:t>
            </a: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241280" algn="l"/>
              </a:tabLst>
            </a:pPr>
            <a:endParaRPr lang="en-US" alt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83442" y="1819206"/>
            <a:ext cx="5826642" cy="38095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860" indent="-34286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0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2867" indent="-22857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013" indent="-22857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159" indent="-22857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D0A2B"/>
              </a:buClr>
              <a:buSzPct val="150000"/>
              <a:buFont typeface="Arial" pitchFamily="34" charset="0"/>
              <a:buChar char="■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30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45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599" indent="-228573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574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241280" algn="l"/>
              </a:tabLst>
            </a:pPr>
            <a:r>
              <a:rPr lang="fr-CH" altLang="en-US" sz="2400" kern="0" smtClean="0"/>
              <a:t>Digital Access Service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241280" algn="l"/>
              </a:tabLst>
            </a:pPr>
            <a:r>
              <a:rPr lang="fr-CH" altLang="en-US" sz="2400" kern="0" smtClean="0"/>
              <a:t>Priority Document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241280" algn="l"/>
              </a:tabLst>
            </a:pPr>
            <a:r>
              <a:rPr lang="fr-CH" altLang="en-US" sz="2400" kern="0" smtClean="0"/>
              <a:t>Office of First Filing / Depositing Office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241280" algn="l"/>
              </a:tabLst>
            </a:pPr>
            <a:r>
              <a:rPr lang="fr-CH" altLang="en-US" sz="2400" kern="0" smtClean="0"/>
              <a:t>Office of Second Filing / Retrieving Office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241280" algn="l"/>
              </a:tabLst>
            </a:pPr>
            <a:r>
              <a:rPr lang="fr-CH" altLang="en-US" sz="2400" kern="0" smtClean="0"/>
              <a:t>Patent, Utility Model, Design, Trademark</a:t>
            </a:r>
            <a:endParaRPr lang="en-US" altLang="en-US" sz="2400" kern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tabLst>
                <a:tab pos="1241280" algn="l"/>
              </a:tabLst>
            </a:pPr>
            <a:endParaRPr lang="en-US" altLang="en-US" sz="2400" kern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tabLst>
                <a:tab pos="1241280" algn="l"/>
              </a:tabLst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761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6396" y="447780"/>
            <a:ext cx="7733511" cy="970712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Contact U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s</a:t>
            </a:r>
            <a:endParaRPr lang="en-US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97" y="1617785"/>
            <a:ext cx="7602813" cy="3744122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/>
              <a:t>PCT </a:t>
            </a:r>
            <a:r>
              <a:rPr lang="en-US" sz="2400" smtClean="0"/>
              <a:t>Operations Customer </a:t>
            </a:r>
            <a:r>
              <a:rPr lang="en-US" sz="2400"/>
              <a:t>Support Section</a:t>
            </a:r>
          </a:p>
          <a:p>
            <a:pPr marL="806450"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Tel:  +41-22-338-9523</a:t>
            </a:r>
          </a:p>
          <a:p>
            <a:pPr marL="806450"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Email:  </a:t>
            </a:r>
            <a:r>
              <a:rPr lang="en-US" sz="2400">
                <a:hlinkClick r:id="rId3"/>
              </a:rPr>
              <a:t>pct.eservices@wipo.int</a:t>
            </a:r>
            <a:r>
              <a:rPr lang="en-US" sz="2400"/>
              <a:t>  </a:t>
            </a:r>
          </a:p>
          <a:p>
            <a:pPr marL="806450" lvl="1" indent="-360000"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Live Chat &amp; Web Contact Form available via FAQ answers</a:t>
            </a:r>
          </a:p>
          <a:p>
            <a:pPr marL="806450"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Monday to Friday, 9am-6pm Geneva time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241280" algn="l"/>
              </a:tabLst>
            </a:pP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241280" algn="l"/>
              </a:tabLst>
            </a:pP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241280" algn="l"/>
              </a:tabLs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9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000" y="284646"/>
            <a:ext cx="8820000" cy="1143000"/>
          </a:xfrm>
        </p:spPr>
        <p:txBody>
          <a:bodyPr/>
          <a:lstStyle/>
          <a:p>
            <a:pPr algn="ctr"/>
            <a:r>
              <a:rPr lang="fr-CH">
                <a:solidFill>
                  <a:srgbClr val="70899B"/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1448352"/>
            <a:ext cx="8820000" cy="3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14" y="124698"/>
            <a:ext cx="8229600" cy="1188287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What is DAS?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212113"/>
            <a:ext cx="8393723" cy="53056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Electronic system </a:t>
            </a:r>
            <a:r>
              <a:rPr lang="en-US" sz="2400"/>
              <a:t>allowing </a:t>
            </a:r>
            <a:r>
              <a:rPr lang="en-US" sz="2400" smtClean="0"/>
              <a:t>P.docs and similar documents to </a:t>
            </a:r>
            <a:r>
              <a:rPr lang="en-US" sz="2400" dirty="0"/>
              <a:t>be securely exchanged </a:t>
            </a:r>
            <a:r>
              <a:rPr lang="en-US" sz="2400"/>
              <a:t>between </a:t>
            </a:r>
            <a:r>
              <a:rPr lang="en-US" sz="2400" smtClean="0">
                <a:hlinkClick r:id="rId3"/>
              </a:rPr>
              <a:t>Participating </a:t>
            </a:r>
            <a:r>
              <a:rPr lang="en-US" sz="2400" dirty="0">
                <a:hlinkClick r:id="rId3"/>
              </a:rPr>
              <a:t>IP </a:t>
            </a:r>
            <a:r>
              <a:rPr lang="en-US" sz="2400">
                <a:hlinkClick r:id="rId3"/>
              </a:rPr>
              <a:t>Offices</a:t>
            </a:r>
            <a:r>
              <a:rPr lang="en-US" sz="2400"/>
              <a:t> </a:t>
            </a: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Alternative </a:t>
            </a:r>
            <a:r>
              <a:rPr lang="en-US" sz="2400" dirty="0"/>
              <a:t>to providing paper copies </a:t>
            </a:r>
            <a:r>
              <a:rPr lang="en-US" sz="2400"/>
              <a:t>of </a:t>
            </a:r>
            <a:r>
              <a:rPr lang="en-US" sz="2400" smtClean="0"/>
              <a:t>P.docs 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Safe, less expensive</a:t>
            </a:r>
            <a:r>
              <a:rPr lang="en-US" sz="2400"/>
              <a:t>, </a:t>
            </a:r>
            <a:r>
              <a:rPr lang="en-US" sz="2400" smtClean="0"/>
              <a:t>no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/>
              <a:t>postal </a:t>
            </a:r>
            <a:r>
              <a:rPr lang="en-US" sz="2400" smtClean="0"/>
              <a:t>delays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For PCT applications, regional and national applications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Use </a:t>
            </a:r>
            <a:r>
              <a:rPr lang="en-US" sz="2400"/>
              <a:t>with </a:t>
            </a:r>
            <a:r>
              <a:rPr lang="en-US" sz="2400" smtClean="0"/>
              <a:t>patents, utility models, industrial designs and trademarks</a:t>
            </a:r>
            <a:endParaRPr lang="en-US" altLang="fr-FR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2400" smtClean="0"/>
              <a:t>Office </a:t>
            </a:r>
            <a:r>
              <a:rPr lang="en-US" altLang="fr-FR" sz="2400"/>
              <a:t>of First Filing </a:t>
            </a:r>
            <a:r>
              <a:rPr lang="en-US" altLang="fr-FR" sz="2400" smtClean="0"/>
              <a:t>(OFF) / Depositing Office: Office with </a:t>
            </a:r>
            <a:r>
              <a:rPr lang="en-US" altLang="fr-FR" sz="2400" dirty="0"/>
              <a:t>which the earlier application was </a:t>
            </a:r>
            <a:r>
              <a:rPr lang="en-US" altLang="fr-FR" sz="2400"/>
              <a:t>filed </a:t>
            </a:r>
            <a:endParaRPr lang="en-US" altLang="fr-FR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fr-FR" sz="2400" smtClean="0"/>
              <a:t>Office of Second Filing (OSF) / Accessing Office: Office that </a:t>
            </a:r>
            <a:r>
              <a:rPr lang="en-US" altLang="fr-FR" sz="2400" dirty="0"/>
              <a:t>retrieves </a:t>
            </a:r>
            <a:r>
              <a:rPr lang="en-US" altLang="fr-FR" sz="2400"/>
              <a:t>the </a:t>
            </a:r>
            <a:r>
              <a:rPr lang="en-US" altLang="fr-FR" sz="2400" smtClean="0"/>
              <a:t>document</a:t>
            </a:r>
            <a:endParaRPr lang="en-US" altLang="fr-F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</a:t>
            </a:r>
            <a:r>
              <a:rPr lang="fr-CH" sz="3600" b="0" dirty="0" err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Statistics</a:t>
            </a:r>
            <a:r>
              <a:rPr lang="fr-CH" sz="3600" b="0" dirty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283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smtClean="0"/>
              <a:t>390,000+ </a:t>
            </a:r>
            <a:r>
              <a:rPr lang="fr-CH" sz="2400" dirty="0" smtClean="0"/>
              <a:t>documents </a:t>
            </a:r>
            <a:r>
              <a:rPr lang="fr-CH" sz="2400" err="1" smtClean="0"/>
              <a:t>exchanged</a:t>
            </a:r>
            <a:r>
              <a:rPr lang="fr-CH" sz="2400" smtClean="0"/>
              <a:t> in 2021</a:t>
            </a:r>
            <a:endParaRPr lang="fr-CH" sz="24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smtClean="0"/>
              <a:t>40</a:t>
            </a:r>
            <a:r>
              <a:rPr lang="en-GB" sz="2400" dirty="0"/>
              <a:t>% of all documents exchanged </a:t>
            </a:r>
            <a:r>
              <a:rPr lang="en-GB" sz="2400"/>
              <a:t>are </a:t>
            </a:r>
            <a:r>
              <a:rPr lang="en-GB" sz="2400" smtClean="0"/>
              <a:t>P.docs </a:t>
            </a:r>
            <a:r>
              <a:rPr lang="en-GB" sz="2400" dirty="0"/>
              <a:t>for PCT international applications, transmitted to the IB as Office of </a:t>
            </a:r>
            <a:r>
              <a:rPr lang="en-GB" sz="2400"/>
              <a:t>Second </a:t>
            </a:r>
            <a:r>
              <a:rPr lang="en-GB" sz="2400" smtClean="0"/>
              <a:t>Filing</a:t>
            </a:r>
            <a:endParaRPr lang="en-GB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D</a:t>
            </a:r>
            <a:r>
              <a:rPr lang="en-GB" sz="2400" smtClean="0"/>
              <a:t>ocuments exchanged</a:t>
            </a:r>
            <a:endParaRPr lang="en-GB" sz="2400" strike="sngStrike" smtClean="0">
              <a:solidFill>
                <a:srgbClr val="FF0000"/>
              </a:solidFill>
            </a:endParaRPr>
          </a:p>
          <a:p>
            <a:pPr lvl="1" indent="-360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/>
              <a:t>95% Patents</a:t>
            </a:r>
          </a:p>
          <a:p>
            <a:pPr lvl="1" indent="-360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/>
              <a:t>4</a:t>
            </a:r>
            <a:r>
              <a:rPr lang="en-GB" sz="2400"/>
              <a:t>% </a:t>
            </a:r>
            <a:r>
              <a:rPr lang="en-GB" sz="2400" smtClean="0"/>
              <a:t>Designs </a:t>
            </a:r>
          </a:p>
          <a:p>
            <a:pPr lvl="1" indent="-360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/>
              <a:t>1</a:t>
            </a:r>
            <a:r>
              <a:rPr lang="en-GB" sz="2400"/>
              <a:t>% U</a:t>
            </a:r>
            <a:r>
              <a:rPr lang="en-GB" sz="2400" smtClean="0"/>
              <a:t>tility Models</a:t>
            </a:r>
          </a:p>
          <a:p>
            <a:pPr marL="457146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86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047"/>
            <a:ext cx="8229600" cy="75672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Participating Offices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358"/>
            <a:ext cx="8311662" cy="509480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smtClean="0"/>
              <a:t>DAS </a:t>
            </a:r>
            <a:r>
              <a:rPr lang="en-GB" sz="2400" dirty="0"/>
              <a:t>system </a:t>
            </a:r>
            <a:r>
              <a:rPr lang="en-GB" sz="2400"/>
              <a:t>started </a:t>
            </a:r>
            <a:r>
              <a:rPr lang="en-GB" sz="2400" smtClean="0"/>
              <a:t>operation in </a:t>
            </a:r>
            <a:r>
              <a:rPr lang="en-GB" sz="2400" dirty="0"/>
              <a:t>2009 with </a:t>
            </a:r>
            <a:r>
              <a:rPr lang="en-GB" sz="2400"/>
              <a:t>7 P</a:t>
            </a:r>
            <a:r>
              <a:rPr lang="en-GB" sz="2400" smtClean="0"/>
              <a:t>articipating </a:t>
            </a:r>
            <a:r>
              <a:rPr lang="en-GB" sz="2400" dirty="0"/>
              <a:t>O</a:t>
            </a:r>
            <a:r>
              <a:rPr lang="en-GB" sz="2400" smtClean="0"/>
              <a:t>ffices </a:t>
            </a: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34 </a:t>
            </a:r>
            <a:r>
              <a:rPr lang="en-US" sz="2400" dirty="0"/>
              <a:t>DAS Participating Offices as </a:t>
            </a:r>
            <a:r>
              <a:rPr lang="en-US" sz="2400"/>
              <a:t>of </a:t>
            </a:r>
            <a:r>
              <a:rPr lang="en-US" sz="2400" smtClean="0"/>
              <a:t>May 2022</a:t>
            </a:r>
          </a:p>
          <a:p>
            <a:pPr marL="0" indent="361950">
              <a:lnSpc>
                <a:spcPts val="2200"/>
              </a:lnSpc>
              <a:spcAft>
                <a:spcPts val="600"/>
              </a:spcAft>
              <a:buNone/>
            </a:pPr>
            <a:r>
              <a:rPr lang="en-US" altLang="fr-FR" sz="2400" smtClean="0">
                <a:hlinkClick r:id="rId3"/>
              </a:rPr>
              <a:t>http</a:t>
            </a:r>
            <a:r>
              <a:rPr lang="en-US" altLang="fr-FR" sz="2400">
                <a:hlinkClick r:id="rId3"/>
              </a:rPr>
              <a:t>://</a:t>
            </a:r>
            <a:r>
              <a:rPr lang="en-US" altLang="fr-FR" sz="2400" smtClean="0">
                <a:hlinkClick r:id="rId3"/>
              </a:rPr>
              <a:t>www.wipo.int/das/en/participating_offices.html</a:t>
            </a:r>
            <a:endParaRPr lang="en-US" sz="2400" dirty="0"/>
          </a:p>
          <a:p>
            <a:pPr lvl="1" indent="-360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/>
              <a:t>AR, AT, AU</a:t>
            </a:r>
            <a:r>
              <a:rPr lang="en-US" sz="2400"/>
              <a:t>, </a:t>
            </a:r>
            <a:r>
              <a:rPr lang="en-US" sz="2400" smtClean="0"/>
              <a:t>BR</a:t>
            </a:r>
            <a:r>
              <a:rPr lang="en-US" sz="2400" dirty="0" smtClean="0"/>
              <a:t>, CA, CL, CO, CN</a:t>
            </a:r>
            <a:r>
              <a:rPr lang="en-US" sz="2400" dirty="0"/>
              <a:t>, </a:t>
            </a:r>
            <a:r>
              <a:rPr lang="en-US" sz="2400" dirty="0" smtClean="0"/>
              <a:t>DK, </a:t>
            </a:r>
            <a:r>
              <a:rPr lang="en-US" sz="2400" dirty="0"/>
              <a:t>EA, EE, </a:t>
            </a:r>
            <a:r>
              <a:rPr lang="en-US" sz="2400" dirty="0" smtClean="0"/>
              <a:t>EP, ES</a:t>
            </a:r>
            <a:r>
              <a:rPr lang="en-US" sz="2400" smtClean="0"/>
              <a:t>, FI, </a:t>
            </a:r>
            <a:r>
              <a:rPr lang="en-US" sz="2400" dirty="0" smtClean="0"/>
              <a:t>GB, GE, </a:t>
            </a:r>
            <a:r>
              <a:rPr lang="en-US" sz="2400"/>
              <a:t>IB, </a:t>
            </a:r>
            <a:r>
              <a:rPr lang="en-US" sz="2400" smtClean="0"/>
              <a:t>IL</a:t>
            </a:r>
            <a:r>
              <a:rPr lang="en-US" sz="2400" dirty="0" smtClean="0"/>
              <a:t>, IN</a:t>
            </a:r>
            <a:r>
              <a:rPr lang="en-US" sz="2400" smtClean="0"/>
              <a:t>, JP</a:t>
            </a:r>
            <a:r>
              <a:rPr lang="en-US" sz="2400" dirty="0"/>
              <a:t>, KR, </a:t>
            </a:r>
            <a:r>
              <a:rPr lang="en-US" sz="2400" dirty="0" smtClean="0"/>
              <a:t>LV, MA</a:t>
            </a:r>
            <a:r>
              <a:rPr lang="en-US" sz="2400" dirty="0"/>
              <a:t>, </a:t>
            </a:r>
            <a:r>
              <a:rPr lang="en-US" sz="2400" dirty="0" smtClean="0"/>
              <a:t>MX, NL</a:t>
            </a:r>
            <a:r>
              <a:rPr lang="en-US" sz="2400" dirty="0"/>
              <a:t>, </a:t>
            </a:r>
            <a:r>
              <a:rPr lang="en-US" sz="2400" dirty="0" smtClean="0"/>
              <a:t>NO, NZ</a:t>
            </a:r>
            <a:r>
              <a:rPr lang="en-US" sz="2400" dirty="0"/>
              <a:t>, SE</a:t>
            </a:r>
            <a:r>
              <a:rPr lang="en-US" sz="2400"/>
              <a:t>, </a:t>
            </a:r>
            <a:r>
              <a:rPr lang="en-US" sz="2400" smtClean="0"/>
              <a:t>US</a:t>
            </a:r>
          </a:p>
          <a:p>
            <a:pPr lvl="1" indent="-360000">
              <a:spcBef>
                <a:spcPts val="600"/>
              </a:spcBef>
              <a:spcAft>
                <a:spcPts val="0"/>
              </a:spcAft>
            </a:pPr>
            <a:r>
              <a:rPr lang="en-US" sz="2400" smtClean="0"/>
              <a:t>Depositing </a:t>
            </a:r>
            <a:r>
              <a:rPr lang="en-US" sz="2400"/>
              <a:t>Office </a:t>
            </a:r>
            <a:r>
              <a:rPr lang="en-US" sz="2400" smtClean="0"/>
              <a:t>only: IT, FR</a:t>
            </a:r>
            <a:endParaRPr lang="en-US" sz="2400"/>
          </a:p>
          <a:p>
            <a:pPr lvl="1" indent="-360000">
              <a:spcBef>
                <a:spcPts val="600"/>
              </a:spcBef>
              <a:spcAft>
                <a:spcPts val="0"/>
              </a:spcAft>
            </a:pPr>
            <a:r>
              <a:rPr lang="en-US" sz="2400" smtClean="0"/>
              <a:t>Accessing </a:t>
            </a:r>
            <a:r>
              <a:rPr lang="en-US" sz="2400"/>
              <a:t>Office </a:t>
            </a:r>
            <a:r>
              <a:rPr lang="en-US" sz="2400" smtClean="0"/>
              <a:t>only: BE, </a:t>
            </a:r>
            <a:r>
              <a:rPr lang="en-US" sz="2400"/>
              <a:t>IE </a:t>
            </a:r>
            <a:endParaRPr lang="en-US" sz="2400" smtClean="0"/>
          </a:p>
          <a:p>
            <a:pPr lvl="1" indent="-360000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Industrial Design Applications only: </a:t>
            </a:r>
            <a:r>
              <a:rPr lang="en-US" sz="2400"/>
              <a:t>EUIPO</a:t>
            </a:r>
            <a:endParaRPr lang="en-US" sz="2400" smtClean="0"/>
          </a:p>
          <a:p>
            <a:pPr>
              <a:spcBef>
                <a:spcPts val="600"/>
              </a:spcBef>
            </a:pPr>
            <a:r>
              <a:rPr lang="en-US" sz="2400" smtClean="0"/>
              <a:t>DAS User </a:t>
            </a:r>
            <a:r>
              <a:rPr lang="en-US" sz="2400"/>
              <a:t>D</a:t>
            </a:r>
            <a:r>
              <a:rPr lang="en-US" sz="2400" smtClean="0"/>
              <a:t>ocumentation &amp; FAQ</a:t>
            </a:r>
          </a:p>
          <a:p>
            <a:pPr marL="0" indent="361950">
              <a:lnSpc>
                <a:spcPts val="2200"/>
              </a:lnSpc>
              <a:spcAft>
                <a:spcPts val="0"/>
              </a:spcAft>
              <a:buNone/>
            </a:pPr>
            <a:r>
              <a:rPr lang="en-US" sz="2400" smtClean="0">
                <a:hlinkClick r:id="rId4"/>
              </a:rPr>
              <a:t>http</a:t>
            </a:r>
            <a:r>
              <a:rPr lang="en-US" sz="2400">
                <a:hlinkClick r:id="rId4"/>
              </a:rPr>
              <a:t>://</a:t>
            </a:r>
            <a:r>
              <a:rPr lang="en-US" sz="2400" smtClean="0">
                <a:hlinkClick r:id="rId4"/>
              </a:rPr>
              <a:t>www.wipo.int/das/en/documentation.html</a:t>
            </a:r>
            <a:endParaRPr lang="en-US" sz="2400"/>
          </a:p>
          <a:p>
            <a:pPr marL="361950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smtClean="0">
                <a:hlinkClick r:id="rId5"/>
              </a:rPr>
              <a:t>https</a:t>
            </a:r>
            <a:r>
              <a:rPr lang="en-US" sz="2400">
                <a:hlinkClick r:id="rId5"/>
              </a:rPr>
              <a:t>://</a:t>
            </a:r>
            <a:r>
              <a:rPr lang="en-US" sz="2400" smtClean="0">
                <a:hlinkClick r:id="rId5"/>
              </a:rPr>
              <a:t>www.wipo.int/das/en/faq.html</a:t>
            </a:r>
            <a:r>
              <a:rPr lang="en-US" sz="2400" smtClean="0"/>
              <a:t> </a:t>
            </a:r>
            <a:endParaRPr lang="en-US" sz="2400" dirty="0" smtClean="0"/>
          </a:p>
          <a:p>
            <a:pPr marL="457146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5245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Action</a:t>
            </a:r>
            <a:r>
              <a:rPr lang="en-US" sz="2400" b="0" dirty="0"/>
              <a:t> </a:t>
            </a:r>
            <a:r>
              <a:rPr lang="en-US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with Office of </a:t>
            </a:r>
            <a:r>
              <a:rPr lang="en-US" sz="3600" b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First </a:t>
            </a:r>
            <a:r>
              <a:rPr lang="en-US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Filing (OFF)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191"/>
            <a:ext cx="8229600" cy="462697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Request OFF to deposit the earlier application into DAS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Check with OFF for procedures (e.g. fill </a:t>
            </a:r>
            <a:r>
              <a:rPr lang="en-US" sz="2400" dirty="0"/>
              <a:t>in </a:t>
            </a:r>
            <a:r>
              <a:rPr lang="en-US" sz="2400"/>
              <a:t>a </a:t>
            </a:r>
            <a:r>
              <a:rPr lang="en-US" sz="2400" smtClean="0"/>
              <a:t>form or </a:t>
            </a:r>
            <a:r>
              <a:rPr lang="en-US" sz="2400" dirty="0"/>
              <a:t>check </a:t>
            </a:r>
            <a:r>
              <a:rPr lang="en-US" sz="2400"/>
              <a:t>a </a:t>
            </a:r>
            <a:r>
              <a:rPr lang="en-US" sz="2400" smtClean="0"/>
              <a:t>box on the request for filing the ealier application)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Pay a fee if applicable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For US applications filed after 30 </a:t>
            </a:r>
            <a:r>
              <a:rPr lang="en-US" sz="2400"/>
              <a:t>November </a:t>
            </a:r>
            <a:r>
              <a:rPr lang="en-US" sz="2400" smtClean="0"/>
              <a:t>2015, </a:t>
            </a:r>
            <a:r>
              <a:rPr lang="en-US" sz="2400" dirty="0"/>
              <a:t>entry into DAS is automatic except if </a:t>
            </a:r>
            <a:r>
              <a:rPr lang="en-US" sz="2400"/>
              <a:t>applicant </a:t>
            </a:r>
            <a:r>
              <a:rPr lang="en-US" sz="2400" smtClean="0"/>
              <a:t>opts it out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For </a:t>
            </a:r>
            <a:r>
              <a:rPr lang="en-US" sz="2400"/>
              <a:t>EP </a:t>
            </a:r>
            <a:r>
              <a:rPr lang="en-US" sz="2400" smtClean="0"/>
              <a:t>applications, automatic deposit </a:t>
            </a:r>
            <a:r>
              <a:rPr lang="en-US" sz="2400"/>
              <a:t>into DAS </a:t>
            </a:r>
            <a:r>
              <a:rPr lang="en-US" sz="2400" dirty="0"/>
              <a:t>if </a:t>
            </a:r>
            <a:r>
              <a:rPr lang="en-US" sz="2400"/>
              <a:t>filed </a:t>
            </a:r>
            <a:r>
              <a:rPr lang="en-US" sz="2400" smtClean="0"/>
              <a:t>electronically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dirty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DAS Code</a:t>
            </a:r>
            <a:endParaRPr lang="en-GB" sz="3600" b="0" dirty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353"/>
            <a:ext cx="8229600" cy="403748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Once earlier application is registered, applicant </a:t>
            </a:r>
            <a:r>
              <a:rPr lang="en-US" sz="2400"/>
              <a:t>receives </a:t>
            </a:r>
            <a:r>
              <a:rPr lang="en-US" sz="2400" smtClean="0"/>
              <a:t>a unique </a:t>
            </a:r>
            <a:r>
              <a:rPr lang="en-US" sz="2400"/>
              <a:t>DAS </a:t>
            </a:r>
            <a:r>
              <a:rPr lang="en-US" sz="2400" smtClean="0"/>
              <a:t>Access Code (</a:t>
            </a:r>
            <a:r>
              <a:rPr lang="en-US" sz="2400" b="1" smtClean="0"/>
              <a:t>DAS Code</a:t>
            </a:r>
            <a:r>
              <a:rPr lang="en-US" sz="240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DAS code </a:t>
            </a:r>
            <a:r>
              <a:rPr lang="en-US" sz="2400"/>
              <a:t>is </a:t>
            </a:r>
            <a:r>
              <a:rPr lang="en-US" sz="2400" smtClean="0"/>
              <a:t>either made </a:t>
            </a:r>
            <a:r>
              <a:rPr lang="en-US" sz="2400"/>
              <a:t>of 4 </a:t>
            </a:r>
            <a:r>
              <a:rPr lang="en-US" sz="2400" smtClean="0"/>
              <a:t>digits (e.g</a:t>
            </a:r>
            <a:r>
              <a:rPr lang="en-US" sz="2400"/>
              <a:t>. </a:t>
            </a:r>
            <a:r>
              <a:rPr lang="en-US" sz="2400" smtClean="0"/>
              <a:t>1234) </a:t>
            </a:r>
            <a:r>
              <a:rPr lang="en-US" sz="2400"/>
              <a:t>and can also </a:t>
            </a:r>
            <a:r>
              <a:rPr lang="en-US" sz="2400" smtClean="0"/>
              <a:t>contain letters “</a:t>
            </a:r>
            <a:r>
              <a:rPr lang="en-US" sz="2400"/>
              <a:t>A to F” </a:t>
            </a:r>
            <a:r>
              <a:rPr lang="en-US" sz="2400" smtClean="0"/>
              <a:t>(e.g</a:t>
            </a:r>
            <a:r>
              <a:rPr lang="en-US" sz="2400"/>
              <a:t>. </a:t>
            </a:r>
            <a:r>
              <a:rPr lang="en-US" sz="2400" smtClean="0"/>
              <a:t>8DE8)</a:t>
            </a:r>
          </a:p>
          <a:p>
            <a:pPr>
              <a:spcBef>
                <a:spcPts val="600"/>
              </a:spcBef>
            </a:pPr>
            <a:r>
              <a:rPr lang="en-US" sz="2400"/>
              <a:t>DAS </a:t>
            </a:r>
            <a:r>
              <a:rPr lang="en-US" sz="2400" smtClean="0"/>
              <a:t>code </a:t>
            </a:r>
            <a:r>
              <a:rPr lang="en-US" sz="2400"/>
              <a:t>of an earlier application registered in DAS can be re-used if this earlier application is </a:t>
            </a:r>
            <a:r>
              <a:rPr lang="en-US" sz="2400" smtClean="0"/>
              <a:t>claimed as a priority in another application</a:t>
            </a:r>
            <a:endParaRPr lang="en-GB" sz="240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0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52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Who provides the DAS code? (1)</a:t>
            </a:r>
            <a:endParaRPr lang="en-GB" sz="3600" b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252"/>
            <a:ext cx="8229600" cy="52702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OFF</a:t>
            </a:r>
            <a:r>
              <a:rPr lang="en-US" sz="2400"/>
              <a:t>: </a:t>
            </a:r>
            <a:r>
              <a:rPr lang="en-GB" sz="2400" smtClean="0"/>
              <a:t>CN, EP, </a:t>
            </a:r>
            <a:r>
              <a:rPr lang="en-GB" sz="2400"/>
              <a:t>EUIPO, FI, JP, KR, </a:t>
            </a:r>
            <a:r>
              <a:rPr lang="en-GB" sz="2400" smtClean="0"/>
              <a:t>NZ, US</a:t>
            </a: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Email </a:t>
            </a:r>
            <a:r>
              <a:rPr lang="en-US" sz="2400"/>
              <a:t>from IB (</a:t>
            </a:r>
            <a:r>
              <a:rPr lang="en-US" sz="2400">
                <a:hlinkClick r:id="rId3"/>
              </a:rPr>
              <a:t>no.reply@wipo.int</a:t>
            </a:r>
            <a:r>
              <a:rPr lang="en-US" sz="2400"/>
              <a:t>) </a:t>
            </a:r>
            <a:endParaRPr lang="en-US" sz="240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OFF</a:t>
            </a:r>
            <a:r>
              <a:rPr lang="en-US" sz="2400"/>
              <a:t>: </a:t>
            </a:r>
            <a:r>
              <a:rPr lang="en-GB" sz="2400"/>
              <a:t>AR, AU, AT, BR,  CA, CL, CO, DK, EA, EE, ES, FR, GB, GE, IL, IN, IT, LV, MA, MX, NL, NO, </a:t>
            </a:r>
            <a:r>
              <a:rPr lang="en-GB" sz="2400" smtClean="0"/>
              <a:t>SE</a:t>
            </a:r>
            <a:endParaRPr lang="en-US" sz="24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PCT RO/IB applications: PCT/RO/132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US applications: </a:t>
            </a:r>
            <a:r>
              <a:rPr lang="en-US" sz="2400"/>
              <a:t>confirmation number on EFS-Web Electronic Acknowledgement </a:t>
            </a:r>
            <a:r>
              <a:rPr lang="en-US" sz="2400" smtClean="0"/>
              <a:t>Receipt</a:t>
            </a:r>
            <a:endParaRPr lang="en-US" sz="240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624" y="4312151"/>
            <a:ext cx="4443477" cy="206464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511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52"/>
            <a:ext cx="8229600" cy="1143000"/>
          </a:xfrm>
        </p:spPr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fr-CH" sz="3600" b="0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Who provides the DAS code? (2)</a:t>
            </a:r>
            <a:endParaRPr lang="en-GB" sz="3600" b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6253"/>
            <a:ext cx="8229600" cy="48999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400" smtClean="0">
                <a:solidFill>
                  <a:srgbClr val="FF0000"/>
                </a:solidFill>
              </a:rPr>
              <a:t> </a:t>
            </a:r>
            <a:r>
              <a:rPr lang="fr-CH" sz="2400" smtClean="0"/>
              <a:t>EP </a:t>
            </a:r>
            <a:r>
              <a:rPr lang="en-US" sz="2400"/>
              <a:t>applications:</a:t>
            </a:r>
            <a:r>
              <a:rPr lang="fr-CH" sz="2400" smtClean="0"/>
              <a:t> acknowledgement receipt</a:t>
            </a:r>
            <a:endParaRPr lang="fr-CH" sz="2400" strike="sngStrike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93" y="1698524"/>
            <a:ext cx="6443492" cy="457468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929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PO template Feb 1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WIPO template Feb 14</Template>
  <TotalTime>24945</TotalTime>
  <Words>1437</Words>
  <Application>Microsoft Office PowerPoint</Application>
  <PresentationFormat>Letter Paper (8.5x11 in)</PresentationFormat>
  <Paragraphs>181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ヒラギノ角ゴ Pro W3</vt:lpstr>
      <vt:lpstr>Arial</vt:lpstr>
      <vt:lpstr>Microsoft Sans Serif</vt:lpstr>
      <vt:lpstr>Wingdings</vt:lpstr>
      <vt:lpstr>WIPO template Feb 14</vt:lpstr>
      <vt:lpstr>DAS – Digital Access Service</vt:lpstr>
      <vt:lpstr>Content</vt:lpstr>
      <vt:lpstr>What is DAS?</vt:lpstr>
      <vt:lpstr>DAS Statistics </vt:lpstr>
      <vt:lpstr>DAS Participating Offices</vt:lpstr>
      <vt:lpstr>Action with Office of First Filing (OFF)</vt:lpstr>
      <vt:lpstr>DAS Code</vt:lpstr>
      <vt:lpstr>Who provides the DAS code? (1)</vt:lpstr>
      <vt:lpstr>Who provides the DAS code? (2)</vt:lpstr>
      <vt:lpstr>Action with Office of Second Filing (OSF)</vt:lpstr>
      <vt:lpstr>P.docs Retrieval via DAS</vt:lpstr>
      <vt:lpstr>Using DAS with PCT</vt:lpstr>
      <vt:lpstr>Make PCT application available in DAS</vt:lpstr>
      <vt:lpstr>DAS request in ePCT at the time of filing</vt:lpstr>
      <vt:lpstr>DAS request using ePCT after filing </vt:lpstr>
      <vt:lpstr>Time limit to request use of DAS</vt:lpstr>
      <vt:lpstr>DAS and Utility Models</vt:lpstr>
      <vt:lpstr>DAS and Industrial Designs</vt:lpstr>
      <vt:lpstr>DAS and Trademarks</vt:lpstr>
      <vt:lpstr>DAS Applicant Portal (1)</vt:lpstr>
      <vt:lpstr>DAS Applicant Portal (2)</vt:lpstr>
      <vt:lpstr>DAS Applicant Portal (3)</vt:lpstr>
      <vt:lpstr>DAS Applicant Portal (4)</vt:lpstr>
      <vt:lpstr>Furnishing a P.doc under the PCT when DAS cannot be used (1)</vt:lpstr>
      <vt:lpstr>Furnishing a P.doc under the PCT when DAS cannot be used (2)</vt:lpstr>
      <vt:lpstr>Terminology</vt:lpstr>
      <vt:lpstr>Contact Us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Bidwell</dc:creator>
  <cp:keywords>FOR OFFICIAL USE ONLY</cp:keywords>
  <cp:lastModifiedBy>RODRIGUEZ Geraldine</cp:lastModifiedBy>
  <cp:revision>427</cp:revision>
  <cp:lastPrinted>2019-10-15T05:41:11Z</cp:lastPrinted>
  <dcterms:created xsi:type="dcterms:W3CDTF">2015-02-24T18:40:54Z</dcterms:created>
  <dcterms:modified xsi:type="dcterms:W3CDTF">2022-05-30T12:32:39Z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d2d26130-73b4-48a4-b984-9d6f6cc330ed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</Properties>
</file>