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4"/>
  </p:notesMasterIdLst>
  <p:handoutMasterIdLst>
    <p:handoutMasterId r:id="rId15"/>
  </p:handoutMasterIdLst>
  <p:sldIdLst>
    <p:sldId id="256" r:id="rId3"/>
    <p:sldId id="262" r:id="rId4"/>
    <p:sldId id="274" r:id="rId5"/>
    <p:sldId id="283" r:id="rId6"/>
    <p:sldId id="272" r:id="rId7"/>
    <p:sldId id="273" r:id="rId8"/>
    <p:sldId id="276" r:id="rId9"/>
    <p:sldId id="281" r:id="rId10"/>
    <p:sldId id="278" r:id="rId11"/>
    <p:sldId id="279" r:id="rId12"/>
    <p:sldId id="280"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85609" autoAdjust="0"/>
  </p:normalViewPr>
  <p:slideViewPr>
    <p:cSldViewPr>
      <p:cViewPr>
        <p:scale>
          <a:sx n="78" d="100"/>
          <a:sy n="78" d="100"/>
        </p:scale>
        <p:origin x="-1836" y="-924"/>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82" d="100"/>
          <a:sy n="82" d="100"/>
        </p:scale>
        <p:origin x="120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ru-RU" smtClean="0"/>
              <a:pPr/>
              <a:t>17.06.2018</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lang="ru-RU" smtClean="0"/>
              <a:pPr/>
              <a:t>‹#›</a:t>
            </a:fld>
            <a:endParaRPr lang="ru-RU"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ru-RU" smtClean="0"/>
              <a:pPr/>
              <a:t>17.06.2018</a:t>
            </a:fld>
            <a:endParaRPr lang="ru-RU" dirty="0"/>
          </a:p>
        </p:txBody>
      </p:sp>
      <p:sp>
        <p:nvSpPr>
          <p:cNvPr id="4" name="Образ слайда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lang="ru-RU" smtClean="0"/>
              <a:pPr/>
              <a:t>‹#›</a:t>
            </a:fld>
            <a:endParaRPr lang="ru-RU"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2</a:t>
            </a:fld>
            <a:endParaRPr lang="en-US"/>
          </a:p>
        </p:txBody>
      </p:sp>
    </p:spTree>
    <p:extLst>
      <p:ext uri="{BB962C8B-B14F-4D97-AF65-F5344CB8AC3E}">
        <p14:creationId xmlns:p14="http://schemas.microsoft.com/office/powerpoint/2010/main" val="4136793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11</a:t>
            </a:fld>
            <a:endParaRPr lang="en-US"/>
          </a:p>
        </p:txBody>
      </p:sp>
    </p:spTree>
    <p:extLst>
      <p:ext uri="{BB962C8B-B14F-4D97-AF65-F5344CB8AC3E}">
        <p14:creationId xmlns:p14="http://schemas.microsoft.com/office/powerpoint/2010/main" val="423201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3</a:t>
            </a:fld>
            <a:endParaRPr lang="en-US"/>
          </a:p>
        </p:txBody>
      </p:sp>
    </p:spTree>
    <p:extLst>
      <p:ext uri="{BB962C8B-B14F-4D97-AF65-F5344CB8AC3E}">
        <p14:creationId xmlns:p14="http://schemas.microsoft.com/office/powerpoint/2010/main" val="151167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4</a:t>
            </a:fld>
            <a:endParaRPr lang="en-US"/>
          </a:p>
        </p:txBody>
      </p:sp>
    </p:spTree>
    <p:extLst>
      <p:ext uri="{BB962C8B-B14F-4D97-AF65-F5344CB8AC3E}">
        <p14:creationId xmlns:p14="http://schemas.microsoft.com/office/powerpoint/2010/main" val="151167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5</a:t>
            </a:fld>
            <a:endParaRPr lang="en-US"/>
          </a:p>
        </p:txBody>
      </p:sp>
    </p:spTree>
    <p:extLst>
      <p:ext uri="{BB962C8B-B14F-4D97-AF65-F5344CB8AC3E}">
        <p14:creationId xmlns:p14="http://schemas.microsoft.com/office/powerpoint/2010/main" val="336387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6</a:t>
            </a:fld>
            <a:endParaRPr lang="en-US"/>
          </a:p>
        </p:txBody>
      </p:sp>
    </p:spTree>
    <p:extLst>
      <p:ext uri="{BB962C8B-B14F-4D97-AF65-F5344CB8AC3E}">
        <p14:creationId xmlns:p14="http://schemas.microsoft.com/office/powerpoint/2010/main" val="3550358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7</a:t>
            </a:fld>
            <a:endParaRPr lang="en-US"/>
          </a:p>
        </p:txBody>
      </p:sp>
    </p:spTree>
    <p:extLst>
      <p:ext uri="{BB962C8B-B14F-4D97-AF65-F5344CB8AC3E}">
        <p14:creationId xmlns:p14="http://schemas.microsoft.com/office/powerpoint/2010/main" val="39927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8</a:t>
            </a:fld>
            <a:endParaRPr lang="en-US"/>
          </a:p>
        </p:txBody>
      </p:sp>
    </p:spTree>
    <p:extLst>
      <p:ext uri="{BB962C8B-B14F-4D97-AF65-F5344CB8AC3E}">
        <p14:creationId xmlns:p14="http://schemas.microsoft.com/office/powerpoint/2010/main" val="1282780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9</a:t>
            </a:fld>
            <a:endParaRPr lang="en-US"/>
          </a:p>
        </p:txBody>
      </p:sp>
    </p:spTree>
    <p:extLst>
      <p:ext uri="{BB962C8B-B14F-4D97-AF65-F5344CB8AC3E}">
        <p14:creationId xmlns:p14="http://schemas.microsoft.com/office/powerpoint/2010/main" val="4053065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3A2CC701-D80A-463B-8415-A85485312088}" type="slidenum">
              <a:rPr lang="en-US" smtClean="0"/>
              <a:pPr/>
              <a:t>10</a:t>
            </a:fld>
            <a:endParaRPr lang="en-US"/>
          </a:p>
        </p:txBody>
      </p:sp>
    </p:spTree>
    <p:extLst>
      <p:ext uri="{BB962C8B-B14F-4D97-AF65-F5344CB8AC3E}">
        <p14:creationId xmlns:p14="http://schemas.microsoft.com/office/powerpoint/2010/main" val="253214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5" name="Полилиния 4"/>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lang="ru-RU" dirty="0">
              <a:solidFill>
                <a:schemeClr val="lt1"/>
              </a:solidFill>
            </a:endParaRPr>
          </a:p>
        </p:txBody>
      </p:sp>
      <p:sp>
        <p:nvSpPr>
          <p:cNvPr id="2" name="Заголовок 1"/>
          <p:cNvSpPr>
            <a:spLocks noGrp="1"/>
          </p:cNvSpPr>
          <p:nvPr>
            <p:ph type="ctrTitle"/>
          </p:nvPr>
        </p:nvSpPr>
        <p:spPr>
          <a:xfrm>
            <a:off x="1217613" y="1828799"/>
            <a:ext cx="9753600" cy="3048001"/>
          </a:xfrm>
        </p:spPr>
        <p:txBody>
          <a:bodyPr>
            <a:normAutofit/>
          </a:bodyPr>
          <a:lstStyle>
            <a:lvl1pPr>
              <a:defRPr sz="4400"/>
            </a:lvl1pPr>
          </a:lstStyle>
          <a:p>
            <a:r>
              <a:rPr lang="ru-RU"/>
              <a:t>Образец заголовка</a:t>
            </a:r>
            <a:endParaRPr lang="ru-RU" dirty="0"/>
          </a:p>
        </p:txBody>
      </p:sp>
      <p:sp>
        <p:nvSpPr>
          <p:cNvPr id="3" name="Подзаголовок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ru-RU" dirty="0"/>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Дата 3"/>
          <p:cNvSpPr>
            <a:spLocks noGrp="1"/>
          </p:cNvSpPr>
          <p:nvPr>
            <p:ph type="dt" sz="half" idx="10"/>
          </p:nvPr>
        </p:nvSpPr>
        <p:spPr/>
        <p:txBody>
          <a:bodyPr/>
          <a:lstStyle/>
          <a:p>
            <a:fld id="{25FE7C5B-CC87-43AB-8E4F-47A4BD4F99F1}" type="datetime1">
              <a:rPr lang="ru-RU" smtClean="0"/>
              <a:pPr/>
              <a:t>17.06.2018</a:t>
            </a:fld>
            <a:endParaRPr lang="ru-RU" dirty="0"/>
          </a:p>
        </p:txBody>
      </p:sp>
      <p:sp>
        <p:nvSpPr>
          <p:cNvPr id="5" name="Нижний колонтитул 4"/>
          <p:cNvSpPr>
            <a:spLocks noGrp="1"/>
          </p:cNvSpPr>
          <p:nvPr>
            <p:ph type="ftr" sz="quarter" idx="11"/>
          </p:nvPr>
        </p:nvSpPr>
        <p:spPr/>
        <p:txBody>
          <a:bodyPr/>
          <a:lstStyle/>
          <a:p>
            <a:r>
              <a:rPr lang="en-US"/>
              <a:t>Acting for the IP profession worldwide                                          www.ficpi.org </a:t>
            </a:r>
            <a:endParaRPr lang="ru-RU" dirty="0"/>
          </a:p>
        </p:txBody>
      </p:sp>
      <p:sp>
        <p:nvSpPr>
          <p:cNvPr id="6" name="Номер слайда 5"/>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6898" y="685800"/>
            <a:ext cx="2134315" cy="5486400"/>
          </a:xfrm>
        </p:spPr>
        <p:txBody>
          <a:bodyPr vert="eaVert"/>
          <a:lstStyle/>
          <a:p>
            <a:r>
              <a:rPr lang="ru-RU"/>
              <a:t>Образец заголовка</a:t>
            </a:r>
            <a:endParaRPr lang="ru-RU" dirty="0"/>
          </a:p>
        </p:txBody>
      </p:sp>
      <p:sp>
        <p:nvSpPr>
          <p:cNvPr id="3" name="Вертикальный текст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Дата 3"/>
          <p:cNvSpPr>
            <a:spLocks noGrp="1"/>
          </p:cNvSpPr>
          <p:nvPr>
            <p:ph type="dt" sz="half" idx="10"/>
          </p:nvPr>
        </p:nvSpPr>
        <p:spPr/>
        <p:txBody>
          <a:bodyPr/>
          <a:lstStyle/>
          <a:p>
            <a:fld id="{37395086-6151-4AD1-AE79-6244F87C80C9}" type="datetime1">
              <a:rPr lang="ru-RU" smtClean="0"/>
              <a:pPr/>
              <a:t>17.06.2018</a:t>
            </a:fld>
            <a:endParaRPr lang="ru-RU" dirty="0"/>
          </a:p>
        </p:txBody>
      </p:sp>
      <p:sp>
        <p:nvSpPr>
          <p:cNvPr id="5" name="Нижний колонтитул 4"/>
          <p:cNvSpPr>
            <a:spLocks noGrp="1"/>
          </p:cNvSpPr>
          <p:nvPr>
            <p:ph type="ftr" sz="quarter" idx="11"/>
          </p:nvPr>
        </p:nvSpPr>
        <p:spPr/>
        <p:txBody>
          <a:bodyPr/>
          <a:lstStyle/>
          <a:p>
            <a:r>
              <a:rPr lang="en-US"/>
              <a:t>Acting for the IP profession worldwide                                          www.ficpi.org </a:t>
            </a:r>
            <a:endParaRPr lang="ru-RU" dirty="0"/>
          </a:p>
        </p:txBody>
      </p:sp>
      <p:sp>
        <p:nvSpPr>
          <p:cNvPr id="6" name="Номер слайда 5"/>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dirty="0"/>
          </a:p>
        </p:txBody>
      </p:sp>
      <p:sp>
        <p:nvSpPr>
          <p:cNvPr id="3" name="Объект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Дата 3"/>
          <p:cNvSpPr>
            <a:spLocks noGrp="1"/>
          </p:cNvSpPr>
          <p:nvPr>
            <p:ph type="dt" sz="half" idx="10"/>
          </p:nvPr>
        </p:nvSpPr>
        <p:spPr/>
        <p:txBody>
          <a:bodyPr/>
          <a:lstStyle/>
          <a:p>
            <a:fld id="{24E5DF05-697E-48D3-B97E-77C095604448}" type="datetime1">
              <a:rPr lang="ru-RU" smtClean="0"/>
              <a:pPr/>
              <a:t>17.06.2018</a:t>
            </a:fld>
            <a:endParaRPr lang="ru-RU" dirty="0"/>
          </a:p>
        </p:txBody>
      </p:sp>
      <p:sp>
        <p:nvSpPr>
          <p:cNvPr id="5" name="Нижний колонтитул 4"/>
          <p:cNvSpPr>
            <a:spLocks noGrp="1"/>
          </p:cNvSpPr>
          <p:nvPr>
            <p:ph type="ftr" sz="quarter" idx="11"/>
          </p:nvPr>
        </p:nvSpPr>
        <p:spPr/>
        <p:txBody>
          <a:bodyPr/>
          <a:lstStyle/>
          <a:p>
            <a:r>
              <a:rPr lang="en-US"/>
              <a:t>Acting for the IP profession worldwide                                          www.ficpi.org </a:t>
            </a:r>
            <a:endParaRPr lang="ru-RU" dirty="0"/>
          </a:p>
        </p:txBody>
      </p:sp>
      <p:sp>
        <p:nvSpPr>
          <p:cNvPr id="6" name="Номер слайда 5"/>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7614" y="3429000"/>
            <a:ext cx="9753600" cy="2362199"/>
          </a:xfrm>
        </p:spPr>
        <p:txBody>
          <a:bodyPr anchor="b">
            <a:normAutofit/>
          </a:bodyPr>
          <a:lstStyle>
            <a:lvl1pPr algn="l">
              <a:defRPr sz="4400" b="0" cap="all"/>
            </a:lvl1pPr>
          </a:lstStyle>
          <a:p>
            <a:r>
              <a:rPr lang="ru-RU"/>
              <a:t>Образец заголовка</a:t>
            </a:r>
            <a:endParaRPr lang="ru-RU" dirty="0"/>
          </a:p>
        </p:txBody>
      </p:sp>
      <p:sp>
        <p:nvSpPr>
          <p:cNvPr id="3" name="Текст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7DC9E76-DE67-4589-B390-BB948803B7F0}" type="datetime1">
              <a:rPr lang="ru-RU" smtClean="0"/>
              <a:pPr/>
              <a:t>17.06.2018</a:t>
            </a:fld>
            <a:endParaRPr lang="ru-RU" dirty="0"/>
          </a:p>
        </p:txBody>
      </p:sp>
      <p:sp>
        <p:nvSpPr>
          <p:cNvPr id="5" name="Нижний колонтитул 4"/>
          <p:cNvSpPr>
            <a:spLocks noGrp="1"/>
          </p:cNvSpPr>
          <p:nvPr>
            <p:ph type="ftr" sz="quarter" idx="11"/>
          </p:nvPr>
        </p:nvSpPr>
        <p:spPr/>
        <p:txBody>
          <a:bodyPr/>
          <a:lstStyle/>
          <a:p>
            <a:r>
              <a:rPr lang="en-US"/>
              <a:t>Acting for the IP profession worldwide                                          www.ficpi.org </a:t>
            </a:r>
            <a:endParaRPr lang="ru-RU" dirty="0"/>
          </a:p>
        </p:txBody>
      </p:sp>
      <p:sp>
        <p:nvSpPr>
          <p:cNvPr id="6" name="Номер слайда 5"/>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dirty="0"/>
          </a:p>
        </p:txBody>
      </p:sp>
      <p:sp>
        <p:nvSpPr>
          <p:cNvPr id="3" name="Объект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Объект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5" name="Дата 4"/>
          <p:cNvSpPr>
            <a:spLocks noGrp="1"/>
          </p:cNvSpPr>
          <p:nvPr>
            <p:ph type="dt" sz="half" idx="10"/>
          </p:nvPr>
        </p:nvSpPr>
        <p:spPr/>
        <p:txBody>
          <a:bodyPr/>
          <a:lstStyle/>
          <a:p>
            <a:fld id="{198C1F00-244C-447E-A65E-F01D212F72BF}" type="datetime1">
              <a:rPr lang="ru-RU" smtClean="0"/>
              <a:pPr/>
              <a:t>17.06.2018</a:t>
            </a:fld>
            <a:endParaRPr lang="ru-RU" dirty="0"/>
          </a:p>
        </p:txBody>
      </p:sp>
      <p:sp>
        <p:nvSpPr>
          <p:cNvPr id="6" name="Нижний колонтитул 5"/>
          <p:cNvSpPr>
            <a:spLocks noGrp="1"/>
          </p:cNvSpPr>
          <p:nvPr>
            <p:ph type="ftr" sz="quarter" idx="11"/>
          </p:nvPr>
        </p:nvSpPr>
        <p:spPr/>
        <p:txBody>
          <a:bodyPr/>
          <a:lstStyle/>
          <a:p>
            <a:r>
              <a:rPr lang="en-US"/>
              <a:t>Acting for the IP profession worldwide                                          www.ficpi.org </a:t>
            </a:r>
            <a:endParaRPr lang="ru-RU" dirty="0"/>
          </a:p>
        </p:txBody>
      </p:sp>
      <p:sp>
        <p:nvSpPr>
          <p:cNvPr id="7" name="Номер слайда 6"/>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7614" y="274638"/>
            <a:ext cx="9753600" cy="1325562"/>
          </a:xfrm>
        </p:spPr>
        <p:txBody>
          <a:bodyPr/>
          <a:lstStyle>
            <a:lvl1pPr>
              <a:defRPr/>
            </a:lvl1pPr>
          </a:lstStyle>
          <a:p>
            <a:r>
              <a:rPr lang="ru-RU"/>
              <a:t>Образец заголовка</a:t>
            </a:r>
            <a:endParaRPr lang="ru-RU" dirty="0"/>
          </a:p>
        </p:txBody>
      </p:sp>
      <p:sp>
        <p:nvSpPr>
          <p:cNvPr id="3" name="Текст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5" name="Текст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7" name="Дата 6"/>
          <p:cNvSpPr>
            <a:spLocks noGrp="1"/>
          </p:cNvSpPr>
          <p:nvPr>
            <p:ph type="dt" sz="half" idx="10"/>
          </p:nvPr>
        </p:nvSpPr>
        <p:spPr/>
        <p:txBody>
          <a:bodyPr/>
          <a:lstStyle/>
          <a:p>
            <a:fld id="{522209D4-76C2-4F30-9753-B61D5082F4B7}" type="datetime1">
              <a:rPr lang="ru-RU" smtClean="0"/>
              <a:pPr/>
              <a:t>17.06.2018</a:t>
            </a:fld>
            <a:endParaRPr lang="ru-RU" dirty="0"/>
          </a:p>
        </p:txBody>
      </p:sp>
      <p:sp>
        <p:nvSpPr>
          <p:cNvPr id="8" name="Нижний колонтитул 7"/>
          <p:cNvSpPr>
            <a:spLocks noGrp="1"/>
          </p:cNvSpPr>
          <p:nvPr>
            <p:ph type="ftr" sz="quarter" idx="11"/>
          </p:nvPr>
        </p:nvSpPr>
        <p:spPr/>
        <p:txBody>
          <a:bodyPr/>
          <a:lstStyle/>
          <a:p>
            <a:r>
              <a:rPr lang="en-US"/>
              <a:t>Acting for the IP profession worldwide                                          www.ficpi.org </a:t>
            </a:r>
            <a:endParaRPr lang="ru-RU" dirty="0"/>
          </a:p>
        </p:txBody>
      </p:sp>
      <p:sp>
        <p:nvSpPr>
          <p:cNvPr id="9" name="Номер слайда 8"/>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dirty="0"/>
          </a:p>
        </p:txBody>
      </p:sp>
      <p:sp>
        <p:nvSpPr>
          <p:cNvPr id="3" name="Дата 2"/>
          <p:cNvSpPr>
            <a:spLocks noGrp="1"/>
          </p:cNvSpPr>
          <p:nvPr>
            <p:ph type="dt" sz="half" idx="10"/>
          </p:nvPr>
        </p:nvSpPr>
        <p:spPr/>
        <p:txBody>
          <a:bodyPr/>
          <a:lstStyle/>
          <a:p>
            <a:fld id="{49C28593-1895-405C-B88F-3B484CD773A0}" type="datetime1">
              <a:rPr lang="ru-RU" smtClean="0"/>
              <a:pPr/>
              <a:t>17.06.2018</a:t>
            </a:fld>
            <a:endParaRPr lang="ru-RU" dirty="0"/>
          </a:p>
        </p:txBody>
      </p:sp>
      <p:sp>
        <p:nvSpPr>
          <p:cNvPr id="4" name="Нижний колонтитул 3"/>
          <p:cNvSpPr>
            <a:spLocks noGrp="1"/>
          </p:cNvSpPr>
          <p:nvPr>
            <p:ph type="ftr" sz="quarter" idx="11"/>
          </p:nvPr>
        </p:nvSpPr>
        <p:spPr/>
        <p:txBody>
          <a:bodyPr/>
          <a:lstStyle/>
          <a:p>
            <a:r>
              <a:rPr lang="en-US"/>
              <a:t>Acting for the IP profession worldwide                                          www.ficpi.org </a:t>
            </a:r>
            <a:endParaRPr lang="ru-RU" dirty="0"/>
          </a:p>
        </p:txBody>
      </p:sp>
      <p:sp>
        <p:nvSpPr>
          <p:cNvPr id="5" name="Номер слайда 4"/>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3440FDA-0A01-45F8-86E4-29B8C3DCC267}" type="datetime1">
              <a:rPr lang="ru-RU" smtClean="0"/>
              <a:pPr/>
              <a:t>17.06.2018</a:t>
            </a:fld>
            <a:endParaRPr lang="ru-RU" dirty="0"/>
          </a:p>
        </p:txBody>
      </p:sp>
      <p:sp>
        <p:nvSpPr>
          <p:cNvPr id="3" name="Нижний колонтитул 2"/>
          <p:cNvSpPr>
            <a:spLocks noGrp="1"/>
          </p:cNvSpPr>
          <p:nvPr>
            <p:ph type="ftr" sz="quarter" idx="11"/>
          </p:nvPr>
        </p:nvSpPr>
        <p:spPr/>
        <p:txBody>
          <a:bodyPr/>
          <a:lstStyle/>
          <a:p>
            <a:r>
              <a:rPr lang="en-US"/>
              <a:t>Acting for the IP profession worldwide                                          www.ficpi.org </a:t>
            </a:r>
            <a:endParaRPr lang="ru-RU" dirty="0"/>
          </a:p>
        </p:txBody>
      </p:sp>
      <p:sp>
        <p:nvSpPr>
          <p:cNvPr id="4" name="Номер слайда 3"/>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bg>
      <p:bgPr>
        <a:solidFill>
          <a:schemeClr val="bg1"/>
        </a:solidFill>
        <a:effectLst/>
      </p:bgPr>
    </p:bg>
    <p:spTree>
      <p:nvGrpSpPr>
        <p:cNvPr id="1" name=""/>
        <p:cNvGrpSpPr/>
        <p:nvPr/>
      </p:nvGrpSpPr>
      <p:grpSpPr>
        <a:xfrm>
          <a:off x="0" y="0"/>
          <a:ext cx="0" cy="0"/>
          <a:chOff x="0" y="0"/>
          <a:chExt cx="0" cy="0"/>
        </a:xfrm>
      </p:grpSpPr>
      <p:sp>
        <p:nvSpPr>
          <p:cNvPr id="8" name="Прямоугольник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p>
        </p:txBody>
      </p:sp>
      <p:sp>
        <p:nvSpPr>
          <p:cNvPr id="2" name="Заголовок 1"/>
          <p:cNvSpPr>
            <a:spLocks noGrp="1"/>
          </p:cNvSpPr>
          <p:nvPr>
            <p:ph type="title"/>
          </p:nvPr>
        </p:nvSpPr>
        <p:spPr>
          <a:xfrm>
            <a:off x="684213" y="685800"/>
            <a:ext cx="3886200" cy="4038600"/>
          </a:xfrm>
        </p:spPr>
        <p:txBody>
          <a:bodyPr anchor="b">
            <a:noAutofit/>
          </a:bodyPr>
          <a:lstStyle>
            <a:lvl1pPr algn="l">
              <a:defRPr sz="4000" b="0"/>
            </a:lvl1pPr>
          </a:lstStyle>
          <a:p>
            <a:r>
              <a:rPr lang="ru-RU"/>
              <a:t>Образец заголовка</a:t>
            </a:r>
            <a:endParaRPr lang="ru-RU" dirty="0"/>
          </a:p>
        </p:txBody>
      </p:sp>
      <p:sp>
        <p:nvSpPr>
          <p:cNvPr id="3" name="Объект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Текст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96A48AD-BA74-4841-AD1A-94BDC339C74A}" type="datetime1">
              <a:rPr lang="ru-RU" smtClean="0"/>
              <a:pPr/>
              <a:t>17.06.2018</a:t>
            </a:fld>
            <a:endParaRPr lang="ru-RU" dirty="0"/>
          </a:p>
        </p:txBody>
      </p:sp>
      <p:sp>
        <p:nvSpPr>
          <p:cNvPr id="6" name="Нижний колонтитул 5"/>
          <p:cNvSpPr>
            <a:spLocks noGrp="1"/>
          </p:cNvSpPr>
          <p:nvPr>
            <p:ph type="ftr" sz="quarter" idx="11"/>
          </p:nvPr>
        </p:nvSpPr>
        <p:spPr/>
        <p:txBody>
          <a:bodyPr/>
          <a:lstStyle/>
          <a:p>
            <a:r>
              <a:rPr lang="en-US"/>
              <a:t>Acting for the IP profession worldwide                                          www.ficpi.org </a:t>
            </a:r>
            <a:endParaRPr lang="ru-RU" dirty="0"/>
          </a:p>
        </p:txBody>
      </p:sp>
      <p:sp>
        <p:nvSpPr>
          <p:cNvPr id="7" name="Номер слайда 6"/>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bg1"/>
        </a:solidFill>
        <a:effectLst/>
      </p:bgPr>
    </p:bg>
    <p:spTree>
      <p:nvGrpSpPr>
        <p:cNvPr id="1" name=""/>
        <p:cNvGrpSpPr/>
        <p:nvPr/>
      </p:nvGrpSpPr>
      <p:grpSpPr>
        <a:xfrm>
          <a:off x="0" y="0"/>
          <a:ext cx="0" cy="0"/>
          <a:chOff x="0" y="0"/>
          <a:chExt cx="0" cy="0"/>
        </a:xfrm>
      </p:grpSpPr>
      <p:sp>
        <p:nvSpPr>
          <p:cNvPr id="8" name="Прямоугольник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p>
        </p:txBody>
      </p:sp>
      <p:sp>
        <p:nvSpPr>
          <p:cNvPr id="2" name="Заголовок 1"/>
          <p:cNvSpPr>
            <a:spLocks noGrp="1"/>
          </p:cNvSpPr>
          <p:nvPr>
            <p:ph type="title"/>
          </p:nvPr>
        </p:nvSpPr>
        <p:spPr>
          <a:xfrm>
            <a:off x="684213" y="685800"/>
            <a:ext cx="3886200" cy="4038600"/>
          </a:xfrm>
        </p:spPr>
        <p:txBody>
          <a:bodyPr anchor="b">
            <a:noAutofit/>
          </a:bodyPr>
          <a:lstStyle>
            <a:lvl1pPr algn="l">
              <a:defRPr sz="4000" b="0"/>
            </a:lvl1pPr>
          </a:lstStyle>
          <a:p>
            <a:r>
              <a:rPr lang="ru-RU"/>
              <a:t>Образец заголовка</a:t>
            </a:r>
            <a:endParaRPr lang="ru-RU" dirty="0"/>
          </a:p>
        </p:txBody>
      </p:sp>
      <p:sp>
        <p:nvSpPr>
          <p:cNvPr id="3" name="Рисунок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ru-RU" dirty="0"/>
          </a:p>
        </p:txBody>
      </p:sp>
      <p:sp>
        <p:nvSpPr>
          <p:cNvPr id="4" name="Текст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1B09EF6-D20D-4F76-A15A-FF8D76B3D08A}" type="datetime1">
              <a:rPr lang="ru-RU" smtClean="0"/>
              <a:pPr/>
              <a:t>17.06.2018</a:t>
            </a:fld>
            <a:endParaRPr lang="ru-RU" dirty="0"/>
          </a:p>
        </p:txBody>
      </p:sp>
      <p:sp>
        <p:nvSpPr>
          <p:cNvPr id="6" name="Нижний колонтитул 5"/>
          <p:cNvSpPr>
            <a:spLocks noGrp="1"/>
          </p:cNvSpPr>
          <p:nvPr>
            <p:ph type="ftr" sz="quarter" idx="11"/>
          </p:nvPr>
        </p:nvSpPr>
        <p:spPr/>
        <p:txBody>
          <a:bodyPr/>
          <a:lstStyle/>
          <a:p>
            <a:r>
              <a:rPr lang="en-US"/>
              <a:t>Acting for the IP profession worldwide                                          www.ficpi.org </a:t>
            </a:r>
            <a:endParaRPr lang="ru-RU" dirty="0"/>
          </a:p>
        </p:txBody>
      </p:sp>
      <p:sp>
        <p:nvSpPr>
          <p:cNvPr id="7" name="Номер слайда 6"/>
          <p:cNvSpPr>
            <a:spLocks noGrp="1"/>
          </p:cNvSpPr>
          <p:nvPr>
            <p:ph type="sldNum" sz="quarter" idx="12"/>
          </p:nvPr>
        </p:nvSpPr>
        <p:spPr/>
        <p:txBody>
          <a:body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ru-RU" dirty="0"/>
              <a:t>Образец заголовка</a:t>
            </a:r>
          </a:p>
        </p:txBody>
      </p:sp>
      <p:sp>
        <p:nvSpPr>
          <p:cNvPr id="3" name="Текст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237D3AC8-3CDC-4ED8-BE2A-0EEB0B7FEF48}" type="datetime1">
              <a:rPr lang="ru-RU" smtClean="0"/>
              <a:pPr/>
              <a:t>17.06.2018</a:t>
            </a:fld>
            <a:endParaRPr lang="ru-RU" dirty="0"/>
          </a:p>
        </p:txBody>
      </p:sp>
      <p:sp>
        <p:nvSpPr>
          <p:cNvPr id="5" name="Нижний колонтитул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r>
              <a:rPr lang="en-US"/>
              <a:t>Acting for the IP profession worldwide                                          www.ficpi.org </a:t>
            </a:r>
            <a:endParaRPr lang="ru-RU" dirty="0"/>
          </a:p>
        </p:txBody>
      </p:sp>
      <p:sp>
        <p:nvSpPr>
          <p:cNvPr id="6" name="Номер слайда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ru-RU" smtClean="0"/>
              <a:pPr/>
              <a:t>‹#›</a:t>
            </a:fld>
            <a:endParaRPr lang="ru-RU" dirty="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alpha val="41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7828" y="2132856"/>
            <a:ext cx="11089232" cy="1584176"/>
          </a:xfrm>
        </p:spPr>
        <p:txBody>
          <a:bodyPr>
            <a:normAutofit fontScale="90000"/>
          </a:bodyPr>
          <a:lstStyle/>
          <a:p>
            <a:pPr algn="ctr">
              <a:lnSpc>
                <a:spcPct val="150000"/>
              </a:lnSpc>
            </a:pPr>
            <a:r>
              <a:rPr lang="en-US" sz="4000" dirty="0">
                <a:effectLst>
                  <a:outerShdw blurRad="38100" dist="38100" dir="2700000" algn="tl">
                    <a:srgbClr val="000000">
                      <a:alpha val="43137"/>
                    </a:srgbClr>
                  </a:outerShdw>
                </a:effectLst>
              </a:rPr>
              <a:t>Erroneously filed elements</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of international application</a:t>
            </a:r>
            <a:endParaRPr lang="ru-RU" sz="40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normAutofit lnSpcReduction="10000"/>
          </a:bodyPr>
          <a:lstStyle/>
          <a:p>
            <a:r>
              <a:rPr lang="en-US" dirty="0"/>
              <a:t>FICPI </a:t>
            </a:r>
            <a:r>
              <a:rPr lang="en-US" dirty="0" smtClean="0"/>
              <a:t>perspective</a:t>
            </a:r>
            <a:endParaRPr lang="en-US" dirty="0"/>
          </a:p>
          <a:p>
            <a:endParaRPr lang="en-US" dirty="0"/>
          </a:p>
          <a:p>
            <a:r>
              <a:rPr lang="en-US" dirty="0"/>
              <a:t>Presented on Workshop at WIPO in Geneva, 19.06.2018</a:t>
            </a:r>
          </a:p>
          <a:p>
            <a:r>
              <a:rPr lang="en-US" dirty="0"/>
              <a:t>by  Mr. Vladimir Rybakov</a:t>
            </a:r>
            <a:endParaRPr lang="ru-RU"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241471"/>
            <a:ext cx="10349410" cy="440766"/>
          </a:xfrm>
        </p:spPr>
        <p:txBody>
          <a:bodyPr>
            <a:normAutofit/>
          </a:bodyPr>
          <a:lstStyle/>
          <a:p>
            <a:pPr algn="ctr"/>
            <a:r>
              <a:rPr lang="en-US" sz="2000" i="1" dirty="0">
                <a:effectLst>
                  <a:outerShdw blurRad="38100" dist="38100" dir="2700000" algn="tl">
                    <a:srgbClr val="000000">
                      <a:alpha val="43137"/>
                    </a:srgbClr>
                  </a:outerShdw>
                </a:effectLst>
              </a:rPr>
              <a:t>APPROACH OF FICPI </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764705"/>
            <a:ext cx="11161240" cy="5411058"/>
          </a:xfrm>
        </p:spPr>
        <p:txBody>
          <a:bodyPr>
            <a:normAutofit/>
          </a:bodyPr>
          <a:lstStyle/>
          <a:p>
            <a:pPr indent="0">
              <a:lnSpc>
                <a:spcPct val="150000"/>
              </a:lnSpc>
              <a:buNone/>
            </a:pPr>
            <a:endParaRPr lang="en-US" sz="2200" dirty="0"/>
          </a:p>
          <a:p>
            <a:pPr indent="0">
              <a:lnSpc>
                <a:spcPct val="150000"/>
              </a:lnSpc>
              <a:buNone/>
            </a:pPr>
            <a:endParaRPr lang="en-US" sz="2200" dirty="0"/>
          </a:p>
          <a:p>
            <a:pPr indent="0">
              <a:lnSpc>
                <a:spcPct val="150000"/>
              </a:lnSpc>
              <a:buNone/>
            </a:pPr>
            <a:r>
              <a:rPr lang="en-US" sz="2200" dirty="0"/>
              <a:t>FICPI does not put this proposal forward as an exhaustive solution to the problem, but considers it to be a good starting point for consideration.</a:t>
            </a:r>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17480521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93812" y="252683"/>
            <a:ext cx="10349410" cy="440766"/>
          </a:xfrm>
        </p:spPr>
        <p:txBody>
          <a:bodyPr>
            <a:normAutofit/>
          </a:bodyPr>
          <a:lstStyle/>
          <a:p>
            <a:pPr algn="ctr"/>
            <a:r>
              <a:rPr lang="en-US" sz="2000" i="1" dirty="0">
                <a:effectLst>
                  <a:outerShdw blurRad="38100" dist="38100" dir="2700000" algn="tl">
                    <a:srgbClr val="000000">
                      <a:alpha val="43137"/>
                    </a:srgbClr>
                  </a:outerShdw>
                </a:effectLst>
              </a:rPr>
              <a:t>FICPI - International Federation of Intellectual Property Attorneys</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764705"/>
            <a:ext cx="11161240" cy="5411058"/>
          </a:xfrm>
        </p:spPr>
        <p:txBody>
          <a:bodyPr>
            <a:normAutofit/>
          </a:bodyPr>
          <a:lstStyle/>
          <a:p>
            <a:pPr indent="0">
              <a:lnSpc>
                <a:spcPct val="150000"/>
              </a:lnSpc>
              <a:buNone/>
            </a:pPr>
            <a:endParaRPr lang="en-US" sz="2200" dirty="0"/>
          </a:p>
          <a:p>
            <a:pPr indent="0">
              <a:lnSpc>
                <a:spcPct val="150000"/>
              </a:lnSpc>
              <a:buNone/>
            </a:pPr>
            <a:endParaRPr lang="ru-RU" sz="2200" dirty="0"/>
          </a:p>
          <a:p>
            <a:pPr indent="0">
              <a:lnSpc>
                <a:spcPct val="150000"/>
              </a:lnSpc>
              <a:buNone/>
            </a:pPr>
            <a:endParaRPr lang="en-US" sz="2200" dirty="0"/>
          </a:p>
          <a:p>
            <a:pPr indent="0" algn="ctr">
              <a:lnSpc>
                <a:spcPct val="150000"/>
              </a:lnSpc>
              <a:buNone/>
            </a:pPr>
            <a:r>
              <a:rPr lang="en-US" i="1" dirty="0">
                <a:latin typeface="Arial Rounded MT Bold" panose="020F0704030504030204" pitchFamily="34" charset="0"/>
              </a:rPr>
              <a:t>THANK YOU FOR ATTENTION</a:t>
            </a:r>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39054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35906"/>
            <a:ext cx="10349410" cy="790347"/>
          </a:xfrm>
        </p:spPr>
        <p:txBody>
          <a:bodyPr>
            <a:normAutofit/>
          </a:bodyPr>
          <a:lstStyle/>
          <a:p>
            <a:pPr algn="ctr"/>
            <a:r>
              <a:rPr lang="en-US" sz="2000" i="1">
                <a:effectLst>
                  <a:outerShdw blurRad="38100" dist="38100" dir="2700000" algn="tl">
                    <a:srgbClr val="000000">
                      <a:alpha val="43137"/>
                    </a:srgbClr>
                  </a:outerShdw>
                </a:effectLst>
              </a:rPr>
              <a:t>FICPI - International Federation of Intellectual Property Attorneys</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1196751"/>
            <a:ext cx="11161240" cy="4979011"/>
          </a:xfrm>
        </p:spPr>
        <p:txBody>
          <a:bodyPr>
            <a:normAutofit fontScale="92500" lnSpcReduction="20000"/>
          </a:bodyPr>
          <a:lstStyle/>
          <a:p>
            <a:pPr marL="45720" indent="0">
              <a:buNone/>
            </a:pPr>
            <a:r>
              <a:rPr lang="en-US" b="1"/>
              <a:t>FICPI</a:t>
            </a:r>
            <a:r>
              <a:rPr lang="en-US"/>
              <a:t> is unique, being the only international NGO whose membership consists exclusively of IP attorneys in private practice. FICPI thus represents an important constituency within the international IP system.</a:t>
            </a:r>
          </a:p>
          <a:p>
            <a:pPr marL="45720" indent="0">
              <a:buNone/>
            </a:pPr>
            <a:r>
              <a:rPr lang="en-US" b="1"/>
              <a:t>Some key facts:</a:t>
            </a:r>
            <a:endParaRPr lang="en-US"/>
          </a:p>
          <a:p>
            <a:r>
              <a:rPr lang="en-US"/>
              <a:t>Founded over 100 years ago, in 1906, FICPI now has more than 5,000 members in more than 80 countries on six continents.</a:t>
            </a:r>
          </a:p>
          <a:p>
            <a:r>
              <a:rPr lang="en-US"/>
              <a:t>Before being admitted, an applicant for membership of FICPI must satisfy prescribed criteria as to their character, experience and international reputation.</a:t>
            </a:r>
          </a:p>
          <a:p>
            <a:r>
              <a:rPr lang="en-US"/>
              <a:t>FICPI members represent their clients in patent, trade mark and design matters, and related forms of IP, at the national, regional and international levels.</a:t>
            </a:r>
          </a:p>
          <a:p>
            <a:r>
              <a:rPr lang="en-US"/>
              <a:t>Clients of FICPI members range from individuals and SMEs to multi-national industries, as well as universities, governmental and non-governmental organizations and other institutions, who are applicants and non-applicants alike.</a:t>
            </a:r>
          </a:p>
          <a:p>
            <a:endParaRPr lang="en-US" dirty="0"/>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a:solidFill>
                  <a:srgbClr val="0070C0"/>
                </a:solidFill>
                <a:latin typeface="Abadi" panose="020B0604020202020204" pitchFamily="34" charset="0"/>
              </a:rPr>
              <a:t>     </a:t>
            </a:r>
            <a:endParaRPr lang="en-US" dirty="0">
              <a:solidFill>
                <a:srgbClr val="0070C0"/>
              </a:solidFill>
              <a:latin typeface="Abadi" panose="020B0604020202020204" pitchFamily="34" charset="0"/>
            </a:endParaRP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a:solidFill>
                  <a:srgbClr val="0070C0"/>
                </a:solidFill>
                <a:latin typeface="Abadi" panose="020B0604020202020204" pitchFamily="34" charset="0"/>
              </a:rPr>
              <a:t>Acting for the IP profession worldwide</a:t>
            </a:r>
          </a:p>
          <a:p>
            <a:pPr marL="45720" indent="0">
              <a:buNone/>
            </a:pPr>
            <a:r>
              <a:rPr lang="en-US">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502801143"/>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35906"/>
            <a:ext cx="10349410" cy="790347"/>
          </a:xfrm>
        </p:spPr>
        <p:txBody>
          <a:bodyPr>
            <a:normAutofit/>
          </a:bodyPr>
          <a:lstStyle/>
          <a:p>
            <a:pPr algn="ctr"/>
            <a:r>
              <a:rPr lang="en-US" sz="2000" i="1" dirty="0">
                <a:effectLst>
                  <a:outerShdw blurRad="38100" dist="38100" dir="2700000" algn="tl">
                    <a:srgbClr val="000000">
                      <a:alpha val="43137"/>
                    </a:srgbClr>
                  </a:outerShdw>
                </a:effectLst>
              </a:rPr>
              <a:t>Erroneously filed elements or parts thereof</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1196751"/>
            <a:ext cx="11161240" cy="5121524"/>
          </a:xfrm>
        </p:spPr>
        <p:txBody>
          <a:bodyPr>
            <a:normAutofit/>
          </a:bodyPr>
          <a:lstStyle/>
          <a:p>
            <a:pPr marL="45720" indent="0">
              <a:lnSpc>
                <a:spcPct val="100000"/>
              </a:lnSpc>
              <a:buNone/>
            </a:pPr>
            <a:r>
              <a:rPr lang="en-AU" dirty="0"/>
              <a:t>In recent years FICPI has observed a global trend to make patent systems more and more user-friendly. The incorporation of provisions of the Patent Law Treaty ( PLT) into the patent laws of many countries and regions has given many new approaches correcting mistakes and extending time limits with respect to formal aspects of the patenting procedure. We believe PCT is also subject to move in this direction, and the incorporation of provisions similar to those in the PLT into the PCT is an example of this</a:t>
            </a:r>
            <a:r>
              <a:rPr lang="en-AU" dirty="0" smtClean="0"/>
              <a:t>.</a:t>
            </a:r>
            <a:endParaRPr lang="en-US" dirty="0"/>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2222302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35906"/>
            <a:ext cx="10349410" cy="790347"/>
          </a:xfrm>
        </p:spPr>
        <p:txBody>
          <a:bodyPr>
            <a:normAutofit/>
          </a:bodyPr>
          <a:lstStyle/>
          <a:p>
            <a:pPr algn="ctr"/>
            <a:r>
              <a:rPr lang="en-US" sz="2000" i="1" dirty="0">
                <a:effectLst>
                  <a:outerShdw blurRad="38100" dist="38100" dir="2700000" algn="tl">
                    <a:srgbClr val="000000">
                      <a:alpha val="43137"/>
                    </a:srgbClr>
                  </a:outerShdw>
                </a:effectLst>
              </a:rPr>
              <a:t>Erroneously filed elements or parts thereof</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1196751"/>
            <a:ext cx="11161240" cy="5121524"/>
          </a:xfrm>
        </p:spPr>
        <p:txBody>
          <a:bodyPr>
            <a:normAutofit/>
          </a:bodyPr>
          <a:lstStyle/>
          <a:p>
            <a:pPr marL="45720" indent="0">
              <a:lnSpc>
                <a:spcPct val="100000"/>
              </a:lnSpc>
              <a:buNone/>
            </a:pPr>
            <a:r>
              <a:rPr lang="en-AU" dirty="0"/>
              <a:t>FICPI believes that applicants should be permitted to correct very formal and obvious mistakes. This extends to the substitution of erroneously filed elements or parts thereof with the correct element or part as contained wholly in one or more priority application, provided that requirements of Rule 20 are met. </a:t>
            </a:r>
            <a:endParaRPr lang="en-AU" dirty="0" smtClean="0"/>
          </a:p>
          <a:p>
            <a:pPr marL="45720" indent="0">
              <a:lnSpc>
                <a:spcPct val="100000"/>
              </a:lnSpc>
              <a:buNone/>
            </a:pPr>
            <a:r>
              <a:rPr lang="en-AU" dirty="0" smtClean="0"/>
              <a:t>The </a:t>
            </a:r>
            <a:r>
              <a:rPr lang="en-AU" dirty="0"/>
              <a:t>increased use of </a:t>
            </a:r>
            <a:r>
              <a:rPr lang="en-AU" dirty="0" err="1"/>
              <a:t>ePCT</a:t>
            </a:r>
            <a:r>
              <a:rPr lang="en-AU" dirty="0"/>
              <a:t> which involves the uploading of documents stored on a computer increases the opportunity for incorrect documents to be uploaded. In this regard it is easy for an assistant to upload an incorrect document even when the responsible attorney has signed off on a particular specification to be used for the filing. Accordingly, the move to electronic filing systems such as </a:t>
            </a:r>
            <a:r>
              <a:rPr lang="en-AU" dirty="0" err="1"/>
              <a:t>ePCT</a:t>
            </a:r>
            <a:r>
              <a:rPr lang="en-AU" dirty="0"/>
              <a:t> has increased the need for such a remedial provision.</a:t>
            </a:r>
            <a:endParaRPr lang="en-US" dirty="0"/>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2536480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49796" y="363071"/>
            <a:ext cx="10349410" cy="440766"/>
          </a:xfrm>
        </p:spPr>
        <p:txBody>
          <a:bodyPr>
            <a:normAutofit/>
          </a:bodyPr>
          <a:lstStyle/>
          <a:p>
            <a:pPr algn="ctr"/>
            <a:r>
              <a:rPr lang="en-US" sz="2000" i="1" dirty="0">
                <a:effectLst>
                  <a:outerShdw blurRad="38100" dist="38100" dir="2700000" algn="tl">
                    <a:srgbClr val="000000">
                      <a:alpha val="43137"/>
                    </a:srgbClr>
                  </a:outerShdw>
                </a:effectLst>
              </a:rPr>
              <a:t>Erroneously filed elements or parts thereof</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764705"/>
            <a:ext cx="11161240" cy="5411058"/>
          </a:xfrm>
        </p:spPr>
        <p:txBody>
          <a:bodyPr>
            <a:normAutofit/>
          </a:bodyPr>
          <a:lstStyle/>
          <a:p>
            <a:endParaRPr lang="en-US" sz="2200" dirty="0"/>
          </a:p>
          <a:p>
            <a:r>
              <a:rPr lang="en-US" sz="2200" dirty="0"/>
              <a:t>Missing part = omitted by mistake</a:t>
            </a:r>
          </a:p>
          <a:p>
            <a:r>
              <a:rPr lang="en-US" sz="2200" dirty="0"/>
              <a:t>Erroneously filed element = unintentionally filed</a:t>
            </a:r>
          </a:p>
          <a:p>
            <a:pPr marL="45720" indent="0">
              <a:spcBef>
                <a:spcPts val="600"/>
              </a:spcBef>
              <a:buNone/>
            </a:pPr>
            <a:endParaRPr lang="en-US" sz="2200" dirty="0"/>
          </a:p>
          <a:p>
            <a:pPr marL="45720" indent="0">
              <a:spcBef>
                <a:spcPts val="600"/>
              </a:spcBef>
              <a:buNone/>
            </a:pPr>
            <a:r>
              <a:rPr lang="en-US" sz="2200" dirty="0"/>
              <a:t>Missing part – usually a sheet of paper </a:t>
            </a:r>
            <a:endParaRPr lang="ru-RU" sz="2200" dirty="0"/>
          </a:p>
          <a:p>
            <a:pPr marL="45720" indent="0">
              <a:spcBef>
                <a:spcPts val="600"/>
              </a:spcBef>
              <a:buNone/>
            </a:pPr>
            <a:r>
              <a:rPr lang="en-US" sz="2200" dirty="0"/>
              <a:t>accidentally missed when printing or copying</a:t>
            </a:r>
          </a:p>
          <a:p>
            <a:pPr marL="45720" indent="0">
              <a:buNone/>
            </a:pPr>
            <a:r>
              <a:rPr lang="ru-RU" sz="2200" dirty="0"/>
              <a:t>	</a:t>
            </a:r>
            <a:r>
              <a:rPr lang="en-US" sz="2200" dirty="0"/>
              <a:t>			paper workflow  –   XX century</a:t>
            </a:r>
          </a:p>
          <a:p>
            <a:pPr marL="45720" indent="0">
              <a:buNone/>
            </a:pPr>
            <a:endParaRPr lang="ru-RU" sz="2200" dirty="0"/>
          </a:p>
          <a:p>
            <a:pPr marL="45720" indent="0">
              <a:spcBef>
                <a:spcPts val="600"/>
              </a:spcBef>
              <a:buNone/>
            </a:pPr>
            <a:r>
              <a:rPr lang="en-US" sz="2200" dirty="0"/>
              <a:t>Erroneously filed element – usually an electronic file</a:t>
            </a:r>
          </a:p>
          <a:p>
            <a:pPr marL="45720" indent="0">
              <a:spcBef>
                <a:spcPts val="600"/>
              </a:spcBef>
              <a:buNone/>
            </a:pPr>
            <a:r>
              <a:rPr lang="en-US" sz="2200" dirty="0"/>
              <a:t>accidentally (by mistake)uploaded when using </a:t>
            </a:r>
          </a:p>
          <a:p>
            <a:pPr marL="45720" indent="0">
              <a:spcBef>
                <a:spcPts val="600"/>
              </a:spcBef>
              <a:buNone/>
            </a:pPr>
            <a:r>
              <a:rPr lang="en-US" sz="2200" dirty="0"/>
              <a:t>electronic filing system.</a:t>
            </a:r>
          </a:p>
          <a:p>
            <a:pPr marL="45720" indent="0">
              <a:spcBef>
                <a:spcPts val="0"/>
              </a:spcBef>
              <a:buNone/>
            </a:pPr>
            <a:endParaRPr lang="en-US" sz="2200" dirty="0"/>
          </a:p>
          <a:p>
            <a:pPr marL="45720" indent="0">
              <a:spcBef>
                <a:spcPts val="0"/>
              </a:spcBef>
              <a:buNone/>
            </a:pPr>
            <a:r>
              <a:rPr lang="en-US" sz="2200" dirty="0"/>
              <a:t>		paperless (electronic) workflow  </a:t>
            </a:r>
            <a:r>
              <a:rPr lang="ru-RU" sz="2200" dirty="0"/>
              <a:t>-</a:t>
            </a:r>
            <a:r>
              <a:rPr lang="en-US" sz="2200" dirty="0"/>
              <a:t> </a:t>
            </a:r>
            <a:r>
              <a:rPr lang="ru-RU" sz="2200" dirty="0"/>
              <a:t> </a:t>
            </a:r>
            <a:r>
              <a:rPr lang="en-US" sz="2200" dirty="0"/>
              <a:t>XXI century</a:t>
            </a:r>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pic>
        <p:nvPicPr>
          <p:cNvPr id="22" name="Рисунок 21">
            <a:extLst>
              <a:ext uri="{FF2B5EF4-FFF2-40B4-BE49-F238E27FC236}">
                <a16:creationId xmlns="" xmlns:a16="http://schemas.microsoft.com/office/drawing/2014/main" id="{5A536617-09BA-481E-B210-D39BF2125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2362" y="1556792"/>
            <a:ext cx="1734893" cy="1620000"/>
          </a:xfrm>
          <a:prstGeom prst="rect">
            <a:avLst/>
          </a:prstGeom>
        </p:spPr>
      </p:pic>
      <p:pic>
        <p:nvPicPr>
          <p:cNvPr id="26" name="Рисунок 25" descr="Изображение выглядит как электроника&#10;&#10;Описание создано с очень высокой степенью достоверности">
            <a:extLst>
              <a:ext uri="{FF2B5EF4-FFF2-40B4-BE49-F238E27FC236}">
                <a16:creationId xmlns="" xmlns:a16="http://schemas.microsoft.com/office/drawing/2014/main" id="{DC666EEE-7443-4B78-9509-47A30085CD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74283" y="4370513"/>
            <a:ext cx="2048003" cy="1620000"/>
          </a:xfrm>
          <a:prstGeom prst="rect">
            <a:avLst/>
          </a:prstGeom>
        </p:spPr>
      </p:pic>
    </p:spTree>
    <p:extLst>
      <p:ext uri="{BB962C8B-B14F-4D97-AF65-F5344CB8AC3E}">
        <p14:creationId xmlns:p14="http://schemas.microsoft.com/office/powerpoint/2010/main" val="10157889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401810"/>
            <a:ext cx="10349410" cy="440766"/>
          </a:xfrm>
        </p:spPr>
        <p:txBody>
          <a:bodyPr>
            <a:normAutofit/>
          </a:bodyPr>
          <a:lstStyle/>
          <a:p>
            <a:pPr algn="ctr"/>
            <a:r>
              <a:rPr lang="en-US" sz="2000" i="1" dirty="0">
                <a:effectLst>
                  <a:outerShdw blurRad="38100" dist="38100" dir="2700000" algn="tl">
                    <a:srgbClr val="000000">
                      <a:alpha val="43137"/>
                    </a:srgbClr>
                  </a:outerShdw>
                </a:effectLst>
              </a:rPr>
              <a:t>Erroneously filed elements or parts thereof</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764705"/>
            <a:ext cx="11161240" cy="5411058"/>
          </a:xfrm>
        </p:spPr>
        <p:txBody>
          <a:bodyPr>
            <a:normAutofit/>
          </a:bodyPr>
          <a:lstStyle/>
          <a:p>
            <a:pPr marL="45720" indent="0">
              <a:buNone/>
            </a:pPr>
            <a:endParaRPr lang="en-US" sz="2200" dirty="0"/>
          </a:p>
          <a:p>
            <a:pPr marL="45720" indent="0">
              <a:lnSpc>
                <a:spcPct val="150000"/>
              </a:lnSpc>
              <a:buNone/>
            </a:pPr>
            <a:r>
              <a:rPr lang="en-AU" sz="2200" dirty="0" smtClean="0"/>
              <a:t>In </a:t>
            </a:r>
            <a:r>
              <a:rPr lang="en-AU" sz="2200" dirty="0"/>
              <a:t>providing for this ability it will important to include some safeguards to avoid use of this option by applicants to exchange elements to intentionally gain advantages, for example with respect to third parties, but not to correct an actual mistake. To achieve this balance, we offer the following approach. </a:t>
            </a:r>
          </a:p>
          <a:p>
            <a:pPr marL="45720" indent="0">
              <a:lnSpc>
                <a:spcPct val="150000"/>
              </a:lnSpc>
              <a:buNone/>
            </a:pPr>
            <a:r>
              <a:rPr lang="en-AU" sz="2200" dirty="0"/>
              <a:t>FICPI would welcome any amendment to the PCT Rules to introduce (or clarify) that an erroneous element or part thereof, filed together with the Request in a PCT application, can be replaced with the correct element or part thereof provided that the following conditions are met:</a:t>
            </a:r>
            <a:endParaRPr lang="en-AU" sz="2200" dirty="0"/>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3520660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305925"/>
            <a:ext cx="10349410" cy="440766"/>
          </a:xfrm>
        </p:spPr>
        <p:txBody>
          <a:bodyPr>
            <a:normAutofit/>
          </a:bodyPr>
          <a:lstStyle/>
          <a:p>
            <a:pPr algn="ctr"/>
            <a:r>
              <a:rPr lang="en-US" sz="2000" i="1" dirty="0">
                <a:effectLst>
                  <a:outerShdw blurRad="38100" dist="38100" dir="2700000" algn="tl">
                    <a:srgbClr val="000000">
                      <a:alpha val="43137"/>
                    </a:srgbClr>
                  </a:outerShdw>
                </a:effectLst>
              </a:rPr>
              <a:t>APPROACH OF </a:t>
            </a:r>
            <a:r>
              <a:rPr lang="en-US" sz="2000" i="1" dirty="0" smtClean="0">
                <a:effectLst>
                  <a:outerShdw blurRad="38100" dist="38100" dir="2700000" algn="tl">
                    <a:srgbClr val="000000">
                      <a:alpha val="43137"/>
                    </a:srgbClr>
                  </a:outerShdw>
                </a:effectLst>
              </a:rPr>
              <a:t>FICPI - CONDITIONS </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764705"/>
            <a:ext cx="11161240" cy="5787370"/>
          </a:xfrm>
        </p:spPr>
        <p:txBody>
          <a:bodyPr>
            <a:normAutofit/>
          </a:bodyPr>
          <a:lstStyle/>
          <a:p>
            <a:pPr indent="360000">
              <a:lnSpc>
                <a:spcPct val="150000"/>
              </a:lnSpc>
            </a:pPr>
            <a:r>
              <a:rPr lang="en-US" sz="2200" dirty="0" smtClean="0">
                <a:cs typeface="Times New Roman" panose="02020603050405020304" pitchFamily="18" charset="0"/>
              </a:rPr>
              <a:t>At </a:t>
            </a:r>
            <a:r>
              <a:rPr lang="en-US" sz="2200" dirty="0">
                <a:cs typeface="Times New Roman" panose="02020603050405020304" pitchFamily="18" charset="0"/>
              </a:rPr>
              <a:t>the time of filing the PCT application, in the Request or separately, the applicant has claimed priority to one or more earlier applications and also has made a statement of incorporation by reference, in respect of those earlier applications;</a:t>
            </a:r>
          </a:p>
          <a:p>
            <a:pPr indent="360000">
              <a:lnSpc>
                <a:spcPct val="150000"/>
              </a:lnSpc>
            </a:pPr>
            <a:r>
              <a:rPr lang="en-US" sz="2200" dirty="0">
                <a:cs typeface="Times New Roman" panose="02020603050405020304" pitchFamily="18" charset="0"/>
              </a:rPr>
              <a:t>The replacement of the erroneous element or part is made before the publication of the PCT application, within the time limits referred to in the Rule 20.7 (or a possible new rule);</a:t>
            </a:r>
            <a:endParaRPr lang="ru-RU" sz="2200" dirty="0">
              <a:cs typeface="Times New Roman" panose="02020603050405020304" pitchFamily="18" charset="0"/>
            </a:endParaRPr>
          </a:p>
          <a:p>
            <a:pPr marL="45720" indent="0">
              <a:lnSpc>
                <a:spcPct val="100000"/>
              </a:lnSpc>
              <a:buNone/>
            </a:pPr>
            <a:endParaRPr lang="en-US" sz="2000" dirty="0"/>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3657735427"/>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65216" y="317503"/>
            <a:ext cx="10349410" cy="440766"/>
          </a:xfrm>
        </p:spPr>
        <p:txBody>
          <a:bodyPr>
            <a:normAutofit/>
          </a:bodyPr>
          <a:lstStyle/>
          <a:p>
            <a:pPr algn="ctr"/>
            <a:r>
              <a:rPr lang="en-US" sz="2000" i="1" dirty="0">
                <a:effectLst>
                  <a:outerShdw blurRad="38100" dist="38100" dir="2700000" algn="tl">
                    <a:srgbClr val="000000">
                      <a:alpha val="43137"/>
                    </a:srgbClr>
                  </a:outerShdw>
                </a:effectLst>
              </a:rPr>
              <a:t>APPROACH OF </a:t>
            </a:r>
            <a:r>
              <a:rPr lang="en-US" sz="2000" i="1" dirty="0" smtClean="0">
                <a:effectLst>
                  <a:outerShdw blurRad="38100" dist="38100" dir="2700000" algn="tl">
                    <a:srgbClr val="000000">
                      <a:alpha val="43137"/>
                    </a:srgbClr>
                  </a:outerShdw>
                </a:effectLst>
              </a:rPr>
              <a:t>FICPI -  CONDITIONS</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764705"/>
            <a:ext cx="11161240" cy="5411058"/>
          </a:xfrm>
        </p:spPr>
        <p:txBody>
          <a:bodyPr>
            <a:normAutofit/>
          </a:bodyPr>
          <a:lstStyle/>
          <a:p>
            <a:pPr indent="360000">
              <a:lnSpc>
                <a:spcPct val="150000"/>
              </a:lnSpc>
            </a:pPr>
            <a:r>
              <a:rPr lang="en-US" sz="2200" dirty="0" smtClean="0">
                <a:cs typeface="Times New Roman" panose="02020603050405020304" pitchFamily="18" charset="0"/>
              </a:rPr>
              <a:t>There </a:t>
            </a:r>
            <a:r>
              <a:rPr lang="en-US" sz="2200" dirty="0">
                <a:cs typeface="Times New Roman" panose="02020603050405020304" pitchFamily="18" charset="0"/>
              </a:rPr>
              <a:t>should be a statement by the applicant explaining why a filed element or part thereof should be considered as erroneous, and possibly also a fee for processing the substitution;</a:t>
            </a:r>
          </a:p>
          <a:p>
            <a:pPr indent="360000">
              <a:lnSpc>
                <a:spcPct val="150000"/>
              </a:lnSpc>
            </a:pPr>
            <a:r>
              <a:rPr lang="en-US" sz="2200" dirty="0">
                <a:cs typeface="Times New Roman" panose="02020603050405020304" pitchFamily="18" charset="0"/>
              </a:rPr>
              <a:t>The particular element or part should be totally removed from the application with reference to Rule 9 PCT, or similar rule to cover removal or erroneous element or part thereof</a:t>
            </a:r>
            <a:r>
              <a:rPr lang="en-US" sz="2200" dirty="0" smtClean="0">
                <a:cs typeface="Times New Roman" panose="02020603050405020304" pitchFamily="18" charset="0"/>
              </a:rPr>
              <a:t>.</a:t>
            </a:r>
            <a:endParaRPr lang="en-US" sz="2200" dirty="0">
              <a:cs typeface="Times New Roman" panose="02020603050405020304" pitchFamily="18" charset="0"/>
            </a:endParaRPr>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328421173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9000">
              <a:schemeClr val="bg1">
                <a:lumMod val="96000"/>
                <a:lumOff val="4000"/>
              </a:schemeClr>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1804" y="181427"/>
            <a:ext cx="10349410" cy="440766"/>
          </a:xfrm>
        </p:spPr>
        <p:txBody>
          <a:bodyPr>
            <a:normAutofit/>
          </a:bodyPr>
          <a:lstStyle/>
          <a:p>
            <a:pPr algn="ctr"/>
            <a:r>
              <a:rPr lang="en-US" sz="2000" i="1" dirty="0">
                <a:effectLst>
                  <a:outerShdw blurRad="38100" dist="38100" dir="2700000" algn="tl">
                    <a:srgbClr val="000000">
                      <a:alpha val="43137"/>
                    </a:srgbClr>
                  </a:outerShdw>
                </a:effectLst>
              </a:rPr>
              <a:t>APPROACH OF </a:t>
            </a:r>
            <a:r>
              <a:rPr lang="en-US" sz="2000" i="1" dirty="0" smtClean="0">
                <a:effectLst>
                  <a:outerShdw blurRad="38100" dist="38100" dir="2700000" algn="tl">
                    <a:srgbClr val="000000">
                      <a:alpha val="43137"/>
                    </a:srgbClr>
                  </a:outerShdw>
                </a:effectLst>
              </a:rPr>
              <a:t>FICPI - JUSTIFICATION </a:t>
            </a:r>
            <a:endParaRPr lang="ru-RU" sz="2000"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49796" y="1052736"/>
            <a:ext cx="11161240" cy="5123026"/>
          </a:xfrm>
        </p:spPr>
        <p:txBody>
          <a:bodyPr>
            <a:normAutofit/>
          </a:bodyPr>
          <a:lstStyle/>
          <a:p>
            <a:pPr indent="0">
              <a:lnSpc>
                <a:spcPct val="150000"/>
              </a:lnSpc>
              <a:spcBef>
                <a:spcPts val="1200"/>
              </a:spcBef>
              <a:buNone/>
            </a:pPr>
            <a:r>
              <a:rPr lang="en-US" sz="2200" dirty="0"/>
              <a:t>It is reasonable that a replacement (of an entire element or a part thereof ) is allowed under </a:t>
            </a:r>
            <a:r>
              <a:rPr lang="en-US" sz="2200" dirty="0" smtClean="0"/>
              <a:t>these </a:t>
            </a:r>
            <a:r>
              <a:rPr lang="en-US" sz="2200" dirty="0"/>
              <a:t>conditions, taking into account</a:t>
            </a:r>
          </a:p>
          <a:p>
            <a:pPr marL="617220" indent="-342900">
              <a:lnSpc>
                <a:spcPct val="150000"/>
              </a:lnSpc>
              <a:buFont typeface="Wingdings" panose="05000000000000000000" pitchFamily="2" charset="2"/>
              <a:buChar char="§"/>
            </a:pPr>
            <a:r>
              <a:rPr lang="en-US" sz="2200" dirty="0"/>
              <a:t>The possibility of extending the priority term from 12 month up to 14 month, after even more serious mistake by the applicant, namely a failure to file PCT application within the prescribed 12 month term,</a:t>
            </a:r>
          </a:p>
          <a:p>
            <a:pPr marL="617220" indent="-342900">
              <a:lnSpc>
                <a:spcPct val="150000"/>
              </a:lnSpc>
              <a:buFont typeface="Wingdings" panose="05000000000000000000" pitchFamily="2" charset="2"/>
              <a:buChar char="§"/>
            </a:pPr>
            <a:r>
              <a:rPr lang="en-US" sz="2200" dirty="0"/>
              <a:t>And that, under  the Rule 2(5) PLT, the description and any drawings may be replaced when filing a national or national entry patent application (though it does not rule directly International phase of PCT applications)</a:t>
            </a:r>
          </a:p>
        </p:txBody>
      </p:sp>
      <p:sp>
        <p:nvSpPr>
          <p:cNvPr id="12" name="Прямоугольник 11">
            <a:extLst>
              <a:ext uri="{FF2B5EF4-FFF2-40B4-BE49-F238E27FC236}">
                <a16:creationId xmlns="" xmlns:a16="http://schemas.microsoft.com/office/drawing/2014/main" id="{6EDCFDF4-AF0E-48E8-9F7A-65A2898EC826}"/>
              </a:ext>
            </a:extLst>
          </p:cNvPr>
          <p:cNvSpPr/>
          <p:nvPr/>
        </p:nvSpPr>
        <p:spPr>
          <a:xfrm>
            <a:off x="7318549" y="6175763"/>
            <a:ext cx="4608512" cy="369332"/>
          </a:xfrm>
          <a:prstGeom prst="rect">
            <a:avLst/>
          </a:prstGeom>
        </p:spPr>
        <p:txBody>
          <a:bodyPr wrap="square">
            <a:spAutoFit/>
          </a:bodyPr>
          <a:lstStyle/>
          <a:p>
            <a:pPr marL="45720" indent="0">
              <a:buNone/>
            </a:pPr>
            <a:r>
              <a:rPr lang="en-US" dirty="0">
                <a:solidFill>
                  <a:srgbClr val="0070C0"/>
                </a:solidFill>
                <a:latin typeface="Abadi" panose="020B0604020202020204" pitchFamily="34" charset="0"/>
              </a:rPr>
              <a:t>     </a:t>
            </a:r>
          </a:p>
        </p:txBody>
      </p:sp>
      <p:sp>
        <p:nvSpPr>
          <p:cNvPr id="14" name="Нижний колонтитул 13">
            <a:extLst>
              <a:ext uri="{FF2B5EF4-FFF2-40B4-BE49-F238E27FC236}">
                <a16:creationId xmlns="" xmlns:a16="http://schemas.microsoft.com/office/drawing/2014/main" id="{159DA509-09D3-49F5-AEAC-190E29C093E3}"/>
              </a:ext>
            </a:extLst>
          </p:cNvPr>
          <p:cNvSpPr>
            <a:spLocks noGrp="1"/>
          </p:cNvSpPr>
          <p:nvPr>
            <p:ph type="ftr" sz="quarter" idx="11"/>
          </p:nvPr>
        </p:nvSpPr>
        <p:spPr>
          <a:xfrm>
            <a:off x="8686699" y="6318275"/>
            <a:ext cx="3083863" cy="453639"/>
          </a:xfrm>
        </p:spPr>
        <p:txBody>
          <a:bodyPr/>
          <a:lstStyle/>
          <a:p>
            <a:pPr marL="45720" indent="0">
              <a:buNone/>
            </a:pPr>
            <a:r>
              <a:rPr lang="en-US" dirty="0">
                <a:solidFill>
                  <a:srgbClr val="0070C0"/>
                </a:solidFill>
                <a:latin typeface="Abadi" panose="020B0604020202020204" pitchFamily="34" charset="0"/>
              </a:rPr>
              <a:t>Acting for the IP profession worldwide</a:t>
            </a:r>
          </a:p>
          <a:p>
            <a:pPr marL="45720" indent="0">
              <a:buNone/>
            </a:pPr>
            <a:r>
              <a:rPr lang="en-US" dirty="0">
                <a:solidFill>
                  <a:srgbClr val="0070C0"/>
                </a:solidFill>
                <a:latin typeface="Abadi" panose="020B0604020202020204" pitchFamily="34" charset="0"/>
              </a:rPr>
              <a:t>                                         www.ficpi.org</a:t>
            </a:r>
          </a:p>
          <a:p>
            <a:endParaRPr lang="ru-RU" dirty="0"/>
          </a:p>
        </p:txBody>
      </p:sp>
    </p:spTree>
    <p:extLst>
      <p:ext uri="{BB962C8B-B14F-4D97-AF65-F5344CB8AC3E}">
        <p14:creationId xmlns:p14="http://schemas.microsoft.com/office/powerpoint/2010/main" val="2340655697"/>
      </p:ext>
    </p:extLst>
  </p:cSld>
  <p:clrMapOvr>
    <a:masterClrMapping/>
  </p:clrMapOvr>
  <p:transition spd="slow">
    <p:cover/>
  </p:transition>
</p:sld>
</file>

<file path=ppt/theme/theme1.xml><?xml version="1.0" encoding="utf-8"?>
<a:theme xmlns:a="http://schemas.openxmlformats.org/drawingml/2006/main" name="Continental_Europe_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1055E0B-DCD6-40AD-88CF-E1D4BA71E5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814</Words>
  <Application>Microsoft Office PowerPoint</Application>
  <PresentationFormat>Custom</PresentationFormat>
  <Paragraphs>94</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Continental_Europe_16x9</vt:lpstr>
      <vt:lpstr>Erroneously filed elements of international application</vt:lpstr>
      <vt:lpstr>FICPI - International Federation of Intellectual Property Attorneys</vt:lpstr>
      <vt:lpstr>Erroneously filed elements or parts thereof</vt:lpstr>
      <vt:lpstr>Erroneously filed elements or parts thereof</vt:lpstr>
      <vt:lpstr>Erroneously filed elements or parts thereof</vt:lpstr>
      <vt:lpstr>Erroneously filed elements or parts thereof</vt:lpstr>
      <vt:lpstr>APPROACH OF FICPI - CONDITIONS </vt:lpstr>
      <vt:lpstr>APPROACH OF FICPI -  CONDITIONS</vt:lpstr>
      <vt:lpstr>APPROACH OF FICPI - JUSTIFICATION </vt:lpstr>
      <vt:lpstr>APPROACH OF FICPI </vt:lpstr>
      <vt:lpstr>FICPI - International Federation of Intellectual Property Attorneys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2018-06-15T15:34:18Z</dcterms:created>
  <dcterms:modified xsi:type="dcterms:W3CDTF">2018-06-17T07:34:39Z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