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82" r:id="rId4"/>
    <p:sldId id="279" r:id="rId5"/>
    <p:sldId id="260" r:id="rId6"/>
    <p:sldId id="28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84" r:id="rId16"/>
    <p:sldId id="275" r:id="rId17"/>
    <p:sldId id="273" r:id="rId18"/>
    <p:sldId id="276" r:id="rId1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50" d="100"/>
          <a:sy n="150" d="100"/>
        </p:scale>
        <p:origin x="45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nnet\Downloads\pct_1%20-%20PCT%20applications%20by%20filing%20date_Monthly%20statistics_2021_2023%20(1)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nnet\Downloads\Patent%20-%20Applications%20by%20filing%20route_%20Direct%20and%20PCT%20System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'pct_1 - PCT applications by fil'!$C$13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'pct_1 - PCT applications by fil'!$D$12:$O$12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'pct_1 - PCT applications by fil'!$D$13:$O$13</c:f>
              <c:numCache>
                <c:formatCode>General</c:formatCode>
                <c:ptCount val="12"/>
                <c:pt idx="0">
                  <c:v>18067</c:v>
                </c:pt>
                <c:pt idx="1">
                  <c:v>19100</c:v>
                </c:pt>
                <c:pt idx="2">
                  <c:v>26860</c:v>
                </c:pt>
                <c:pt idx="3">
                  <c:v>22349</c:v>
                </c:pt>
                <c:pt idx="4">
                  <c:v>21607</c:v>
                </c:pt>
                <c:pt idx="5">
                  <c:v>24255</c:v>
                </c:pt>
                <c:pt idx="6">
                  <c:v>22433</c:v>
                </c:pt>
                <c:pt idx="7">
                  <c:v>21240</c:v>
                </c:pt>
                <c:pt idx="8">
                  <c:v>23721</c:v>
                </c:pt>
                <c:pt idx="9">
                  <c:v>22566</c:v>
                </c:pt>
                <c:pt idx="10">
                  <c:v>24414</c:v>
                </c:pt>
                <c:pt idx="11">
                  <c:v>30568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02-4983-BB46-5002D1796576}"/>
            </c:ext>
          </c:extLst>
        </c:ser>
        <c:ser>
          <c:idx val="1"/>
          <c:order val="1"/>
          <c:tx>
            <c:strRef>
              <c:f>'pct_1 - PCT applications by fil'!$C$14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'pct_1 - PCT applications by fil'!$D$12:$O$12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'pct_1 - PCT applications by fil'!$D$14:$O$14</c:f>
              <c:numCache>
                <c:formatCode>General</c:formatCode>
                <c:ptCount val="12"/>
                <c:pt idx="0">
                  <c:v>19479</c:v>
                </c:pt>
                <c:pt idx="1">
                  <c:v>18784</c:v>
                </c:pt>
                <c:pt idx="2">
                  <c:v>29325</c:v>
                </c:pt>
                <c:pt idx="3">
                  <c:v>20888</c:v>
                </c:pt>
                <c:pt idx="4">
                  <c:v>21532</c:v>
                </c:pt>
                <c:pt idx="5">
                  <c:v>24378</c:v>
                </c:pt>
                <c:pt idx="6">
                  <c:v>21235</c:v>
                </c:pt>
                <c:pt idx="7">
                  <c:v>22813</c:v>
                </c:pt>
                <c:pt idx="8">
                  <c:v>24246</c:v>
                </c:pt>
                <c:pt idx="9">
                  <c:v>21817</c:v>
                </c:pt>
                <c:pt idx="10">
                  <c:v>24341</c:v>
                </c:pt>
                <c:pt idx="11">
                  <c:v>28745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02-4983-BB46-5002D1796576}"/>
            </c:ext>
          </c:extLst>
        </c:ser>
        <c:ser>
          <c:idx val="2"/>
          <c:order val="2"/>
          <c:tx>
            <c:strRef>
              <c:f>'pct_1 - PCT applications by fil'!$C$15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'pct_1 - PCT applications by fil'!$D$12:$O$12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'pct_1 - PCT applications by fil'!$D$15:$O$15</c:f>
              <c:numCache>
                <c:formatCode>General</c:formatCode>
                <c:ptCount val="12"/>
                <c:pt idx="0">
                  <c:v>17104</c:v>
                </c:pt>
                <c:pt idx="1">
                  <c:v>19833</c:v>
                </c:pt>
                <c:pt idx="2">
                  <c:v>26998</c:v>
                </c:pt>
                <c:pt idx="3">
                  <c:v>21114</c:v>
                </c:pt>
                <c:pt idx="4">
                  <c:v>21874</c:v>
                </c:pt>
                <c:pt idx="5">
                  <c:v>25240</c:v>
                </c:pt>
                <c:pt idx="6">
                  <c:v>20234</c:v>
                </c:pt>
                <c:pt idx="7">
                  <c:v>21622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02-4983-BB46-5002D1796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637824"/>
        <c:axId val="1693110800"/>
      </c:lineChart>
      <c:catAx>
        <c:axId val="177063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3110800"/>
        <c:crosses val="autoZero"/>
        <c:auto val="1"/>
        <c:lblAlgn val="ctr"/>
        <c:lblOffset val="100"/>
        <c:noMultiLvlLbl val="0"/>
      </c:catAx>
      <c:valAx>
        <c:axId val="1693110800"/>
        <c:scaling>
          <c:orientation val="minMax"/>
          <c:min val="1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06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90007748413498"/>
          <c:y val="0.92209923691854367"/>
          <c:w val="0.3750617951985451"/>
          <c:h val="7.790076308145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13309439734295E-2"/>
          <c:y val="2.8918867017994215E-2"/>
          <c:w val="0.90128110719885146"/>
          <c:h val="0.89402841841628344"/>
        </c:manualLayout>
      </c:layout>
      <c:lineChart>
        <c:grouping val="standard"/>
        <c:varyColors val="0"/>
        <c:ser>
          <c:idx val="0"/>
          <c:order val="0"/>
          <c:tx>
            <c:strRef>
              <c:f>'Patent - Applications by filing'!$A$6</c:f>
              <c:strCache>
                <c:ptCount val="1"/>
                <c:pt idx="0">
                  <c:v>Nuber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'Patent - Applications by filing'!$B$5:$K$5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numCache>
            </c:numRef>
          </c:cat>
          <c:val>
            <c:numRef>
              <c:f>'Patent - Applications by filing'!$B$6:$K$6</c:f>
              <c:numCache>
                <c:formatCode>General</c:formatCode>
                <c:ptCount val="10"/>
                <c:pt idx="0">
                  <c:v>543100</c:v>
                </c:pt>
                <c:pt idx="1">
                  <c:v>566000</c:v>
                </c:pt>
                <c:pt idx="2">
                  <c:v>595400</c:v>
                </c:pt>
                <c:pt idx="3">
                  <c:v>624600</c:v>
                </c:pt>
                <c:pt idx="4">
                  <c:v>616200</c:v>
                </c:pt>
                <c:pt idx="5">
                  <c:v>630400</c:v>
                </c:pt>
                <c:pt idx="6">
                  <c:v>647100</c:v>
                </c:pt>
                <c:pt idx="7">
                  <c:v>675100</c:v>
                </c:pt>
                <c:pt idx="8">
                  <c:v>663700</c:v>
                </c:pt>
                <c:pt idx="9">
                  <c:v>715000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73-4D92-BEA5-A115C3095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8561727"/>
        <c:axId val="1314738751"/>
      </c:lineChart>
      <c:catAx>
        <c:axId val="1418561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738751"/>
        <c:crosses val="autoZero"/>
        <c:auto val="1"/>
        <c:lblAlgn val="ctr"/>
        <c:lblOffset val="100"/>
        <c:noMultiLvlLbl val="0"/>
      </c:catAx>
      <c:valAx>
        <c:axId val="1314738751"/>
        <c:scaling>
          <c:orientation val="minMax"/>
          <c:min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561727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2.0700312858655773E-2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'pct_9 - International Search Re'!$N$5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'pct_9 - International Search Re'!$M$6:$M$29</c:f>
              <c:strCache>
                <c:ptCount val="24"/>
                <c:pt idx="0">
                  <c:v>Eurasian Patent Organization</c:v>
                </c:pt>
                <c:pt idx="1">
                  <c:v>Philippines</c:v>
                </c:pt>
                <c:pt idx="2">
                  <c:v>Egypt</c:v>
                </c:pt>
                <c:pt idx="3">
                  <c:v>Ukraine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Chile</c:v>
                </c:pt>
                <c:pt idx="8">
                  <c:v>Finland</c:v>
                </c:pt>
                <c:pt idx="9">
                  <c:v>Brazil</c:v>
                </c:pt>
                <c:pt idx="10">
                  <c:v>Singapore</c:v>
                </c:pt>
                <c:pt idx="11">
                  <c:v>Sweden</c:v>
                </c:pt>
                <c:pt idx="12">
                  <c:v>Spain</c:v>
                </c:pt>
                <c:pt idx="13">
                  <c:v>Israel</c:v>
                </c:pt>
                <c:pt idx="14">
                  <c:v>Turkey</c:v>
                </c:pt>
                <c:pt idx="15">
                  <c:v>Russian Federation</c:v>
                </c:pt>
                <c:pt idx="16">
                  <c:v>India</c:v>
                </c:pt>
                <c:pt idx="17">
                  <c:v>Australia</c:v>
                </c:pt>
                <c:pt idx="18">
                  <c:v>Canada</c:v>
                </c:pt>
                <c:pt idx="19">
                  <c:v>United States of America</c:v>
                </c:pt>
                <c:pt idx="20">
                  <c:v>Republic of Korea</c:v>
                </c:pt>
                <c:pt idx="21">
                  <c:v>Japan</c:v>
                </c:pt>
                <c:pt idx="22">
                  <c:v>China</c:v>
                </c:pt>
                <c:pt idx="23">
                  <c:v>European Patent Office</c:v>
                </c:pt>
              </c:strCache>
            </c:strRef>
          </c:cat>
          <c:val>
            <c:numRef>
              <c:f>'pct_9 - International Search Re'!$N$6:$N$29</c:f>
              <c:numCache>
                <c:formatCode>General</c:formatCode>
                <c:ptCount val="24"/>
                <c:pt idx="0">
                  <c:v>0</c:v>
                </c:pt>
                <c:pt idx="1">
                  <c:v>8</c:v>
                </c:pt>
                <c:pt idx="2">
                  <c:v>36</c:v>
                </c:pt>
                <c:pt idx="3">
                  <c:v>71</c:v>
                </c:pt>
                <c:pt idx="4">
                  <c:v>90</c:v>
                </c:pt>
                <c:pt idx="5">
                  <c:v>145</c:v>
                </c:pt>
                <c:pt idx="6">
                  <c:v>207</c:v>
                </c:pt>
                <c:pt idx="7">
                  <c:v>309</c:v>
                </c:pt>
                <c:pt idx="8">
                  <c:v>441</c:v>
                </c:pt>
                <c:pt idx="9">
                  <c:v>505</c:v>
                </c:pt>
                <c:pt idx="10">
                  <c:v>695</c:v>
                </c:pt>
                <c:pt idx="11">
                  <c:v>928</c:v>
                </c:pt>
                <c:pt idx="12">
                  <c:v>843</c:v>
                </c:pt>
                <c:pt idx="13">
                  <c:v>1448</c:v>
                </c:pt>
                <c:pt idx="14">
                  <c:v>1658</c:v>
                </c:pt>
                <c:pt idx="15">
                  <c:v>3985</c:v>
                </c:pt>
                <c:pt idx="16">
                  <c:v>1765</c:v>
                </c:pt>
                <c:pt idx="17">
                  <c:v>2280</c:v>
                </c:pt>
                <c:pt idx="18">
                  <c:v>2378</c:v>
                </c:pt>
                <c:pt idx="19">
                  <c:v>22028</c:v>
                </c:pt>
                <c:pt idx="20">
                  <c:v>28550</c:v>
                </c:pt>
                <c:pt idx="21">
                  <c:v>50345</c:v>
                </c:pt>
                <c:pt idx="22">
                  <c:v>64850</c:v>
                </c:pt>
                <c:pt idx="23">
                  <c:v>83019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C-4BCA-BCB0-B5EF774314C7}"/>
            </c:ext>
          </c:extLst>
        </c:ser>
        <c:ser>
          <c:idx val="1"/>
          <c:order val="1"/>
          <c:tx>
            <c:strRef>
              <c:f>'pct_9 - International Search Re'!$O$5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'pct_9 - International Search Re'!$M$6:$M$29</c:f>
              <c:strCache>
                <c:ptCount val="24"/>
                <c:pt idx="0">
                  <c:v>Eurasian Patent Organization</c:v>
                </c:pt>
                <c:pt idx="1">
                  <c:v>Philippines</c:v>
                </c:pt>
                <c:pt idx="2">
                  <c:v>Egypt</c:v>
                </c:pt>
                <c:pt idx="3">
                  <c:v>Ukraine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Chile</c:v>
                </c:pt>
                <c:pt idx="8">
                  <c:v>Finland</c:v>
                </c:pt>
                <c:pt idx="9">
                  <c:v>Brazil</c:v>
                </c:pt>
                <c:pt idx="10">
                  <c:v>Singapore</c:v>
                </c:pt>
                <c:pt idx="11">
                  <c:v>Sweden</c:v>
                </c:pt>
                <c:pt idx="12">
                  <c:v>Spain</c:v>
                </c:pt>
                <c:pt idx="13">
                  <c:v>Israel</c:v>
                </c:pt>
                <c:pt idx="14">
                  <c:v>Turkey</c:v>
                </c:pt>
                <c:pt idx="15">
                  <c:v>Russian Federation</c:v>
                </c:pt>
                <c:pt idx="16">
                  <c:v>India</c:v>
                </c:pt>
                <c:pt idx="17">
                  <c:v>Australia</c:v>
                </c:pt>
                <c:pt idx="18">
                  <c:v>Canada</c:v>
                </c:pt>
                <c:pt idx="19">
                  <c:v>United States of America</c:v>
                </c:pt>
                <c:pt idx="20">
                  <c:v>Republic of Korea</c:v>
                </c:pt>
                <c:pt idx="21">
                  <c:v>Japan</c:v>
                </c:pt>
                <c:pt idx="22">
                  <c:v>China</c:v>
                </c:pt>
                <c:pt idx="23">
                  <c:v>European Patent Office</c:v>
                </c:pt>
              </c:strCache>
            </c:strRef>
          </c:cat>
          <c:val>
            <c:numRef>
              <c:f>'pct_9 - International Search Re'!$O$6:$O$29</c:f>
              <c:numCache>
                <c:formatCode>General</c:formatCode>
                <c:ptCount val="24"/>
                <c:pt idx="0">
                  <c:v>0</c:v>
                </c:pt>
                <c:pt idx="1">
                  <c:v>29</c:v>
                </c:pt>
                <c:pt idx="2">
                  <c:v>55</c:v>
                </c:pt>
                <c:pt idx="3">
                  <c:v>67</c:v>
                </c:pt>
                <c:pt idx="4">
                  <c:v>98</c:v>
                </c:pt>
                <c:pt idx="5">
                  <c:v>179</c:v>
                </c:pt>
                <c:pt idx="6">
                  <c:v>192</c:v>
                </c:pt>
                <c:pt idx="7">
                  <c:v>255</c:v>
                </c:pt>
                <c:pt idx="8">
                  <c:v>391</c:v>
                </c:pt>
                <c:pt idx="9">
                  <c:v>586</c:v>
                </c:pt>
                <c:pt idx="10">
                  <c:v>873</c:v>
                </c:pt>
                <c:pt idx="11">
                  <c:v>898</c:v>
                </c:pt>
                <c:pt idx="12">
                  <c:v>897</c:v>
                </c:pt>
                <c:pt idx="13">
                  <c:v>1486</c:v>
                </c:pt>
                <c:pt idx="14">
                  <c:v>1558</c:v>
                </c:pt>
                <c:pt idx="15">
                  <c:v>3590</c:v>
                </c:pt>
                <c:pt idx="16">
                  <c:v>1888</c:v>
                </c:pt>
                <c:pt idx="17">
                  <c:v>2274</c:v>
                </c:pt>
                <c:pt idx="18">
                  <c:v>2276</c:v>
                </c:pt>
                <c:pt idx="19">
                  <c:v>23504</c:v>
                </c:pt>
                <c:pt idx="20">
                  <c:v>28359</c:v>
                </c:pt>
                <c:pt idx="21">
                  <c:v>48500</c:v>
                </c:pt>
                <c:pt idx="22">
                  <c:v>73820</c:v>
                </c:pt>
                <c:pt idx="23">
                  <c:v>78960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EC-4BCA-BCB0-B5EF774314C7}"/>
            </c:ext>
          </c:extLst>
        </c:ser>
        <c:ser>
          <c:idx val="2"/>
          <c:order val="2"/>
          <c:tx>
            <c:strRef>
              <c:f>'pct_9 - International Search Re'!$P$5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'pct_9 - International Search Re'!$M$6:$M$29</c:f>
              <c:strCache>
                <c:ptCount val="24"/>
                <c:pt idx="0">
                  <c:v>Eurasian Patent Organization</c:v>
                </c:pt>
                <c:pt idx="1">
                  <c:v>Philippines</c:v>
                </c:pt>
                <c:pt idx="2">
                  <c:v>Egypt</c:v>
                </c:pt>
                <c:pt idx="3">
                  <c:v>Ukraine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Chile</c:v>
                </c:pt>
                <c:pt idx="8">
                  <c:v>Finland</c:v>
                </c:pt>
                <c:pt idx="9">
                  <c:v>Brazil</c:v>
                </c:pt>
                <c:pt idx="10">
                  <c:v>Singapore</c:v>
                </c:pt>
                <c:pt idx="11">
                  <c:v>Sweden</c:v>
                </c:pt>
                <c:pt idx="12">
                  <c:v>Spain</c:v>
                </c:pt>
                <c:pt idx="13">
                  <c:v>Israel</c:v>
                </c:pt>
                <c:pt idx="14">
                  <c:v>Turkey</c:v>
                </c:pt>
                <c:pt idx="15">
                  <c:v>Russian Federation</c:v>
                </c:pt>
                <c:pt idx="16">
                  <c:v>India</c:v>
                </c:pt>
                <c:pt idx="17">
                  <c:v>Australia</c:v>
                </c:pt>
                <c:pt idx="18">
                  <c:v>Canada</c:v>
                </c:pt>
                <c:pt idx="19">
                  <c:v>United States of America</c:v>
                </c:pt>
                <c:pt idx="20">
                  <c:v>Republic of Korea</c:v>
                </c:pt>
                <c:pt idx="21">
                  <c:v>Japan</c:v>
                </c:pt>
                <c:pt idx="22">
                  <c:v>China</c:v>
                </c:pt>
                <c:pt idx="23">
                  <c:v>European Patent Office</c:v>
                </c:pt>
              </c:strCache>
            </c:strRef>
          </c:cat>
          <c:val>
            <c:numRef>
              <c:f>'pct_9 - International Search Re'!$P$6:$P$29</c:f>
              <c:numCache>
                <c:formatCode>General</c:formatCode>
                <c:ptCount val="24"/>
                <c:pt idx="0">
                  <c:v>5</c:v>
                </c:pt>
                <c:pt idx="1">
                  <c:v>16</c:v>
                </c:pt>
                <c:pt idx="2">
                  <c:v>48</c:v>
                </c:pt>
                <c:pt idx="3">
                  <c:v>51</c:v>
                </c:pt>
                <c:pt idx="4">
                  <c:v>116</c:v>
                </c:pt>
                <c:pt idx="5">
                  <c:v>146</c:v>
                </c:pt>
                <c:pt idx="6">
                  <c:v>212</c:v>
                </c:pt>
                <c:pt idx="7">
                  <c:v>249</c:v>
                </c:pt>
                <c:pt idx="8">
                  <c:v>316</c:v>
                </c:pt>
                <c:pt idx="9">
                  <c:v>491</c:v>
                </c:pt>
                <c:pt idx="10">
                  <c:v>564</c:v>
                </c:pt>
                <c:pt idx="11">
                  <c:v>812</c:v>
                </c:pt>
                <c:pt idx="12">
                  <c:v>886</c:v>
                </c:pt>
                <c:pt idx="13">
                  <c:v>1407</c:v>
                </c:pt>
                <c:pt idx="14">
                  <c:v>1463</c:v>
                </c:pt>
                <c:pt idx="15">
                  <c:v>1853</c:v>
                </c:pt>
                <c:pt idx="16">
                  <c:v>1982</c:v>
                </c:pt>
                <c:pt idx="17">
                  <c:v>2293</c:v>
                </c:pt>
                <c:pt idx="18">
                  <c:v>2393</c:v>
                </c:pt>
                <c:pt idx="19">
                  <c:v>22974</c:v>
                </c:pt>
                <c:pt idx="20">
                  <c:v>29937</c:v>
                </c:pt>
                <c:pt idx="21">
                  <c:v>49154</c:v>
                </c:pt>
                <c:pt idx="22">
                  <c:v>75312</c:v>
                </c:pt>
                <c:pt idx="23">
                  <c:v>84051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EC-4BCA-BCB0-B5EF77431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9634351"/>
        <c:axId val="1644492703"/>
      </c:barChart>
      <c:catAx>
        <c:axId val="1629634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492703"/>
        <c:crosses val="autoZero"/>
        <c:auto val="1"/>
        <c:lblAlgn val="ctr"/>
        <c:lblOffset val="100"/>
        <c:noMultiLvlLbl val="0"/>
      </c:catAx>
      <c:valAx>
        <c:axId val="1644492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634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841059296276275"/>
          <c:y val="0.33767838818695795"/>
          <c:w val="0.18646823420528022"/>
          <c:h val="0.36100043937712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 baseline="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'pct_9 - International Search Re'!$N$5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'pct_9 - International Search Re'!$M$6:$M$24</c:f>
              <c:strCache>
                <c:ptCount val="19"/>
                <c:pt idx="0">
                  <c:v>Eurasian Patent Organization</c:v>
                </c:pt>
                <c:pt idx="1">
                  <c:v>Philippines</c:v>
                </c:pt>
                <c:pt idx="2">
                  <c:v>Egypt</c:v>
                </c:pt>
                <c:pt idx="3">
                  <c:v>Ukraine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Chile</c:v>
                </c:pt>
                <c:pt idx="8">
                  <c:v>Finland</c:v>
                </c:pt>
                <c:pt idx="9">
                  <c:v>Brazil</c:v>
                </c:pt>
                <c:pt idx="10">
                  <c:v>Singapore</c:v>
                </c:pt>
                <c:pt idx="11">
                  <c:v>Sweden</c:v>
                </c:pt>
                <c:pt idx="12">
                  <c:v>Spain</c:v>
                </c:pt>
                <c:pt idx="13">
                  <c:v>Israel</c:v>
                </c:pt>
                <c:pt idx="14">
                  <c:v>Turkey</c:v>
                </c:pt>
                <c:pt idx="15">
                  <c:v>Russian Federation</c:v>
                </c:pt>
                <c:pt idx="16">
                  <c:v>India</c:v>
                </c:pt>
                <c:pt idx="17">
                  <c:v>Australia</c:v>
                </c:pt>
                <c:pt idx="18">
                  <c:v>Canada</c:v>
                </c:pt>
              </c:strCache>
            </c:strRef>
          </c:cat>
          <c:val>
            <c:numRef>
              <c:f>'pct_9 - International Search Re'!$N$6:$N$24</c:f>
              <c:numCache>
                <c:formatCode>General</c:formatCode>
                <c:ptCount val="19"/>
                <c:pt idx="0">
                  <c:v>0</c:v>
                </c:pt>
                <c:pt idx="1">
                  <c:v>8</c:v>
                </c:pt>
                <c:pt idx="2">
                  <c:v>36</c:v>
                </c:pt>
                <c:pt idx="3">
                  <c:v>71</c:v>
                </c:pt>
                <c:pt idx="4">
                  <c:v>90</c:v>
                </c:pt>
                <c:pt idx="5">
                  <c:v>145</c:v>
                </c:pt>
                <c:pt idx="6">
                  <c:v>207</c:v>
                </c:pt>
                <c:pt idx="7">
                  <c:v>309</c:v>
                </c:pt>
                <c:pt idx="8">
                  <c:v>441</c:v>
                </c:pt>
                <c:pt idx="9">
                  <c:v>505</c:v>
                </c:pt>
                <c:pt idx="10">
                  <c:v>695</c:v>
                </c:pt>
                <c:pt idx="11">
                  <c:v>928</c:v>
                </c:pt>
                <c:pt idx="12">
                  <c:v>843</c:v>
                </c:pt>
                <c:pt idx="13">
                  <c:v>1448</c:v>
                </c:pt>
                <c:pt idx="14">
                  <c:v>1658</c:v>
                </c:pt>
                <c:pt idx="15">
                  <c:v>3985</c:v>
                </c:pt>
                <c:pt idx="16">
                  <c:v>1765</c:v>
                </c:pt>
                <c:pt idx="17">
                  <c:v>2280</c:v>
                </c:pt>
                <c:pt idx="18">
                  <c:v>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D-4406-8F70-E20D1B5C2EEB}"/>
            </c:ext>
          </c:extLst>
        </c:ser>
        <c:ser>
          <c:idx val="1"/>
          <c:order val="1"/>
          <c:tx>
            <c:strRef>
              <c:f>'pct_9 - International Search Re'!$O$5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'pct_9 - International Search Re'!$M$6:$M$24</c:f>
              <c:strCache>
                <c:ptCount val="19"/>
                <c:pt idx="0">
                  <c:v>Eurasian Patent Organization</c:v>
                </c:pt>
                <c:pt idx="1">
                  <c:v>Philippines</c:v>
                </c:pt>
                <c:pt idx="2">
                  <c:v>Egypt</c:v>
                </c:pt>
                <c:pt idx="3">
                  <c:v>Ukraine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Chile</c:v>
                </c:pt>
                <c:pt idx="8">
                  <c:v>Finland</c:v>
                </c:pt>
                <c:pt idx="9">
                  <c:v>Brazil</c:v>
                </c:pt>
                <c:pt idx="10">
                  <c:v>Singapore</c:v>
                </c:pt>
                <c:pt idx="11">
                  <c:v>Sweden</c:v>
                </c:pt>
                <c:pt idx="12">
                  <c:v>Spain</c:v>
                </c:pt>
                <c:pt idx="13">
                  <c:v>Israel</c:v>
                </c:pt>
                <c:pt idx="14">
                  <c:v>Turkey</c:v>
                </c:pt>
                <c:pt idx="15">
                  <c:v>Russian Federation</c:v>
                </c:pt>
                <c:pt idx="16">
                  <c:v>India</c:v>
                </c:pt>
                <c:pt idx="17">
                  <c:v>Australia</c:v>
                </c:pt>
                <c:pt idx="18">
                  <c:v>Canada</c:v>
                </c:pt>
              </c:strCache>
            </c:strRef>
          </c:cat>
          <c:val>
            <c:numRef>
              <c:f>'pct_9 - International Search Re'!$O$6:$O$24</c:f>
              <c:numCache>
                <c:formatCode>General</c:formatCode>
                <c:ptCount val="19"/>
                <c:pt idx="0">
                  <c:v>0</c:v>
                </c:pt>
                <c:pt idx="1">
                  <c:v>29</c:v>
                </c:pt>
                <c:pt idx="2">
                  <c:v>55</c:v>
                </c:pt>
                <c:pt idx="3">
                  <c:v>67</c:v>
                </c:pt>
                <c:pt idx="4">
                  <c:v>98</c:v>
                </c:pt>
                <c:pt idx="5">
                  <c:v>179</c:v>
                </c:pt>
                <c:pt idx="6">
                  <c:v>192</c:v>
                </c:pt>
                <c:pt idx="7">
                  <c:v>255</c:v>
                </c:pt>
                <c:pt idx="8">
                  <c:v>391</c:v>
                </c:pt>
                <c:pt idx="9">
                  <c:v>586</c:v>
                </c:pt>
                <c:pt idx="10">
                  <c:v>873</c:v>
                </c:pt>
                <c:pt idx="11">
                  <c:v>898</c:v>
                </c:pt>
                <c:pt idx="12">
                  <c:v>897</c:v>
                </c:pt>
                <c:pt idx="13">
                  <c:v>1486</c:v>
                </c:pt>
                <c:pt idx="14">
                  <c:v>1558</c:v>
                </c:pt>
                <c:pt idx="15">
                  <c:v>3590</c:v>
                </c:pt>
                <c:pt idx="16">
                  <c:v>1888</c:v>
                </c:pt>
                <c:pt idx="17">
                  <c:v>2274</c:v>
                </c:pt>
                <c:pt idx="18">
                  <c:v>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D-4406-8F70-E20D1B5C2EEB}"/>
            </c:ext>
          </c:extLst>
        </c:ser>
        <c:ser>
          <c:idx val="2"/>
          <c:order val="2"/>
          <c:tx>
            <c:strRef>
              <c:f>'pct_9 - International Search Re'!$P$5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'pct_9 - International Search Re'!$M$6:$M$24</c:f>
              <c:strCache>
                <c:ptCount val="19"/>
                <c:pt idx="0">
                  <c:v>Eurasian Patent Organization</c:v>
                </c:pt>
                <c:pt idx="1">
                  <c:v>Philippines</c:v>
                </c:pt>
                <c:pt idx="2">
                  <c:v>Egypt</c:v>
                </c:pt>
                <c:pt idx="3">
                  <c:v>Ukraine</c:v>
                </c:pt>
                <c:pt idx="4">
                  <c:v>Visegrad Patent Institute</c:v>
                </c:pt>
                <c:pt idx="5">
                  <c:v>Austria</c:v>
                </c:pt>
                <c:pt idx="6">
                  <c:v>Nordic Patent Institute</c:v>
                </c:pt>
                <c:pt idx="7">
                  <c:v>Chile</c:v>
                </c:pt>
                <c:pt idx="8">
                  <c:v>Finland</c:v>
                </c:pt>
                <c:pt idx="9">
                  <c:v>Brazil</c:v>
                </c:pt>
                <c:pt idx="10">
                  <c:v>Singapore</c:v>
                </c:pt>
                <c:pt idx="11">
                  <c:v>Sweden</c:v>
                </c:pt>
                <c:pt idx="12">
                  <c:v>Spain</c:v>
                </c:pt>
                <c:pt idx="13">
                  <c:v>Israel</c:v>
                </c:pt>
                <c:pt idx="14">
                  <c:v>Turkey</c:v>
                </c:pt>
                <c:pt idx="15">
                  <c:v>Russian Federation</c:v>
                </c:pt>
                <c:pt idx="16">
                  <c:v>India</c:v>
                </c:pt>
                <c:pt idx="17">
                  <c:v>Australia</c:v>
                </c:pt>
                <c:pt idx="18">
                  <c:v>Canada</c:v>
                </c:pt>
              </c:strCache>
            </c:strRef>
          </c:cat>
          <c:val>
            <c:numRef>
              <c:f>'pct_9 - International Search Re'!$P$6:$P$24</c:f>
              <c:numCache>
                <c:formatCode>General</c:formatCode>
                <c:ptCount val="19"/>
                <c:pt idx="0">
                  <c:v>5</c:v>
                </c:pt>
                <c:pt idx="1">
                  <c:v>16</c:v>
                </c:pt>
                <c:pt idx="2">
                  <c:v>48</c:v>
                </c:pt>
                <c:pt idx="3">
                  <c:v>51</c:v>
                </c:pt>
                <c:pt idx="4">
                  <c:v>116</c:v>
                </c:pt>
                <c:pt idx="5">
                  <c:v>146</c:v>
                </c:pt>
                <c:pt idx="6">
                  <c:v>212</c:v>
                </c:pt>
                <c:pt idx="7">
                  <c:v>249</c:v>
                </c:pt>
                <c:pt idx="8">
                  <c:v>316</c:v>
                </c:pt>
                <c:pt idx="9">
                  <c:v>491</c:v>
                </c:pt>
                <c:pt idx="10">
                  <c:v>564</c:v>
                </c:pt>
                <c:pt idx="11">
                  <c:v>812</c:v>
                </c:pt>
                <c:pt idx="12">
                  <c:v>886</c:v>
                </c:pt>
                <c:pt idx="13">
                  <c:v>1407</c:v>
                </c:pt>
                <c:pt idx="14">
                  <c:v>1463</c:v>
                </c:pt>
                <c:pt idx="15">
                  <c:v>1853</c:v>
                </c:pt>
                <c:pt idx="16">
                  <c:v>1982</c:v>
                </c:pt>
                <c:pt idx="17">
                  <c:v>2293</c:v>
                </c:pt>
                <c:pt idx="18">
                  <c:v>2393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9D-4406-8F70-E20D1B5C2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15400255"/>
        <c:axId val="1316262527"/>
      </c:barChart>
      <c:catAx>
        <c:axId val="1815400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262527"/>
        <c:crosses val="autoZero"/>
        <c:auto val="1"/>
        <c:lblAlgn val="ctr"/>
        <c:lblOffset val="100"/>
        <c:noMultiLvlLbl val="0"/>
      </c:catAx>
      <c:valAx>
        <c:axId val="13162625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40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649356662197053"/>
          <c:y val="0.3566172610776594"/>
          <c:w val="0.12866852999774323"/>
          <c:h val="0.24795790232103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0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09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4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80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6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5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38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91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5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2943" indent="-232943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7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11430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572000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6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0888" y="114300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38200" y="4572000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1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0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63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EB094-15DA-4923-B9E3-3E93EBB35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895600"/>
            <a:ext cx="6400800" cy="13144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9929"/>
            <a:ext cx="4038600" cy="32646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29929"/>
            <a:ext cx="4038600" cy="326469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9929"/>
            <a:ext cx="8229600" cy="3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ipstats/e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po.int/edocs/pubdocs/en/wipo-pub-901-2023-en-patent-cooperation-treaty-yearly-review-2023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057400" y="3081338"/>
            <a:ext cx="4104085" cy="1134666"/>
          </a:xfrm>
          <a:noFill/>
        </p:spPr>
        <p:txBody>
          <a:bodyPr/>
          <a:lstStyle/>
          <a:p>
            <a:pPr eaLnBrk="1" hangingPunct="1"/>
            <a:r>
              <a:rPr lang="en-US" altLang="en-US" sz="2250" b="1" dirty="0"/>
              <a:t>PCT Statistics</a:t>
            </a:r>
            <a:br>
              <a:rPr lang="en-US" altLang="en-US" sz="2250" b="1" dirty="0"/>
            </a:br>
            <a:r>
              <a:rPr lang="en-US" altLang="en-US" sz="1950" dirty="0"/>
              <a:t>Meeting of International Authorities</a:t>
            </a:r>
            <a:br>
              <a:rPr lang="en-US" altLang="en-US" sz="1950" dirty="0"/>
            </a:br>
            <a:r>
              <a:rPr lang="en-US" altLang="en-US" sz="1950" dirty="0"/>
              <a:t>Thirtieth Session	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5825728" y="3821907"/>
            <a:ext cx="1718072" cy="594122"/>
          </a:xfrm>
          <a:noFill/>
        </p:spPr>
        <p:txBody>
          <a:bodyPr/>
          <a:lstStyle/>
          <a:p>
            <a:pPr eaLnBrk="1" hangingPunct="1"/>
            <a:r>
              <a:rPr lang="en-US" altLang="en-US" sz="975" dirty="0">
                <a:solidFill>
                  <a:srgbClr val="990033"/>
                </a:solidFill>
                <a:latin typeface="Arial Black" panose="020B0A04020102020204" pitchFamily="34" charset="0"/>
              </a:rPr>
              <a:t>Geneva</a:t>
            </a:r>
            <a:br>
              <a:rPr lang="en-US" altLang="en-US" sz="975" dirty="0">
                <a:solidFill>
                  <a:srgbClr val="990033"/>
                </a:solidFill>
                <a:latin typeface="Arial Black" panose="020B0A04020102020204" pitchFamily="34" charset="0"/>
              </a:rPr>
            </a:br>
            <a:r>
              <a:rPr lang="en-US" altLang="en-US" sz="975" dirty="0">
                <a:solidFill>
                  <a:srgbClr val="990033"/>
                </a:solidFill>
                <a:latin typeface="Arial Black" panose="020B0A04020102020204" pitchFamily="34" charset="0"/>
              </a:rPr>
              <a:t>November 1, 2023</a:t>
            </a:r>
          </a:p>
        </p:txBody>
      </p:sp>
      <p:pic>
        <p:nvPicPr>
          <p:cNvPr id="3076" name="Picture 10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10" y="28575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ISRs established by ISA (excluding IP5 Offices)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945326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October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9055" y="4552911"/>
            <a:ext cx="32864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/>
              <a:t>Data based on international filing year of application</a:t>
            </a:r>
            <a:br>
              <a:rPr lang="en-US" sz="1050" dirty="0"/>
            </a:br>
            <a:endParaRPr lang="en-US" sz="105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1B1C3A7-CA9B-9430-B2C5-C07BFB009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751905"/>
              </p:ext>
            </p:extLst>
          </p:nvPr>
        </p:nvGraphicFramePr>
        <p:xfrm>
          <a:off x="1619672" y="889946"/>
          <a:ext cx="5400600" cy="399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21B2E9-DFAF-4E4A-D170-FEFF1427B3FA}"/>
              </a:ext>
            </a:extLst>
          </p:cNvPr>
          <p:cNvSpPr txBox="1"/>
          <p:nvPr/>
        </p:nvSpPr>
        <p:spPr>
          <a:xfrm>
            <a:off x="5148064" y="1003275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2,393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3E10AE-D0A7-A0FF-52EE-C5887064905E}"/>
              </a:ext>
            </a:extLst>
          </p:cNvPr>
          <p:cNvSpPr txBox="1"/>
          <p:nvPr/>
        </p:nvSpPr>
        <p:spPr>
          <a:xfrm>
            <a:off x="5004048" y="1176558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2,292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B3E202-0AF7-CEE4-A416-FBEA19365664}"/>
              </a:ext>
            </a:extLst>
          </p:cNvPr>
          <p:cNvSpPr txBox="1"/>
          <p:nvPr/>
        </p:nvSpPr>
        <p:spPr>
          <a:xfrm>
            <a:off x="4739986" y="1354083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1,982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77851-1E56-BBB1-D24B-1399F6D042F6}"/>
              </a:ext>
            </a:extLst>
          </p:cNvPr>
          <p:cNvSpPr txBox="1"/>
          <p:nvPr/>
        </p:nvSpPr>
        <p:spPr>
          <a:xfrm>
            <a:off x="6372200" y="1554193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1,853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EF354-BA97-1251-E16D-7866FE60C3A8}"/>
              </a:ext>
            </a:extLst>
          </p:cNvPr>
          <p:cNvSpPr txBox="1"/>
          <p:nvPr/>
        </p:nvSpPr>
        <p:spPr>
          <a:xfrm>
            <a:off x="4494212" y="1698244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1,463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E3DB4-5BE9-291D-5EC8-48A923AF8932}"/>
              </a:ext>
            </a:extLst>
          </p:cNvPr>
          <p:cNvSpPr txBox="1"/>
          <p:nvPr/>
        </p:nvSpPr>
        <p:spPr>
          <a:xfrm>
            <a:off x="4319972" y="1861914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1,407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BB6B25-75AE-5BE9-4CAF-846C0BEB9AB4}"/>
              </a:ext>
            </a:extLst>
          </p:cNvPr>
          <p:cNvSpPr txBox="1"/>
          <p:nvPr/>
        </p:nvSpPr>
        <p:spPr>
          <a:xfrm>
            <a:off x="3839633" y="2039439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886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FCAA1-BB8F-238C-4C8C-B2D7B2DB5BDE}"/>
              </a:ext>
            </a:extLst>
          </p:cNvPr>
          <p:cNvSpPr txBox="1"/>
          <p:nvPr/>
        </p:nvSpPr>
        <p:spPr>
          <a:xfrm>
            <a:off x="3858734" y="2216964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812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6A0A3B-F458-F177-1F50-E6F0EA81826D}"/>
              </a:ext>
            </a:extLst>
          </p:cNvPr>
          <p:cNvSpPr txBox="1"/>
          <p:nvPr/>
        </p:nvSpPr>
        <p:spPr>
          <a:xfrm>
            <a:off x="3819137" y="2394489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564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96DF47-D654-AD62-49A3-B6930527078C}"/>
              </a:ext>
            </a:extLst>
          </p:cNvPr>
          <p:cNvSpPr txBox="1"/>
          <p:nvPr/>
        </p:nvSpPr>
        <p:spPr>
          <a:xfrm>
            <a:off x="3635896" y="2534312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491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702C69-AD78-F617-954E-41AFAF728827}"/>
              </a:ext>
            </a:extLst>
          </p:cNvPr>
          <p:cNvSpPr txBox="1"/>
          <p:nvPr/>
        </p:nvSpPr>
        <p:spPr>
          <a:xfrm>
            <a:off x="3490047" y="2711837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316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811A2A-59CA-9FAD-7535-D60B6B2B012E}"/>
              </a:ext>
            </a:extLst>
          </p:cNvPr>
          <p:cNvSpPr txBox="1"/>
          <p:nvPr/>
        </p:nvSpPr>
        <p:spPr>
          <a:xfrm>
            <a:off x="3344198" y="2902320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249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443711-E0F2-95C7-E84B-58CF831F1048}"/>
              </a:ext>
            </a:extLst>
          </p:cNvPr>
          <p:cNvSpPr txBox="1"/>
          <p:nvPr/>
        </p:nvSpPr>
        <p:spPr>
          <a:xfrm>
            <a:off x="3321760" y="3079845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212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80B392-BD6D-087E-A948-CFCE193ADE6E}"/>
              </a:ext>
            </a:extLst>
          </p:cNvPr>
          <p:cNvSpPr txBox="1"/>
          <p:nvPr/>
        </p:nvSpPr>
        <p:spPr>
          <a:xfrm>
            <a:off x="3245958" y="3257370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146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531CD9-0BA9-643D-8EAA-39FCA9349564}"/>
              </a:ext>
            </a:extLst>
          </p:cNvPr>
          <p:cNvSpPr txBox="1"/>
          <p:nvPr/>
        </p:nvSpPr>
        <p:spPr>
          <a:xfrm>
            <a:off x="3206361" y="3395804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116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8ADD5D3-5C68-B0EE-1794-7E75A97DC241}"/>
              </a:ext>
            </a:extLst>
          </p:cNvPr>
          <p:cNvSpPr txBox="1"/>
          <p:nvPr/>
        </p:nvSpPr>
        <p:spPr>
          <a:xfrm>
            <a:off x="3184104" y="3596347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51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E28B60-5C7C-9519-7C4D-6EFDFA12236A}"/>
              </a:ext>
            </a:extLst>
          </p:cNvPr>
          <p:cNvSpPr txBox="1"/>
          <p:nvPr/>
        </p:nvSpPr>
        <p:spPr>
          <a:xfrm>
            <a:off x="3161847" y="3747051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48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48DB89-074E-D37C-46B1-C22F68359946}"/>
              </a:ext>
            </a:extLst>
          </p:cNvPr>
          <p:cNvSpPr txBox="1"/>
          <p:nvPr/>
        </p:nvSpPr>
        <p:spPr>
          <a:xfrm>
            <a:off x="3123652" y="3924078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16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A3207A-5653-2298-87A7-6E283B464049}"/>
              </a:ext>
            </a:extLst>
          </p:cNvPr>
          <p:cNvSpPr txBox="1"/>
          <p:nvPr/>
        </p:nvSpPr>
        <p:spPr>
          <a:xfrm>
            <a:off x="3107930" y="4101105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5</a:t>
            </a:r>
            <a:endParaRPr lang="en-GB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in Transmitting ISRs to the IB measured from Date of Receipt of Search Copy by ISA for 2022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28664" y="4845189"/>
            <a:ext cx="632943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50" dirty="0"/>
              <a:t>Source:  WIPO statistics database. March 2023.  Excludes cases where Rule 42 time limit of 9 months from priority date applies.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520" y="3729416"/>
            <a:ext cx="8784976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50" dirty="0"/>
              <a:t>All ISRs that ought to be transmitted to the International Bureau within 3 months of the date of receipt of the search copy met this deadline at the Office of Chile, Ukraine, the Nordic Patent Institute and Eurasian Patent Office.</a:t>
            </a:r>
          </a:p>
          <a:p>
            <a:pPr algn="l"/>
            <a:r>
              <a:rPr lang="en-US" sz="1350" dirty="0"/>
              <a:t>In 2021, 85.6 % of all ISRs were transmitted within 3 months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03244-E3ED-3096-6EA2-E0A788564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37" y="1329880"/>
            <a:ext cx="6983338" cy="2053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E77F91-DF75-3E64-13F1-E299E1E3D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18930"/>
            <a:ext cx="6858000" cy="18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4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in Transmitting ISRs to the IB measured from Priority Date by ISA for 2022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28664" y="4843418"/>
            <a:ext cx="632943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50" dirty="0"/>
              <a:t>Source:  WIPO statistics database, March 2023.  Excludes cases where Rule 42 time limit of 3 months from date of receipt of search copy applies.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3528" y="3863535"/>
            <a:ext cx="7669084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350" dirty="0"/>
              <a:t>At 19 ISAs, more than 90% of international search reports required to be transmitted to the International Bureau within 9 months of the priority date met the deadline</a:t>
            </a:r>
          </a:p>
          <a:p>
            <a:pPr algn="l"/>
            <a:r>
              <a:rPr lang="en-US" sz="1350" dirty="0"/>
              <a:t>In 2021, 81.6 % of all ISRs were transmitted within 9 months of the priority date</a:t>
            </a:r>
            <a:endParaRPr lang="en-GB" sz="135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C602C-96BE-BD83-42AA-67969058D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96222"/>
            <a:ext cx="7597130" cy="22393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F2CE15-C8FA-2B1A-8E5A-227B89FB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23" y="3463206"/>
            <a:ext cx="6752089" cy="1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 A1 Publication Percentage by ISA in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735614"/>
            <a:ext cx="7763989" cy="111901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International Bureau published more than 90% of PCT applications together with an ISR for 20 of the 24 ISAs</a:t>
            </a:r>
          </a:p>
          <a:p>
            <a:pPr marL="0" indent="0">
              <a:buNone/>
            </a:pPr>
            <a:r>
              <a:rPr lang="en-US" sz="1600" dirty="0"/>
              <a:t>Overall, in 2022, 97.6 % of published IAs were A1 publications (slightly down from 97.9 % in 2021)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4914900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March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435AE9-DA4F-782E-A939-31BC91DA2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51" y="1149685"/>
            <a:ext cx="7607098" cy="22134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5EBBC-F8F1-66EA-F538-A71CC992D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31" y="3403191"/>
            <a:ext cx="6694939" cy="27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International Search Requests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4879063"/>
            <a:ext cx="3429000" cy="380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October 2023</a:t>
            </a:r>
          </a:p>
          <a:p>
            <a:pPr algn="l"/>
            <a:endParaRPr lang="en-US" sz="75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77025"/>
              </p:ext>
            </p:extLst>
          </p:nvPr>
        </p:nvGraphicFramePr>
        <p:xfrm>
          <a:off x="755576" y="1051943"/>
          <a:ext cx="7200801" cy="3225068"/>
        </p:xfrm>
        <a:graphic>
          <a:graphicData uri="http://schemas.openxmlformats.org/drawingml/2006/table">
            <a:tbl>
              <a:tblPr/>
              <a:tblGrid>
                <a:gridCol w="1482516">
                  <a:extLst>
                    <a:ext uri="{9D8B030D-6E8A-4147-A177-3AD203B41FA5}">
                      <a16:colId xmlns:a16="http://schemas.microsoft.com/office/drawing/2014/main" val="3701118777"/>
                    </a:ext>
                  </a:extLst>
                </a:gridCol>
                <a:gridCol w="635365">
                  <a:extLst>
                    <a:ext uri="{9D8B030D-6E8A-4147-A177-3AD203B41FA5}">
                      <a16:colId xmlns:a16="http://schemas.microsoft.com/office/drawing/2014/main" val="2689245507"/>
                    </a:ext>
                  </a:extLst>
                </a:gridCol>
                <a:gridCol w="635365">
                  <a:extLst>
                    <a:ext uri="{9D8B030D-6E8A-4147-A177-3AD203B41FA5}">
                      <a16:colId xmlns:a16="http://schemas.microsoft.com/office/drawing/2014/main" val="2187139435"/>
                    </a:ext>
                  </a:extLst>
                </a:gridCol>
                <a:gridCol w="635365">
                  <a:extLst>
                    <a:ext uri="{9D8B030D-6E8A-4147-A177-3AD203B41FA5}">
                      <a16:colId xmlns:a16="http://schemas.microsoft.com/office/drawing/2014/main" val="4091722319"/>
                    </a:ext>
                  </a:extLst>
                </a:gridCol>
                <a:gridCol w="635365">
                  <a:extLst>
                    <a:ext uri="{9D8B030D-6E8A-4147-A177-3AD203B41FA5}">
                      <a16:colId xmlns:a16="http://schemas.microsoft.com/office/drawing/2014/main" val="2984042387"/>
                    </a:ext>
                  </a:extLst>
                </a:gridCol>
                <a:gridCol w="635365">
                  <a:extLst>
                    <a:ext uri="{9D8B030D-6E8A-4147-A177-3AD203B41FA5}">
                      <a16:colId xmlns:a16="http://schemas.microsoft.com/office/drawing/2014/main" val="4013942931"/>
                    </a:ext>
                  </a:extLst>
                </a:gridCol>
                <a:gridCol w="635365">
                  <a:extLst>
                    <a:ext uri="{9D8B030D-6E8A-4147-A177-3AD203B41FA5}">
                      <a16:colId xmlns:a16="http://schemas.microsoft.com/office/drawing/2014/main" val="3579432143"/>
                    </a:ext>
                  </a:extLst>
                </a:gridCol>
                <a:gridCol w="609950">
                  <a:extLst>
                    <a:ext uri="{9D8B030D-6E8A-4147-A177-3AD203B41FA5}">
                      <a16:colId xmlns:a16="http://schemas.microsoft.com/office/drawing/2014/main" val="24165418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2134928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736745491"/>
                    </a:ext>
                  </a:extLst>
                </a:gridCol>
              </a:tblGrid>
              <a:tr h="200333"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 (</a:t>
                      </a:r>
                      <a:r>
                        <a:rPr lang="fr-CH" sz="12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until</a:t>
                      </a:r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09-23)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3820226"/>
                  </a:ext>
                </a:extLst>
              </a:tr>
              <a:tr h="247582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Austria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(3)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72578"/>
                  </a:ext>
                </a:extLst>
              </a:tr>
              <a:tr h="370523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European Patent Office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(22)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246848"/>
                  </a:ext>
                </a:extLst>
              </a:tr>
              <a:tr h="370523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Nordic Patent Institute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629030"/>
                  </a:ext>
                </a:extLst>
              </a:tr>
              <a:tr h="247582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Russian Federation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080459"/>
                  </a:ext>
                </a:extLst>
              </a:tr>
              <a:tr h="247582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Singapore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CH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40324"/>
                  </a:ext>
                </a:extLst>
              </a:tr>
              <a:tr h="247582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Sweden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(1)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94486"/>
                  </a:ext>
                </a:extLst>
              </a:tr>
              <a:tr h="247582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Turkey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972999"/>
                  </a:ext>
                </a:extLst>
              </a:tr>
              <a:tr h="247582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Ukraine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020119"/>
                  </a:ext>
                </a:extLst>
              </a:tr>
              <a:tr h="370523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Visegrad Patent Institute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150" sz="1200" b="0" i="0" u="none" strike="noStrike" baseline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150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674100"/>
                  </a:ext>
                </a:extLst>
              </a:tr>
              <a:tr h="257484">
                <a:tc>
                  <a:txBody>
                    <a:bodyPr/>
                    <a:lstStyle/>
                    <a:p>
                      <a:pPr algn="l" fontAlgn="b"/>
                      <a:r>
                        <a:rPr lang="fr-CH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150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(26)</a:t>
                      </a:r>
                      <a:endParaRPr lang="en-150" sz="12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150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55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IPRPs issued by IPEA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608" y="4937521"/>
            <a:ext cx="3429000" cy="380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October 2023</a:t>
            </a:r>
          </a:p>
          <a:p>
            <a:pPr algn="l"/>
            <a:endParaRPr lang="en-US" sz="75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AAF559-A096-E60D-0A8C-DA8595491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232" y="1079376"/>
            <a:ext cx="2232248" cy="192442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Steady decline over the last few years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EPO and Japan issue 74% of all Chapter II IPRPs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Source : PCT Yearly Review 2023 (Data for 2022 may be incomplete)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BBAA36-45BC-F521-D730-1F6F286A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44104"/>
            <a:ext cx="5945650" cy="42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Timeliness in transmitting IPRPs by IPEA in 2022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71600" y="4879063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 March 2023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4568189"/>
            <a:ext cx="5442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dirty="0"/>
              <a:t>Timeliness calculated as time elapsed between priority date and date on which </a:t>
            </a:r>
            <a:br>
              <a:rPr lang="en-US" sz="900" dirty="0"/>
            </a:br>
            <a:r>
              <a:rPr lang="en-US" sz="900" dirty="0"/>
              <a:t>International Bureau received IPRP from IPEA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251520" y="3677545"/>
            <a:ext cx="8784976" cy="85725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19 Offices transmitted at least 80% of IPRPs to the International Bureau within 28 months of the priority date</a:t>
            </a:r>
          </a:p>
          <a:p>
            <a:pPr marL="0" indent="0">
              <a:buNone/>
            </a:pPr>
            <a:r>
              <a:rPr lang="en-US" sz="1600" dirty="0"/>
              <a:t>On average, 87.3 % of all IPRPs were transmitted within 28 months in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81E98-5257-1C63-B40B-7D9BC2FC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9" y="1129600"/>
            <a:ext cx="7857559" cy="2306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85316-76C0-9112-31B3-B24C17BC4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01" y="3367573"/>
            <a:ext cx="6515100" cy="2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43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7"/>
            <a:ext cx="6470476" cy="857250"/>
          </a:xfrm>
        </p:spPr>
        <p:txBody>
          <a:bodyPr/>
          <a:lstStyle/>
          <a:p>
            <a:r>
              <a:rPr lang="en-US" dirty="0"/>
              <a:t>Distribution of PCT-PPH requests by Office of earlier and later examination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11560" y="4823041"/>
            <a:ext cx="672063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750" dirty="0"/>
              <a:t>Source:  WIPO statistics database. March 2023, data for certain Offices of later examination such as Germany, Indonesia, are unavailable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9F955F-6EE4-11FC-4F6E-5BCD0531D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024041"/>
              </p:ext>
            </p:extLst>
          </p:nvPr>
        </p:nvGraphicFramePr>
        <p:xfrm>
          <a:off x="755576" y="1089093"/>
          <a:ext cx="6141520" cy="3616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565">
                  <a:extLst>
                    <a:ext uri="{9D8B030D-6E8A-4147-A177-3AD203B41FA5}">
                      <a16:colId xmlns:a16="http://schemas.microsoft.com/office/drawing/2014/main" val="1940884263"/>
                    </a:ext>
                  </a:extLst>
                </a:gridCol>
                <a:gridCol w="865619">
                  <a:extLst>
                    <a:ext uri="{9D8B030D-6E8A-4147-A177-3AD203B41FA5}">
                      <a16:colId xmlns:a16="http://schemas.microsoft.com/office/drawing/2014/main" val="421608027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72064787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742345616"/>
                    </a:ext>
                  </a:extLst>
                </a:gridCol>
                <a:gridCol w="358517">
                  <a:extLst>
                    <a:ext uri="{9D8B030D-6E8A-4147-A177-3AD203B41FA5}">
                      <a16:colId xmlns:a16="http://schemas.microsoft.com/office/drawing/2014/main" val="1608205585"/>
                    </a:ext>
                  </a:extLst>
                </a:gridCol>
                <a:gridCol w="307239">
                  <a:extLst>
                    <a:ext uri="{9D8B030D-6E8A-4147-A177-3AD203B41FA5}">
                      <a16:colId xmlns:a16="http://schemas.microsoft.com/office/drawing/2014/main" val="2254285048"/>
                    </a:ext>
                  </a:extLst>
                </a:gridCol>
                <a:gridCol w="327193">
                  <a:extLst>
                    <a:ext uri="{9D8B030D-6E8A-4147-A177-3AD203B41FA5}">
                      <a16:colId xmlns:a16="http://schemas.microsoft.com/office/drawing/2014/main" val="3160322402"/>
                    </a:ext>
                  </a:extLst>
                </a:gridCol>
                <a:gridCol w="265293">
                  <a:extLst>
                    <a:ext uri="{9D8B030D-6E8A-4147-A177-3AD203B41FA5}">
                      <a16:colId xmlns:a16="http://schemas.microsoft.com/office/drawing/2014/main" val="3364149554"/>
                    </a:ext>
                  </a:extLst>
                </a:gridCol>
                <a:gridCol w="232131">
                  <a:extLst>
                    <a:ext uri="{9D8B030D-6E8A-4147-A177-3AD203B41FA5}">
                      <a16:colId xmlns:a16="http://schemas.microsoft.com/office/drawing/2014/main" val="26824601"/>
                    </a:ext>
                  </a:extLst>
                </a:gridCol>
                <a:gridCol w="309507">
                  <a:extLst>
                    <a:ext uri="{9D8B030D-6E8A-4147-A177-3AD203B41FA5}">
                      <a16:colId xmlns:a16="http://schemas.microsoft.com/office/drawing/2014/main" val="1407944000"/>
                    </a:ext>
                  </a:extLst>
                </a:gridCol>
                <a:gridCol w="247606">
                  <a:extLst>
                    <a:ext uri="{9D8B030D-6E8A-4147-A177-3AD203B41FA5}">
                      <a16:colId xmlns:a16="http://schemas.microsoft.com/office/drawing/2014/main" val="2343884590"/>
                    </a:ext>
                  </a:extLst>
                </a:gridCol>
                <a:gridCol w="194548">
                  <a:extLst>
                    <a:ext uri="{9D8B030D-6E8A-4147-A177-3AD203B41FA5}">
                      <a16:colId xmlns:a16="http://schemas.microsoft.com/office/drawing/2014/main" val="859476876"/>
                    </a:ext>
                  </a:extLst>
                </a:gridCol>
                <a:gridCol w="232131">
                  <a:extLst>
                    <a:ext uri="{9D8B030D-6E8A-4147-A177-3AD203B41FA5}">
                      <a16:colId xmlns:a16="http://schemas.microsoft.com/office/drawing/2014/main" val="656245692"/>
                    </a:ext>
                  </a:extLst>
                </a:gridCol>
                <a:gridCol w="265293">
                  <a:extLst>
                    <a:ext uri="{9D8B030D-6E8A-4147-A177-3AD203B41FA5}">
                      <a16:colId xmlns:a16="http://schemas.microsoft.com/office/drawing/2014/main" val="2084343492"/>
                    </a:ext>
                  </a:extLst>
                </a:gridCol>
                <a:gridCol w="238763">
                  <a:extLst>
                    <a:ext uri="{9D8B030D-6E8A-4147-A177-3AD203B41FA5}">
                      <a16:colId xmlns:a16="http://schemas.microsoft.com/office/drawing/2014/main" val="1056114844"/>
                    </a:ext>
                  </a:extLst>
                </a:gridCol>
                <a:gridCol w="238763">
                  <a:extLst>
                    <a:ext uri="{9D8B030D-6E8A-4147-A177-3AD203B41FA5}">
                      <a16:colId xmlns:a16="http://schemas.microsoft.com/office/drawing/2014/main" val="2949355885"/>
                    </a:ext>
                  </a:extLst>
                </a:gridCol>
                <a:gridCol w="212234">
                  <a:extLst>
                    <a:ext uri="{9D8B030D-6E8A-4147-A177-3AD203B41FA5}">
                      <a16:colId xmlns:a16="http://schemas.microsoft.com/office/drawing/2014/main" val="3627653345"/>
                    </a:ext>
                  </a:extLst>
                </a:gridCol>
                <a:gridCol w="336038">
                  <a:extLst>
                    <a:ext uri="{9D8B030D-6E8A-4147-A177-3AD203B41FA5}">
                      <a16:colId xmlns:a16="http://schemas.microsoft.com/office/drawing/2014/main" val="3123589146"/>
                    </a:ext>
                  </a:extLst>
                </a:gridCol>
              </a:tblGrid>
              <a:tr h="905891">
                <a:tc>
                  <a:txBody>
                    <a:bodyPr/>
                    <a:lstStyle/>
                    <a:p>
                      <a:pPr algn="l" fontAlgn="b"/>
                      <a:r>
                        <a:rPr lang="fr-C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Office of </a:t>
                      </a:r>
                      <a:r>
                        <a:rPr lang="fr-CH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later</a:t>
                      </a:r>
                      <a:r>
                        <a:rPr lang="fr-C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H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examination</a:t>
                      </a:r>
                      <a:r>
                        <a:rPr lang="fr-CH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(OLE</a:t>
                      </a:r>
                      <a:r>
                        <a:rPr lang="fr-CH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l" fontAlgn="b"/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Office of </a:t>
                      </a:r>
                      <a:r>
                        <a:rPr lang="fr-CH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earlier</a:t>
                      </a:r>
                      <a:r>
                        <a:rPr lang="fr-C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CH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examination</a:t>
                      </a:r>
                      <a:r>
                        <a:rPr lang="fr-CH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(OEE)</a:t>
                      </a: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EPO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Japan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US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China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Republic of Korea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Canada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Israel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Australia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Singapore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>
                          <a:effectLst/>
                        </a:rPr>
                        <a:t>Spain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Sweden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Russian Federation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Finland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Brazil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Others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Total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vert="vert270" anchor="b"/>
                </a:tc>
                <a:extLst>
                  <a:ext uri="{0D108BD9-81ED-4DB2-BD59-A6C34878D82A}">
                    <a16:rowId xmlns:a16="http://schemas.microsoft.com/office/drawing/2014/main" val="2816861341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 dirty="0">
                          <a:effectLst/>
                        </a:rPr>
                        <a:t>US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1243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306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700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3674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4276104093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Japan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473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1177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1980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797571416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China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592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323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1233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548510435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EPO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 dirty="0">
                          <a:effectLst/>
                        </a:rPr>
                        <a:t>162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544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2650022968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Republic of Korea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138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495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392187845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Canada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158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417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2910330020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Australia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382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3787699774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Mexico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157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3351328367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Philippines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129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295105680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Israel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111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576316880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Brazil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99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940864219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Colombia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58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96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428633865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Singapore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9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5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83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988431971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New Zealand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55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18576885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Russian Federation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51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761018537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UK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7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2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30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18672243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Eurasian Patent Organization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14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2918079128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u="none" strike="noStrike">
                          <a:effectLst/>
                        </a:rPr>
                        <a:t>Others</a:t>
                      </a:r>
                      <a:endParaRPr lang="en-GB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6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3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1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u="none" strike="noStrike">
                          <a:effectLst/>
                        </a:rPr>
                        <a:t>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790357455"/>
                  </a:ext>
                </a:extLst>
              </a:tr>
              <a:tr h="14265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1" u="none" strike="noStrike" dirty="0">
                          <a:effectLst/>
                        </a:rPr>
                        <a:t>Total</a:t>
                      </a:r>
                      <a:endParaRPr lang="en-GB" sz="7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2982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2269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1919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1120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505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256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125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103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97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46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41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>
                          <a:effectLst/>
                        </a:rPr>
                        <a:t>34</a:t>
                      </a:r>
                      <a:endParaRPr lang="en-GB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15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9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45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700" b="1" u="none" strike="noStrike" dirty="0">
                          <a:effectLst/>
                        </a:rPr>
                        <a:t>9566</a:t>
                      </a:r>
                      <a:endParaRPr lang="en-GB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38" marR="6438" marT="6438" marB="0" anchor="b"/>
                </a:tc>
                <a:extLst>
                  <a:ext uri="{0D108BD9-81ED-4DB2-BD59-A6C34878D82A}">
                    <a16:rowId xmlns:a16="http://schemas.microsoft.com/office/drawing/2014/main" val="1524007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2E98524-CEEC-C3E2-B0BA-9B26A9B03060}"/>
              </a:ext>
            </a:extLst>
          </p:cNvPr>
          <p:cNvSpPr txBox="1"/>
          <p:nvPr/>
        </p:nvSpPr>
        <p:spPr>
          <a:xfrm>
            <a:off x="6897096" y="2028789"/>
            <a:ext cx="1944216" cy="17281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fr-CH" sz="1200" dirty="0"/>
              <a:t>US and Japan are the main</a:t>
            </a:r>
          </a:p>
          <a:p>
            <a:r>
              <a:rPr lang="fr-CH" sz="1200" dirty="0"/>
              <a:t>Offices of </a:t>
            </a:r>
            <a:r>
              <a:rPr lang="fr-CH" sz="1200" dirty="0" err="1"/>
              <a:t>Later</a:t>
            </a:r>
            <a:r>
              <a:rPr lang="fr-CH" sz="1200" dirty="0"/>
              <a:t> </a:t>
            </a:r>
            <a:r>
              <a:rPr lang="fr-CH" sz="1200" dirty="0" err="1"/>
              <a:t>Examination</a:t>
            </a:r>
            <a:r>
              <a:rPr lang="fr-CH" sz="1200" dirty="0"/>
              <a:t> </a:t>
            </a:r>
          </a:p>
          <a:p>
            <a:r>
              <a:rPr lang="fr-CH" sz="1200" dirty="0"/>
              <a:t>(&gt; 50 % of the global volume</a:t>
            </a:r>
          </a:p>
          <a:p>
            <a:r>
              <a:rPr lang="fr-CH" sz="1200" dirty="0"/>
              <a:t>of PPH </a:t>
            </a:r>
            <a:r>
              <a:rPr lang="fr-CH" sz="1200" dirty="0" err="1"/>
              <a:t>requests</a:t>
            </a:r>
            <a:r>
              <a:rPr lang="fr-CH" sz="1200" dirty="0"/>
              <a:t>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126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0250" y="571500"/>
            <a:ext cx="5029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Further information:</a:t>
            </a:r>
          </a:p>
          <a:p>
            <a:endParaRPr lang="en-US" sz="1600" dirty="0"/>
          </a:p>
          <a:p>
            <a:r>
              <a:rPr lang="en-US" sz="1600" b="1" dirty="0"/>
              <a:t>2023 PCT Yearly Review</a:t>
            </a:r>
          </a:p>
          <a:p>
            <a:r>
              <a:rPr lang="en-US" sz="1600" dirty="0"/>
              <a:t>The International Patent System</a:t>
            </a:r>
          </a:p>
          <a:p>
            <a:r>
              <a:rPr lang="en-US" sz="1600" dirty="0"/>
              <a:t>WIPO Publication No. 901EN/2023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WIPO IP Statistics Data Center</a:t>
            </a:r>
          </a:p>
          <a:p>
            <a:r>
              <a:rPr lang="en-US" sz="1600" dirty="0">
                <a:hlinkClick r:id="rId3"/>
              </a:rPr>
              <a:t>http://www.wipo.int/ipstats/en/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534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172200" cy="3264694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International Filings</a:t>
            </a:r>
          </a:p>
          <a:p>
            <a:pPr lvl="1"/>
            <a:r>
              <a:rPr lang="en-US" altLang="en-US" sz="2000" dirty="0"/>
              <a:t>Data for 2022</a:t>
            </a:r>
          </a:p>
          <a:p>
            <a:pPr lvl="1"/>
            <a:r>
              <a:rPr lang="en-US" altLang="en-US" sz="2000" dirty="0"/>
              <a:t>Medium of Filing</a:t>
            </a:r>
          </a:p>
          <a:p>
            <a:pPr eaLnBrk="1" hangingPunct="1"/>
            <a:r>
              <a:rPr lang="en-US" altLang="en-US" sz="2000" dirty="0"/>
              <a:t>National Phase Entries</a:t>
            </a:r>
          </a:p>
          <a:p>
            <a:pPr eaLnBrk="1" hangingPunct="1"/>
            <a:r>
              <a:rPr lang="en-US" altLang="en-US" sz="2000" dirty="0"/>
              <a:t>International Authorities</a:t>
            </a:r>
          </a:p>
          <a:p>
            <a:pPr lvl="1"/>
            <a:r>
              <a:rPr lang="en-US" altLang="en-US" sz="2000" dirty="0"/>
              <a:t>International Search</a:t>
            </a:r>
          </a:p>
          <a:p>
            <a:pPr lvl="1"/>
            <a:r>
              <a:rPr lang="en-US" altLang="en-US" sz="2000" dirty="0"/>
              <a:t>Supplementary International Search</a:t>
            </a:r>
          </a:p>
          <a:p>
            <a:pPr lvl="1"/>
            <a:r>
              <a:rPr lang="en-US" altLang="en-US" sz="2000" dirty="0"/>
              <a:t>International Preliminary Examination</a:t>
            </a:r>
          </a:p>
          <a:p>
            <a:r>
              <a:rPr lang="en-US" altLang="en-US" sz="2000" dirty="0"/>
              <a:t>PCT-Patent Prosecution Highway (PPH) pilots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PCT Filings in 2022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5951" y="890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353935" y="4743450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PCT Yearly Review 2023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1063228"/>
            <a:ext cx="7175698" cy="32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2000" kern="0" dirty="0"/>
              <a:t>278,100 international applications filed in 2022 (+0.3%)</a:t>
            </a:r>
          </a:p>
          <a:p>
            <a:r>
              <a:rPr lang="en-US" altLang="en-US" sz="2000" kern="0" dirty="0"/>
              <a:t>Top 5 countries:  China (70,015 +0.6%), United States of America (59,056, -0.6%), Japan (50,345 +0.2%),  Republic of Korea (22,012 +6.2%) and Germany (17,530 +1.5%)</a:t>
            </a:r>
          </a:p>
          <a:p>
            <a:r>
              <a:rPr lang="en-US" altLang="en-US" sz="2000" kern="0" dirty="0"/>
              <a:t>Top applicant:  Huawei Technologies (7,689 published PCT applications in 2022, +10%)</a:t>
            </a:r>
          </a:p>
          <a:p>
            <a:r>
              <a:rPr lang="en-US" altLang="en-US" sz="2000" kern="0" dirty="0"/>
              <a:t>Top educational institution filer:  University of California (552 published PCT applications in 2022, +0.2%)</a:t>
            </a:r>
          </a:p>
          <a:p>
            <a:r>
              <a:rPr lang="en-US" altLang="en-US" sz="2000" kern="0" dirty="0"/>
              <a:t>More information in </a:t>
            </a:r>
            <a:r>
              <a:rPr lang="en-US" altLang="en-US" sz="2000" kern="0" dirty="0">
                <a:hlinkClick r:id="rId4"/>
              </a:rPr>
              <a:t>PCT Yearly Review 2023</a:t>
            </a:r>
            <a:endParaRPr lang="en-US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77494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dirty="0"/>
              <a:t>PCT Filings from 2021, month-to-month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85951" y="89010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0899B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353935" y="4808220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Database, October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2C1EE2-6861-406E-84A2-B345D2C14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356115"/>
              </p:ext>
            </p:extLst>
          </p:nvPr>
        </p:nvGraphicFramePr>
        <p:xfrm>
          <a:off x="1115616" y="844868"/>
          <a:ext cx="6582881" cy="382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760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857250"/>
          </a:xfrm>
        </p:spPr>
        <p:txBody>
          <a:bodyPr/>
          <a:lstStyle/>
          <a:p>
            <a:r>
              <a:rPr lang="en-US" dirty="0"/>
              <a:t>Medium of Filing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14306" y="3809611"/>
            <a:ext cx="6800850" cy="8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800" kern="0" dirty="0"/>
              <a:t>Filing medium distribution for 2022 (2021):</a:t>
            </a:r>
            <a:br>
              <a:rPr lang="en-US" altLang="en-US" sz="1800" kern="0" dirty="0"/>
            </a:br>
            <a:r>
              <a:rPr lang="en-US" altLang="en-US" sz="1800" kern="0" dirty="0"/>
              <a:t>66.0% (65.0%) PDF, 27.4% (27.3%) XML, 0.9% (1.3%) Paper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14450" y="4844535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October 2023, PCT Yearly Review 2023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600450" y="720064"/>
            <a:ext cx="1714500" cy="504393"/>
          </a:xfrm>
          <a:prstGeom prst="rightArrow">
            <a:avLst/>
          </a:prstGeom>
          <a:solidFill>
            <a:srgbClr val="C00000">
              <a:alpha val="40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fr-CH" sz="1200">
                <a:latin typeface="Arial" pitchFamily="34" charset="0"/>
                <a:cs typeface="Arial" pitchFamily="34" charset="0"/>
              </a:rPr>
              <a:t>10 years</a:t>
            </a:r>
            <a:endParaRPr lang="en-GB" sz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E1B4E-7D2D-6D14-80B2-C8E620BD6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63" y="1224457"/>
            <a:ext cx="7601673" cy="25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3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14300"/>
            <a:ext cx="6172200" cy="857250"/>
          </a:xfrm>
        </p:spPr>
        <p:txBody>
          <a:bodyPr/>
          <a:lstStyle/>
          <a:p>
            <a:r>
              <a:rPr lang="en-US" dirty="0"/>
              <a:t>Medium of Filing : focus on </a:t>
            </a:r>
            <a:r>
              <a:rPr lang="en-US" dirty="0" err="1"/>
              <a:t>ePCT</a:t>
            </a:r>
            <a:endParaRPr lang="en-US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47564" y="3692637"/>
            <a:ext cx="7668852" cy="87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600" kern="0" dirty="0"/>
              <a:t>Nearly 100k PCT applications were filed by applicants using </a:t>
            </a:r>
            <a:r>
              <a:rPr lang="en-US" altLang="en-US" sz="1600" kern="0" dirty="0" err="1"/>
              <a:t>ePCT</a:t>
            </a:r>
            <a:r>
              <a:rPr lang="en-US" altLang="en-US" sz="1600" kern="0" dirty="0"/>
              <a:t> in 2022, 53.5% more than in 2021</a:t>
            </a:r>
          </a:p>
          <a:p>
            <a:r>
              <a:rPr lang="en-US" altLang="en-US" sz="1600" kern="0" dirty="0"/>
              <a:t>About a third of all PCT applications filed globally in 2022 were filed using </a:t>
            </a:r>
            <a:r>
              <a:rPr lang="en-US" altLang="en-US" sz="1600" kern="0" dirty="0" err="1"/>
              <a:t>ePCT</a:t>
            </a:r>
            <a:endParaRPr lang="en-US" altLang="en-US" sz="1600" kern="0" dirty="0"/>
          </a:p>
        </p:txBody>
      </p:sp>
      <p:sp>
        <p:nvSpPr>
          <p:cNvPr id="18" name="Rectangle 17"/>
          <p:cNvSpPr/>
          <p:nvPr/>
        </p:nvSpPr>
        <p:spPr>
          <a:xfrm>
            <a:off x="1314450" y="4844535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database, March 2023, PCT Yearly Review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0DA349-5918-C594-1B65-7E5C73CE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091828"/>
            <a:ext cx="7769754" cy="26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85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PCT National Phase Entries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945326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June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405799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715,200 total national phase entries in 2021 (+7.6%)</a:t>
            </a:r>
            <a:br>
              <a:rPr lang="en-US" sz="1600" dirty="0"/>
            </a:br>
            <a:r>
              <a:rPr lang="en-US" sz="1600" dirty="0"/>
              <a:t>598,600 non-resident national phase entries in 2021</a:t>
            </a:r>
            <a:br>
              <a:rPr lang="en-US" sz="1600" dirty="0"/>
            </a:br>
            <a:r>
              <a:rPr lang="en-US" sz="1600" dirty="0"/>
              <a:t>PCT system accounted for 58.9% of all non-resident filings in 2021 (+2%)  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0413F71-0027-4DC9-D321-11789BC9B9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1789552"/>
              </p:ext>
            </p:extLst>
          </p:nvPr>
        </p:nvGraphicFramePr>
        <p:xfrm>
          <a:off x="1187624" y="911119"/>
          <a:ext cx="5960740" cy="30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72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63229"/>
            <a:ext cx="6172200" cy="3264694"/>
          </a:xfrm>
        </p:spPr>
        <p:txBody>
          <a:bodyPr/>
          <a:lstStyle/>
          <a:p>
            <a:r>
              <a:rPr lang="en-US" dirty="0"/>
              <a:t>International Search Reports</a:t>
            </a:r>
          </a:p>
          <a:p>
            <a:pPr lvl="1"/>
            <a:r>
              <a:rPr lang="en-US" dirty="0"/>
              <a:t>Distribution by International Authority</a:t>
            </a:r>
          </a:p>
          <a:p>
            <a:pPr lvl="1"/>
            <a:r>
              <a:rPr lang="en-US" dirty="0"/>
              <a:t>Timeliness of Transmission to International Bureau</a:t>
            </a:r>
          </a:p>
          <a:p>
            <a:pPr lvl="1"/>
            <a:r>
              <a:rPr lang="en-US" dirty="0"/>
              <a:t>A1 Publication Percentage</a:t>
            </a:r>
          </a:p>
          <a:p>
            <a:pPr lvl="1"/>
            <a:endParaRPr lang="en-US" dirty="0"/>
          </a:p>
          <a:p>
            <a:r>
              <a:rPr lang="en-US" dirty="0"/>
              <a:t>Supplementary International Search Reports</a:t>
            </a:r>
          </a:p>
          <a:p>
            <a:endParaRPr lang="en-US" dirty="0"/>
          </a:p>
          <a:p>
            <a:r>
              <a:rPr lang="en-US" dirty="0"/>
              <a:t>International Preliminary Examination Reports</a:t>
            </a:r>
          </a:p>
          <a:p>
            <a:pPr lvl="1"/>
            <a:r>
              <a:rPr lang="en-US" dirty="0"/>
              <a:t>Number of IPRPs per IPEA</a:t>
            </a:r>
          </a:p>
          <a:p>
            <a:pPr lvl="1"/>
            <a:r>
              <a:rPr lang="en-US" dirty="0"/>
              <a:t>Timeliness of Transmission to International Bureau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7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4080650-D068-2DF7-15AF-26F7D059F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9951706"/>
              </p:ext>
            </p:extLst>
          </p:nvPr>
        </p:nvGraphicFramePr>
        <p:xfrm>
          <a:off x="1043608" y="741434"/>
          <a:ext cx="6182142" cy="403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ISRs established by ISA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7444" y="4883693"/>
            <a:ext cx="3429000" cy="2077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750" dirty="0"/>
              <a:t>Source:  WIPO statistics database. October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491277"/>
            <a:ext cx="32864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dirty="0"/>
              <a:t>Data based on international filing year of application</a:t>
            </a:r>
            <a:br>
              <a:rPr lang="en-US" sz="1050" dirty="0"/>
            </a:b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339691" y="4225820"/>
            <a:ext cx="618214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IP5 Offices produce 94.4% of International Search Reports</a:t>
            </a:r>
          </a:p>
          <a:p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EEA26-DBD0-0A08-6EFF-BEDE8C0A9374}"/>
              </a:ext>
            </a:extLst>
          </p:cNvPr>
          <p:cNvSpPr txBox="1"/>
          <p:nvPr/>
        </p:nvSpPr>
        <p:spPr>
          <a:xfrm>
            <a:off x="6612974" y="849857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84,051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8B70C-73A6-3A60-5CEE-3EC7B500EAEC}"/>
              </a:ext>
            </a:extLst>
          </p:cNvPr>
          <p:cNvSpPr txBox="1"/>
          <p:nvPr/>
        </p:nvSpPr>
        <p:spPr>
          <a:xfrm>
            <a:off x="6156176" y="965273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75,312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C86A2-7A48-B007-0BC1-8D04CD00A783}"/>
              </a:ext>
            </a:extLst>
          </p:cNvPr>
          <p:cNvSpPr txBox="1"/>
          <p:nvPr/>
        </p:nvSpPr>
        <p:spPr>
          <a:xfrm>
            <a:off x="4943808" y="1082531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49,154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749AD-49E1-673E-4597-252BB23B0543}"/>
              </a:ext>
            </a:extLst>
          </p:cNvPr>
          <p:cNvSpPr txBox="1"/>
          <p:nvPr/>
        </p:nvSpPr>
        <p:spPr>
          <a:xfrm>
            <a:off x="3936883" y="1213270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29,937</a:t>
            </a:r>
            <a:endParaRPr lang="en-GB" sz="9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0A35FF-1B21-B4D9-F8F9-0997DB0F13D5}"/>
              </a:ext>
            </a:extLst>
          </p:cNvPr>
          <p:cNvSpPr txBox="1"/>
          <p:nvPr/>
        </p:nvSpPr>
        <p:spPr>
          <a:xfrm>
            <a:off x="3542734" y="1382466"/>
            <a:ext cx="612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>
                <a:solidFill>
                  <a:srgbClr val="FF0000"/>
                </a:solidFill>
              </a:rPr>
              <a:t>22,974</a:t>
            </a:r>
            <a:endParaRPr lang="en-GB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10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solidFill>
            <a:schemeClr val="tx1"/>
          </a:solidFill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_english.potx" id="{EC7E4A62-8DCA-4ADA-9115-984B7E4FAEF8}" vid="{BA3D0C1E-2F05-434D-A464-F26EA3C137D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594</TotalTime>
  <Words>1370</Words>
  <Application>Microsoft Office PowerPoint</Application>
  <PresentationFormat>On-screen Show (16:9)</PresentationFormat>
  <Paragraphs>548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template_english</vt:lpstr>
      <vt:lpstr>PCT Statistics Meeting of International Authorities Thirtieth Session </vt:lpstr>
      <vt:lpstr>Outline</vt:lpstr>
      <vt:lpstr>PCT Filings in 2022</vt:lpstr>
      <vt:lpstr>PCT Filings from 2021, month-to-month</vt:lpstr>
      <vt:lpstr>Medium of Filing</vt:lpstr>
      <vt:lpstr>Medium of Filing : focus on ePCT</vt:lpstr>
      <vt:lpstr>PCT National Phase Entries</vt:lpstr>
      <vt:lpstr>International Authorities</vt:lpstr>
      <vt:lpstr>Distribution of ISRs established by ISA</vt:lpstr>
      <vt:lpstr>Distribution of ISRs established by ISA (excluding IP5 Offices)</vt:lpstr>
      <vt:lpstr>Timeliness in Transmitting ISRs to the IB measured from Date of Receipt of Search Copy by ISA for 2022</vt:lpstr>
      <vt:lpstr>Timeliness in Transmitting ISRs to the IB measured from Priority Date by ISA for 2022</vt:lpstr>
      <vt:lpstr>PCT A1 Publication Percentage by ISA in 2022</vt:lpstr>
      <vt:lpstr>Supplementary International Search Requests</vt:lpstr>
      <vt:lpstr>Number of IPRPs issued by IPEA</vt:lpstr>
      <vt:lpstr>Timeliness in transmitting IPRPs by IPEA in 2022</vt:lpstr>
      <vt:lpstr>Distribution of PCT-PPH requests by Office of earlier and later examination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Statistics Meeting of International Authorities Thirtieth Session </dc:title>
  <dc:creator>BONNET Jérôme</dc:creator>
  <cp:keywords>FOR OFFICIAL USE ONLY</cp:keywords>
  <cp:lastModifiedBy>BONNET Jérôme</cp:lastModifiedBy>
  <cp:revision>55</cp:revision>
  <dcterms:created xsi:type="dcterms:W3CDTF">2023-10-16T14:03:50Z</dcterms:created>
  <dcterms:modified xsi:type="dcterms:W3CDTF">2023-11-15T09:57:08Z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4bc84e4a-2a14-4e8e-b908-64ed76f09231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Footer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SetDate">
    <vt:lpwstr>2023-05-23T09:35:30Z</vt:lpwstr>
  </property>
  <property fmtid="{D5CDD505-2E9C-101B-9397-08002B2CF9AE}" pid="9" name="MSIP_Label_20773ee6-353b-4fb9-a59d-0b94c8c67bea_Method">
    <vt:lpwstr>Privileged</vt:lpwstr>
  </property>
  <property fmtid="{D5CDD505-2E9C-101B-9397-08002B2CF9AE}" pid="10" name="MSIP_Label_20773ee6-353b-4fb9-a59d-0b94c8c67bea_Name">
    <vt:lpwstr>No markings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MSIP_Label_20773ee6-353b-4fb9-a59d-0b94c8c67bea_ActionId">
    <vt:lpwstr>38e36b09-1af1-452b-8747-a2b850e97c35</vt:lpwstr>
  </property>
  <property fmtid="{D5CDD505-2E9C-101B-9397-08002B2CF9AE}" pid="13" name="MSIP_Label_20773ee6-353b-4fb9-a59d-0b94c8c67bea_ContentBits">
    <vt:lpwstr>0</vt:lpwstr>
  </property>
  <property fmtid="{D5CDD505-2E9C-101B-9397-08002B2CF9AE}" pid="14" name="TCSClassification">
    <vt:lpwstr>FOR OFFICIAL USE ONLY</vt:lpwstr>
  </property>
</Properties>
</file>