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256" r:id="rId2"/>
    <p:sldId id="295" r:id="rId3"/>
    <p:sldId id="257" r:id="rId4"/>
    <p:sldId id="258" r:id="rId5"/>
    <p:sldId id="289" r:id="rId6"/>
    <p:sldId id="290" r:id="rId7"/>
    <p:sldId id="291" r:id="rId8"/>
    <p:sldId id="292" r:id="rId9"/>
    <p:sldId id="293" r:id="rId10"/>
    <p:sldId id="294" r:id="rId11"/>
  </p:sldIdLst>
  <p:sldSz cx="9144000" cy="6858000" type="screen4x3"/>
  <p:notesSz cx="6797675" cy="9926638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1476" y="108"/>
      </p:cViewPr>
      <p:guideLst/>
    </p:cSldViewPr>
  </p:slideViewPr>
  <p:outlineViewPr>
    <p:cViewPr>
      <p:scale>
        <a:sx n="33" d="100"/>
        <a:sy n="33" d="100"/>
      </p:scale>
      <p:origin x="0" y="-83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73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0E90A6-654C-49F3-BCDA-DEAB6B6322B8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4EB094-15DA-4923-B9E3-3E93EBB3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16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05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78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2943" indent="-232943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2</a:t>
            </a:fld>
            <a:endParaRPr lang="en-US"/>
          </a:p>
        </p:txBody>
      </p:sp>
      <p:sp>
        <p:nvSpPr>
          <p:cNvPr id="5" name="Notes Placeholder 2"/>
          <p:cNvSpPr txBox="1">
            <a:spLocks/>
          </p:cNvSpPr>
          <p:nvPr/>
        </p:nvSpPr>
        <p:spPr>
          <a:xfrm>
            <a:off x="832168" y="4929594"/>
            <a:ext cx="5438140" cy="390861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2943" indent="-232943" fontAlgn="auto">
              <a:spcBef>
                <a:spcPts val="0"/>
              </a:spcBef>
              <a:spcAft>
                <a:spcPts val="0"/>
              </a:spcAft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5172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810919"/>
            <a:ext cx="5438140" cy="3908614"/>
          </a:xfrm>
        </p:spPr>
        <p:txBody>
          <a:bodyPr/>
          <a:lstStyle/>
          <a:p>
            <a:pPr marL="232943" indent="-232943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7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81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82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53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40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460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46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5212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68B0F5-858E-4F65-AA40-6C528C813A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778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BD4A65-FE31-49CE-B962-560BE6C053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97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BF5BE-91F5-4E03-9972-D525A67EFD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91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D60E4-293C-477B-9267-6EB889822C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7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FE76E8-079A-4380-9DF0-07C319993C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502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6C3637-DF00-4195-9479-D9FAED1693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78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2A3B0-0B2D-4DE1-9A47-197337C0F8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95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FBD831-E77C-45C9-9B7A-C8AFB40738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10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CD3F7-57B3-4762-9808-0A1E3B463F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771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19C3C-FA60-47EC-96F9-05738BD366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89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  <a:p>
            <a:pPr lvl="2"/>
            <a:r>
              <a:rPr lang="en-US" altLang="en-US" smtClean="0"/>
              <a:t> Third level</a:t>
            </a:r>
          </a:p>
          <a:p>
            <a:pPr lvl="3"/>
            <a:r>
              <a:rPr lang="en-US" altLang="en-US" smtClean="0"/>
              <a:t> Fourth level</a:t>
            </a:r>
          </a:p>
          <a:p>
            <a:pPr lvl="4"/>
            <a:r>
              <a:rPr lang="en-US" altLang="en-US" smtClean="0"/>
              <a:t> 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F343A1F2-1D92-4ABB-8E23-8E1A2C665EA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r" descr=" 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  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po.int/standards/en/sequence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219200" y="4108450"/>
            <a:ext cx="5472113" cy="1512888"/>
          </a:xfrm>
          <a:noFill/>
        </p:spPr>
        <p:txBody>
          <a:bodyPr/>
          <a:lstStyle/>
          <a:p>
            <a:pPr eaLnBrk="1" hangingPunct="1"/>
            <a:r>
              <a:rPr lang="en-US" altLang="en-US" sz="3000" b="1" dirty="0" smtClean="0"/>
              <a:t>PCT ST.26 Implementation</a:t>
            </a:r>
            <a:br>
              <a:rPr lang="en-US" altLang="en-US" sz="3000" b="1" dirty="0" smtClean="0"/>
            </a:br>
            <a:r>
              <a:rPr lang="en-US" altLang="en-US" sz="2600" dirty="0" smtClean="0"/>
              <a:t>Meeting of International Authorities</a:t>
            </a:r>
            <a:br>
              <a:rPr lang="en-US" altLang="en-US" sz="2600" dirty="0" smtClean="0"/>
            </a:br>
            <a:r>
              <a:rPr lang="en-US" altLang="en-US" sz="2600" dirty="0" smtClean="0"/>
              <a:t>Twenty-Ninth </a:t>
            </a:r>
            <a:r>
              <a:rPr lang="en-US" altLang="en-US" sz="2600" dirty="0" smtClean="0"/>
              <a:t>Session	</a:t>
            </a:r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6243638" y="5095875"/>
            <a:ext cx="2290762" cy="792163"/>
          </a:xfrm>
          <a:noFill/>
        </p:spPr>
        <p:txBody>
          <a:bodyPr/>
          <a:lstStyle/>
          <a:p>
            <a:pPr eaLnBrk="1" hangingPunct="1"/>
            <a:r>
              <a:rPr lang="en-US" altLang="en-US" sz="1300" dirty="0" smtClean="0">
                <a:solidFill>
                  <a:srgbClr val="990033"/>
                </a:solidFill>
                <a:latin typeface="Arial Black" panose="020B0A04020102020204" pitchFamily="34" charset="0"/>
              </a:rPr>
              <a:t>Geneva</a:t>
            </a:r>
            <a:br>
              <a:rPr lang="en-US" altLang="en-US" sz="1300" dirty="0" smtClean="0">
                <a:solidFill>
                  <a:srgbClr val="990033"/>
                </a:solidFill>
                <a:latin typeface="Arial Black" panose="020B0A04020102020204" pitchFamily="34" charset="0"/>
              </a:rPr>
            </a:br>
            <a:r>
              <a:rPr lang="en-US" altLang="en-US" sz="1300" dirty="0" smtClean="0">
                <a:solidFill>
                  <a:srgbClr val="990033"/>
                </a:solidFill>
                <a:latin typeface="Arial Black" panose="020B0A04020102020204" pitchFamily="34" charset="0"/>
              </a:rPr>
              <a:t>June 20 to 22, 2022</a:t>
            </a:r>
          </a:p>
        </p:txBody>
      </p:sp>
      <p:pic>
        <p:nvPicPr>
          <p:cNvPr id="3076" name="Picture 10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3" y="3810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ST.26 Implementation at IB – key points</a:t>
            </a:r>
            <a:endParaRPr lang="en-US" altLang="en-US" dirty="0" smtClean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90600" y="1417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0899B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kern="0" dirty="0"/>
              <a:t>The IB is ready for the processing of ST.26 applications and has provided for the majority of possible use cases</a:t>
            </a:r>
          </a:p>
          <a:p>
            <a:pPr>
              <a:spcAft>
                <a:spcPts val="1200"/>
              </a:spcAft>
            </a:pPr>
            <a:r>
              <a:rPr lang="en-US" altLang="en-US" kern="0" dirty="0" err="1"/>
              <a:t>ePCT</a:t>
            </a:r>
            <a:r>
              <a:rPr lang="en-US" altLang="en-US" kern="0" dirty="0"/>
              <a:t> updates </a:t>
            </a:r>
            <a:r>
              <a:rPr lang="en-US" altLang="en-US" kern="0" dirty="0" smtClean="0"/>
              <a:t>have been implemented </a:t>
            </a:r>
            <a:r>
              <a:rPr lang="en-US" altLang="en-US" kern="0" dirty="0"/>
              <a:t>dependent on the filing date of each International Application so that the system behavior will present applicant and Office users the appropriate functionality and forms for that application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4267200"/>
            <a:ext cx="3883182" cy="218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33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ST.26 Implementation at IB – WIPO Sequence developments</a:t>
            </a:r>
            <a:endParaRPr lang="en-US" alt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52925"/>
          </a:xfrm>
        </p:spPr>
        <p:txBody>
          <a:bodyPr/>
          <a:lstStyle/>
          <a:p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smtClean="0"/>
              <a:t>WIPO </a:t>
            </a:r>
            <a:r>
              <a:rPr lang="en-US" altLang="en-US" dirty="0"/>
              <a:t>Sequence version 2.1.0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is </a:t>
            </a:r>
            <a:r>
              <a:rPr lang="en-US" altLang="en-US" dirty="0"/>
              <a:t>expected at the </a:t>
            </a:r>
            <a:r>
              <a:rPr lang="en-US" altLang="en-US" dirty="0" smtClean="0"/>
              <a:t>end </a:t>
            </a:r>
            <a:r>
              <a:rPr lang="en-US" altLang="en-US" dirty="0"/>
              <a:t>of week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commencing </a:t>
            </a:r>
            <a:r>
              <a:rPr lang="en-US" altLang="en-US" dirty="0"/>
              <a:t>June </a:t>
            </a:r>
            <a:r>
              <a:rPr lang="en-US" altLang="en-US" dirty="0" smtClean="0"/>
              <a:t>20, </a:t>
            </a:r>
            <a:r>
              <a:rPr lang="en-US" altLang="en-US" dirty="0"/>
              <a:t>2022</a:t>
            </a:r>
          </a:p>
          <a:p>
            <a:r>
              <a:rPr lang="en-US" altLang="en-US" dirty="0"/>
              <a:t>The validator will also be released at this time (on the validator wiki)</a:t>
            </a:r>
          </a:p>
          <a:p>
            <a:endParaRPr lang="en-US" altLang="en-US" dirty="0"/>
          </a:p>
          <a:p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www.wipo.int/standards/en/sequence/index.html</a:t>
            </a:r>
            <a:endParaRPr lang="en-US" altLang="en-US" dirty="0" smtClean="0"/>
          </a:p>
          <a:p>
            <a:r>
              <a:rPr lang="en-US" altLang="en-US" dirty="0" smtClean="0"/>
              <a:t>New knowledge base created</a:t>
            </a: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386028"/>
            <a:ext cx="3883182" cy="218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25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ST.26 Implementation at IB – Rules and AIs</a:t>
            </a:r>
            <a:endParaRPr lang="en-US" alt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52925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altLang="en-US" dirty="0"/>
              <a:t>Updated Rules 5.2, 12.3, 12.4 13</a:t>
            </a:r>
            <a:r>
              <a:rPr lang="en-US" altLang="en-US" i="1" dirty="0"/>
              <a:t>ter</a:t>
            </a:r>
            <a:r>
              <a:rPr lang="en-US" altLang="en-US" dirty="0"/>
              <a:t>.1, 19.1-3 and 49.5 – adopted October 2021 </a:t>
            </a:r>
          </a:p>
          <a:p>
            <a:pPr>
              <a:spcAft>
                <a:spcPts val="1800"/>
              </a:spcAft>
            </a:pPr>
            <a:r>
              <a:rPr lang="en-US" altLang="en-US" dirty="0"/>
              <a:t>New Annex C  and updated AIs February 2022</a:t>
            </a:r>
          </a:p>
          <a:p>
            <a:pPr>
              <a:spcAft>
                <a:spcPts val="1800"/>
              </a:spcAft>
            </a:pPr>
            <a:r>
              <a:rPr lang="en-US" altLang="en-US" dirty="0"/>
              <a:t>Updated Annex F (main body and DTDs) promulgated in March 2022</a:t>
            </a:r>
          </a:p>
          <a:p>
            <a:pPr>
              <a:spcAft>
                <a:spcPts val="1800"/>
              </a:spcAft>
            </a:pPr>
            <a:r>
              <a:rPr lang="en-US" altLang="en-US" dirty="0"/>
              <a:t>Updated to the GLs circulated in May </a:t>
            </a:r>
            <a:r>
              <a:rPr lang="en-US" altLang="en-US" dirty="0" smtClean="0"/>
              <a:t>2022</a:t>
            </a:r>
          </a:p>
          <a:p>
            <a:pPr>
              <a:spcAft>
                <a:spcPts val="1800"/>
              </a:spcAft>
            </a:pPr>
            <a:endParaRPr lang="en-US" dirty="0"/>
          </a:p>
          <a:p>
            <a:pPr marL="0" indent="0">
              <a:spcAft>
                <a:spcPts val="1800"/>
              </a:spcAft>
              <a:buNone/>
            </a:pPr>
            <a:r>
              <a:rPr lang="en-US" dirty="0" smtClean="0"/>
              <a:t>(All </a:t>
            </a:r>
            <a:r>
              <a:rPr lang="en-US" dirty="0"/>
              <a:t>available on </a:t>
            </a:r>
            <a:r>
              <a:rPr lang="en-US"/>
              <a:t>the </a:t>
            </a:r>
            <a:r>
              <a:rPr lang="en-US" smtClean="0"/>
              <a:t>WIPO </a:t>
            </a:r>
            <a:r>
              <a:rPr lang="en-US" dirty="0"/>
              <a:t>w</a:t>
            </a:r>
            <a:r>
              <a:rPr lang="en-US" dirty="0" smtClean="0"/>
              <a:t>ebsite</a:t>
            </a:r>
            <a:r>
              <a:rPr lang="en-US" dirty="0" smtClean="0"/>
              <a:t>) </a:t>
            </a:r>
            <a:endParaRPr lang="en-US" dirty="0"/>
          </a:p>
          <a:p>
            <a:pPr marL="0" indent="0"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ST.26 Implementation at IB – e-filing</a:t>
            </a:r>
            <a:endParaRPr lang="en-US" altLang="en-US" dirty="0" smtClean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90600" y="1417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0899B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kern="0" dirty="0"/>
              <a:t>Annex F DTDs for filing updated in 2021, </a:t>
            </a:r>
            <a:r>
              <a:rPr lang="en-US" altLang="en-US" kern="0" dirty="0" smtClean="0"/>
              <a:t>updated for Demand and IPER - enters </a:t>
            </a:r>
            <a:r>
              <a:rPr lang="en-US" altLang="en-US" kern="0" dirty="0"/>
              <a:t>into force on July 1, 2022</a:t>
            </a:r>
          </a:p>
          <a:p>
            <a:pPr>
              <a:spcAft>
                <a:spcPts val="1200"/>
              </a:spcAft>
            </a:pPr>
            <a:r>
              <a:rPr lang="en-US" altLang="en-US" kern="0" dirty="0"/>
              <a:t>PCT-SAFE </a:t>
            </a:r>
            <a:r>
              <a:rPr lang="en-US" altLang="en-US" kern="0" dirty="0" smtClean="0"/>
              <a:t>updated UI</a:t>
            </a:r>
            <a:r>
              <a:rPr lang="en-US" altLang="en-US" kern="0" dirty="0"/>
              <a:t>, DTD and </a:t>
            </a:r>
            <a:r>
              <a:rPr lang="en-US" altLang="en-US" kern="0" dirty="0" smtClean="0"/>
              <a:t>Stylesheet </a:t>
            </a:r>
            <a:r>
              <a:rPr lang="en-US" altLang="en-US" kern="0" dirty="0"/>
              <a:t>in </a:t>
            </a:r>
            <a:r>
              <a:rPr lang="en-US" altLang="en-US" kern="0" dirty="0" smtClean="0"/>
              <a:t>2021</a:t>
            </a:r>
          </a:p>
          <a:p>
            <a:pPr>
              <a:spcAft>
                <a:spcPts val="1200"/>
              </a:spcAft>
            </a:pPr>
            <a:r>
              <a:rPr lang="en-US" altLang="en-US" kern="0" dirty="0" err="1" smtClean="0"/>
              <a:t>ePCT</a:t>
            </a:r>
            <a:r>
              <a:rPr lang="en-US" altLang="en-US" kern="0" dirty="0" smtClean="0"/>
              <a:t> </a:t>
            </a:r>
            <a:r>
              <a:rPr lang="en-US" altLang="en-US" kern="0" dirty="0"/>
              <a:t>v4.10 will be deployed in June 2022 </a:t>
            </a:r>
            <a:endParaRPr lang="en-US" altLang="en-US" kern="0" dirty="0" smtClean="0"/>
          </a:p>
          <a:p>
            <a:pPr>
              <a:spcAft>
                <a:spcPts val="1200"/>
              </a:spcAft>
            </a:pPr>
            <a:r>
              <a:rPr lang="en-US" altLang="en-US" kern="0" dirty="0" smtClean="0"/>
              <a:t>DTDs </a:t>
            </a:r>
            <a:r>
              <a:rPr lang="en-US" altLang="en-US" kern="0" dirty="0"/>
              <a:t>and stylesheets </a:t>
            </a:r>
            <a:r>
              <a:rPr lang="en-US" altLang="en-US" kern="0" dirty="0" smtClean="0"/>
              <a:t>have been sent to Offices the </a:t>
            </a:r>
            <a:r>
              <a:rPr lang="en-US" altLang="en-US" kern="0" dirty="0"/>
              <a:t>IB is testing servers to validate </a:t>
            </a:r>
            <a:r>
              <a:rPr lang="en-US" altLang="en-US" kern="0" dirty="0" smtClean="0"/>
              <a:t>readiness</a:t>
            </a:r>
          </a:p>
          <a:p>
            <a:pPr marL="0" indent="0">
              <a:buNone/>
            </a:pPr>
            <a:endParaRPr lang="en-US" altLang="en-US" kern="0" dirty="0" smtClean="0"/>
          </a:p>
          <a:p>
            <a:r>
              <a:rPr lang="en-US" altLang="en-US" kern="0" dirty="0" smtClean="0"/>
              <a:t>ST.26 </a:t>
            </a:r>
            <a:r>
              <a:rPr lang="en-US" altLang="en-US" kern="0" dirty="0"/>
              <a:t>files may be filed in XML or Zipped XML </a:t>
            </a:r>
            <a:r>
              <a:rPr lang="en-US" altLang="en-US" kern="0" dirty="0" smtClean="0"/>
              <a:t>format, the size </a:t>
            </a:r>
            <a:r>
              <a:rPr lang="en-US" altLang="en-US" kern="0" dirty="0"/>
              <a:t>limit has been set at 50MB (20MB for other file uploads in </a:t>
            </a:r>
            <a:r>
              <a:rPr lang="en-US" altLang="en-US" kern="0" dirty="0" err="1"/>
              <a:t>ePCT</a:t>
            </a:r>
            <a:r>
              <a:rPr lang="en-US" altLang="en-US" kern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2753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ST.26 Implementation at IB – RO </a:t>
            </a:r>
            <a:r>
              <a:rPr lang="en-US" dirty="0" smtClean="0"/>
              <a:t>Processing in </a:t>
            </a:r>
            <a:r>
              <a:rPr lang="en-US" dirty="0" err="1" smtClean="0"/>
              <a:t>ePCT</a:t>
            </a:r>
            <a:endParaRPr lang="en-US" altLang="en-US" dirty="0" smtClean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90600" y="1417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0899B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en-US" kern="0" dirty="0"/>
              <a:t>RO processing in </a:t>
            </a:r>
            <a:r>
              <a:rPr lang="en-US" altLang="en-US" kern="0" dirty="0" err="1"/>
              <a:t>ePCT</a:t>
            </a:r>
            <a:r>
              <a:rPr lang="en-US" altLang="en-US" kern="0" dirty="0"/>
              <a:t> has been updated to process IAs filed on or after July 1, 2022 </a:t>
            </a:r>
            <a:r>
              <a:rPr lang="en-US" altLang="en-US" kern="0" dirty="0" smtClean="0"/>
              <a:t>in </a:t>
            </a:r>
            <a:r>
              <a:rPr lang="en-US" altLang="en-US" kern="0" dirty="0"/>
              <a:t>ST.26 XML </a:t>
            </a:r>
            <a:r>
              <a:rPr lang="en-US" altLang="en-US" kern="0" dirty="0" smtClean="0"/>
              <a:t>format</a:t>
            </a:r>
            <a:endParaRPr lang="en-US" altLang="en-US" kern="0" dirty="0"/>
          </a:p>
          <a:p>
            <a:pPr lvl="2">
              <a:spcAft>
                <a:spcPts val="600"/>
              </a:spcAft>
            </a:pPr>
            <a:r>
              <a:rPr lang="en-US" altLang="en-US" kern="0" dirty="0" smtClean="0"/>
              <a:t> The </a:t>
            </a:r>
            <a:r>
              <a:rPr lang="en-US" altLang="en-US" kern="0" dirty="0"/>
              <a:t>RO/151 form has been updated </a:t>
            </a:r>
            <a:r>
              <a:rPr lang="en-US" altLang="en-US" kern="0" dirty="0" smtClean="0"/>
              <a:t>for the </a:t>
            </a:r>
            <a:r>
              <a:rPr lang="en-US" altLang="en-US" kern="0" dirty="0"/>
              <a:t>additional reasoning for </a:t>
            </a:r>
            <a:r>
              <a:rPr lang="en-US" altLang="en-US" kern="0" dirty="0" smtClean="0"/>
              <a:t>sending IAs </a:t>
            </a:r>
            <a:r>
              <a:rPr lang="en-US" altLang="en-US" kern="0" dirty="0"/>
              <a:t>to RO/IB</a:t>
            </a:r>
          </a:p>
          <a:p>
            <a:pPr lvl="2">
              <a:spcAft>
                <a:spcPts val="600"/>
              </a:spcAft>
            </a:pPr>
            <a:r>
              <a:rPr lang="en-US" altLang="en-US" kern="0" dirty="0" smtClean="0"/>
              <a:t> The </a:t>
            </a:r>
            <a:r>
              <a:rPr lang="en-US" altLang="en-US" kern="0" dirty="0"/>
              <a:t>upload of sequence listing files has been updated for IAs filed on or after July 1, 2022</a:t>
            </a:r>
          </a:p>
          <a:p>
            <a:pPr>
              <a:spcAft>
                <a:spcPts val="600"/>
              </a:spcAft>
            </a:pPr>
            <a:r>
              <a:rPr lang="en-US" altLang="en-US" kern="0" dirty="0"/>
              <a:t>ROs are not expected to validate ST.26 XML and may/may not </a:t>
            </a:r>
            <a:r>
              <a:rPr lang="en-US" altLang="en-US" kern="0" dirty="0" smtClean="0"/>
              <a:t>inspect </a:t>
            </a:r>
            <a:r>
              <a:rPr lang="en-US" altLang="en-US" kern="0" dirty="0"/>
              <a:t>the </a:t>
            </a:r>
            <a:r>
              <a:rPr lang="en-US" altLang="en-US" kern="0" dirty="0" smtClean="0"/>
              <a:t>language(s) submitted </a:t>
            </a:r>
          </a:p>
          <a:p>
            <a:pPr>
              <a:spcAft>
                <a:spcPts val="600"/>
              </a:spcAft>
            </a:pPr>
            <a:r>
              <a:rPr lang="en-US" altLang="en-US" kern="0" dirty="0" smtClean="0"/>
              <a:t>ROs should notify </a:t>
            </a:r>
            <a:r>
              <a:rPr lang="en-US" altLang="en-US" kern="0" dirty="0"/>
              <a:t>the languages they accept for the language dependent free </a:t>
            </a:r>
            <a:r>
              <a:rPr lang="en-US" altLang="en-US" kern="0" dirty="0" smtClean="0"/>
              <a:t>text</a:t>
            </a:r>
          </a:p>
          <a:p>
            <a:pPr>
              <a:spcAft>
                <a:spcPts val="600"/>
              </a:spcAft>
            </a:pPr>
            <a:r>
              <a:rPr lang="en-US" altLang="en-US" kern="0" dirty="0" smtClean="0"/>
              <a:t>ST.26 validation </a:t>
            </a:r>
            <a:r>
              <a:rPr lang="en-US" altLang="en-US" kern="0" dirty="0"/>
              <a:t>log files can be uploaded in </a:t>
            </a:r>
            <a:r>
              <a:rPr lang="en-US" altLang="en-US" kern="0" dirty="0" err="1" smtClean="0"/>
              <a:t>ePCT</a:t>
            </a: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256666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ST.26 Implementation at IB – IB Processing</a:t>
            </a:r>
            <a:endParaRPr lang="en-US" altLang="en-US" dirty="0" smtClean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90600" y="1417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0899B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kern="0" dirty="0"/>
              <a:t>IB has implemented limited validation in </a:t>
            </a:r>
            <a:r>
              <a:rPr lang="en-US" altLang="en-US" kern="0" dirty="0" smtClean="0"/>
              <a:t>RO/IB</a:t>
            </a:r>
            <a:br>
              <a:rPr lang="en-US" altLang="en-US" kern="0" dirty="0" smtClean="0"/>
            </a:br>
            <a:r>
              <a:rPr lang="en-US" altLang="en-US" kern="0" dirty="0" smtClean="0"/>
              <a:t>(checks that the </a:t>
            </a:r>
            <a:r>
              <a:rPr lang="en-US" altLang="en-US" kern="0" dirty="0"/>
              <a:t>XML file </a:t>
            </a:r>
            <a:r>
              <a:rPr lang="en-US" altLang="en-US" kern="0" dirty="0" smtClean="0"/>
              <a:t>must </a:t>
            </a:r>
            <a:r>
              <a:rPr lang="en-US" altLang="en-US" kern="0" dirty="0"/>
              <a:t>be valid </a:t>
            </a:r>
            <a:r>
              <a:rPr lang="en-US" altLang="en-US" kern="0" dirty="0" smtClean="0"/>
              <a:t>vs the DTD)</a:t>
            </a:r>
            <a:endParaRPr lang="en-US" altLang="en-US" kern="0" dirty="0"/>
          </a:p>
          <a:p>
            <a:pPr>
              <a:spcAft>
                <a:spcPts val="1200"/>
              </a:spcAft>
            </a:pPr>
            <a:r>
              <a:rPr lang="en-US" altLang="en-US" kern="0" dirty="0"/>
              <a:t>Sequence listings must be in XML or ZIP format files and should be provided as a single ST.26 instance</a:t>
            </a:r>
          </a:p>
          <a:p>
            <a:pPr>
              <a:spcAft>
                <a:spcPts val="1200"/>
              </a:spcAft>
            </a:pPr>
            <a:r>
              <a:rPr lang="en-US" altLang="en-US" kern="0" dirty="0"/>
              <a:t>Sequence listings are forwarded onto the ISA/IPEA without checks on the language dependent free text</a:t>
            </a:r>
          </a:p>
          <a:p>
            <a:pPr>
              <a:spcAft>
                <a:spcPts val="1200"/>
              </a:spcAft>
            </a:pPr>
            <a:r>
              <a:rPr lang="en-US" altLang="en-US" kern="0" dirty="0"/>
              <a:t>RO/IB certified copies will include a sheet explaining that the sequence listing file is available from the IB </a:t>
            </a:r>
          </a:p>
        </p:txBody>
      </p:sp>
    </p:spTree>
    <p:extLst>
      <p:ext uri="{BB962C8B-B14F-4D97-AF65-F5344CB8AC3E}">
        <p14:creationId xmlns:p14="http://schemas.microsoft.com/office/powerpoint/2010/main" val="157450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ST.26 Implementation at IB – ISA/IPEA </a:t>
            </a:r>
            <a:r>
              <a:rPr lang="en-US" dirty="0" smtClean="0"/>
              <a:t>Processing in </a:t>
            </a:r>
            <a:r>
              <a:rPr lang="en-US" dirty="0" err="1" smtClean="0"/>
              <a:t>ePCT</a:t>
            </a:r>
            <a:endParaRPr lang="en-US" altLang="en-US" dirty="0" smtClean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90600" y="1417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0899B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en-US" kern="0" dirty="0"/>
              <a:t>ISA/IPEA processing in </a:t>
            </a:r>
            <a:r>
              <a:rPr lang="en-US" altLang="en-US" kern="0" dirty="0" err="1"/>
              <a:t>ePCT</a:t>
            </a:r>
            <a:r>
              <a:rPr lang="en-US" altLang="en-US" kern="0" dirty="0"/>
              <a:t> has been updated to process IAs filed on or after July 1, 2022 </a:t>
            </a:r>
            <a:r>
              <a:rPr lang="en-US" altLang="en-US" kern="0" dirty="0" smtClean="0"/>
              <a:t>in </a:t>
            </a:r>
            <a:r>
              <a:rPr lang="en-US" altLang="en-US" kern="0" dirty="0"/>
              <a:t>ST.26 </a:t>
            </a:r>
            <a:r>
              <a:rPr lang="en-US" altLang="en-US" kern="0" dirty="0" smtClean="0"/>
              <a:t>XML</a:t>
            </a:r>
            <a:endParaRPr lang="en-US" altLang="en-US" kern="0" dirty="0"/>
          </a:p>
          <a:p>
            <a:pPr>
              <a:spcAft>
                <a:spcPts val="600"/>
              </a:spcAft>
            </a:pPr>
            <a:r>
              <a:rPr lang="en-US" altLang="en-US" kern="0" dirty="0"/>
              <a:t>The ISA/202, </a:t>
            </a:r>
            <a:r>
              <a:rPr lang="en-US" altLang="en-US" kern="0" dirty="0" smtClean="0"/>
              <a:t>ISA/225, </a:t>
            </a:r>
            <a:r>
              <a:rPr lang="en-US" altLang="en-US" kern="0" dirty="0"/>
              <a:t>ISA/210, ISA/237, IPEA/408 and IPEA/409</a:t>
            </a:r>
            <a:r>
              <a:rPr lang="en-US" altLang="en-US" kern="0" dirty="0" smtClean="0"/>
              <a:t> </a:t>
            </a:r>
            <a:r>
              <a:rPr lang="en-US" altLang="en-US" kern="0" dirty="0"/>
              <a:t>have been </a:t>
            </a:r>
            <a:r>
              <a:rPr lang="en-US" altLang="en-US" kern="0" dirty="0" smtClean="0"/>
              <a:t>updated, the </a:t>
            </a:r>
            <a:r>
              <a:rPr lang="en-US" altLang="en-US" kern="0" dirty="0"/>
              <a:t>ISA/233 </a:t>
            </a:r>
            <a:r>
              <a:rPr lang="en-US" altLang="en-US" kern="0" dirty="0" smtClean="0"/>
              <a:t>is deleted </a:t>
            </a:r>
            <a:endParaRPr lang="en-US" altLang="en-US" kern="0" dirty="0"/>
          </a:p>
          <a:p>
            <a:pPr>
              <a:spcAft>
                <a:spcPts val="600"/>
              </a:spcAft>
            </a:pPr>
            <a:r>
              <a:rPr lang="en-US" altLang="en-US" kern="0" dirty="0" smtClean="0"/>
              <a:t>ISA/IPEAs </a:t>
            </a:r>
            <a:r>
              <a:rPr lang="en-US" altLang="en-US" kern="0" dirty="0"/>
              <a:t>are expected, as part of search and examination, to validate ST.26 XML and ensure that the language of the language dependent free text meets their needs</a:t>
            </a:r>
          </a:p>
          <a:p>
            <a:pPr>
              <a:spcAft>
                <a:spcPts val="600"/>
              </a:spcAft>
            </a:pPr>
            <a:r>
              <a:rPr lang="en-US" altLang="en-US" kern="0" dirty="0"/>
              <a:t>ISA/IPEAs are </a:t>
            </a:r>
            <a:r>
              <a:rPr lang="en-US" altLang="en-US" kern="0" dirty="0" smtClean="0"/>
              <a:t>expected to apply their normal language requirements for </a:t>
            </a:r>
            <a:r>
              <a:rPr lang="en-US" altLang="en-US" kern="0" dirty="0"/>
              <a:t>the language dependent free </a:t>
            </a:r>
            <a:r>
              <a:rPr lang="en-US" altLang="en-US" kern="0" dirty="0" smtClean="0"/>
              <a:t>text</a:t>
            </a: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249274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ST.26 Implementation at IB – </a:t>
            </a:r>
            <a:r>
              <a:rPr lang="en-US" dirty="0" smtClean="0"/>
              <a:t>PATENTSCOPE</a:t>
            </a:r>
            <a:endParaRPr lang="en-US" altLang="en-US" dirty="0" smtClean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90600" y="1417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0899B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en-US" kern="0" dirty="0"/>
              <a:t>ST.26 sequence listings will be made available on </a:t>
            </a:r>
            <a:r>
              <a:rPr lang="en-US" altLang="en-US" kern="0" dirty="0" smtClean="0"/>
              <a:t>PATENTSCOPE </a:t>
            </a:r>
            <a:r>
              <a:rPr lang="en-US" altLang="en-US" kern="0" dirty="0"/>
              <a:t>for published International Applications (as are ST.25 files) in ST.26 XML format as received from the applicant.</a:t>
            </a:r>
          </a:p>
          <a:p>
            <a:pPr>
              <a:spcAft>
                <a:spcPts val="600"/>
              </a:spcAft>
            </a:pPr>
            <a:r>
              <a:rPr lang="en-US" altLang="en-US" kern="0" dirty="0"/>
              <a:t>A viewer is planned to be developed in </a:t>
            </a:r>
            <a:r>
              <a:rPr lang="en-US" altLang="en-US" kern="0" dirty="0"/>
              <a:t>PATENTSCOPE </a:t>
            </a:r>
            <a:r>
              <a:rPr lang="en-US" altLang="en-US" kern="0" dirty="0"/>
              <a:t>to present the XML files in </a:t>
            </a:r>
            <a:r>
              <a:rPr lang="en-US" altLang="en-US" kern="0" dirty="0" smtClean="0"/>
              <a:t>HTML</a:t>
            </a:r>
          </a:p>
          <a:p>
            <a:pPr>
              <a:spcAft>
                <a:spcPts val="600"/>
              </a:spcAft>
            </a:pPr>
            <a:r>
              <a:rPr lang="en-US" altLang="en-US" kern="0" dirty="0"/>
              <a:t>PATENTSCOPE </a:t>
            </a:r>
            <a:r>
              <a:rPr lang="en-US" altLang="en-US" kern="0" dirty="0" smtClean="0"/>
              <a:t>FTP and </a:t>
            </a:r>
            <a:r>
              <a:rPr lang="en-US" altLang="en-US" kern="0" dirty="0" smtClean="0"/>
              <a:t>w</a:t>
            </a:r>
            <a:r>
              <a:rPr lang="en-US" altLang="en-US" kern="0" dirty="0" smtClean="0"/>
              <a:t>eb services </a:t>
            </a:r>
            <a:r>
              <a:rPr lang="en-US" altLang="en-US" kern="0" dirty="0" smtClean="0"/>
              <a:t>use the same structure and document types as before for the sequence listing (new codes for the translations)</a:t>
            </a: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268673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ST.26 Implementation at IB – Not included</a:t>
            </a:r>
            <a:endParaRPr lang="en-US" altLang="en-US" dirty="0" smtClean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90600" y="1417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0899B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en-US" kern="0" dirty="0"/>
              <a:t>The IB has chosen not to render ST.26 XML files into pages and has thus chosen to make them available via </a:t>
            </a:r>
            <a:r>
              <a:rPr lang="en-US" altLang="en-US" kern="0" dirty="0"/>
              <a:t>PATENTSCOPE </a:t>
            </a:r>
            <a:r>
              <a:rPr lang="en-US" altLang="en-US" kern="0" dirty="0"/>
              <a:t>as the original XML files submitted by the applicant </a:t>
            </a:r>
          </a:p>
          <a:p>
            <a:pPr>
              <a:spcAft>
                <a:spcPts val="600"/>
              </a:spcAft>
            </a:pPr>
            <a:r>
              <a:rPr lang="en-US" altLang="en-US" kern="0" dirty="0"/>
              <a:t>The IB is not validating ST.26 XML files to ensure that the language dependent free text is a language of </a:t>
            </a:r>
            <a:r>
              <a:rPr lang="en-US" altLang="en-US" kern="0" dirty="0" smtClean="0"/>
              <a:t>search</a:t>
            </a:r>
          </a:p>
          <a:p>
            <a:pPr>
              <a:spcAft>
                <a:spcPts val="600"/>
              </a:spcAft>
            </a:pPr>
            <a:r>
              <a:rPr lang="en-US" dirty="0"/>
              <a:t>Certified copies will be provided to DAS without the ST.26 XML file  </a:t>
            </a:r>
          </a:p>
          <a:p>
            <a:pPr marL="0" indent="0">
              <a:buNone/>
            </a:pP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188728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506E82"/>
      </a:hlink>
      <a:folHlink>
        <a:srgbClr val="506E8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506E82"/>
        </a:hlink>
        <a:folHlink>
          <a:srgbClr val="506E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template_pct_en</Template>
  <TotalTime>0</TotalTime>
  <Words>716</Words>
  <Application>Microsoft Office PowerPoint</Application>
  <PresentationFormat>On-screen Show (4:3)</PresentationFormat>
  <Paragraphs>62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Microsoft Sans Serif</vt:lpstr>
      <vt:lpstr>Default Design</vt:lpstr>
      <vt:lpstr>PCT ST.26 Implementation Meeting of International Authorities Twenty-Ninth Session </vt:lpstr>
      <vt:lpstr>ST.26 Implementation at IB – WIPO Sequence developments</vt:lpstr>
      <vt:lpstr>ST.26 Implementation at IB – Rules and AIs</vt:lpstr>
      <vt:lpstr>ST.26 Implementation at IB – e-filing</vt:lpstr>
      <vt:lpstr>ST.26 Implementation at IB – RO Processing in ePCT</vt:lpstr>
      <vt:lpstr>ST.26 Implementation at IB – IB Processing</vt:lpstr>
      <vt:lpstr>ST.26 Implementation at IB – ISA/IPEA Processing in ePCT</vt:lpstr>
      <vt:lpstr>ST.26 Implementation at IB – PATENTSCOPE</vt:lpstr>
      <vt:lpstr>ST.26 Implementation at IB – Not included</vt:lpstr>
      <vt:lpstr>ST.26 Implementation at IB – key points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PCT ST.26 Implementation</dc:title>
  <dc:creator/>
  <cp:keywords>PUBLIC</cp:keywords>
  <cp:lastModifiedBy/>
  <cp:revision>1</cp:revision>
  <dcterms:created xsi:type="dcterms:W3CDTF">2022-06-21T17:28:12Z</dcterms:created>
  <dcterms:modified xsi:type="dcterms:W3CDTF">2022-06-21T18:12:26Z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8c21a14c-905a-4664-b907-8dc745161118</vt:lpwstr>
  </property>
  <property fmtid="{D5CDD505-2E9C-101B-9397-08002B2CF9AE}" pid="3" name="TCSClassification">
    <vt:lpwstr>PUBLIC</vt:lpwstr>
  </property>
  <property fmtid="{D5CDD505-2E9C-101B-9397-08002B2CF9AE}" pid="4" name="Classification">
    <vt:lpwstr>Public</vt:lpwstr>
  </property>
  <property fmtid="{D5CDD505-2E9C-101B-9397-08002B2CF9AE}" pid="5" name="VisualMarkings">
    <vt:lpwstr>None</vt:lpwstr>
  </property>
  <property fmtid="{D5CDD505-2E9C-101B-9397-08002B2CF9AE}" pid="6" name="Alignment">
    <vt:lpwstr>Centre</vt:lpwstr>
  </property>
  <property fmtid="{D5CDD505-2E9C-101B-9397-08002B2CF9AE}" pid="7" name="Language">
    <vt:lpwstr>English</vt:lpwstr>
  </property>
</Properties>
</file>