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1" r:id="rId4"/>
    <p:sldId id="258" r:id="rId5"/>
    <p:sldId id="260" r:id="rId6"/>
    <p:sldId id="261" r:id="rId7"/>
    <p:sldId id="266" r:id="rId8"/>
    <p:sldId id="274" r:id="rId9"/>
    <p:sldId id="267" r:id="rId10"/>
    <p:sldId id="283" r:id="rId11"/>
    <p:sldId id="282" r:id="rId12"/>
    <p:sldId id="275" r:id="rId13"/>
    <p:sldId id="279" r:id="rId14"/>
    <p:sldId id="280" r:id="rId15"/>
    <p:sldId id="277" r:id="rId16"/>
    <p:sldId id="284" r:id="rId17"/>
    <p:sldId id="278" r:id="rId18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6" autoAdjust="0"/>
  </p:normalViewPr>
  <p:slideViewPr>
    <p:cSldViewPr>
      <p:cViewPr>
        <p:scale>
          <a:sx n="89" d="100"/>
          <a:sy n="89" d="100"/>
        </p:scale>
        <p:origin x="-62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20B9-C6F8-4A5C-8194-FEDB25900A87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3D8C-BF42-4794-A640-158952CE9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5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4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8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6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2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6F85-FBA2-4107-B1F9-9D1409B10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4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F04D-ED34-4838-A787-0410AFEA9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9F75-6089-47F0-BD2C-6E8AF5673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946A-B9C9-4F69-9707-E84C48F92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BD42-746A-40B6-9B91-1326951B6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9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CE95-FF68-4FA5-9753-D6F6B584A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0B3F-F995-4F2F-AC87-0A39D0C01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6385-BD77-4C4D-92D1-117058FDF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14BD-0301-4654-86D5-775E279B7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D645-27D7-40FF-BA1F-18BE193D0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4E9E5D-0CFF-45AC-A042-7532C474D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108450"/>
            <a:ext cx="5472113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/>
              <a:t>PCT Statistics</a:t>
            </a:r>
            <a:br>
              <a:rPr lang="en-US" altLang="en-US" sz="3000" b="1" dirty="0" smtClean="0"/>
            </a:br>
            <a:r>
              <a:rPr lang="en-US" altLang="en-US" sz="2600" dirty="0" smtClean="0"/>
              <a:t>Meeting of International Authorities</a:t>
            </a:r>
            <a:br>
              <a:rPr lang="en-US" altLang="en-US" sz="2600" dirty="0" smtClean="0"/>
            </a:br>
            <a:r>
              <a:rPr lang="en-US" altLang="en-US" sz="2600" dirty="0" smtClean="0"/>
              <a:t>Twenty-Fourth Session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56176" y="5373216"/>
            <a:ext cx="2304256" cy="792163"/>
          </a:xfrm>
          <a:noFill/>
        </p:spPr>
        <p:txBody>
          <a:bodyPr/>
          <a:lstStyle/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Reykjavík</a:t>
            </a:r>
          </a:p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February 8 to 10, 2017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810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11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Timeliness in Transmitting ISRs to the IB measured from Priority Date by ISA for 2015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1589" y="5320823"/>
            <a:ext cx="77565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May 2016.  </a:t>
            </a:r>
            <a:r>
              <a:rPr lang="en-US" sz="1000" dirty="0"/>
              <a:t>Excludes cases where the time limit of 3 months from receipt of search copy applies.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695"/>
            <a:ext cx="8939445" cy="32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9552" y="1798381"/>
            <a:ext cx="8253924" cy="481321"/>
            <a:chOff x="539552" y="1971499"/>
            <a:chExt cx="8253924" cy="481321"/>
          </a:xfrm>
        </p:grpSpPr>
        <p:sp>
          <p:nvSpPr>
            <p:cNvPr id="4" name="TextBox 3"/>
            <p:cNvSpPr txBox="1"/>
            <p:nvPr/>
          </p:nvSpPr>
          <p:spPr>
            <a:xfrm>
              <a:off x="5103452" y="2106031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88.1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6062" y="1971500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75.8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6995" y="2127914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94.6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0368" y="2125814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93.3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1989740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97.2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4368" y="1987012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63.0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92280" y="1987140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83.3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44618" y="197149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82.9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1984412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97.6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5944" y="210230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45.6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27784" y="2102308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87.0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26877" y="199102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95.0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60958" y="2144915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30.8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7666" y="1974025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81.1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62327" y="1989740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85.4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00192" y="198892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94.7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23530" y="2136812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98.7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5979" y="2144915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80.1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12162" y="2145043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79.4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89405" y="214132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77.0</a:t>
              </a:r>
              <a:endParaRPr lang="en-US" sz="1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07504" y="1447916"/>
            <a:ext cx="7644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Provisional share transmitted within </a:t>
            </a:r>
            <a:r>
              <a:rPr lang="en-US" altLang="en-US" dirty="0" smtClean="0"/>
              <a:t>9 </a:t>
            </a:r>
            <a:r>
              <a:rPr lang="en-US" altLang="en-US" dirty="0"/>
              <a:t>months for </a:t>
            </a:r>
            <a:r>
              <a:rPr lang="en-US" altLang="en-US" dirty="0" smtClean="0"/>
              <a:t>2016</a:t>
            </a:r>
            <a:endParaRPr lang="en-US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8044" y="5643124"/>
            <a:ext cx="7646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75.2% </a:t>
            </a:r>
            <a:r>
              <a:rPr lang="en-US" sz="2000" dirty="0"/>
              <a:t>of PCT applications transmitted to IB within </a:t>
            </a:r>
            <a:r>
              <a:rPr lang="en-US" sz="2000" dirty="0" smtClean="0"/>
              <a:t>9 </a:t>
            </a:r>
            <a:r>
              <a:rPr lang="en-US" sz="2000" dirty="0"/>
              <a:t>months from </a:t>
            </a:r>
            <a:r>
              <a:rPr lang="en-US" sz="2000" dirty="0" smtClean="0"/>
              <a:t>priority date </a:t>
            </a:r>
            <a:r>
              <a:rPr lang="en-US" sz="2000" dirty="0"/>
              <a:t>in 2015 – expected to rise to about </a:t>
            </a:r>
            <a:r>
              <a:rPr lang="en-US" sz="2000" dirty="0" smtClean="0"/>
              <a:t>77% </a:t>
            </a:r>
            <a:r>
              <a:rPr lang="en-US" sz="2000" dirty="0"/>
              <a:t>for 2016  </a:t>
            </a:r>
          </a:p>
        </p:txBody>
      </p:sp>
    </p:spTree>
    <p:extLst>
      <p:ext uri="{BB962C8B-B14F-4D97-AF65-F5344CB8AC3E}">
        <p14:creationId xmlns:p14="http://schemas.microsoft.com/office/powerpoint/2010/main" val="17112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/>
          <a:lstStyle/>
          <a:p>
            <a:r>
              <a:rPr lang="en-US" sz="3200" dirty="0" smtClean="0"/>
              <a:t>PCT A1 Publication Percentage by ISA in 2016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8463" y="6493083"/>
            <a:ext cx="7377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  </a:t>
            </a:r>
            <a:r>
              <a:rPr lang="en-US" sz="1000" dirty="0"/>
              <a:t>January </a:t>
            </a:r>
            <a:r>
              <a:rPr lang="en-US" sz="1000" dirty="0" smtClean="0"/>
              <a:t>2017.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21580" y="5801368"/>
            <a:ext cx="7056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Overall Percentage of A1 International Publications = 96.2% </a:t>
            </a:r>
            <a:br>
              <a:rPr lang="en-US" sz="2000" dirty="0" smtClean="0"/>
            </a:br>
            <a:r>
              <a:rPr lang="en-US" sz="2000" dirty="0" smtClean="0"/>
              <a:t>(93.4% in 2015)</a:t>
            </a:r>
            <a:endParaRPr 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7687"/>
            <a:ext cx="8856983" cy="50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/>
          <a:lstStyle/>
          <a:p>
            <a:r>
              <a:rPr lang="en-US" dirty="0" smtClean="0"/>
              <a:t>Supplementary International Search Requests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Group 2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510984"/>
              </p:ext>
            </p:extLst>
          </p:nvPr>
        </p:nvGraphicFramePr>
        <p:xfrm>
          <a:off x="827584" y="1556791"/>
          <a:ext cx="6221678" cy="4477819"/>
        </p:xfrm>
        <a:graphic>
          <a:graphicData uri="http://schemas.openxmlformats.org/drawingml/2006/table">
            <a:tbl>
              <a:tblPr/>
              <a:tblGrid>
                <a:gridCol w="2299308"/>
                <a:gridCol w="813566"/>
                <a:gridCol w="813566"/>
                <a:gridCol w="813566"/>
                <a:gridCol w="740836"/>
                <a:gridCol w="740836"/>
              </a:tblGrid>
              <a:tr h="51493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Total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6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Austria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7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European Patent Office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7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Finland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19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Nordic</a:t>
                      </a: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 Patent Institute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Russian </a:t>
                      </a: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Federation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Singapore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Sweden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6570" y="6242326"/>
            <a:ext cx="7377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  </a:t>
            </a:r>
            <a:r>
              <a:rPr lang="en-US" sz="1000"/>
              <a:t>January </a:t>
            </a:r>
            <a:r>
              <a:rPr lang="en-US" sz="1000" smtClean="0"/>
              <a:t>2017.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19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/>
          <a:lstStyle/>
          <a:p>
            <a:r>
              <a:rPr lang="en-US" dirty="0" smtClean="0"/>
              <a:t>International Preliminary Examination Demands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504" y="6002496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figures are incomplete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2017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0" y="1268760"/>
            <a:ext cx="8803300" cy="47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1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/>
          <a:lstStyle/>
          <a:p>
            <a:r>
              <a:rPr lang="en-US" dirty="0" smtClean="0"/>
              <a:t>International Preliminary Examination Reports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504" y="6002496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figures are incomplete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2017</a:t>
            </a:r>
            <a:endParaRPr lang="en-US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0" y="1268760"/>
            <a:ext cx="8908536" cy="46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IPRPs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87" y="4500028"/>
            <a:ext cx="9145016" cy="1728192"/>
          </a:xfrm>
        </p:spPr>
        <p:txBody>
          <a:bodyPr/>
          <a:lstStyle/>
          <a:p>
            <a:r>
              <a:rPr lang="en-US" dirty="0" smtClean="0"/>
              <a:t>Average time in transmitting IPRPs fell to 27.9 months in 2015, similar to level observed in 2001</a:t>
            </a:r>
          </a:p>
          <a:p>
            <a:r>
              <a:rPr lang="en-US" dirty="0" smtClean="0"/>
              <a:t>80.4% of all IPRPs were transmitted to the IB within 28 months of priority date in 2015 (expected to rise to about 85% for 2016)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" y="1124744"/>
            <a:ext cx="8932709" cy="31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 May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83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62" y="188640"/>
            <a:ext cx="8098722" cy="1143000"/>
          </a:xfrm>
        </p:spPr>
        <p:txBody>
          <a:bodyPr/>
          <a:lstStyle/>
          <a:p>
            <a:r>
              <a:rPr lang="en-US" sz="3200" dirty="0" smtClean="0"/>
              <a:t>Timeliness in Transmitting IPRPs by IPEA in 2015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66862" y="6453336"/>
            <a:ext cx="77565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May 2016 and January 2017.  </a:t>
            </a:r>
            <a:endParaRPr lang="en-US" sz="10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60432" y="209261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20.0</a:t>
            </a:r>
            <a:endParaRPr lang="en-US" altLang="en-US" sz="1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23023" y="192706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75.0</a:t>
            </a:r>
            <a:endParaRPr lang="en-US" altLang="en-US" sz="1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68940" y="20438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77.5</a:t>
            </a:r>
            <a:endParaRPr lang="en-US" altLang="en-US" sz="14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89409" y="190812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81.7</a:t>
            </a:r>
            <a:endParaRPr lang="en-US" altLang="en-US" sz="14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87671" y="205362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85.8</a:t>
            </a:r>
            <a:endParaRPr lang="en-US" altLang="en-US" sz="140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336519" y="190663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86.9</a:t>
            </a:r>
            <a:endParaRPr lang="en-US" altLang="en-US" sz="1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70394" y="192986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74.5</a:t>
            </a:r>
            <a:endParaRPr lang="en-US" altLang="en-US" sz="1400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947951" y="20438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83.4</a:t>
            </a:r>
            <a:endParaRPr lang="en-US" altLang="en-US" sz="14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97715" y="190812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88.2</a:t>
            </a:r>
            <a:endParaRPr lang="en-US" altLang="en-US" sz="1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043810" y="2039989"/>
            <a:ext cx="528637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smtClean="0"/>
              <a:t>91.1</a:t>
            </a:r>
            <a:endParaRPr lang="en-US" altLang="en-US" sz="1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561660" y="1927060"/>
            <a:ext cx="528637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smtClean="0"/>
              <a:t>95.9</a:t>
            </a:r>
            <a:endParaRPr lang="en-US" altLang="en-US" sz="1400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98586" y="2065897"/>
            <a:ext cx="528637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smtClean="0"/>
              <a:t>93.6</a:t>
            </a:r>
            <a:endParaRPr lang="en-US" altLang="en-US" sz="1400" dirty="0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96905" y="1908121"/>
            <a:ext cx="528637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smtClean="0"/>
              <a:t>98.3</a:t>
            </a:r>
            <a:endParaRPr lang="en-US" altLang="en-US" sz="14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51813" y="1577260"/>
            <a:ext cx="5237161" cy="33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Provisional share </a:t>
            </a:r>
            <a:r>
              <a:rPr lang="en-US" altLang="en-US" sz="1600" dirty="0"/>
              <a:t>transmitted within </a:t>
            </a:r>
            <a:r>
              <a:rPr lang="en-US" altLang="en-US" sz="1600" dirty="0" smtClean="0"/>
              <a:t>28 </a:t>
            </a:r>
            <a:r>
              <a:rPr lang="en-US" altLang="en-US" sz="1600" dirty="0"/>
              <a:t>months for </a:t>
            </a:r>
            <a:r>
              <a:rPr lang="en-US" altLang="en-US" sz="1600" dirty="0" smtClean="0"/>
              <a:t>2016</a:t>
            </a:r>
            <a:endParaRPr lang="en-US" altLang="en-US" sz="16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117511" y="190812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51.4</a:t>
            </a:r>
            <a:endParaRPr lang="en-US" altLang="en-US" sz="1400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722177" y="205832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74.5</a:t>
            </a:r>
            <a:endParaRPr lang="en-US" altLang="en-US" sz="14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566782" y="207797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47.8</a:t>
            </a:r>
            <a:endParaRPr lang="en-US" altLang="en-US" sz="140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940450" y="203998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81.0</a:t>
            </a:r>
            <a:endParaRPr lang="en-US" alt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82932" y="5484959"/>
            <a:ext cx="7845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/>
              <a:t>Timeliness calculated as time elapsed between priority date and date on which International Bureau receives IPRP form the IPEA.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" y="2312538"/>
            <a:ext cx="9036496" cy="3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2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Further information: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2016 PCT Yearly Review</a:t>
            </a:r>
          </a:p>
          <a:p>
            <a:pPr marL="0" indent="0" algn="ctr">
              <a:buNone/>
            </a:pPr>
            <a:r>
              <a:rPr lang="en-US" dirty="0" smtClean="0"/>
              <a:t>The International Patent System</a:t>
            </a:r>
          </a:p>
          <a:p>
            <a:pPr marL="0" indent="0" algn="ctr">
              <a:buNone/>
            </a:pPr>
            <a:r>
              <a:rPr lang="en-US" sz="1800" dirty="0" smtClean="0"/>
              <a:t>WIPO Publication No. 901E/2016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2016 World Intellectual Property Indicators</a:t>
            </a:r>
            <a:endParaRPr lang="en-US" b="1" dirty="0"/>
          </a:p>
          <a:p>
            <a:pPr marL="0" indent="0" algn="ctr">
              <a:buNone/>
            </a:pPr>
            <a:r>
              <a:rPr lang="en-US" sz="1800" dirty="0" smtClean="0"/>
              <a:t>WIPO </a:t>
            </a:r>
            <a:r>
              <a:rPr lang="en-US" sz="1800" dirty="0"/>
              <a:t>Publication No. </a:t>
            </a:r>
            <a:r>
              <a:rPr lang="en-US" sz="1800" dirty="0" smtClean="0"/>
              <a:t>941E/2016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dirty="0" smtClean="0"/>
              <a:t>WIPO IP Statistics Data Center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http://www.wipo.int/ipstats/en/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1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r>
              <a:rPr lang="en-US" dirty="0"/>
              <a:t>International Applications </a:t>
            </a:r>
            <a:r>
              <a:rPr lang="en-US" dirty="0" smtClean="0"/>
              <a:t>Filed</a:t>
            </a:r>
          </a:p>
          <a:p>
            <a:pPr lvl="1"/>
            <a:r>
              <a:rPr lang="en-US" dirty="0" smtClean="0"/>
              <a:t>Overall Trends and Forecasts</a:t>
            </a:r>
          </a:p>
          <a:p>
            <a:pPr lvl="1"/>
            <a:r>
              <a:rPr lang="en-US" dirty="0" smtClean="0"/>
              <a:t>Medium of Filing</a:t>
            </a:r>
          </a:p>
          <a:p>
            <a:pPr lvl="1"/>
            <a:r>
              <a:rPr lang="en-US" dirty="0" smtClean="0"/>
              <a:t>Languages</a:t>
            </a:r>
            <a:endParaRPr lang="en-US" dirty="0"/>
          </a:p>
          <a:p>
            <a:r>
              <a:rPr lang="en-US" dirty="0" smtClean="0"/>
              <a:t>National Phase Entries</a:t>
            </a:r>
          </a:p>
          <a:p>
            <a:r>
              <a:rPr lang="en-US" dirty="0" smtClean="0"/>
              <a:t>International Authorities</a:t>
            </a:r>
          </a:p>
          <a:p>
            <a:pPr lvl="1"/>
            <a:r>
              <a:rPr lang="en-US" dirty="0" smtClean="0"/>
              <a:t>International Search</a:t>
            </a:r>
          </a:p>
          <a:p>
            <a:pPr lvl="1"/>
            <a:r>
              <a:rPr lang="en-US" dirty="0" smtClean="0"/>
              <a:t>Supplementary International Search</a:t>
            </a:r>
          </a:p>
          <a:p>
            <a:pPr lvl="1"/>
            <a:r>
              <a:rPr lang="en-US" dirty="0" smtClean="0"/>
              <a:t>International Preliminary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813"/>
            <a:ext cx="8229600" cy="1143000"/>
          </a:xfrm>
        </p:spPr>
        <p:txBody>
          <a:bodyPr/>
          <a:lstStyle/>
          <a:p>
            <a:r>
              <a:rPr lang="en-US" dirty="0" smtClean="0"/>
              <a:t>Medium of Filing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4959425"/>
            <a:ext cx="8229600" cy="1728192"/>
          </a:xfrm>
        </p:spPr>
        <p:txBody>
          <a:bodyPr/>
          <a:lstStyle/>
          <a:p>
            <a:r>
              <a:rPr lang="en-US" dirty="0" smtClean="0"/>
              <a:t>Distribution in 2016 – 2015 distribution in parenthesis:  </a:t>
            </a:r>
            <a:br>
              <a:rPr lang="en-US" dirty="0" smtClean="0"/>
            </a:br>
            <a:r>
              <a:rPr lang="en-US" dirty="0" smtClean="0"/>
              <a:t>4.5% paper (5.6%), </a:t>
            </a:r>
            <a:br>
              <a:rPr lang="en-US" dirty="0" smtClean="0"/>
            </a:br>
            <a:r>
              <a:rPr lang="en-US" dirty="0" smtClean="0"/>
              <a:t>95.4% (93.6%) fully electronic [PDF 65.6% (65.5%), XML 29.9% (28.1%)]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46687" y="492187"/>
            <a:ext cx="7272808" cy="4532961"/>
            <a:chOff x="835235" y="548680"/>
            <a:chExt cx="7272808" cy="45329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35" y="548680"/>
              <a:ext cx="7272808" cy="4363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835696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9544" y="4743087"/>
              <a:ext cx="62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5896" y="4732809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3091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2326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2014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93940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2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3" y="116632"/>
            <a:ext cx="8229600" cy="1143000"/>
          </a:xfrm>
        </p:spPr>
        <p:txBody>
          <a:bodyPr/>
          <a:lstStyle/>
          <a:p>
            <a:r>
              <a:rPr lang="en-US" dirty="0" smtClean="0"/>
              <a:t>Publication Languages in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database. </a:t>
            </a:r>
            <a:r>
              <a:rPr lang="en-US" sz="1000" dirty="0" smtClean="0"/>
              <a:t>January 2017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" y="764704"/>
            <a:ext cx="8976998" cy="53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/>
              <a:t>PCT National Phase Entries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246163"/>
            <a:ext cx="735489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altLang="en-US" sz="2000" dirty="0" smtClean="0"/>
              <a:t>612,300 total national phase entries in 2015 (+2.75%)</a:t>
            </a:r>
            <a:r>
              <a:rPr lang="fr-CH" altLang="en-US" sz="2000" dirty="0"/>
              <a:t/>
            </a:r>
            <a:br>
              <a:rPr lang="fr-CH" altLang="en-US" sz="2000" dirty="0"/>
            </a:br>
            <a:r>
              <a:rPr lang="fr-CH" altLang="en-US" sz="2000" dirty="0" smtClean="0"/>
              <a:t>521,000 </a:t>
            </a:r>
            <a:r>
              <a:rPr lang="fr-CH" altLang="en-US" sz="2000" dirty="0"/>
              <a:t>non-resident national phase entries in </a:t>
            </a:r>
            <a:r>
              <a:rPr lang="fr-CH" altLang="en-US" sz="2000" dirty="0" smtClean="0"/>
              <a:t>2015 </a:t>
            </a:r>
            <a:r>
              <a:rPr lang="fr-CH" altLang="en-US" sz="2000" dirty="0"/>
              <a:t>(+5.5</a:t>
            </a:r>
            <a:r>
              <a:rPr lang="fr-CH" altLang="en-US" sz="2000" dirty="0" smtClean="0"/>
              <a:t>%) </a:t>
            </a:r>
            <a:br>
              <a:rPr lang="fr-CH" altLang="en-US" sz="2000" dirty="0" smtClean="0"/>
            </a:br>
            <a:r>
              <a:rPr lang="fr-CH" altLang="en-US" sz="2000" dirty="0" smtClean="0"/>
              <a:t>57.0% of all non-resident patent applications (57.1% in 2014) </a:t>
            </a:r>
            <a:br>
              <a:rPr lang="fr-CH" altLang="en-US" sz="2000" dirty="0" smtClean="0"/>
            </a:br>
            <a:endParaRPr lang="fr-CH" altLang="en-US" sz="2000" dirty="0" smtClean="0"/>
          </a:p>
          <a:p>
            <a:pPr algn="l"/>
            <a:r>
              <a:rPr lang="fr-CH" altLang="en-US" sz="2000" dirty="0" smtClean="0"/>
              <a:t/>
            </a:r>
            <a:br>
              <a:rPr lang="fr-CH" altLang="en-US" sz="2000" dirty="0" smtClean="0"/>
            </a:br>
            <a:r>
              <a:rPr lang="fr-CH" altLang="en-US" dirty="0" smtClean="0"/>
              <a:t/>
            </a:r>
            <a:br>
              <a:rPr lang="fr-CH" altLang="en-US" dirty="0" smtClean="0"/>
            </a:br>
            <a:r>
              <a:rPr lang="fr-CH" altLang="en-US" dirty="0" smtClean="0"/>
              <a:t> </a:t>
            </a:r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November 2016</a:t>
            </a:r>
            <a:endParaRPr lang="en-US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1" y="927546"/>
            <a:ext cx="7229071" cy="43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International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824536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International Search Reports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Timeliness of Transmission to International Bureau</a:t>
            </a:r>
          </a:p>
          <a:p>
            <a:pPr lvl="1"/>
            <a:endParaRPr lang="en-US" dirty="0"/>
          </a:p>
          <a:p>
            <a:r>
              <a:rPr lang="en-US" dirty="0" smtClean="0"/>
              <a:t>Supplementary International Search Reports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International Preliminary Examination Reports</a:t>
            </a:r>
          </a:p>
          <a:p>
            <a:pPr lvl="1"/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Timeliness of Transmission to International Bureau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63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62" y="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ISRs established by ISA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4" y="6000439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Data based on international filing year of application </a:t>
            </a:r>
            <a:br>
              <a:rPr lang="en-US" dirty="0" smtClean="0"/>
            </a:br>
            <a:r>
              <a:rPr lang="en-US" dirty="0" smtClean="0"/>
              <a:t>Data for 2016 are incomplete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5" y="64641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2017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6" y="698311"/>
            <a:ext cx="8500749" cy="553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751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ISRs to the IB from Date of Receipt of Search Copy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18755" y="4509120"/>
            <a:ext cx="9036496" cy="1728192"/>
          </a:xfrm>
        </p:spPr>
        <p:txBody>
          <a:bodyPr/>
          <a:lstStyle/>
          <a:p>
            <a:r>
              <a:rPr lang="en-US" dirty="0" smtClean="0"/>
              <a:t>Average timeliness in transmitting ISRs to the IB was 3.3 months in 2015 - shortest time since 2001</a:t>
            </a:r>
          </a:p>
          <a:p>
            <a:r>
              <a:rPr lang="en-US" dirty="0" smtClean="0"/>
              <a:t>76.3% of PCT applications transmitted to IB within 3 months from date of receipt of search copy in 2015 – expected to rise to about 80% for 2016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862" y="4343812"/>
            <a:ext cx="8591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May 2016 and January 2017.  Excludes cases where the time limit of 9 months from the priority date applies.</a:t>
            </a:r>
            <a:endParaRPr lang="en-US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8" y="1198723"/>
            <a:ext cx="86307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" y="2390819"/>
            <a:ext cx="9105797" cy="29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11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Timeliness in Transmitting ISRs to the IB measured from Date of Receipt of Search Copy by ISA for 2015</a:t>
            </a:r>
            <a:endParaRPr lang="en-US" sz="32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945737" y="1590600"/>
            <a:ext cx="5192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Provisional share </a:t>
            </a:r>
            <a:r>
              <a:rPr lang="en-US" altLang="en-US" sz="1600" dirty="0"/>
              <a:t>transmitted within </a:t>
            </a:r>
            <a:r>
              <a:rPr lang="en-US" altLang="en-US" sz="1600" dirty="0" smtClean="0"/>
              <a:t>3 months </a:t>
            </a:r>
            <a:r>
              <a:rPr lang="en-US" altLang="en-US" sz="1600" dirty="0"/>
              <a:t>for </a:t>
            </a:r>
            <a:r>
              <a:rPr lang="en-US" altLang="en-US" sz="1600" dirty="0" smtClean="0"/>
              <a:t>2016</a:t>
            </a:r>
            <a:endParaRPr lang="en-US" alt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88173" y="5400319"/>
            <a:ext cx="8311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May 2016 and January 2017. </a:t>
            </a:r>
            <a:r>
              <a:rPr lang="en-US" sz="1000" dirty="0"/>
              <a:t>Excludes cases where the time limit of 9 months from the priority date applies.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1887117"/>
            <a:ext cx="8433577" cy="503702"/>
            <a:chOff x="539552" y="1691192"/>
            <a:chExt cx="8433577" cy="503702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440611" y="1887117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62.5</a:t>
              </a:r>
              <a:endParaRPr lang="en-US" altLang="en-US" sz="1400" dirty="0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7151486" y="1733229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52.0</a:t>
              </a:r>
              <a:endParaRPr lang="en-US" altLang="en-US" sz="1400" dirty="0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6755365" y="1872149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89.8</a:t>
              </a:r>
              <a:endParaRPr lang="en-US" altLang="en-US" sz="1400" dirty="0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6395202" y="1691193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74.8</a:t>
              </a:r>
              <a:endParaRPr lang="en-US" altLang="en-US" sz="1400" dirty="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5949321" y="1846031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76.3</a:t>
              </a:r>
              <a:endParaRPr lang="en-US" altLang="en-US" sz="1400" dirty="0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471984" y="1691194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80.4</a:t>
              </a:r>
              <a:endParaRPr lang="en-US" altLang="en-US" sz="1400" dirty="0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5090791" y="1858042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81.4</a:t>
              </a:r>
              <a:endParaRPr lang="en-US" altLang="en-US" sz="1400" dirty="0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4343944" y="1850893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91.8</a:t>
              </a:r>
              <a:endParaRPr lang="en-US" altLang="en-US" sz="1400" dirty="0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545329" y="1858089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90.7</a:t>
              </a:r>
              <a:endParaRPr lang="en-US" altLang="en-US" sz="1400" dirty="0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257786" y="1692130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99.2</a:t>
              </a:r>
              <a:endParaRPr lang="en-US" altLang="en-US" sz="1400" dirty="0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795328" y="1850893"/>
              <a:ext cx="540152" cy="30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98.1</a:t>
              </a:r>
              <a:endParaRPr lang="en-US" altLang="en-US" sz="1400" dirty="0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456756" y="1697017"/>
              <a:ext cx="540152" cy="30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99.6</a:t>
              </a:r>
              <a:endParaRPr lang="en-US" altLang="en-US" sz="1400" dirty="0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996277" y="1846031"/>
              <a:ext cx="540152" cy="30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99.3</a:t>
              </a:r>
              <a:endParaRPr lang="en-US" altLang="en-US" sz="1400" dirty="0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539552" y="1692142"/>
              <a:ext cx="5401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68.2</a:t>
              </a:r>
              <a:endParaRPr lang="en-US" altLang="en-US" sz="1400" dirty="0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078363" y="1696992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95.9</a:t>
              </a:r>
              <a:endParaRPr lang="en-US" altLang="en-US" sz="1400" dirty="0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704455" y="1850893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98.4</a:t>
              </a:r>
              <a:endParaRPr lang="en-US" altLang="en-US" sz="1400" dirty="0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7554142" y="1887117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53.9</a:t>
              </a:r>
              <a:endParaRPr lang="en-US" altLang="en-US" sz="1400" dirty="0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885730" y="1692129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78.0</a:t>
              </a:r>
              <a:endParaRPr lang="en-US" altLang="en-US" sz="1400" dirty="0"/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4716016" y="1704200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83.6</a:t>
              </a:r>
              <a:endParaRPr lang="en-US" altLang="en-US" sz="1400" dirty="0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8028702" y="1691192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52.8</a:t>
              </a:r>
              <a:endParaRPr lang="en-US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 - PCT Online Services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- PCT Online Services</Template>
  <TotalTime>3045</TotalTime>
  <Words>688</Words>
  <Application>Microsoft Office PowerPoint</Application>
  <PresentationFormat>On-screen Show (4:3)</PresentationFormat>
  <Paragraphs>197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IB - PCT Online Services</vt:lpstr>
      <vt:lpstr>PCT Statistics Meeting of International Authorities Twenty-Fourth Session</vt:lpstr>
      <vt:lpstr>Outline</vt:lpstr>
      <vt:lpstr>Medium of Filing</vt:lpstr>
      <vt:lpstr>Publication Languages in 2016</vt:lpstr>
      <vt:lpstr>PCT National Phase Entries</vt:lpstr>
      <vt:lpstr>International Authorities</vt:lpstr>
      <vt:lpstr>Distribution of ISRs established by ISA</vt:lpstr>
      <vt:lpstr>Average Timeliness in transmitting ISRs to the IB from Date of Receipt of Search Copy</vt:lpstr>
      <vt:lpstr>Timeliness in Transmitting ISRs to the IB measured from Date of Receipt of Search Copy by ISA for 2015</vt:lpstr>
      <vt:lpstr>Timeliness in Transmitting ISRs to the IB measured from Priority Date by ISA for 2015</vt:lpstr>
      <vt:lpstr>PCT A1 Publication Percentage by ISA in 2016 </vt:lpstr>
      <vt:lpstr>Supplementary International Search Requests</vt:lpstr>
      <vt:lpstr>International Preliminary Examination Demands</vt:lpstr>
      <vt:lpstr>International Preliminary Examination Reports</vt:lpstr>
      <vt:lpstr>Average Timeliness in transmitting IPRPs</vt:lpstr>
      <vt:lpstr>Timeliness in Transmitting IPRPs by IPEA in 2015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Online Services PCT Working Group</dc:title>
  <dc:creator>MARLOW Thomas</dc:creator>
  <cp:lastModifiedBy>MARLOW Thomas</cp:lastModifiedBy>
  <cp:revision>153</cp:revision>
  <cp:lastPrinted>2017-02-02T15:41:10Z</cp:lastPrinted>
  <dcterms:created xsi:type="dcterms:W3CDTF">2015-05-14T14:44:56Z</dcterms:created>
  <dcterms:modified xsi:type="dcterms:W3CDTF">2017-02-14T13:22:22Z</dcterms:modified>
</cp:coreProperties>
</file>