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5.xml" ContentType="application/vnd.openxmlformats-officedocument.presentationml.notesSlide+xml"/>
  <Override PartName="/ppt/tags/tag95.xml" ContentType="application/vnd.openxmlformats-officedocument.presentationml.tags+xml"/>
  <Override PartName="/ppt/notesSlides/notesSlide16.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7.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1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76" r:id="rId2"/>
    <p:sldId id="256" r:id="rId3"/>
    <p:sldId id="257" r:id="rId4"/>
    <p:sldId id="271" r:id="rId5"/>
    <p:sldId id="264" r:id="rId6"/>
    <p:sldId id="270" r:id="rId7"/>
    <p:sldId id="258" r:id="rId8"/>
    <p:sldId id="259" r:id="rId9"/>
    <p:sldId id="268" r:id="rId10"/>
    <p:sldId id="260" r:id="rId11"/>
    <p:sldId id="267" r:id="rId12"/>
    <p:sldId id="263" r:id="rId13"/>
    <p:sldId id="261" r:id="rId14"/>
    <p:sldId id="262" r:id="rId15"/>
    <p:sldId id="274" r:id="rId16"/>
    <p:sldId id="275" r:id="rId17"/>
    <p:sldId id="269" r:id="rId18"/>
    <p:sldId id="273" r:id="rId19"/>
    <p:sldId id="272" r:id="rId20"/>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8" d="100"/>
          <a:sy n="58" d="100"/>
        </p:scale>
        <p:origin x="96" y="1254"/>
      </p:cViewPr>
      <p:guideLst/>
    </p:cSldViewPr>
  </p:slideViewPr>
  <p:notesTextViewPr>
    <p:cViewPr>
      <p:scale>
        <a:sx n="1" d="1"/>
        <a:sy n="1" d="1"/>
      </p:scale>
      <p:origin x="0" y="0"/>
    </p:cViewPr>
  </p:notesTextViewPr>
  <p:notesViewPr>
    <p:cSldViewPr snapToGrid="0">
      <p:cViewPr varScale="1">
        <p:scale>
          <a:sx n="76" d="100"/>
          <a:sy n="76" d="100"/>
        </p:scale>
        <p:origin x="271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3860356-0A6C-4906-9C9C-A2D172638704}" type="datetimeFigureOut">
              <a:rPr lang="fr-FR"/>
              <a:pPr>
                <a:defRPr/>
              </a:pPr>
              <a:t>13/06/2022</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0348C9B-700D-4D35-8896-C5D528DA8DCD}" type="slidenum">
              <a:rPr lang="fr-FR" altLang="en-US"/>
              <a:pPr/>
              <a:t>‹#›</a:t>
            </a:fld>
            <a:endParaRPr lang="fr-FR"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2928EF48-ADE9-4E92-A2A3-B6065821C8DE}" type="datetimeFigureOut">
              <a:rPr lang="en-US"/>
              <a:pPr>
                <a:defRPr/>
              </a:pPr>
              <a:t>6/13/2022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163"/>
            <a:ext cx="2946400" cy="49847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49688" y="9428163"/>
            <a:ext cx="2946400" cy="49847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EA1EE0A6-E401-4CE4-8F1D-D460719E0A8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5124"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3A3A72-1405-4F9D-BB0B-0E455846CDA6}" type="slidenum">
              <a:rPr lang="fr-FR" altLang="fr-FR" smtClean="0"/>
              <a:pPr/>
              <a:t>1</a:t>
            </a:fld>
            <a:endParaRPr lang="fr-FR" alt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23556"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65047A-0996-4064-94C4-AD36ACD6103D}" type="slidenum">
              <a:rPr lang="fr-FR" altLang="fr-FR" smtClean="0"/>
              <a:pPr/>
              <a:t>10</a:t>
            </a:fld>
            <a:endParaRPr lang="fr-FR" alt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25604"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2791BBC-F669-471A-9629-96C88C2ED10A}" type="slidenum">
              <a:rPr lang="fr-FR" altLang="fr-FR" smtClean="0"/>
              <a:pPr/>
              <a:t>11</a:t>
            </a:fld>
            <a:endParaRPr lang="fr-FR" alt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27652"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1658345-E4FE-4F62-8907-0AA2FC893AEF}" type="slidenum">
              <a:rPr lang="fr-FR" altLang="fr-FR" smtClean="0"/>
              <a:pPr/>
              <a:t>12</a:t>
            </a:fld>
            <a:endParaRPr lang="fr-FR" alt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29700"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B0FB1ED-9D2D-4B3F-B09E-DFFB80FFE3AB}" type="slidenum">
              <a:rPr lang="fr-FR" altLang="fr-FR" smtClean="0"/>
              <a:pPr/>
              <a:t>13</a:t>
            </a:fld>
            <a:endParaRPr lang="fr-FR" alt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31748"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C48123-7C93-4267-8702-E9F4109120A1}" type="slidenum">
              <a:rPr lang="fr-FR" altLang="fr-FR" smtClean="0"/>
              <a:pPr/>
              <a:t>14</a:t>
            </a:fld>
            <a:endParaRPr lang="fr-FR" alt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33796"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979EC56-C6AA-4559-8E35-ECF89C93CC22}" type="slidenum">
              <a:rPr lang="fr-FR" altLang="fr-FR" smtClean="0"/>
              <a:pPr/>
              <a:t>15</a:t>
            </a:fld>
            <a:endParaRPr lang="fr-FR" alt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35844"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C195993-7E7C-46AA-9B0B-1CC5966F1374}" type="slidenum">
              <a:rPr lang="fr-FR" altLang="fr-FR" smtClean="0"/>
              <a:pPr/>
              <a:t>16</a:t>
            </a:fld>
            <a:endParaRPr lang="fr-FR" alt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37892"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9B94862-9CDA-4C1F-A593-EE8780D86DE5}" type="slidenum">
              <a:rPr lang="fr-FR" altLang="fr-FR" smtClean="0"/>
              <a:pPr/>
              <a:t>17</a:t>
            </a:fld>
            <a:endParaRPr lang="fr-FR" alt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39940"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9B4EA5D-313B-4EAA-926A-E3023C881756}" type="slidenum">
              <a:rPr lang="fr-FR" altLang="fr-FR" smtClean="0"/>
              <a:pPr/>
              <a:t>18</a:t>
            </a:fld>
            <a:endParaRPr lang="fr-FR" alt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41988"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101958-5352-411E-AD88-9CBCCB822DE6}" type="slidenum">
              <a:rPr lang="fr-FR" altLang="fr-FR" smtClean="0"/>
              <a:pPr/>
              <a:t>19</a:t>
            </a:fld>
            <a:endParaRPr lang="fr-FR" alt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7172"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BE7C189-FAA9-44AC-A9F3-43160929FE97}" type="slidenum">
              <a:rPr lang="fr-FR" altLang="fr-FR" smtClean="0"/>
              <a:pPr/>
              <a:t>2</a:t>
            </a:fld>
            <a:endParaRPr lang="fr-FR" alt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9220"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06CF8D8-E18D-4308-A32C-0859B18F3E2B}" type="slidenum">
              <a:rPr lang="fr-FR" altLang="fr-FR" smtClean="0"/>
              <a:pPr/>
              <a:t>3</a:t>
            </a:fld>
            <a:endParaRPr lang="fr-FR" alt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11268"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2BE472-CEAA-4A5B-BCB2-9C4BA09FE97E}" type="slidenum">
              <a:rPr lang="fr-FR" altLang="fr-FR" smtClean="0"/>
              <a:pPr/>
              <a:t>4</a:t>
            </a:fld>
            <a:endParaRPr lang="fr-FR" alt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13316"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BEBB839-3506-49D9-920F-027C92718169}" type="slidenum">
              <a:rPr lang="fr-FR" altLang="fr-FR" smtClean="0"/>
              <a:pPr/>
              <a:t>5</a:t>
            </a:fld>
            <a:endParaRPr lang="fr-FR" alt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15364"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063F70-09CF-4CD4-AD81-04BAF98C02A3}" type="slidenum">
              <a:rPr lang="fr-FR" altLang="fr-FR" smtClean="0"/>
              <a:pPr/>
              <a:t>6</a:t>
            </a:fld>
            <a:endParaRPr lang="fr-FR" alt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17412"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B6E89FA-C790-4CE9-AF0B-44E2B42F91B0}" type="slidenum">
              <a:rPr lang="fr-FR" altLang="fr-FR" smtClean="0"/>
              <a:pPr/>
              <a:t>7</a:t>
            </a:fld>
            <a:endParaRPr lang="fr-FR" alt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notes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smtClean="0"/>
          </a:p>
        </p:txBody>
      </p:sp>
      <p:sp>
        <p:nvSpPr>
          <p:cNvPr id="19460"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B8B47B7-0424-42AA-984A-76C4F84D91C0}" type="slidenum">
              <a:rPr lang="fr-FR" altLang="fr-FR" smtClean="0"/>
              <a:pPr/>
              <a:t>8</a:t>
            </a:fld>
            <a:endParaRPr lang="fr-FR" alt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195;p5:notes"/>
          <p:cNvSpPr>
            <a:spLocks noGrp="1" noChangeArrowheads="1"/>
          </p:cNvSpPr>
          <p:nvPr>
            <p:ph type="body" idx="1"/>
          </p:nvPr>
        </p:nvSpPr>
        <p:spPr bwMode="auto">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eaLnBrk="1" hangingPunct="1">
              <a:spcBef>
                <a:spcPct val="0"/>
              </a:spcBef>
            </a:pPr>
            <a:endParaRPr lang="fr-FR" altLang="fr-FR" dirty="0" smtClean="0"/>
          </a:p>
        </p:txBody>
      </p:sp>
      <p:sp>
        <p:nvSpPr>
          <p:cNvPr id="21507" name="Google Shape;196;p5:notes"/>
          <p:cNvSpPr>
            <a:spLocks noGrp="1" noRot="1" noChangeAspect="1" noTextEdit="1"/>
          </p:cNvSpPr>
          <p:nvPr>
            <p:ph type="sldImg" idx="2"/>
          </p:nvPr>
        </p:nvSpPr>
        <p:spPr bwMode="auto">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8739FD-F60C-4B6C-B4EB-9164F8CA0332}" type="datetimeFigureOut">
              <a:rPr lang="en-US"/>
              <a:pPr>
                <a:defRPr/>
              </a:pPr>
              <a:t>6/13/2022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738DB2C-754D-4DA6-AAC4-DE3A48B87C9D}" type="slidenum">
              <a:rPr lang="en-US" altLang="en-US"/>
              <a:pPr/>
              <a:t>‹#›</a:t>
            </a:fld>
            <a:endParaRPr lang="en-US" altLang="en-US"/>
          </a:p>
        </p:txBody>
      </p:sp>
    </p:spTree>
    <p:extLst>
      <p:ext uri="{BB962C8B-B14F-4D97-AF65-F5344CB8AC3E}">
        <p14:creationId xmlns:p14="http://schemas.microsoft.com/office/powerpoint/2010/main" val="2267155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E9EE37-D267-419C-A4E1-465AF09422EC}" type="datetimeFigureOut">
              <a:rPr lang="en-US"/>
              <a:pPr>
                <a:defRPr/>
              </a:pPr>
              <a:t>6/13/2022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D018A9E-70BB-43FF-9B95-EB398BFDEEB1}" type="slidenum">
              <a:rPr lang="en-US" altLang="en-US"/>
              <a:pPr/>
              <a:t>‹#›</a:t>
            </a:fld>
            <a:endParaRPr lang="en-US" altLang="en-US"/>
          </a:p>
        </p:txBody>
      </p:sp>
    </p:spTree>
    <p:extLst>
      <p:ext uri="{BB962C8B-B14F-4D97-AF65-F5344CB8AC3E}">
        <p14:creationId xmlns:p14="http://schemas.microsoft.com/office/powerpoint/2010/main" val="119068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9318A9-C792-498B-8B45-5D45BF7E54C9}" type="datetimeFigureOut">
              <a:rPr lang="en-US"/>
              <a:pPr>
                <a:defRPr/>
              </a:pPr>
              <a:t>6/13/2022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CC9876-E47C-4CFB-9CBA-467354399734}" type="slidenum">
              <a:rPr lang="en-US" altLang="en-US"/>
              <a:pPr/>
              <a:t>‹#›</a:t>
            </a:fld>
            <a:endParaRPr lang="en-US" altLang="en-US"/>
          </a:p>
        </p:txBody>
      </p:sp>
    </p:spTree>
    <p:extLst>
      <p:ext uri="{BB962C8B-B14F-4D97-AF65-F5344CB8AC3E}">
        <p14:creationId xmlns:p14="http://schemas.microsoft.com/office/powerpoint/2010/main" val="662013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230FF5-0B21-4DB9-A511-94812C0542BE}" type="datetimeFigureOut">
              <a:rPr lang="en-US"/>
              <a:pPr>
                <a:defRPr/>
              </a:pPr>
              <a:t>6/13/2022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247F194-D92F-4ACC-A8DD-1B7D9A5370A0}" type="slidenum">
              <a:rPr lang="en-US" altLang="en-US"/>
              <a:pPr/>
              <a:t>‹#›</a:t>
            </a:fld>
            <a:endParaRPr lang="en-US" altLang="en-US"/>
          </a:p>
        </p:txBody>
      </p:sp>
    </p:spTree>
    <p:extLst>
      <p:ext uri="{BB962C8B-B14F-4D97-AF65-F5344CB8AC3E}">
        <p14:creationId xmlns:p14="http://schemas.microsoft.com/office/powerpoint/2010/main" val="299497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96647A-107E-4B27-A92B-6EEB01468EB4}" type="datetimeFigureOut">
              <a:rPr lang="en-US"/>
              <a:pPr>
                <a:defRPr/>
              </a:pPr>
              <a:t>6/13/2022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FB2FC5-BC2C-4C33-A4BA-B8581DEDA7C8}" type="slidenum">
              <a:rPr lang="en-US" altLang="en-US"/>
              <a:pPr/>
              <a:t>‹#›</a:t>
            </a:fld>
            <a:endParaRPr lang="en-US" altLang="en-US"/>
          </a:p>
        </p:txBody>
      </p:sp>
    </p:spTree>
    <p:extLst>
      <p:ext uri="{BB962C8B-B14F-4D97-AF65-F5344CB8AC3E}">
        <p14:creationId xmlns:p14="http://schemas.microsoft.com/office/powerpoint/2010/main" val="299312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1BA345-864C-46B9-909D-765635896858}" type="datetimeFigureOut">
              <a:rPr lang="en-US"/>
              <a:pPr>
                <a:defRPr/>
              </a:pPr>
              <a:t>6/13/2022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A5344D0-DC63-4BF3-9561-A023D1826696}" type="slidenum">
              <a:rPr lang="en-US" altLang="en-US"/>
              <a:pPr/>
              <a:t>‹#›</a:t>
            </a:fld>
            <a:endParaRPr lang="en-US" altLang="en-US"/>
          </a:p>
        </p:txBody>
      </p:sp>
    </p:spTree>
    <p:extLst>
      <p:ext uri="{BB962C8B-B14F-4D97-AF65-F5344CB8AC3E}">
        <p14:creationId xmlns:p14="http://schemas.microsoft.com/office/powerpoint/2010/main" val="420659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A134395-8833-43B1-94C3-BE840E7984B0}" type="datetimeFigureOut">
              <a:rPr lang="en-US"/>
              <a:pPr>
                <a:defRPr/>
              </a:pPr>
              <a:t>6/13/2022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39A3352-BFE3-4186-9F4A-3CBC0AB00503}" type="slidenum">
              <a:rPr lang="en-US" altLang="en-US"/>
              <a:pPr/>
              <a:t>‹#›</a:t>
            </a:fld>
            <a:endParaRPr lang="en-US" altLang="en-US"/>
          </a:p>
        </p:txBody>
      </p:sp>
    </p:spTree>
    <p:extLst>
      <p:ext uri="{BB962C8B-B14F-4D97-AF65-F5344CB8AC3E}">
        <p14:creationId xmlns:p14="http://schemas.microsoft.com/office/powerpoint/2010/main" val="5386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22EB541-55C2-4A3C-99D7-36AEB9B467FD}" type="datetimeFigureOut">
              <a:rPr lang="en-US"/>
              <a:pPr>
                <a:defRPr/>
              </a:pPr>
              <a:t>6/13/2022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2865A55-A427-4EE3-9549-9567957306FC}" type="slidenum">
              <a:rPr lang="en-US" altLang="en-US"/>
              <a:pPr/>
              <a:t>‹#›</a:t>
            </a:fld>
            <a:endParaRPr lang="en-US" altLang="en-US"/>
          </a:p>
        </p:txBody>
      </p:sp>
    </p:spTree>
    <p:extLst>
      <p:ext uri="{BB962C8B-B14F-4D97-AF65-F5344CB8AC3E}">
        <p14:creationId xmlns:p14="http://schemas.microsoft.com/office/powerpoint/2010/main" val="82473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F788B3-74E2-48FE-80E6-4349D4E5C3E8}" type="datetimeFigureOut">
              <a:rPr lang="en-US"/>
              <a:pPr>
                <a:defRPr/>
              </a:pPr>
              <a:t>6/13/2022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8A4D988-BAEE-4448-A531-1A8AD15D0C9B}" type="slidenum">
              <a:rPr lang="en-US" altLang="en-US"/>
              <a:pPr/>
              <a:t>‹#›</a:t>
            </a:fld>
            <a:endParaRPr lang="en-US" altLang="en-US"/>
          </a:p>
        </p:txBody>
      </p:sp>
    </p:spTree>
    <p:extLst>
      <p:ext uri="{BB962C8B-B14F-4D97-AF65-F5344CB8AC3E}">
        <p14:creationId xmlns:p14="http://schemas.microsoft.com/office/powerpoint/2010/main" val="140710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8B9A4A-E859-46DD-9897-E3E93835B8B4}" type="datetimeFigureOut">
              <a:rPr lang="en-US"/>
              <a:pPr>
                <a:defRPr/>
              </a:pPr>
              <a:t>6/13/2022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90FC5EC-F340-443D-BC00-180B295CC86A}" type="slidenum">
              <a:rPr lang="en-US" altLang="en-US"/>
              <a:pPr/>
              <a:t>‹#›</a:t>
            </a:fld>
            <a:endParaRPr lang="en-US" altLang="en-US"/>
          </a:p>
        </p:txBody>
      </p:sp>
    </p:spTree>
    <p:extLst>
      <p:ext uri="{BB962C8B-B14F-4D97-AF65-F5344CB8AC3E}">
        <p14:creationId xmlns:p14="http://schemas.microsoft.com/office/powerpoint/2010/main" val="325568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70F73C9-9CD0-48F4-80A2-78375BE6E454}" type="datetimeFigureOut">
              <a:rPr lang="en-US"/>
              <a:pPr>
                <a:defRPr/>
              </a:pPr>
              <a:t>6/13/2022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3CF9899-88C4-4A2F-8F55-1C2346CD6CD8}" type="slidenum">
              <a:rPr lang="en-US" altLang="en-US"/>
              <a:pPr/>
              <a:t>‹#›</a:t>
            </a:fld>
            <a:endParaRPr lang="en-US" altLang="en-US"/>
          </a:p>
        </p:txBody>
      </p:sp>
    </p:spTree>
    <p:extLst>
      <p:ext uri="{BB962C8B-B14F-4D97-AF65-F5344CB8AC3E}">
        <p14:creationId xmlns:p14="http://schemas.microsoft.com/office/powerpoint/2010/main" val="214084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88628B4-E2BB-4939-BEEE-8E2D987F00D2}" type="datetimeFigureOut">
              <a:rPr lang="en-US"/>
              <a:pPr>
                <a:defRPr/>
              </a:pPr>
              <a:t>6/13/2022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33240C1-A264-4ACF-8E30-4EB9A53BB766}" type="slidenum">
              <a:rPr lang="en-US" altLang="en-US"/>
              <a:pPr/>
              <a:t>‹#›</a:t>
            </a:fld>
            <a:endParaRPr lang="en-US" altLang="en-US"/>
          </a:p>
        </p:txBody>
      </p:sp>
      <p:sp>
        <p:nvSpPr>
          <p:cNvPr id="7" name="fc" descr="WIPO FOR OFFICIAL USE ONLY"/>
          <p:cNvSpPr txBox="1"/>
          <p:nvPr userDrawn="1"/>
        </p:nvSpPr>
        <p:spPr>
          <a:xfrm>
            <a:off x="0" y="6537325"/>
            <a:ext cx="12192000" cy="223838"/>
          </a:xfrm>
          <a:prstGeom prst="rect">
            <a:avLst/>
          </a:prstGeom>
          <a:noFill/>
        </p:spPr>
        <p:txBody>
          <a:bodyPr>
            <a:spAutoFit/>
          </a:bodyPr>
          <a:lstStyle/>
          <a:p>
            <a:pPr algn="ctr" eaLnBrk="1" fontAlgn="auto" hangingPunct="1">
              <a:spcBef>
                <a:spcPts val="0"/>
              </a:spcBef>
              <a:spcAft>
                <a:spcPts val="0"/>
              </a:spcAft>
              <a:defRPr/>
            </a:pPr>
            <a:r>
              <a:rPr lang="en-US" sz="850" dirty="0">
                <a:solidFill>
                  <a:srgbClr val="000000"/>
                </a:solidFill>
                <a:latin typeface="Microsoft Sans Serif" panose="020B0604020202020204" pitchFamily="34" charset="0"/>
              </a:rPr>
              <a:t>OMPI FOR OFFICIAL USE ONLY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image" Target="../media/image30.png"/><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image" Target="../media/image29.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image" Target="../media/image28.png"/><Relationship Id="rId5" Type="http://schemas.openxmlformats.org/officeDocument/2006/relationships/tags" Target="../tags/tag64.xml"/><Relationship Id="rId10" Type="http://schemas.openxmlformats.org/officeDocument/2006/relationships/notesSlide" Target="../notesSlides/notesSlide10.xml"/><Relationship Id="rId4" Type="http://schemas.openxmlformats.org/officeDocument/2006/relationships/tags" Target="../tags/tag63.xml"/><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70.xml"/><Relationship Id="rId7" Type="http://schemas.openxmlformats.org/officeDocument/2006/relationships/image" Target="../media/image31.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75.xml"/><Relationship Id="rId7" Type="http://schemas.openxmlformats.org/officeDocument/2006/relationships/notesSlide" Target="../notesSlides/notesSlide13.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2.xml"/><Relationship Id="rId11" Type="http://schemas.openxmlformats.org/officeDocument/2006/relationships/image" Target="../media/image37.png"/><Relationship Id="rId5" Type="http://schemas.openxmlformats.org/officeDocument/2006/relationships/tags" Target="../tags/tag77.xml"/><Relationship Id="rId10" Type="http://schemas.openxmlformats.org/officeDocument/2006/relationships/image" Target="../media/image36.png"/><Relationship Id="rId4" Type="http://schemas.openxmlformats.org/officeDocument/2006/relationships/tags" Target="../tags/tag76.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tags" Target="../tags/tag80.xml"/><Relationship Id="rId7" Type="http://schemas.openxmlformats.org/officeDocument/2006/relationships/hyperlink" Target="https://www.youtube.com/watch?v=OkZ2M0KQB4w" TargetMode="Externa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8.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image" Target="../media/image40.jpeg"/><Relationship Id="rId2" Type="http://schemas.openxmlformats.org/officeDocument/2006/relationships/tags" Target="../tags/tag82.xml"/><Relationship Id="rId16" Type="http://schemas.openxmlformats.org/officeDocument/2006/relationships/notesSlide" Target="../notesSlides/notesSlide15.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slideLayout" Target="../slideLayouts/slideLayout2.xml"/><Relationship Id="rId10" Type="http://schemas.openxmlformats.org/officeDocument/2006/relationships/tags" Target="../tags/tag90.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43.png"/><Relationship Id="rId5" Type="http://schemas.openxmlformats.org/officeDocument/2006/relationships/tags" Target="../tags/tag100.xml"/><Relationship Id="rId10" Type="http://schemas.openxmlformats.org/officeDocument/2006/relationships/image" Target="../media/image42.png"/><Relationship Id="rId4" Type="http://schemas.openxmlformats.org/officeDocument/2006/relationships/tags" Target="../tags/tag99.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hyperlink" Target="https://www.instagram.com/ipotrinbago/?hl=en" TargetMode="External"/><Relationship Id="rId3" Type="http://schemas.openxmlformats.org/officeDocument/2006/relationships/tags" Target="../tags/tag107.xml"/><Relationship Id="rId7" Type="http://schemas.openxmlformats.org/officeDocument/2006/relationships/notesSlide" Target="../notesSlides/notesSlide19.xml"/><Relationship Id="rId12" Type="http://schemas.openxmlformats.org/officeDocument/2006/relationships/image" Target="../media/image46.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slideLayout" Target="../slideLayouts/slideLayout2.xml"/><Relationship Id="rId11" Type="http://schemas.openxmlformats.org/officeDocument/2006/relationships/hyperlink" Target="https://twitter.com/ipotrinbago" TargetMode="External"/><Relationship Id="rId5" Type="http://schemas.openxmlformats.org/officeDocument/2006/relationships/tags" Target="../tags/tag109.xml"/><Relationship Id="rId10" Type="http://schemas.openxmlformats.org/officeDocument/2006/relationships/image" Target="../media/image45.png"/><Relationship Id="rId4" Type="http://schemas.openxmlformats.org/officeDocument/2006/relationships/tags" Target="../tags/tag108.xml"/><Relationship Id="rId9" Type="http://schemas.openxmlformats.org/officeDocument/2006/relationships/hyperlink" Target="https://www.facebook.com/IPOTrinbago" TargetMode="External"/><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6.xml"/><Relationship Id="rId7" Type="http://schemas.openxmlformats.org/officeDocument/2006/relationships/slideLayout" Target="../slideLayouts/slideLayout1.xml"/><Relationship Id="rId12" Type="http://schemas.openxmlformats.org/officeDocument/2006/relationships/image" Target="../media/image4.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3.png"/><Relationship Id="rId5" Type="http://schemas.openxmlformats.org/officeDocument/2006/relationships/tags" Target="../tags/tag8.xml"/><Relationship Id="rId10" Type="http://schemas.openxmlformats.org/officeDocument/2006/relationships/image" Target="../media/image2.png"/><Relationship Id="rId4" Type="http://schemas.openxmlformats.org/officeDocument/2006/relationships/tags" Target="../tags/tag7.xml"/><Relationship Id="rId9"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2.xml"/><Relationship Id="rId7" Type="http://schemas.openxmlformats.org/officeDocument/2006/relationships/image" Target="../media/image5.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6.xml"/><Relationship Id="rId7" Type="http://schemas.openxmlformats.org/officeDocument/2006/relationships/image" Target="../media/image8.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9.xml"/><Relationship Id="rId7" Type="http://schemas.openxmlformats.org/officeDocument/2006/relationships/image" Target="../media/image10.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0.xml"/></Relationships>
</file>

<file path=ppt/slides/_rels/slide6.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notesSlide" Target="../notesSlides/notesSlide6.xml"/><Relationship Id="rId18" Type="http://schemas.openxmlformats.org/officeDocument/2006/relationships/image" Target="../media/image16.png"/><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slideLayout" Target="../slideLayouts/slideLayout2.xml"/><Relationship Id="rId17" Type="http://schemas.openxmlformats.org/officeDocument/2006/relationships/image" Target="../media/image15.png"/><Relationship Id="rId2" Type="http://schemas.openxmlformats.org/officeDocument/2006/relationships/tags" Target="../tags/tag22.xml"/><Relationship Id="rId16" Type="http://schemas.openxmlformats.org/officeDocument/2006/relationships/image" Target="../media/image14.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image" Target="../media/image13.png"/><Relationship Id="rId10" Type="http://schemas.openxmlformats.org/officeDocument/2006/relationships/tags" Target="../tags/tag30.xml"/><Relationship Id="rId19" Type="http://schemas.openxmlformats.org/officeDocument/2006/relationships/image" Target="../media/image17.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slideLayout" Target="../slideLayouts/slideLayout2.xml"/><Relationship Id="rId18" Type="http://schemas.openxmlformats.org/officeDocument/2006/relationships/image" Target="../media/image21.png"/><Relationship Id="rId3" Type="http://schemas.openxmlformats.org/officeDocument/2006/relationships/tags" Target="../tags/tag34.xml"/><Relationship Id="rId21" Type="http://schemas.openxmlformats.org/officeDocument/2006/relationships/image" Target="../media/image24.png"/><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20.png"/><Relationship Id="rId2" Type="http://schemas.openxmlformats.org/officeDocument/2006/relationships/tags" Target="../tags/tag33.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tags" Target="../tags/tag41.xml"/><Relationship Id="rId19" Type="http://schemas.openxmlformats.org/officeDocument/2006/relationships/image" Target="../media/image22.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notesSlide" Target="../notesSlides/notesSlide7.xml"/><Relationship Id="rId22"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tags" Target="../tags/tag45.xml"/><Relationship Id="rId7" Type="http://schemas.openxmlformats.org/officeDocument/2006/relationships/oleObject" Target="../embeddings/oleObject1.bin"/><Relationship Id="rId2" Type="http://schemas.openxmlformats.org/officeDocument/2006/relationships/tags" Target="../tags/tag44.xml"/><Relationship Id="rId1" Type="http://schemas.openxmlformats.org/officeDocument/2006/relationships/vmlDrawing" Target="../drawings/vmlDrawing1.v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46.xml"/></Relationships>
</file>

<file path=ppt/slides/_rels/slide9.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notesSlide" Target="../notesSlides/notesSlide9.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noChangeArrowheads="1"/>
          </p:cNvSpPr>
          <p:nvPr>
            <p:ph type="title"/>
            <p:custDataLst>
              <p:tags r:id="rId1"/>
            </p:custDataLst>
          </p:nvPr>
        </p:nvSpPr>
        <p:spPr/>
        <p:txBody>
          <a:bodyPr/>
          <a:lstStyle/>
          <a:p>
            <a:pPr eaLnBrk="1" hangingPunct="1"/>
            <a:endParaRPr lang="fr-FR" altLang="fr-FR" dirty="0" smtClean="0"/>
          </a:p>
        </p:txBody>
      </p:sp>
      <p:sp>
        <p:nvSpPr>
          <p:cNvPr id="4099" name="Content Placeholder 2"/>
          <p:cNvSpPr>
            <a:spLocks noGrp="1" noChangeArrowheads="1"/>
          </p:cNvSpPr>
          <p:nvPr>
            <p:ph idx="1"/>
            <p:custDataLst>
              <p:tags r:id="rId2"/>
            </p:custDataLst>
          </p:nvPr>
        </p:nvSpPr>
        <p:spPr/>
        <p:txBody>
          <a:bodyPr/>
          <a:lstStyle/>
          <a:p>
            <a:pPr eaLnBrk="1" hangingPunct="1"/>
            <a:endParaRPr lang="fr-FR" altLang="fr-FR" dirty="0" smtClean="0"/>
          </a:p>
        </p:txBody>
      </p:sp>
      <p:sp>
        <p:nvSpPr>
          <p:cNvPr id="4" name="Rectangle 3"/>
          <p:cNvSpPr/>
          <p:nvPr>
            <p:custDataLst>
              <p:tags r:id="rId3"/>
            </p:custDataLst>
          </p:nvPr>
        </p:nvSpPr>
        <p:spPr>
          <a:xfrm>
            <a:off x="557213" y="2771775"/>
            <a:ext cx="10631487" cy="1841466"/>
          </a:xfrm>
          <a:prstGeom prst="rect">
            <a:avLst/>
          </a:prstGeom>
        </p:spPr>
        <p:txBody>
          <a:bodyPr>
            <a:spAutoFit/>
          </a:bodyPr>
          <a:lstStyle/>
          <a:p>
            <a:pPr algn="r" eaLnBrk="1" fontAlgn="auto" hangingPunct="1">
              <a:lnSpc>
                <a:spcPct val="107000"/>
              </a:lnSpc>
              <a:spcBef>
                <a:spcPts val="0"/>
              </a:spcBef>
              <a:spcAft>
                <a:spcPts val="800"/>
              </a:spcAft>
              <a:tabLst>
                <a:tab pos="2914650" algn="l"/>
              </a:tabLst>
              <a:defRPr/>
            </a:pPr>
            <a:r>
              <a:rPr lang="fr-FR" sz="2800" b="1" u="sng" cap="all" dirty="0" smtClean="0">
                <a:solidFill>
                  <a:schemeClr val="accent4">
                    <a:lumMod val="60000"/>
                    <a:lumOff val="40000"/>
                  </a:schemeClr>
                </a:solidFill>
                <a:ea typeface="Calibri" panose="020F0502020204030204" pitchFamily="34" charset="0"/>
                <a:cs typeface="Calibri" panose="020F0502020204030204" pitchFamily="34" charset="0"/>
              </a:rPr>
              <a:t>Trinité-et-Tobago</a:t>
            </a:r>
            <a:r>
              <a:rPr lang="fr-FR" sz="2800" b="1" u="sng" dirty="0" smtClean="0">
                <a:solidFill>
                  <a:schemeClr val="accent4">
                    <a:lumMod val="60000"/>
                    <a:lumOff val="40000"/>
                  </a:schemeClr>
                </a:solidFill>
                <a:ea typeface="Calibri" panose="020F0502020204030204" pitchFamily="34" charset="0"/>
                <a:cs typeface="Calibri" panose="020F0502020204030204" pitchFamily="34" charset="0"/>
              </a:rPr>
              <a:t> – Nicholas </a:t>
            </a:r>
            <a:r>
              <a:rPr lang="fr-FR" sz="2800" b="1" u="sng" dirty="0" err="1" smtClean="0">
                <a:solidFill>
                  <a:schemeClr val="accent4">
                    <a:lumMod val="60000"/>
                    <a:lumOff val="40000"/>
                  </a:schemeClr>
                </a:solidFill>
                <a:ea typeface="Calibri" panose="020F0502020204030204" pitchFamily="34" charset="0"/>
                <a:cs typeface="Calibri" panose="020F0502020204030204" pitchFamily="34" charset="0"/>
              </a:rPr>
              <a:t>Gayapersad</a:t>
            </a:r>
            <a:endParaRPr lang="fr-FR" sz="2000" dirty="0" smtClean="0">
              <a:solidFill>
                <a:schemeClr val="accent4">
                  <a:lumMod val="60000"/>
                  <a:lumOff val="40000"/>
                </a:schemeClr>
              </a:solidFill>
              <a:ea typeface="Calibri" panose="020F0502020204030204" pitchFamily="34" charset="0"/>
              <a:cs typeface="Times New Roman" panose="02020603050405020304" pitchFamily="18" charset="0"/>
            </a:endParaRPr>
          </a:p>
          <a:p>
            <a:pPr algn="ctr" eaLnBrk="1" fontAlgn="auto" hangingPunct="1">
              <a:lnSpc>
                <a:spcPct val="107000"/>
              </a:lnSpc>
              <a:spcBef>
                <a:spcPts val="0"/>
              </a:spcBef>
              <a:spcAft>
                <a:spcPts val="800"/>
              </a:spcAft>
              <a:tabLst>
                <a:tab pos="2914650" algn="l"/>
              </a:tabLst>
              <a:defRPr/>
            </a:pPr>
            <a:r>
              <a:rPr lang="fr-FR" sz="4400" b="1" cap="all" dirty="0" smtClean="0">
                <a:solidFill>
                  <a:schemeClr val="accent4">
                    <a:lumMod val="60000"/>
                    <a:lumOff val="40000"/>
                  </a:schemeClr>
                </a:solidFill>
                <a:ea typeface="Calibri" panose="020F0502020204030204" pitchFamily="34" charset="0"/>
                <a:cs typeface="Calibri" panose="020F0502020204030204" pitchFamily="34" charset="0"/>
              </a:rPr>
              <a:t>exemplaire cabine</a:t>
            </a:r>
            <a:r>
              <a:rPr lang="fr-FR" sz="4400" b="1" dirty="0" smtClean="0">
                <a:solidFill>
                  <a:schemeClr val="accent4">
                    <a:lumMod val="60000"/>
                    <a:lumOff val="40000"/>
                  </a:schemeClr>
                </a:solidFill>
                <a:ea typeface="Calibri" panose="020F0502020204030204" pitchFamily="34" charset="0"/>
                <a:cs typeface="Calibri" panose="020F0502020204030204" pitchFamily="34" charset="0"/>
              </a:rPr>
              <a:t> – </a:t>
            </a:r>
            <a:r>
              <a:rPr lang="fr-FR" sz="2800" b="1" dirty="0" smtClean="0">
                <a:solidFill>
                  <a:schemeClr val="accent4">
                    <a:lumMod val="60000"/>
                    <a:lumOff val="40000"/>
                  </a:schemeClr>
                </a:solidFill>
                <a:ea typeface="Calibri" panose="020F0502020204030204" pitchFamily="34" charset="0"/>
                <a:cs typeface="Calibri" panose="020F0502020204030204" pitchFamily="34" charset="0"/>
              </a:rPr>
              <a:t>CONFIDENTIEL – </a:t>
            </a:r>
            <a:r>
              <a:rPr lang="fr-FR" sz="2800" b="1" cap="all" dirty="0" smtClean="0">
                <a:solidFill>
                  <a:schemeClr val="accent4">
                    <a:lumMod val="60000"/>
                    <a:lumOff val="40000"/>
                  </a:schemeClr>
                </a:solidFill>
                <a:latin typeface="Arial" panose="020B0604020202020204" pitchFamily="34" charset="0"/>
              </a:rPr>
              <a:t>Sous réserve de modifications</a:t>
            </a:r>
            <a:endParaRPr lang="fr-FR" sz="2000" b="1" dirty="0">
              <a:solidFill>
                <a:schemeClr val="accent4">
                  <a:lumMod val="60000"/>
                  <a:lumOff val="40000"/>
                </a:schemeClr>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224212" y="352426"/>
            <a:ext cx="5743575" cy="1325562"/>
          </a:xfrm>
        </p:spPr>
        <p:txBody>
          <a:bodyPr rtlCol="0">
            <a:normAutofit fontScale="90000"/>
          </a:bodyPr>
          <a:lstStyle/>
          <a:p>
            <a:pPr algn="ctr" eaLnBrk="1" fontAlgn="auto" hangingPunct="1">
              <a:spcAft>
                <a:spcPts val="0"/>
              </a:spcAft>
              <a:defRPr/>
            </a:pPr>
            <a:r>
              <a:rPr lang="fr-FR" dirty="0" smtClean="0">
                <a:solidFill>
                  <a:schemeClr val="lt1"/>
                </a:solidFill>
              </a:rPr>
              <a:t>Avez-vous bien “digéré” l’atelier </a:t>
            </a:r>
            <a:r>
              <a:rPr lang="fr-FR" dirty="0" smtClean="0">
                <a:solidFill>
                  <a:schemeClr val="bg1"/>
                </a:solidFill>
              </a:rPr>
              <a:t>Aliments &amp; Boissons</a:t>
            </a:r>
            <a:r>
              <a:rPr lang="fr-FR" dirty="0" smtClean="0">
                <a:solidFill>
                  <a:schemeClr val="lt1"/>
                </a:solidFill>
              </a:rPr>
              <a:t>?</a:t>
            </a:r>
            <a:endParaRPr lang="fr-FR" dirty="0">
              <a:solidFill>
                <a:schemeClr val="bg1"/>
              </a:solidFill>
              <a:effectLst>
                <a:outerShdw blurRad="38100" dist="38100" dir="2700000" algn="tl">
                  <a:srgbClr val="000000">
                    <a:alpha val="43137"/>
                  </a:srgbClr>
                </a:outerShdw>
              </a:effectLst>
            </a:endParaRPr>
          </a:p>
        </p:txBody>
      </p:sp>
      <p:sp>
        <p:nvSpPr>
          <p:cNvPr id="3" name="Rectangle 2"/>
          <p:cNvSpPr/>
          <p:nvPr>
            <p:custDataLst>
              <p:tags r:id="rId2"/>
            </p:custDataLst>
          </p:nvPr>
        </p:nvSpPr>
        <p:spPr>
          <a:xfrm>
            <a:off x="-211138" y="2185988"/>
            <a:ext cx="4213226" cy="708025"/>
          </a:xfrm>
          <a:prstGeom prst="rect">
            <a:avLst/>
          </a:prstGeom>
        </p:spPr>
        <p:txBody>
          <a:bodyPr>
            <a:spAutoFit/>
          </a:bodyPr>
          <a:lstStyle/>
          <a:p>
            <a:pPr algn="ctr" eaLnBrk="1" fontAlgn="auto" hangingPunct="1">
              <a:spcBef>
                <a:spcPts val="0"/>
              </a:spcBef>
              <a:spcAft>
                <a:spcPts val="0"/>
              </a:spcAft>
              <a:defRPr/>
            </a:pPr>
            <a:r>
              <a:rPr lang="fr-FR" sz="2000" kern="0" spc="-60" dirty="0" smtClean="0">
                <a:solidFill>
                  <a:srgbClr val="FFFFFF"/>
                </a:solidFill>
                <a:latin typeface="+mn-lt"/>
                <a:cs typeface="Arial" panose="020B0604020202020204" pitchFamily="34" charset="0"/>
              </a:rPr>
              <a:t>93,8% ont trouvé que les informations </a:t>
            </a:r>
          </a:p>
          <a:p>
            <a:pPr algn="ctr" eaLnBrk="1" fontAlgn="auto" hangingPunct="1">
              <a:spcBef>
                <a:spcPts val="0"/>
              </a:spcBef>
              <a:spcAft>
                <a:spcPts val="0"/>
              </a:spcAft>
              <a:defRPr/>
            </a:pPr>
            <a:r>
              <a:rPr lang="fr-FR" sz="2000" kern="0" spc="-60" dirty="0" smtClean="0">
                <a:solidFill>
                  <a:srgbClr val="FFFFFF"/>
                </a:solidFill>
                <a:latin typeface="+mn-lt"/>
                <a:cs typeface="Arial" panose="020B0604020202020204" pitchFamily="34" charset="0"/>
              </a:rPr>
              <a:t>étaient utiles</a:t>
            </a:r>
            <a:endParaRPr lang="fr-FR" sz="1100" kern="0" dirty="0">
              <a:solidFill>
                <a:sysClr val="windowText" lastClr="000000"/>
              </a:solidFill>
              <a:latin typeface="+mn-lt"/>
            </a:endParaRPr>
          </a:p>
        </p:txBody>
      </p:sp>
      <p:pic>
        <p:nvPicPr>
          <p:cNvPr id="4" name="Picture 3"/>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l="17947" t="25513" r="49924" b="5272"/>
          <a:stretch>
            <a:fillRect/>
          </a:stretch>
        </p:blipFill>
        <p:spPr bwMode="auto">
          <a:xfrm>
            <a:off x="258763" y="2997200"/>
            <a:ext cx="322421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custDataLst>
              <p:tags r:id="rId4"/>
            </p:custDataLst>
          </p:nvPr>
        </p:nvSpPr>
        <p:spPr>
          <a:xfrm>
            <a:off x="3621088" y="5033963"/>
            <a:ext cx="4213225" cy="708025"/>
          </a:xfrm>
          <a:prstGeom prst="rect">
            <a:avLst/>
          </a:prstGeom>
        </p:spPr>
        <p:txBody>
          <a:bodyPr>
            <a:spAutoFit/>
          </a:bodyPr>
          <a:lstStyle/>
          <a:p>
            <a:pPr algn="ctr" eaLnBrk="1" fontAlgn="auto" hangingPunct="1">
              <a:spcBef>
                <a:spcPts val="0"/>
              </a:spcBef>
              <a:spcAft>
                <a:spcPts val="0"/>
              </a:spcAft>
              <a:defRPr/>
            </a:pPr>
            <a:r>
              <a:rPr lang="fr-FR" sz="2000" kern="0" spc="-60" dirty="0" smtClean="0">
                <a:solidFill>
                  <a:srgbClr val="FFFFFF"/>
                </a:solidFill>
                <a:latin typeface="+mn-lt"/>
                <a:cs typeface="Arial" panose="020B0604020202020204" pitchFamily="34" charset="0"/>
              </a:rPr>
              <a:t>92,9% ont trouvé que les informations étaient de grande qualité</a:t>
            </a:r>
            <a:endParaRPr lang="fr-FR" sz="1100" kern="0" dirty="0">
              <a:solidFill>
                <a:sysClr val="windowText" lastClr="000000"/>
              </a:solidFill>
              <a:latin typeface="+mn-lt"/>
            </a:endParaRPr>
          </a:p>
        </p:txBody>
      </p:sp>
      <p:pic>
        <p:nvPicPr>
          <p:cNvPr id="6" name="Picture 5"/>
          <p:cNvPicPr>
            <a:picLocks noChangeAspect="1" noChangeArrowheads="1"/>
          </p:cNvPicPr>
          <p:nvPr>
            <p:custDataLst>
              <p:tags r:id="rId5"/>
            </p:custDataLst>
          </p:nvPr>
        </p:nvPicPr>
        <p:blipFill>
          <a:blip r:embed="rId12" cstate="print">
            <a:extLst>
              <a:ext uri="{28A0092B-C50C-407E-A947-70E740481C1C}">
                <a14:useLocalDpi xmlns:a14="http://schemas.microsoft.com/office/drawing/2010/main" val="0"/>
              </a:ext>
            </a:extLst>
          </a:blip>
          <a:srcRect l="9277" t="24840" b="9348"/>
          <a:stretch>
            <a:fillRect/>
          </a:stretch>
        </p:blipFill>
        <p:spPr bwMode="auto">
          <a:xfrm>
            <a:off x="3594100" y="2997200"/>
            <a:ext cx="42243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custDataLst>
              <p:tags r:id="rId6"/>
            </p:custDataLst>
          </p:nvPr>
        </p:nvSpPr>
        <p:spPr>
          <a:xfrm>
            <a:off x="7929563" y="3121025"/>
            <a:ext cx="4213225" cy="708025"/>
          </a:xfrm>
          <a:prstGeom prst="rect">
            <a:avLst/>
          </a:prstGeom>
        </p:spPr>
        <p:txBody>
          <a:bodyPr>
            <a:spAutoFit/>
          </a:bodyPr>
          <a:lstStyle/>
          <a:p>
            <a:pPr algn="ctr" eaLnBrk="1" fontAlgn="auto" hangingPunct="1">
              <a:spcBef>
                <a:spcPts val="0"/>
              </a:spcBef>
              <a:spcAft>
                <a:spcPts val="0"/>
              </a:spcAft>
              <a:defRPr/>
            </a:pPr>
            <a:r>
              <a:rPr lang="fr-FR" sz="2000" kern="0" spc="-60" dirty="0" smtClean="0">
                <a:solidFill>
                  <a:srgbClr val="FFFFFF"/>
                </a:solidFill>
                <a:latin typeface="+mn-lt"/>
                <a:cs typeface="Arial" panose="020B0604020202020204" pitchFamily="34" charset="0"/>
              </a:rPr>
              <a:t>92,9% ont trouvé que les intervenants étaient de grande qualité</a:t>
            </a:r>
            <a:endParaRPr lang="fr-FR" sz="1100" kern="0" dirty="0">
              <a:solidFill>
                <a:sysClr val="windowText" lastClr="000000"/>
              </a:solidFill>
              <a:latin typeface="+mn-lt"/>
            </a:endParaRPr>
          </a:p>
        </p:txBody>
      </p:sp>
      <p:pic>
        <p:nvPicPr>
          <p:cNvPr id="10" name="Content Placeholder 3"/>
          <p:cNvPicPr>
            <a:picLocks noGrp="1" noChangeAspect="1" noChangeArrowheads="1"/>
          </p:cNvPicPr>
          <p:nvPr>
            <p:ph idx="1"/>
            <p:custDataLst>
              <p:tags r:id="rId7"/>
            </p:custDataLst>
          </p:nvPr>
        </p:nvPicPr>
        <p:blipFill>
          <a:blip r:embed="rId13" cstate="print">
            <a:extLst>
              <a:ext uri="{28A0092B-C50C-407E-A947-70E740481C1C}">
                <a14:useLocalDpi xmlns:a14="http://schemas.microsoft.com/office/drawing/2010/main" val="0"/>
              </a:ext>
            </a:extLst>
          </a:blip>
          <a:srcRect l="5881" t="22971" b="12109"/>
          <a:stretch>
            <a:fillRect/>
          </a:stretch>
        </p:blipFill>
        <p:spPr>
          <a:xfrm>
            <a:off x="7929563" y="4337050"/>
            <a:ext cx="4224337" cy="1620838"/>
          </a:xfrm>
        </p:spPr>
      </p:pic>
      <p:sp>
        <p:nvSpPr>
          <p:cNvPr id="22537" name="Rectangle 6"/>
          <p:cNvSpPr>
            <a:spLocks noChangeArrowheads="1"/>
          </p:cNvSpPr>
          <p:nvPr>
            <p:custDataLst>
              <p:tags r:id="rId8"/>
            </p:custDataLst>
          </p:nvPr>
        </p:nvSpPr>
        <p:spPr bwMode="auto">
          <a:xfrm>
            <a:off x="5976938" y="324485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smtClean="0"/>
              <a:t> </a:t>
            </a:r>
            <a:endParaRPr lang="fr-FR" altLang="fr-FR"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custDataLst>
              <p:tags r:id="rId1"/>
            </p:custDataLst>
          </p:nvPr>
        </p:nvSpPr>
        <p:spPr bwMode="auto">
          <a:xfrm>
            <a:off x="5008563" y="2295525"/>
            <a:ext cx="60960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pPr>
            <a:r>
              <a:rPr lang="fr-FR" altLang="fr-FR" dirty="0" smtClean="0">
                <a:solidFill>
                  <a:srgbClr val="FFFFFF"/>
                </a:solidFill>
              </a:rPr>
              <a:t> Centre spécialisé sur la propriété intellectuelle : initiative conjointe du TTIPO &amp; du CARIRI</a:t>
            </a:r>
            <a:endParaRPr lang="fr-FR" altLang="fr-FR" sz="1800" dirty="0" smtClean="0">
              <a:solidFill>
                <a:srgbClr val="FFFFFF"/>
              </a:solidFill>
              <a:latin typeface="Arial" panose="020B0604020202020204" pitchFamily="34" charset="0"/>
            </a:endParaRPr>
          </a:p>
          <a:p>
            <a:pPr eaLnBrk="1" hangingPunct="1">
              <a:lnSpc>
                <a:spcPct val="100000"/>
              </a:lnSpc>
            </a:pPr>
            <a:r>
              <a:rPr lang="fr-FR" altLang="fr-FR" dirty="0" smtClean="0">
                <a:solidFill>
                  <a:srgbClr val="FFFFFF"/>
                </a:solidFill>
              </a:rPr>
              <a:t> Normalisation des produits et documentation des recettes</a:t>
            </a:r>
            <a:endParaRPr lang="fr-FR" altLang="fr-FR" sz="1800" dirty="0" smtClean="0">
              <a:solidFill>
                <a:srgbClr val="FFFFFF"/>
              </a:solidFill>
              <a:latin typeface="Arial" panose="020B0604020202020204" pitchFamily="34" charset="0"/>
            </a:endParaRPr>
          </a:p>
          <a:p>
            <a:pPr eaLnBrk="1" hangingPunct="1">
              <a:lnSpc>
                <a:spcPct val="100000"/>
              </a:lnSpc>
            </a:pPr>
            <a:r>
              <a:rPr lang="fr-FR" altLang="fr-FR" dirty="0" smtClean="0">
                <a:solidFill>
                  <a:srgbClr val="FFFFFF"/>
                </a:solidFill>
              </a:rPr>
              <a:t> Exploration de la mise en œuvre des pratiques de sécurité alimentaire </a:t>
            </a:r>
            <a:endParaRPr lang="fr-FR" altLang="fr-FR" sz="1800" dirty="0" smtClean="0">
              <a:solidFill>
                <a:srgbClr val="FFFFFF"/>
              </a:solidFill>
              <a:latin typeface="Arial" panose="020B0604020202020204" pitchFamily="34" charset="0"/>
            </a:endParaRPr>
          </a:p>
          <a:p>
            <a:pPr eaLnBrk="1" hangingPunct="1">
              <a:lnSpc>
                <a:spcPct val="100000"/>
              </a:lnSpc>
            </a:pPr>
            <a:r>
              <a:rPr lang="fr-FR" altLang="fr-FR" dirty="0" smtClean="0">
                <a:solidFill>
                  <a:srgbClr val="FFFFFF"/>
                </a:solidFill>
              </a:rPr>
              <a:t> Renforcement de l’intérêt pour la protection de la marque</a:t>
            </a:r>
            <a:endParaRPr lang="fr-FR" altLang="fr-FR" sz="1800" dirty="0">
              <a:solidFill>
                <a:srgbClr val="FFFFFF"/>
              </a:solidFill>
              <a:latin typeface="Arial" panose="020B0604020202020204" pitchFamily="34" charset="0"/>
            </a:endParaRPr>
          </a:p>
        </p:txBody>
      </p:sp>
      <p:sp>
        <p:nvSpPr>
          <p:cNvPr id="24579" name="Rectangle 4"/>
          <p:cNvSpPr>
            <a:spLocks noChangeArrowheads="1"/>
          </p:cNvSpPr>
          <p:nvPr>
            <p:custDataLst>
              <p:tags r:id="rId2"/>
            </p:custDataLst>
          </p:nvPr>
        </p:nvSpPr>
        <p:spPr bwMode="auto">
          <a:xfrm>
            <a:off x="5359400" y="254000"/>
            <a:ext cx="5959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400" dirty="0" smtClean="0">
                <a:solidFill>
                  <a:srgbClr val="FFFFFF"/>
                </a:solidFill>
              </a:rPr>
              <a:t>Que s’est-il passé après?</a:t>
            </a:r>
            <a:endParaRPr lang="fr-FR" altLang="fr-FR" sz="1800" dirty="0"/>
          </a:p>
        </p:txBody>
      </p:sp>
      <p:pic>
        <p:nvPicPr>
          <p:cNvPr id="24580" name="Picture 3"/>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0" y="3432175"/>
            <a:ext cx="36957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t="-7675"/>
          <a:stretch>
            <a:fillRect/>
          </a:stretch>
        </p:blipFill>
        <p:spPr bwMode="auto">
          <a:xfrm>
            <a:off x="0" y="-263525"/>
            <a:ext cx="36957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kristiann_sonny_testimonial (720p)">
            <a:hlinkClick r:id="" action="ppaction://media"/>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03250" y="322263"/>
            <a:ext cx="10926763"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368800" y="952500"/>
            <a:ext cx="7505700" cy="1309688"/>
          </a:xfrm>
        </p:spPr>
        <p:txBody>
          <a:bodyPr rtlCol="0">
            <a:noAutofit/>
          </a:bodyPr>
          <a:lstStyle/>
          <a:p>
            <a:pPr algn="ctr" eaLnBrk="1" fontAlgn="auto" hangingPunct="1">
              <a:spcAft>
                <a:spcPts val="0"/>
              </a:spcAft>
              <a:defRPr/>
            </a:pPr>
            <a:r>
              <a:rPr lang="fr-FR" sz="3200" b="1" dirty="0">
                <a:solidFill>
                  <a:schemeClr val="bg1"/>
                </a:solidFill>
                <a:effectLst>
                  <a:outerShdw blurRad="38100" dist="38100" dir="2700000" algn="tl">
                    <a:srgbClr val="000000">
                      <a:alpha val="43137"/>
                    </a:srgbClr>
                  </a:outerShdw>
                </a:effectLst>
              </a:rPr>
              <a:t>Cours magistral portant sur l’identification, la protection, la valorisation et les avantages de vos actifs de création dans notre économie </a:t>
            </a:r>
            <a:r>
              <a:rPr lang="fr-FR" sz="3200" b="1" dirty="0" smtClean="0">
                <a:solidFill>
                  <a:schemeClr val="bg1"/>
                </a:solidFill>
                <a:effectLst>
                  <a:outerShdw blurRad="38100" dist="38100" dir="2700000" algn="tl">
                    <a:srgbClr val="000000">
                      <a:alpha val="43137"/>
                    </a:srgbClr>
                  </a:outerShdw>
                </a:effectLst>
              </a:rPr>
              <a:t>en </a:t>
            </a:r>
            <a:r>
              <a:rPr lang="fr-FR" sz="3200" b="1" dirty="0">
                <a:solidFill>
                  <a:schemeClr val="bg1"/>
                </a:solidFill>
                <a:effectLst>
                  <a:outerShdw blurRad="38100" dist="38100" dir="2700000" algn="tl">
                    <a:srgbClr val="000000">
                      <a:alpha val="43137"/>
                    </a:srgbClr>
                  </a:outerShdw>
                </a:effectLst>
              </a:rPr>
              <a:t>évolution rapide</a:t>
            </a:r>
            <a:endParaRPr lang="fr-FR" sz="3200" dirty="0">
              <a:solidFill>
                <a:schemeClr val="bg1"/>
              </a:solidFill>
              <a:effectLst>
                <a:outerShdw blurRad="38100" dist="38100" dir="2700000" algn="tl">
                  <a:srgbClr val="000000">
                    <a:alpha val="43137"/>
                  </a:srgbClr>
                </a:outerShdw>
              </a:effectLst>
            </a:endParaRPr>
          </a:p>
        </p:txBody>
      </p:sp>
      <p:pic>
        <p:nvPicPr>
          <p:cNvPr id="28675" name="Picture 3"/>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030663" y="3068638"/>
            <a:ext cx="8181975"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175" y="0"/>
            <a:ext cx="4035425"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3175" y="2763838"/>
            <a:ext cx="40290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1514475" y="5495925"/>
            <a:ext cx="1001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9604375" y="2006600"/>
            <a:ext cx="23955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ChangeArrowheads="1"/>
          </p:cNvSpPr>
          <p:nvPr>
            <p:custDataLst>
              <p:tags r:id="rId2"/>
            </p:custDataLst>
          </p:nvPr>
        </p:nvSpPr>
        <p:spPr bwMode="auto">
          <a:xfrm>
            <a:off x="71438" y="0"/>
            <a:ext cx="9532937" cy="66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i="1" dirty="0" smtClean="0">
                <a:solidFill>
                  <a:srgbClr val="F2F2F2"/>
                </a:solidFill>
                <a:ea typeface="Arial" panose="020B0604020202020204" pitchFamily="34" charset="0"/>
                <a:cs typeface="Calibri" panose="020F0502020204030204" pitchFamily="34" charset="0"/>
              </a:rPr>
              <a:t>Après avoir imaginé le concept de l’événement </a:t>
            </a:r>
            <a:r>
              <a:rPr lang="fr-FR" altLang="fr-FR" sz="1800" i="1" dirty="0" err="1" smtClean="0">
                <a:solidFill>
                  <a:srgbClr val="F2F2F2"/>
                </a:solidFill>
                <a:ea typeface="Arial" panose="020B0604020202020204" pitchFamily="34" charset="0"/>
                <a:cs typeface="Calibri" panose="020F0502020204030204" pitchFamily="34" charset="0"/>
              </a:rPr>
              <a:t>Ideas</a:t>
            </a:r>
            <a:r>
              <a:rPr lang="fr-FR" altLang="fr-FR" sz="1800" i="1" dirty="0" smtClean="0">
                <a:solidFill>
                  <a:srgbClr val="F2F2F2"/>
                </a:solidFill>
                <a:ea typeface="Arial" panose="020B0604020202020204" pitchFamily="34" charset="0"/>
                <a:cs typeface="Calibri" panose="020F0502020204030204" pitchFamily="34" charset="0"/>
              </a:rPr>
              <a:t> </a:t>
            </a:r>
            <a:r>
              <a:rPr lang="fr-FR" altLang="fr-FR" sz="1800" i="1" dirty="0" err="1" smtClean="0">
                <a:solidFill>
                  <a:srgbClr val="F2F2F2"/>
                </a:solidFill>
                <a:ea typeface="Arial" panose="020B0604020202020204" pitchFamily="34" charset="0"/>
                <a:cs typeface="Calibri" panose="020F0502020204030204" pitchFamily="34" charset="0"/>
              </a:rPr>
              <a:t>Empowered</a:t>
            </a:r>
            <a:r>
              <a:rPr lang="fr-FR" altLang="fr-FR" sz="1800" i="1" dirty="0" smtClean="0">
                <a:solidFill>
                  <a:srgbClr val="F2F2F2"/>
                </a:solidFill>
                <a:ea typeface="Arial" panose="020B0604020202020204" pitchFamily="34" charset="0"/>
                <a:cs typeface="Calibri" panose="020F0502020204030204" pitchFamily="34" charset="0"/>
              </a:rPr>
              <a:t>, j’ai contacté le TTIPO pour une éventuelle collaboration, qui a été couronnée de succès et a fait boule de neige avec le soutien de l’Académie de l’OMPI.  </a:t>
            </a:r>
            <a:r>
              <a:rPr lang="fr-FR" altLang="fr-FR" sz="1800" i="1" dirty="0" err="1" smtClean="0">
                <a:solidFill>
                  <a:srgbClr val="F2F2F2"/>
                </a:solidFill>
                <a:ea typeface="Arial" panose="020B0604020202020204" pitchFamily="34" charset="0"/>
                <a:cs typeface="Calibri" panose="020F0502020204030204" pitchFamily="34" charset="0"/>
              </a:rPr>
              <a:t>Ideas</a:t>
            </a:r>
            <a:r>
              <a:rPr lang="fr-FR" altLang="fr-FR" sz="1800" i="1" dirty="0" smtClean="0">
                <a:solidFill>
                  <a:srgbClr val="F2F2F2"/>
                </a:solidFill>
                <a:ea typeface="Arial" panose="020B0604020202020204" pitchFamily="34" charset="0"/>
                <a:cs typeface="Calibri" panose="020F0502020204030204" pitchFamily="34" charset="0"/>
              </a:rPr>
              <a:t> </a:t>
            </a:r>
            <a:r>
              <a:rPr lang="fr-FR" altLang="fr-FR" sz="1800" i="1" dirty="0" err="1" smtClean="0">
                <a:solidFill>
                  <a:srgbClr val="F2F2F2"/>
                </a:solidFill>
                <a:ea typeface="Arial" panose="020B0604020202020204" pitchFamily="34" charset="0"/>
                <a:cs typeface="Calibri" panose="020F0502020204030204" pitchFamily="34" charset="0"/>
              </a:rPr>
              <a:t>Empowered</a:t>
            </a:r>
            <a:r>
              <a:rPr lang="fr-FR" altLang="fr-FR" sz="1800" i="1" dirty="0" smtClean="0">
                <a:solidFill>
                  <a:srgbClr val="F2F2F2"/>
                </a:solidFill>
                <a:ea typeface="Arial" panose="020B0604020202020204" pitchFamily="34" charset="0"/>
                <a:cs typeface="Calibri" panose="020F0502020204030204" pitchFamily="34" charset="0"/>
              </a:rPr>
              <a:t> a fourni un contenu visant à élargir l’horizon de tous les créateurs et a été présenté sous la forme de discussions approfondies sur les droits de propriété intellectuelle et leur application dans le domaine numérique et l’innovation;  l’exploration des possibilités offertes par la chaîne de blocs;  et la mesure de la valeur dans les industries de la création.  L’événement s’est terminé par une discussion autour d’un feu de camp qui a permis de comprendre comment les différents points abordés tout au long de la journée pourraient contribuer au développement et à la croissance de l’industrie du carnaval à la Trinité-et-Tobago.  </a:t>
            </a:r>
          </a:p>
          <a:p>
            <a:pPr eaLnBrk="1" hangingPunct="1">
              <a:lnSpc>
                <a:spcPct val="100000"/>
              </a:lnSpc>
              <a:spcBef>
                <a:spcPct val="0"/>
              </a:spcBef>
              <a:buFontTx/>
              <a:buNone/>
            </a:pPr>
            <a:r>
              <a:rPr lang="fr-FR" altLang="fr-FR" sz="1800" i="1" dirty="0" smtClean="0">
                <a:solidFill>
                  <a:srgbClr val="F2F2F2"/>
                </a:solidFill>
                <a:ea typeface="Arial" panose="020B0604020202020204" pitchFamily="34" charset="0"/>
                <a:cs typeface="Calibri" panose="020F0502020204030204" pitchFamily="34" charset="0"/>
              </a:rPr>
              <a:t>À cet égard, l’Académie de l’OMPI a apporté son soutien en la personne de M. Andres </a:t>
            </a:r>
            <a:r>
              <a:rPr lang="fr-FR" altLang="fr-FR" sz="1800" i="1" dirty="0" err="1" smtClean="0">
                <a:solidFill>
                  <a:srgbClr val="F2F2F2"/>
                </a:solidFill>
                <a:ea typeface="Arial" panose="020B0604020202020204" pitchFamily="34" charset="0"/>
                <a:cs typeface="Calibri" panose="020F0502020204030204" pitchFamily="34" charset="0"/>
              </a:rPr>
              <a:t>Guadamuz</a:t>
            </a:r>
            <a:r>
              <a:rPr lang="fr-FR" altLang="fr-FR" sz="1800" i="1" dirty="0" smtClean="0">
                <a:solidFill>
                  <a:srgbClr val="F2F2F2"/>
                </a:solidFill>
                <a:ea typeface="Arial" panose="020B0604020202020204" pitchFamily="34" charset="0"/>
                <a:cs typeface="Calibri" panose="020F0502020204030204" pitchFamily="34" charset="0"/>
              </a:rPr>
              <a:t>, qui, en tant que conférencier principal de l’événement, a donné un aperçu génial de la propriété intellectuelle, de l’innovation et de la chaîne de blocs.  L’événement a également servi de cadre au lancement du Centre national de formation à la propriété intellectuelle, le TTIPO ayant eu l’honneur d’abriter le douzième établissement de formation à la propriété intellectuelle de l’Académie de l’OMPI dans le monde.  L’Académie de l’OMPI et, par extension, le Centre national de formation à la propriété intellectuelle, a montré la voie en utilisant la propriété intellectuelle comme outil de développement global du capital humain.  Étant moi-même impliqué dans ce secteur depuis 2014, l’impact de toutes les initiatives mondiales de l’OMPI a été constamment reconnu et apprécié.  Il convient également d’exprimer notre reconnaissance à M. </a:t>
            </a:r>
            <a:r>
              <a:rPr lang="fr-FR" altLang="fr-FR" sz="1800" i="1" dirty="0" err="1" smtClean="0">
                <a:solidFill>
                  <a:srgbClr val="F2F2F2"/>
                </a:solidFill>
                <a:ea typeface="Arial" panose="020B0604020202020204" pitchFamily="34" charset="0"/>
                <a:cs typeface="Calibri" panose="020F0502020204030204" pitchFamily="34" charset="0"/>
              </a:rPr>
              <a:t>Regan</a:t>
            </a:r>
            <a:r>
              <a:rPr lang="fr-FR" altLang="fr-FR" sz="1800" i="1" dirty="0" smtClean="0">
                <a:solidFill>
                  <a:srgbClr val="F2F2F2"/>
                </a:solidFill>
                <a:ea typeface="Arial" panose="020B0604020202020204" pitchFamily="34" charset="0"/>
                <a:cs typeface="Calibri" panose="020F0502020204030204" pitchFamily="34" charset="0"/>
              </a:rPr>
              <a:t> </a:t>
            </a:r>
            <a:r>
              <a:rPr lang="fr-FR" altLang="fr-FR" sz="1800" i="1" dirty="0" err="1" smtClean="0">
                <a:solidFill>
                  <a:srgbClr val="F2F2F2"/>
                </a:solidFill>
                <a:ea typeface="Arial" panose="020B0604020202020204" pitchFamily="34" charset="0"/>
                <a:cs typeface="Calibri" panose="020F0502020204030204" pitchFamily="34" charset="0"/>
              </a:rPr>
              <a:t>Asgarali</a:t>
            </a:r>
            <a:r>
              <a:rPr lang="fr-FR" altLang="fr-FR" sz="1800" i="1" dirty="0" smtClean="0">
                <a:solidFill>
                  <a:srgbClr val="F2F2F2"/>
                </a:solidFill>
                <a:ea typeface="Arial" panose="020B0604020202020204" pitchFamily="34" charset="0"/>
                <a:cs typeface="Calibri" panose="020F0502020204030204" pitchFamily="34" charset="0"/>
              </a:rPr>
              <a:t>, directeur du TTIPO, pour son dévouement sans faille, en collaboration avec l’OMPI, afin de favoriser le développement des capacités et des opérations du TTIPO, et pour avoir été le fer de lance de la politique nationale en matière de sensibilisation à la propriété intellectuelle.</a:t>
            </a:r>
          </a:p>
          <a:p>
            <a:pPr eaLnBrk="1" hangingPunct="1">
              <a:lnSpc>
                <a:spcPct val="100000"/>
              </a:lnSpc>
              <a:spcBef>
                <a:spcPct val="0"/>
              </a:spcBef>
              <a:buFontTx/>
              <a:buNone/>
            </a:pPr>
            <a:r>
              <a:rPr lang="fr-FR" altLang="fr-FR" sz="1800" i="1" dirty="0" smtClean="0">
                <a:solidFill>
                  <a:schemeClr val="bg1"/>
                </a:solidFill>
                <a:ea typeface="Arial" panose="020B0604020202020204" pitchFamily="34" charset="0"/>
                <a:cs typeface="Calibri" panose="020F0502020204030204" pitchFamily="34" charset="0"/>
              </a:rPr>
              <a:t>M. </a:t>
            </a:r>
            <a:r>
              <a:rPr lang="fr-FR" altLang="fr-FR" sz="1800" i="1" dirty="0" err="1" smtClean="0">
                <a:solidFill>
                  <a:schemeClr val="bg1"/>
                </a:solidFill>
                <a:ea typeface="Arial" panose="020B0604020202020204" pitchFamily="34" charset="0"/>
                <a:cs typeface="Calibri" panose="020F0502020204030204" pitchFamily="34" charset="0"/>
              </a:rPr>
              <a:t>Kahlil</a:t>
            </a:r>
            <a:r>
              <a:rPr lang="fr-FR" altLang="fr-FR" sz="1800" i="1" dirty="0" smtClean="0">
                <a:solidFill>
                  <a:schemeClr val="bg1"/>
                </a:solidFill>
                <a:ea typeface="Arial" panose="020B0604020202020204" pitchFamily="34" charset="0"/>
                <a:cs typeface="Calibri" panose="020F0502020204030204" pitchFamily="34" charset="0"/>
              </a:rPr>
              <a:t> Mohammed, </a:t>
            </a:r>
            <a:r>
              <a:rPr lang="fr-FR" altLang="fr-FR" sz="1800" i="1" dirty="0" smtClean="0">
                <a:solidFill>
                  <a:srgbClr val="F2F2F2"/>
                </a:solidFill>
                <a:ea typeface="Arial" panose="020B0604020202020204" pitchFamily="34" charset="0"/>
                <a:cs typeface="Calibri" panose="020F0502020204030204" pitchFamily="34" charset="0"/>
              </a:rPr>
              <a:t>Consultant en droit de la propriété intellectuelle</a:t>
            </a:r>
            <a:endParaRPr lang="fr-FR" altLang="fr-FR" sz="3200" i="1" dirty="0">
              <a:solidFill>
                <a:srgbClr val="F2F2F2"/>
              </a:solidFill>
              <a:ea typeface="Arial" panose="020B0604020202020204" pitchFamily="34" charset="0"/>
              <a:cs typeface="Calibri" panose="020F0502020204030204" pitchFamily="34" charset="0"/>
            </a:endParaRPr>
          </a:p>
        </p:txBody>
      </p:sp>
      <p:pic>
        <p:nvPicPr>
          <p:cNvPr id="30724" name="Picture 1">
            <a:hlinkClick r:id="rId7"/>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9464675" y="5297488"/>
            <a:ext cx="272732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866900" y="2309813"/>
            <a:ext cx="10515600" cy="471487"/>
          </a:xfrm>
        </p:spPr>
        <p:txBody>
          <a:bodyPr rtlCol="0">
            <a:normAutofit fontScale="90000"/>
          </a:bodyPr>
          <a:lstStyle/>
          <a:p>
            <a:pPr algn="ctr" eaLnBrk="1" fontAlgn="auto" hangingPunct="1">
              <a:spcAft>
                <a:spcPts val="0"/>
              </a:spcAft>
              <a:defRPr/>
            </a:pPr>
            <a:r>
              <a:rPr lang="fr-FR" sz="4000" b="1" dirty="0" smtClean="0">
                <a:solidFill>
                  <a:schemeClr val="bg1"/>
                </a:solidFill>
                <a:latin typeface="+mn-lt"/>
                <a:cs typeface="Arial"/>
              </a:rPr>
              <a:t>1</a:t>
            </a:r>
            <a:r>
              <a:rPr lang="fr-FR" sz="4000" b="1" baseline="30000" dirty="0" smtClean="0">
                <a:solidFill>
                  <a:schemeClr val="bg1"/>
                </a:solidFill>
                <a:latin typeface="+mn-lt"/>
                <a:cs typeface="Arial"/>
              </a:rPr>
              <a:t>er</a:t>
            </a:r>
            <a:r>
              <a:rPr lang="fr-FR" sz="4000" b="1" dirty="0" smtClean="0">
                <a:solidFill>
                  <a:schemeClr val="bg1"/>
                </a:solidFill>
                <a:latin typeface="+mn-lt"/>
                <a:cs typeface="Arial"/>
              </a:rPr>
              <a:t> AOI déposé à travers le TTIPO </a:t>
            </a:r>
            <a:r>
              <a:rPr lang="fr-FR" sz="4000" b="1" dirty="0" smtClean="0">
                <a:solidFill>
                  <a:schemeClr val="bg1"/>
                </a:solidFill>
                <a:latin typeface="+mn-lt"/>
                <a:ea typeface="+mj-lt"/>
                <a:cs typeface="+mj-lt"/>
              </a:rPr>
              <a:t/>
            </a:r>
            <a:br>
              <a:rPr lang="fr-FR" sz="4000" b="1" dirty="0" smtClean="0">
                <a:solidFill>
                  <a:schemeClr val="bg1"/>
                </a:solidFill>
                <a:latin typeface="+mn-lt"/>
                <a:ea typeface="+mj-lt"/>
                <a:cs typeface="+mj-lt"/>
              </a:rPr>
            </a:br>
            <a:endParaRPr lang="fr-FR" sz="4000" dirty="0">
              <a:latin typeface="Arial"/>
              <a:cs typeface="Calibri Light"/>
            </a:endParaRPr>
          </a:p>
        </p:txBody>
      </p:sp>
      <p:pic>
        <p:nvPicPr>
          <p:cNvPr id="32771" name="Content Placeholder 4"/>
          <p:cNvPicPr>
            <a:picLocks noGrp="1" noChangeAspect="1" noChangeArrowheads="1"/>
          </p:cNvPicPr>
          <p:nvPr>
            <p:ph idx="1"/>
            <p:custDataLst>
              <p:tags r:id="rId2"/>
            </p:custDataLst>
          </p:nvPr>
        </p:nvPicPr>
        <p:blipFill>
          <a:blip r:embed="rId17">
            <a:extLst>
              <a:ext uri="{28A0092B-C50C-407E-A947-70E740481C1C}">
                <a14:useLocalDpi xmlns:a14="http://schemas.microsoft.com/office/drawing/2010/main" val="0"/>
              </a:ext>
            </a:extLst>
          </a:blip>
          <a:srcRect/>
          <a:stretch>
            <a:fillRect/>
          </a:stretch>
        </p:blipFill>
        <p:spPr>
          <a:xfrm>
            <a:off x="596900" y="2725738"/>
            <a:ext cx="5276850" cy="2825750"/>
          </a:xfrm>
        </p:spPr>
      </p:pic>
      <p:sp>
        <p:nvSpPr>
          <p:cNvPr id="32772" name="Rectangle 2"/>
          <p:cNvSpPr>
            <a:spLocks noChangeArrowheads="1"/>
          </p:cNvSpPr>
          <p:nvPr>
            <p:custDataLst>
              <p:tags r:id="rId3"/>
            </p:custDataLst>
          </p:nvPr>
        </p:nvSpPr>
        <p:spPr bwMode="auto">
          <a:xfrm>
            <a:off x="10290175" y="211138"/>
            <a:ext cx="1555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dirty="0" smtClean="0">
                <a:solidFill>
                  <a:schemeClr val="bg1"/>
                </a:solidFill>
              </a:rPr>
              <a:t>Brésil</a:t>
            </a:r>
            <a:endParaRPr lang="fr-FR" altLang="fr-FR" sz="4800" dirty="0">
              <a:solidFill>
                <a:schemeClr val="bg1"/>
              </a:solidFill>
            </a:endParaRPr>
          </a:p>
        </p:txBody>
      </p:sp>
      <p:sp>
        <p:nvSpPr>
          <p:cNvPr id="32773" name="Rectangle 3"/>
          <p:cNvSpPr>
            <a:spLocks noChangeArrowheads="1"/>
          </p:cNvSpPr>
          <p:nvPr>
            <p:custDataLst>
              <p:tags r:id="rId4"/>
            </p:custDataLst>
          </p:nvPr>
        </p:nvSpPr>
        <p:spPr bwMode="auto">
          <a:xfrm>
            <a:off x="9786938" y="1895475"/>
            <a:ext cx="2046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dirty="0" smtClean="0">
                <a:solidFill>
                  <a:schemeClr val="bg1"/>
                </a:solidFill>
              </a:rPr>
              <a:t>Canada</a:t>
            </a:r>
            <a:endParaRPr lang="fr-FR" altLang="fr-FR" sz="4800" dirty="0"/>
          </a:p>
        </p:txBody>
      </p:sp>
      <p:sp>
        <p:nvSpPr>
          <p:cNvPr id="32774" name="Rectangle 5"/>
          <p:cNvSpPr>
            <a:spLocks noChangeArrowheads="1"/>
          </p:cNvSpPr>
          <p:nvPr>
            <p:custDataLst>
              <p:tags r:id="rId5"/>
            </p:custDataLst>
          </p:nvPr>
        </p:nvSpPr>
        <p:spPr bwMode="auto">
          <a:xfrm>
            <a:off x="7351713" y="5603875"/>
            <a:ext cx="520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dirty="0" smtClean="0">
                <a:solidFill>
                  <a:schemeClr val="bg1"/>
                </a:solidFill>
              </a:rPr>
              <a:t>Union européenne</a:t>
            </a:r>
            <a:endParaRPr lang="fr-FR" altLang="fr-FR" sz="4800" dirty="0"/>
          </a:p>
        </p:txBody>
      </p:sp>
      <p:sp>
        <p:nvSpPr>
          <p:cNvPr id="32775" name="Rectangle 6"/>
          <p:cNvSpPr>
            <a:spLocks noChangeArrowheads="1"/>
          </p:cNvSpPr>
          <p:nvPr>
            <p:custDataLst>
              <p:tags r:id="rId6"/>
            </p:custDataLst>
          </p:nvPr>
        </p:nvSpPr>
        <p:spPr bwMode="auto">
          <a:xfrm>
            <a:off x="7675563" y="4548188"/>
            <a:ext cx="3703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dirty="0" smtClean="0">
                <a:solidFill>
                  <a:schemeClr val="bg1"/>
                </a:solidFill>
              </a:rPr>
              <a:t>Royaume-Uni</a:t>
            </a:r>
            <a:endParaRPr lang="fr-FR" altLang="fr-FR" sz="4800" dirty="0"/>
          </a:p>
        </p:txBody>
      </p:sp>
      <p:sp>
        <p:nvSpPr>
          <p:cNvPr id="32776" name="Rectangle 7"/>
          <p:cNvSpPr>
            <a:spLocks noChangeArrowheads="1"/>
          </p:cNvSpPr>
          <p:nvPr>
            <p:custDataLst>
              <p:tags r:id="rId7"/>
            </p:custDataLst>
          </p:nvPr>
        </p:nvSpPr>
        <p:spPr bwMode="auto">
          <a:xfrm>
            <a:off x="10215563" y="1052513"/>
            <a:ext cx="1647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dirty="0" smtClean="0">
                <a:solidFill>
                  <a:schemeClr val="bg1"/>
                </a:solidFill>
              </a:rPr>
              <a:t>Japon</a:t>
            </a:r>
            <a:endParaRPr lang="fr-FR" altLang="fr-FR" sz="4800" dirty="0"/>
          </a:p>
        </p:txBody>
      </p:sp>
      <p:sp>
        <p:nvSpPr>
          <p:cNvPr id="32777" name="Rectangle 8"/>
          <p:cNvSpPr>
            <a:spLocks noChangeArrowheads="1"/>
          </p:cNvSpPr>
          <p:nvPr>
            <p:custDataLst>
              <p:tags r:id="rId8"/>
            </p:custDataLst>
          </p:nvPr>
        </p:nvSpPr>
        <p:spPr bwMode="auto">
          <a:xfrm>
            <a:off x="8766175" y="2754313"/>
            <a:ext cx="3048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4800" dirty="0" smtClean="0">
                <a:solidFill>
                  <a:schemeClr val="bg1"/>
                </a:solidFill>
              </a:rPr>
              <a:t>États-Unis </a:t>
            </a:r>
          </a:p>
          <a:p>
            <a:pPr algn="ctr" eaLnBrk="1" hangingPunct="1">
              <a:lnSpc>
                <a:spcPct val="100000"/>
              </a:lnSpc>
              <a:spcBef>
                <a:spcPct val="0"/>
              </a:spcBef>
              <a:buFontTx/>
              <a:buNone/>
            </a:pPr>
            <a:r>
              <a:rPr lang="fr-FR" altLang="fr-FR" sz="4800" dirty="0" smtClean="0">
                <a:solidFill>
                  <a:schemeClr val="bg1"/>
                </a:solidFill>
              </a:rPr>
              <a:t>d’Amérique</a:t>
            </a:r>
            <a:endParaRPr lang="fr-FR" altLang="fr-FR" sz="4800" dirty="0"/>
          </a:p>
        </p:txBody>
      </p:sp>
      <p:cxnSp>
        <p:nvCxnSpPr>
          <p:cNvPr id="11" name="Straight Arrow Connector 10"/>
          <p:cNvCxnSpPr>
            <a:endCxn id="32772" idx="1"/>
          </p:cNvCxnSpPr>
          <p:nvPr>
            <p:custDataLst>
              <p:tags r:id="rId9"/>
            </p:custDataLst>
          </p:nvPr>
        </p:nvCxnSpPr>
        <p:spPr>
          <a:xfrm flipV="1">
            <a:off x="5935663" y="627063"/>
            <a:ext cx="4354512" cy="233838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custDataLst>
              <p:tags r:id="rId10"/>
            </p:custDataLst>
          </p:nvPr>
        </p:nvCxnSpPr>
        <p:spPr>
          <a:xfrm flipV="1">
            <a:off x="5959475" y="1566863"/>
            <a:ext cx="4122738" cy="169386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custDataLst>
              <p:tags r:id="rId11"/>
            </p:custDataLst>
          </p:nvPr>
        </p:nvCxnSpPr>
        <p:spPr>
          <a:xfrm flipV="1">
            <a:off x="5959475" y="2414588"/>
            <a:ext cx="3694113" cy="110966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custDataLst>
              <p:tags r:id="rId12"/>
            </p:custDataLst>
          </p:nvPr>
        </p:nvCxnSpPr>
        <p:spPr>
          <a:xfrm flipV="1">
            <a:off x="5959475" y="3733800"/>
            <a:ext cx="2276475" cy="6350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custDataLst>
              <p:tags r:id="rId13"/>
            </p:custDataLst>
          </p:nvPr>
        </p:nvCxnSpPr>
        <p:spPr>
          <a:xfrm>
            <a:off x="5978525" y="4014788"/>
            <a:ext cx="1495425" cy="82708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custDataLst>
              <p:tags r:id="rId14"/>
            </p:custDataLst>
          </p:nvPr>
        </p:nvCxnSpPr>
        <p:spPr>
          <a:xfrm>
            <a:off x="5929313" y="4244975"/>
            <a:ext cx="1574800" cy="154305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What is CarniCon_">
            <a:hlinkClick r:id="" action="ppaction://media"/>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7538" y="338138"/>
            <a:ext cx="10906125"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custDataLst>
              <p:tags r:id="rId1"/>
            </p:custDataLst>
          </p:nvPr>
        </p:nvSpPr>
        <p:spPr>
          <a:xfrm>
            <a:off x="-1454150" y="1951038"/>
            <a:ext cx="6059488" cy="487362"/>
          </a:xfrm>
        </p:spPr>
        <p:txBody>
          <a:bodyPr/>
          <a:lstStyle/>
          <a:p>
            <a:pPr algn="ctr" eaLnBrk="1" hangingPunct="1"/>
            <a:r>
              <a:rPr lang="fr-FR" altLang="fr-FR" sz="2000" dirty="0" smtClean="0">
                <a:solidFill>
                  <a:schemeClr val="bg1"/>
                </a:solidFill>
              </a:rPr>
              <a:t>290 personnes inscrites</a:t>
            </a:r>
            <a:endParaRPr lang="fr-FR" altLang="fr-FR" sz="2000" dirty="0" smtClean="0">
              <a:solidFill>
                <a:schemeClr val="bg1"/>
              </a:solidFill>
            </a:endParaRPr>
          </a:p>
        </p:txBody>
      </p:sp>
      <p:pic>
        <p:nvPicPr>
          <p:cNvPr id="36867" name="Picture 3"/>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l="17052" r="22948"/>
          <a:stretch>
            <a:fillRect/>
          </a:stretch>
        </p:blipFill>
        <p:spPr bwMode="auto">
          <a:xfrm>
            <a:off x="7038975" y="-11113"/>
            <a:ext cx="515302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itle 1"/>
          <p:cNvSpPr txBox="1">
            <a:spLocks noChangeArrowheads="1"/>
          </p:cNvSpPr>
          <p:nvPr>
            <p:custDataLst>
              <p:tags r:id="rId3"/>
            </p:custDataLst>
          </p:nvPr>
        </p:nvSpPr>
        <p:spPr bwMode="auto">
          <a:xfrm>
            <a:off x="2465388" y="1951038"/>
            <a:ext cx="6057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fr-FR" altLang="fr-FR" sz="2000" dirty="0" smtClean="0">
                <a:solidFill>
                  <a:schemeClr val="bg1"/>
                </a:solidFill>
                <a:latin typeface="Calibri Light" panose="020F0302020204030204" pitchFamily="34" charset="0"/>
              </a:rPr>
              <a:t> Pic de fréquentation à 129</a:t>
            </a:r>
            <a:endParaRPr lang="fr-FR" altLang="fr-FR" sz="2000" dirty="0">
              <a:solidFill>
                <a:schemeClr val="bg1"/>
              </a:solidFill>
              <a:latin typeface="Calibri Light" panose="020F0302020204030204" pitchFamily="34" charset="0"/>
            </a:endParaRPr>
          </a:p>
        </p:txBody>
      </p:sp>
      <p:sp>
        <p:nvSpPr>
          <p:cNvPr id="6" name="Title 1"/>
          <p:cNvSpPr txBox="1">
            <a:spLocks/>
          </p:cNvSpPr>
          <p:nvPr>
            <p:custDataLst>
              <p:tags r:id="rId4"/>
            </p:custDataLst>
          </p:nvPr>
        </p:nvSpPr>
        <p:spPr>
          <a:xfrm>
            <a:off x="434975" y="180975"/>
            <a:ext cx="6059488" cy="1325563"/>
          </a:xfrm>
          <a:prstGeom prst="rect">
            <a:avLst/>
          </a:prstGeom>
        </p:spPr>
        <p:txBody>
          <a:bodyPr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fr-FR" dirty="0" smtClean="0">
                <a:solidFill>
                  <a:schemeClr val="bg1"/>
                </a:solidFill>
              </a:rPr>
              <a:t>Les thèmes abordés ont permis d’apporter une aide appréciable à l’industrie du carnaval de Trinité-et-Tobago</a:t>
            </a:r>
            <a:endParaRPr lang="fr-FR" dirty="0">
              <a:solidFill>
                <a:schemeClr val="bg1"/>
              </a:solidFill>
            </a:endParaRPr>
          </a:p>
        </p:txBody>
      </p:sp>
      <p:sp>
        <p:nvSpPr>
          <p:cNvPr id="7" name="Right Arrow 6"/>
          <p:cNvSpPr/>
          <p:nvPr>
            <p:custDataLst>
              <p:tags r:id="rId5"/>
            </p:custDataLst>
          </p:nvPr>
        </p:nvSpPr>
        <p:spPr>
          <a:xfrm>
            <a:off x="2962275" y="2044700"/>
            <a:ext cx="1193800" cy="33337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36871" name="Title 1"/>
          <p:cNvSpPr txBox="1">
            <a:spLocks noChangeArrowheads="1"/>
          </p:cNvSpPr>
          <p:nvPr>
            <p:custDataLst>
              <p:tags r:id="rId6"/>
            </p:custDataLst>
          </p:nvPr>
        </p:nvSpPr>
        <p:spPr bwMode="auto">
          <a:xfrm>
            <a:off x="530225" y="2700338"/>
            <a:ext cx="60579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fr-FR" altLang="fr-FR" sz="3600" dirty="0" smtClean="0">
                <a:solidFill>
                  <a:schemeClr val="bg1"/>
                </a:solidFill>
                <a:latin typeface="Calibri Light" panose="020F0302020204030204" pitchFamily="34" charset="0"/>
              </a:rPr>
              <a:t>Des discussions ont eu lieu pour faire de cet événement une manifestation annuelle</a:t>
            </a:r>
            <a:endParaRPr lang="fr-FR" altLang="fr-FR" sz="3600" dirty="0">
              <a:solidFill>
                <a:schemeClr val="bg1"/>
              </a:solidFill>
              <a:latin typeface="Calibri Light" panose="020F0302020204030204" pitchFamily="34" charset="0"/>
            </a:endParaRPr>
          </a:p>
        </p:txBody>
      </p:sp>
      <p:pic>
        <p:nvPicPr>
          <p:cNvPr id="36872" name="Picture 8"/>
          <p:cNvPicPr>
            <a:picLocks noChangeAspect="1" noChangeArrowheads="1"/>
          </p:cNvPicPr>
          <p:nvPr>
            <p:custDataLst>
              <p:tags r:id="rId7"/>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779588" y="4208463"/>
            <a:ext cx="3370262"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custDataLst>
              <p:tags r:id="rId1"/>
            </p:custDataLst>
          </p:nvPr>
        </p:nvSpPr>
        <p:spPr>
          <a:xfrm>
            <a:off x="774700" y="-214313"/>
            <a:ext cx="10515600" cy="1325563"/>
          </a:xfrm>
        </p:spPr>
        <p:txBody>
          <a:bodyPr/>
          <a:lstStyle/>
          <a:p>
            <a:pPr algn="ctr" eaLnBrk="1" hangingPunct="1">
              <a:lnSpc>
                <a:spcPct val="100000"/>
              </a:lnSpc>
            </a:pPr>
            <a:r>
              <a:rPr lang="fr-FR" altLang="fr-FR" dirty="0" smtClean="0">
                <a:solidFill>
                  <a:schemeClr val="bg1"/>
                </a:solidFill>
              </a:rPr>
              <a:t>Thèmes abordés</a:t>
            </a:r>
            <a:endParaRPr lang="fr-FR" altLang="fr-FR" dirty="0" smtClean="0">
              <a:solidFill>
                <a:schemeClr val="bg1"/>
              </a:solidFill>
            </a:endParaRPr>
          </a:p>
        </p:txBody>
      </p:sp>
      <p:sp>
        <p:nvSpPr>
          <p:cNvPr id="4" name="Rectangle 3"/>
          <p:cNvSpPr/>
          <p:nvPr>
            <p:custDataLst>
              <p:tags r:id="rId2"/>
            </p:custDataLst>
          </p:nvPr>
        </p:nvSpPr>
        <p:spPr>
          <a:xfrm>
            <a:off x="130175" y="1111250"/>
            <a:ext cx="11804650" cy="4800600"/>
          </a:xfrm>
          <a:prstGeom prst="rect">
            <a:avLst/>
          </a:prstGeom>
        </p:spPr>
        <p:txBody>
          <a:bodyPr>
            <a:spAutoFit/>
          </a:bodyPr>
          <a:lstStyle/>
          <a:p>
            <a:pPr eaLnBrk="1" fontAlgn="auto" hangingPunct="1">
              <a:spcBef>
                <a:spcPts val="0"/>
              </a:spcBef>
              <a:spcAft>
                <a:spcPts val="0"/>
              </a:spcAft>
              <a:defRPr/>
            </a:pPr>
            <a:endParaRPr lang="fr-FR" dirty="0" smtClean="0">
              <a:solidFill>
                <a:schemeClr val="bg1"/>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1. La propriété intellectuelle : un élément clé de la création et de l’innovation</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2. Réunion-débat : maximiser les avantages des droits de propriété intellectuelle (concession de licences,</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franchisage, exploitation commerciale, droits des inventeurs, etc.)</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3. Explorer les types de propriété intellectuelle, la manière dont la propriété intellectuelle est protégée et l’étendue de la protection</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4. Démystifier les </a:t>
            </a:r>
            <a:r>
              <a:rPr lang="fr-FR" dirty="0" smtClean="0">
                <a:solidFill>
                  <a:schemeClr val="bg1">
                    <a:lumMod val="95000"/>
                  </a:schemeClr>
                </a:solidFill>
                <a:latin typeface="+mn-lt"/>
              </a:rPr>
              <a:t>jetons non fongibles </a:t>
            </a:r>
            <a:r>
              <a:rPr lang="fr-FR" dirty="0" smtClean="0">
                <a:solidFill>
                  <a:schemeClr val="bg1">
                    <a:lumMod val="95000"/>
                  </a:schemeClr>
                </a:solidFill>
                <a:latin typeface="Arial" panose="020B0604020202020204" pitchFamily="34" charset="0"/>
              </a:rPr>
              <a:t>(</a:t>
            </a:r>
            <a:r>
              <a:rPr lang="fr-FR" dirty="0" smtClean="0">
                <a:solidFill>
                  <a:schemeClr val="bg1">
                    <a:lumMod val="95000"/>
                  </a:schemeClr>
                </a:solidFill>
                <a:effectLst>
                  <a:outerShdw blurRad="38100" dist="38100" dir="2700000" algn="tl">
                    <a:srgbClr val="000000">
                      <a:alpha val="43137"/>
                    </a:srgbClr>
                  </a:outerShdw>
                </a:effectLst>
                <a:latin typeface="+mn-lt"/>
              </a:rPr>
              <a:t>N</a:t>
            </a:r>
            <a:r>
              <a:rPr lang="fr-FR" dirty="0" smtClean="0">
                <a:solidFill>
                  <a:schemeClr val="bg1"/>
                </a:solidFill>
                <a:effectLst>
                  <a:outerShdw blurRad="38100" dist="38100" dir="2700000" algn="tl">
                    <a:srgbClr val="000000">
                      <a:alpha val="43137"/>
                    </a:srgbClr>
                  </a:outerShdw>
                </a:effectLst>
                <a:latin typeface="+mn-lt"/>
              </a:rPr>
              <a:t>FT) : l’avenir numérique de l’expression créative </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5. Comprendre l’écosystème des NFT</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6. Pratiques recommandées en matière de bons contacts et marchés comme catalyseur pour les droits de propriété intellectuelle dans les NFT, suivi du lancement du marché NFT (et des initiatives) </a:t>
            </a:r>
            <a:r>
              <a:rPr lang="fr-FR" dirty="0" err="1" smtClean="0">
                <a:solidFill>
                  <a:schemeClr val="bg1"/>
                </a:solidFill>
                <a:effectLst>
                  <a:outerShdw blurRad="38100" dist="38100" dir="2700000" algn="tl">
                    <a:srgbClr val="000000">
                      <a:alpha val="43137"/>
                    </a:srgbClr>
                  </a:outerShdw>
                </a:effectLst>
                <a:latin typeface="+mn-lt"/>
              </a:rPr>
              <a:t>Modcomm</a:t>
            </a:r>
            <a:r>
              <a:rPr lang="fr-FR" dirty="0" smtClean="0">
                <a:solidFill>
                  <a:schemeClr val="bg1"/>
                </a:solidFill>
                <a:effectLst>
                  <a:outerShdw blurRad="38100" dist="38100" dir="2700000" algn="tl">
                    <a:srgbClr val="000000">
                      <a:alpha val="43137"/>
                    </a:srgbClr>
                  </a:outerShdw>
                </a:effectLst>
                <a:latin typeface="+mn-lt"/>
              </a:rPr>
              <a:t> </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7. Identifier, quantifier et suivre la valeur de l’économie créative </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8. Le pouvoir économique de la créativité et de la culture</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9. Discussion entre parties prenantes de l’industrie créative </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10. L’esprit de fête</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11. Adapter et réinventer votre marque/activité de carnaval</a:t>
            </a:r>
          </a:p>
          <a:p>
            <a:pPr eaLnBrk="1" fontAlgn="auto" hangingPunct="1">
              <a:spcBef>
                <a:spcPts val="0"/>
              </a:spcBef>
              <a:spcAft>
                <a:spcPts val="0"/>
              </a:spcAft>
              <a:defRPr/>
            </a:pPr>
            <a:r>
              <a:rPr lang="fr-FR" dirty="0" smtClean="0">
                <a:solidFill>
                  <a:schemeClr val="bg1"/>
                </a:solidFill>
                <a:effectLst>
                  <a:outerShdw blurRad="38100" dist="38100" dir="2700000" algn="tl">
                    <a:srgbClr val="000000">
                      <a:alpha val="43137"/>
                    </a:srgbClr>
                  </a:outerShdw>
                </a:effectLst>
                <a:latin typeface="+mn-lt"/>
              </a:rPr>
              <a:t>12. Un “Esprit de fête” ouvert à tous sur les opportunités qu’auront les bandes, marques, manifestations, mascarades, histoires, arts et traditions dans le carnaval de demain</a:t>
            </a:r>
            <a:endParaRPr lang="fr-FR"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b="13559"/>
          <a:stretch>
            <a:fillRect/>
          </a:stretch>
        </p:blipFill>
        <p:spPr bwMode="auto">
          <a:xfrm>
            <a:off x="-26988" y="0"/>
            <a:ext cx="12218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custDataLst>
              <p:tags r:id="rId2"/>
            </p:custDataLst>
          </p:nvPr>
        </p:nvSpPr>
        <p:spPr>
          <a:xfrm>
            <a:off x="0" y="0"/>
            <a:ext cx="3282950" cy="1325563"/>
          </a:xfrm>
        </p:spPr>
        <p:txBody>
          <a:bodyPr rtlCol="0">
            <a:normAutofit/>
          </a:bodyPr>
          <a:lstStyle/>
          <a:p>
            <a:pPr algn="ctr" eaLnBrk="1" fontAlgn="auto" hangingPunct="1">
              <a:spcAft>
                <a:spcPts val="0"/>
              </a:spcAft>
              <a:defRPr/>
            </a:pPr>
            <a:r>
              <a:rPr lang="fr-FR" dirty="0" smtClean="0">
                <a:effectLst>
                  <a:outerShdw blurRad="38100" dist="38100" dir="2700000" algn="tl">
                    <a:srgbClr val="000000">
                      <a:alpha val="43137"/>
                    </a:srgbClr>
                  </a:outerShdw>
                </a:effectLst>
              </a:rPr>
              <a:t>Merci!</a:t>
            </a:r>
            <a:endParaRPr lang="fr-FR" dirty="0">
              <a:effectLst>
                <a:outerShdw blurRad="38100" dist="38100" dir="2700000" algn="tl">
                  <a:srgbClr val="000000">
                    <a:alpha val="43137"/>
                  </a:srgbClr>
                </a:outerShdw>
              </a:effectLst>
            </a:endParaRPr>
          </a:p>
        </p:txBody>
      </p:sp>
      <p:pic>
        <p:nvPicPr>
          <p:cNvPr id="40964" name="Picture 3">
            <a:hlinkClick r:id="rId9"/>
          </p:cNvPr>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462213" y="1066800"/>
            <a:ext cx="5159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11"/>
          </p:cNvPr>
          <p:cNvPicPr>
            <a:picLocks noChangeAspect="1"/>
          </p:cNvPicPr>
          <p:nvPr>
            <p:custDataLst>
              <p:tags r:id="rId4"/>
            </p:custDataLst>
          </p:nvPr>
        </p:nvPicPr>
        <p:blipFill>
          <a:blip r:embed="rId12"/>
          <a:stretch>
            <a:fillRect/>
          </a:stretch>
        </p:blipFill>
        <p:spPr>
          <a:xfrm>
            <a:off x="312754" y="1067028"/>
            <a:ext cx="520223" cy="5170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40966" name="Picture 6">
            <a:hlinkClick r:id="rId13"/>
          </p:cNvPr>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382713" y="1066800"/>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custDataLst>
              <p:tags r:id="rId1"/>
            </p:custDataLst>
          </p:nvPr>
        </p:nvSpPr>
        <p:spPr>
          <a:xfrm>
            <a:off x="6454775" y="469900"/>
            <a:ext cx="5286375" cy="1892300"/>
          </a:xfrm>
        </p:spPr>
        <p:txBody>
          <a:bodyPr rtlCol="0">
            <a:normAutofit/>
          </a:bodyPr>
          <a:lstStyle/>
          <a:p>
            <a:pPr eaLnBrk="1" fontAlgn="auto" hangingPunct="1">
              <a:spcAft>
                <a:spcPts val="0"/>
              </a:spcAft>
              <a:defRPr/>
            </a:pPr>
            <a:r>
              <a:rPr lang="fr-FR" sz="3200" dirty="0" smtClean="0">
                <a:solidFill>
                  <a:schemeClr val="bg1"/>
                </a:solidFill>
                <a:effectLst>
                  <a:outerShdw blurRad="38100" dist="38100" dir="2700000" algn="tl">
                    <a:srgbClr val="000000">
                      <a:alpha val="43137"/>
                    </a:srgbClr>
                  </a:outerShdw>
                </a:effectLst>
              </a:rPr>
              <a:t>Le Centre national de formation à la propriété intellectuelle de Trinité-et-Tobago</a:t>
            </a:r>
            <a:endParaRPr lang="fr-FR" sz="3200" dirty="0">
              <a:solidFill>
                <a:schemeClr val="bg1"/>
              </a:solidFill>
              <a:effectLst>
                <a:outerShdw blurRad="38100" dist="38100" dir="2700000" algn="tl">
                  <a:srgbClr val="000000">
                    <a:alpha val="43137"/>
                  </a:srgbClr>
                </a:outerShdw>
              </a:effectLst>
            </a:endParaRPr>
          </a:p>
        </p:txBody>
      </p:sp>
      <p:sp>
        <p:nvSpPr>
          <p:cNvPr id="5" name="Subtitle 2"/>
          <p:cNvSpPr txBox="1">
            <a:spLocks/>
          </p:cNvSpPr>
          <p:nvPr>
            <p:custDataLst>
              <p:tags r:id="rId2"/>
            </p:custDataLst>
          </p:nvPr>
        </p:nvSpPr>
        <p:spPr>
          <a:xfrm>
            <a:off x="6904038" y="3956050"/>
            <a:ext cx="5287962" cy="1338263"/>
          </a:xfrm>
          <a:prstGeom prst="rect">
            <a:avLst/>
          </a:prstGeom>
        </p:spPr>
        <p:txBody>
          <a:bodyPr>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fr-FR" dirty="0" smtClean="0">
                <a:solidFill>
                  <a:schemeClr val="bg1"/>
                </a:solidFill>
                <a:effectLst>
                  <a:outerShdw blurRad="38100" dist="38100" dir="2700000" algn="tl">
                    <a:srgbClr val="000000">
                      <a:alpha val="43137"/>
                    </a:srgbClr>
                  </a:outerShdw>
                </a:effectLst>
              </a:rPr>
              <a:t>Présenté par :</a:t>
            </a:r>
          </a:p>
          <a:p>
            <a:pPr fontAlgn="auto">
              <a:spcAft>
                <a:spcPts val="0"/>
              </a:spcAft>
              <a:defRPr/>
            </a:pPr>
            <a:r>
              <a:rPr lang="fr-FR" dirty="0" smtClean="0">
                <a:solidFill>
                  <a:schemeClr val="bg1"/>
                </a:solidFill>
                <a:effectLst>
                  <a:outerShdw blurRad="38100" dist="38100" dir="2700000" algn="tl">
                    <a:srgbClr val="000000">
                      <a:alpha val="43137"/>
                    </a:srgbClr>
                  </a:outerShdw>
                </a:effectLst>
              </a:rPr>
              <a:t>M. </a:t>
            </a:r>
            <a:r>
              <a:rPr lang="fr-FR" dirty="0" err="1" smtClean="0">
                <a:solidFill>
                  <a:schemeClr val="bg1"/>
                </a:solidFill>
                <a:effectLst>
                  <a:outerShdw blurRad="38100" dist="38100" dir="2700000" algn="tl">
                    <a:srgbClr val="000000">
                      <a:alpha val="43137"/>
                    </a:srgbClr>
                  </a:outerShdw>
                </a:effectLst>
              </a:rPr>
              <a:t>Regan</a:t>
            </a:r>
            <a:r>
              <a:rPr lang="fr-FR" dirty="0" smtClean="0">
                <a:solidFill>
                  <a:schemeClr val="bg1"/>
                </a:solidFill>
                <a:effectLst>
                  <a:outerShdw blurRad="38100" dist="38100" dir="2700000" algn="tl">
                    <a:srgbClr val="000000">
                      <a:alpha val="43137"/>
                    </a:srgbClr>
                  </a:outerShdw>
                </a:effectLst>
              </a:rPr>
              <a:t> </a:t>
            </a:r>
            <a:r>
              <a:rPr lang="fr-FR" dirty="0" err="1" smtClean="0">
                <a:solidFill>
                  <a:schemeClr val="bg1"/>
                </a:solidFill>
                <a:effectLst>
                  <a:outerShdw blurRad="38100" dist="38100" dir="2700000" algn="tl">
                    <a:srgbClr val="000000">
                      <a:alpha val="43137"/>
                    </a:srgbClr>
                  </a:outerShdw>
                </a:effectLst>
              </a:rPr>
              <a:t>Asgarali</a:t>
            </a:r>
            <a:r>
              <a:rPr lang="fr-FR" dirty="0" smtClean="0">
                <a:solidFill>
                  <a:schemeClr val="bg1"/>
                </a:solidFill>
                <a:effectLst>
                  <a:outerShdw blurRad="38100" dist="38100" dir="2700000" algn="tl">
                    <a:srgbClr val="000000">
                      <a:alpha val="43137"/>
                    </a:srgbClr>
                  </a:outerShdw>
                </a:effectLst>
              </a:rPr>
              <a:t>, TTIPO</a:t>
            </a:r>
          </a:p>
          <a:p>
            <a:pPr fontAlgn="auto">
              <a:spcAft>
                <a:spcPts val="0"/>
              </a:spcAft>
              <a:defRPr/>
            </a:pPr>
            <a:r>
              <a:rPr lang="fr-FR" dirty="0" smtClean="0">
                <a:solidFill>
                  <a:schemeClr val="bg1"/>
                </a:solidFill>
                <a:effectLst>
                  <a:outerShdw blurRad="38100" dist="38100" dir="2700000" algn="tl">
                    <a:srgbClr val="000000">
                      <a:alpha val="43137"/>
                    </a:srgbClr>
                  </a:outerShdw>
                </a:effectLst>
              </a:rPr>
              <a:t>Mme Laura D’</a:t>
            </a:r>
            <a:r>
              <a:rPr lang="fr-FR" dirty="0" err="1">
                <a:solidFill>
                  <a:schemeClr val="bg1"/>
                </a:solidFill>
                <a:effectLst>
                  <a:outerShdw blurRad="38100" dist="38100" dir="2700000" algn="tl">
                    <a:srgbClr val="000000">
                      <a:alpha val="43137"/>
                    </a:srgbClr>
                  </a:outerShdw>
                </a:effectLst>
              </a:rPr>
              <a:t>A</a:t>
            </a:r>
            <a:r>
              <a:rPr lang="fr-FR" dirty="0" err="1" smtClean="0">
                <a:solidFill>
                  <a:schemeClr val="bg1"/>
                </a:solidFill>
                <a:effectLst>
                  <a:outerShdw blurRad="38100" dist="38100" dir="2700000" algn="tl">
                    <a:srgbClr val="000000">
                      <a:alpha val="43137"/>
                    </a:srgbClr>
                  </a:outerShdw>
                </a:effectLst>
              </a:rPr>
              <a:t>breau</a:t>
            </a:r>
            <a:r>
              <a:rPr lang="fr-FR" dirty="0" smtClean="0">
                <a:solidFill>
                  <a:schemeClr val="bg1"/>
                </a:solidFill>
                <a:effectLst>
                  <a:outerShdw blurRad="38100" dist="38100" dir="2700000" algn="tl">
                    <a:srgbClr val="000000">
                      <a:alpha val="43137"/>
                    </a:srgbClr>
                  </a:outerShdw>
                </a:effectLst>
              </a:rPr>
              <a:t>, CARIRI</a:t>
            </a:r>
          </a:p>
          <a:p>
            <a:pPr fontAlgn="auto">
              <a:spcAft>
                <a:spcPts val="0"/>
              </a:spcAft>
              <a:defRPr/>
            </a:pPr>
            <a:r>
              <a:rPr lang="fr-FR" dirty="0" smtClean="0">
                <a:solidFill>
                  <a:schemeClr val="bg1"/>
                </a:solidFill>
                <a:effectLst>
                  <a:outerShdw blurRad="38100" dist="38100" dir="2700000" algn="tl">
                    <a:srgbClr val="000000">
                      <a:alpha val="43137"/>
                    </a:srgbClr>
                  </a:outerShdw>
                </a:effectLst>
              </a:rPr>
              <a:t>M. Nicholas </a:t>
            </a:r>
            <a:r>
              <a:rPr lang="fr-FR" dirty="0" err="1" smtClean="0">
                <a:solidFill>
                  <a:schemeClr val="bg1"/>
                </a:solidFill>
                <a:effectLst>
                  <a:outerShdw blurRad="38100" dist="38100" dir="2700000" algn="tl">
                    <a:srgbClr val="000000">
                      <a:alpha val="43137"/>
                    </a:srgbClr>
                  </a:outerShdw>
                </a:effectLst>
              </a:rPr>
              <a:t>Gayahpersad</a:t>
            </a:r>
            <a:r>
              <a:rPr lang="fr-FR" dirty="0" smtClean="0">
                <a:solidFill>
                  <a:schemeClr val="bg1"/>
                </a:solidFill>
                <a:effectLst>
                  <a:outerShdw blurRad="38100" dist="38100" dir="2700000" algn="tl">
                    <a:srgbClr val="000000">
                      <a:alpha val="43137"/>
                    </a:srgbClr>
                  </a:outerShdw>
                </a:effectLst>
              </a:rPr>
              <a:t>, TTIPO</a:t>
            </a:r>
            <a:endParaRPr lang="fr-FR" dirty="0">
              <a:solidFill>
                <a:schemeClr val="bg1"/>
              </a:solidFill>
              <a:effectLst>
                <a:outerShdw blurRad="38100" dist="38100" dir="2700000" algn="tl">
                  <a:srgbClr val="000000">
                    <a:alpha val="43137"/>
                  </a:srgbClr>
                </a:outerShdw>
              </a:effectLst>
            </a:endParaRPr>
          </a:p>
        </p:txBody>
      </p:sp>
      <p:pic>
        <p:nvPicPr>
          <p:cNvPr id="6148" name="Picture 5"/>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7332663" y="5672138"/>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0726738" y="5481638"/>
            <a:ext cx="139541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7"/>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8929688" y="5672138"/>
            <a:ext cx="1395412"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p:cNvPicPr>
            <a:picLocks noChangeAspect="1" noChangeArrowheads="1"/>
          </p:cNvPicPr>
          <p:nvPr>
            <p:custDataLst>
              <p:tags r:id="rId6"/>
            </p:custDataLst>
          </p:nvPr>
        </p:nvPicPr>
        <p:blipFill>
          <a:blip r:embed="rId12" cstate="print">
            <a:extLst>
              <a:ext uri="{28A0092B-C50C-407E-A947-70E740481C1C}">
                <a14:useLocalDpi xmlns:a14="http://schemas.microsoft.com/office/drawing/2010/main" val="0"/>
              </a:ext>
            </a:extLst>
          </a:blip>
          <a:srcRect r="33466"/>
          <a:stretch>
            <a:fillRect/>
          </a:stretch>
        </p:blipFill>
        <p:spPr bwMode="auto">
          <a:xfrm>
            <a:off x="593725" y="595313"/>
            <a:ext cx="5656263"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54050" y="317500"/>
            <a:ext cx="5245100" cy="796925"/>
          </a:xfrm>
        </p:spPr>
        <p:txBody>
          <a:bodyPr rtlCol="0">
            <a:normAutofit/>
          </a:bodyPr>
          <a:lstStyle/>
          <a:p>
            <a:pPr algn="ctr" eaLnBrk="1" fontAlgn="auto" hangingPunct="1">
              <a:spcAft>
                <a:spcPts val="0"/>
              </a:spcAft>
              <a:defRPr/>
            </a:pPr>
            <a:r>
              <a:rPr lang="fr-FR" dirty="0" smtClean="0">
                <a:solidFill>
                  <a:schemeClr val="bg1"/>
                </a:solidFill>
                <a:effectLst>
                  <a:outerShdw blurRad="38100" dist="38100" dir="2700000" algn="tl">
                    <a:srgbClr val="000000">
                      <a:alpha val="43137"/>
                    </a:srgbClr>
                  </a:outerShdw>
                </a:effectLst>
              </a:rPr>
              <a:t>Le mandat</a:t>
            </a:r>
            <a:endParaRPr lang="fr-FR" dirty="0">
              <a:solidFill>
                <a:schemeClr val="bg1"/>
              </a:solidFill>
              <a:effectLst>
                <a:outerShdw blurRad="38100" dist="38100" dir="2700000" algn="tl">
                  <a:srgbClr val="000000">
                    <a:alpha val="43137"/>
                  </a:srgbClr>
                </a:outerShdw>
              </a:effectLst>
            </a:endParaRPr>
          </a:p>
        </p:txBody>
      </p:sp>
      <p:sp>
        <p:nvSpPr>
          <p:cNvPr id="6" name="Title 1"/>
          <p:cNvSpPr txBox="1">
            <a:spLocks/>
          </p:cNvSpPr>
          <p:nvPr>
            <p:custDataLst>
              <p:tags r:id="rId2"/>
            </p:custDataLst>
          </p:nvPr>
        </p:nvSpPr>
        <p:spPr>
          <a:xfrm>
            <a:off x="60325" y="822325"/>
            <a:ext cx="6434138" cy="603567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fontAlgn="auto">
              <a:spcAft>
                <a:spcPts val="0"/>
              </a:spcAft>
              <a:buFont typeface="Arial" panose="020B0604020202020204" pitchFamily="34" charset="0"/>
              <a:buChar char="•"/>
              <a:defRPr/>
            </a:pPr>
            <a:r>
              <a:rPr lang="fr-FR" sz="2000" dirty="0" smtClean="0">
                <a:solidFill>
                  <a:schemeClr val="bg1"/>
                </a:solidFill>
              </a:rPr>
              <a:t>En matière d’enseignement, l’Office de la propriété intellectuelle de Trinité-et-Tobago (TTIPO) est chargé de mettre à la disposition du public les informations relatives à la propriété intellectuelle.</a:t>
            </a:r>
          </a:p>
          <a:p>
            <a:pPr marL="571500" indent="-571500" fontAlgn="auto">
              <a:spcAft>
                <a:spcPts val="0"/>
              </a:spcAft>
              <a:buFont typeface="Arial" panose="020B0604020202020204" pitchFamily="34" charset="0"/>
              <a:buChar char="•"/>
              <a:defRPr/>
            </a:pPr>
            <a:endParaRPr lang="fr-FR" sz="2000" dirty="0" smtClean="0">
              <a:solidFill>
                <a:schemeClr val="bg1"/>
              </a:solidFill>
            </a:endParaRPr>
          </a:p>
          <a:p>
            <a:pPr marL="571500" indent="-571500" fontAlgn="auto">
              <a:spcAft>
                <a:spcPts val="0"/>
              </a:spcAft>
              <a:buFont typeface="Arial" panose="020B0604020202020204" pitchFamily="34" charset="0"/>
              <a:buChar char="•"/>
              <a:defRPr/>
            </a:pPr>
            <a:r>
              <a:rPr lang="fr-FR" sz="2000" dirty="0" smtClean="0">
                <a:solidFill>
                  <a:schemeClr val="bg1"/>
                </a:solidFill>
              </a:rPr>
              <a:t>Depuis sa création, le TTIPO a entrepris une série d’initiatives dans le domaine de l’éducation à Trinité-et-Tobago.</a:t>
            </a:r>
          </a:p>
          <a:p>
            <a:pPr fontAlgn="auto">
              <a:spcAft>
                <a:spcPts val="0"/>
              </a:spcAft>
              <a:defRPr/>
            </a:pPr>
            <a:endParaRPr lang="fr-FR" sz="2000" dirty="0" smtClean="0">
              <a:solidFill>
                <a:schemeClr val="bg1"/>
              </a:solidFill>
            </a:endParaRPr>
          </a:p>
          <a:p>
            <a:pPr marL="571500" indent="-571500" fontAlgn="auto">
              <a:spcAft>
                <a:spcPts val="0"/>
              </a:spcAft>
              <a:buFont typeface="Arial" panose="020B0604020202020204" pitchFamily="34" charset="0"/>
              <a:buChar char="•"/>
              <a:defRPr/>
            </a:pPr>
            <a:r>
              <a:rPr lang="fr-FR" sz="2000" dirty="0" smtClean="0">
                <a:solidFill>
                  <a:schemeClr val="bg1"/>
                </a:solidFill>
              </a:rPr>
              <a:t>Pour encourager une culture de respect de la propriété intellectuelle, il s’est avéré nécessaire de formaliser l’éducation, l’information et la formation. </a:t>
            </a:r>
          </a:p>
          <a:p>
            <a:pPr marL="571500" indent="-571500" fontAlgn="auto">
              <a:spcAft>
                <a:spcPts val="0"/>
              </a:spcAft>
              <a:buFont typeface="Arial" panose="020B0604020202020204" pitchFamily="34" charset="0"/>
              <a:buChar char="•"/>
              <a:defRPr/>
            </a:pPr>
            <a:endParaRPr lang="fr-FR" sz="2000" dirty="0" smtClean="0">
              <a:solidFill>
                <a:schemeClr val="bg1"/>
              </a:solidFill>
            </a:endParaRPr>
          </a:p>
          <a:p>
            <a:pPr marL="571500" indent="-571500" fontAlgn="auto">
              <a:spcAft>
                <a:spcPts val="0"/>
              </a:spcAft>
              <a:buFont typeface="Arial" panose="020B0604020202020204" pitchFamily="34" charset="0"/>
              <a:buChar char="•"/>
              <a:defRPr/>
            </a:pPr>
            <a:r>
              <a:rPr lang="fr-FR" sz="2000" dirty="0" smtClean="0">
                <a:solidFill>
                  <a:schemeClr val="bg1"/>
                </a:solidFill>
              </a:rPr>
              <a:t>Le TTIPO est en passe d’intégrer dans ses programmes d’enseignement l’éducation à la propriété intellectuelle.</a:t>
            </a:r>
          </a:p>
          <a:p>
            <a:pPr marL="571500" indent="-571500" fontAlgn="auto">
              <a:spcAft>
                <a:spcPts val="0"/>
              </a:spcAft>
              <a:buFont typeface="Arial" panose="020B0604020202020204" pitchFamily="34" charset="0"/>
              <a:buChar char="•"/>
              <a:defRPr/>
            </a:pPr>
            <a:endParaRPr lang="fr-FR" sz="2000" dirty="0" smtClean="0">
              <a:solidFill>
                <a:schemeClr val="bg1"/>
              </a:solidFill>
            </a:endParaRPr>
          </a:p>
          <a:p>
            <a:pPr marL="571500" indent="-571500" fontAlgn="auto">
              <a:spcAft>
                <a:spcPts val="0"/>
              </a:spcAft>
              <a:buFont typeface="Arial" panose="020B0604020202020204" pitchFamily="34" charset="0"/>
              <a:buChar char="•"/>
              <a:defRPr/>
            </a:pPr>
            <a:r>
              <a:rPr lang="fr-FR" sz="2000" dirty="0" smtClean="0">
                <a:solidFill>
                  <a:schemeClr val="bg1"/>
                </a:solidFill>
              </a:rPr>
              <a:t>L’Office de la propriété intellectuelle de Trinité-et-Tobago a mis en place un Mémorandum d’accord avec l’OMPI pour la création du Centre national de formation à la propriété intellectuelle.</a:t>
            </a:r>
            <a:endParaRPr lang="fr-FR" sz="2000" dirty="0">
              <a:solidFill>
                <a:schemeClr val="bg1"/>
              </a:solidFill>
            </a:endParaRPr>
          </a:p>
        </p:txBody>
      </p:sp>
      <p:pic>
        <p:nvPicPr>
          <p:cNvPr id="8196" name="Picture 2"/>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l="28877" t="25742" b="26205"/>
          <a:stretch>
            <a:fillRect/>
          </a:stretch>
        </p:blipFill>
        <p:spPr bwMode="auto">
          <a:xfrm>
            <a:off x="6656388" y="4044950"/>
            <a:ext cx="55514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6656388" y="0"/>
            <a:ext cx="5535612"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997450" y="0"/>
            <a:ext cx="719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t="28700" b="19548"/>
          <a:stretch>
            <a:fillRect/>
          </a:stretch>
        </p:blipFill>
        <p:spPr bwMode="auto">
          <a:xfrm>
            <a:off x="3175" y="2917825"/>
            <a:ext cx="505777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6350" y="0"/>
            <a:ext cx="50038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custDataLst>
              <p:tags r:id="rId1"/>
            </p:custDataLst>
          </p:nvPr>
        </p:nvSpPr>
        <p:spPr>
          <a:xfrm>
            <a:off x="3224213" y="-201613"/>
            <a:ext cx="5648325" cy="1325563"/>
          </a:xfrm>
        </p:spPr>
        <p:txBody>
          <a:bodyPr/>
          <a:lstStyle/>
          <a:p>
            <a:pPr eaLnBrk="1" hangingPunct="1"/>
            <a:r>
              <a:rPr lang="fr-FR" altLang="fr-FR" dirty="0" smtClean="0">
                <a:solidFill>
                  <a:schemeClr val="bg1"/>
                </a:solidFill>
              </a:rPr>
              <a:t>Programmes à venir</a:t>
            </a:r>
            <a:endParaRPr lang="fr-FR" altLang="fr-FR" dirty="0" smtClean="0">
              <a:solidFill>
                <a:schemeClr val="bg1"/>
              </a:solidFill>
            </a:endParaRPr>
          </a:p>
        </p:txBody>
      </p:sp>
      <p:pic>
        <p:nvPicPr>
          <p:cNvPr id="12291" name="Picture 3"/>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5938" y="1430338"/>
            <a:ext cx="4760912"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custDataLst>
              <p:tags r:id="rId3"/>
            </p:custDataLst>
          </p:nvPr>
        </p:nvSpPr>
        <p:spPr>
          <a:xfrm>
            <a:off x="268288" y="6069013"/>
            <a:ext cx="6000750" cy="523875"/>
          </a:xfrm>
          <a:prstGeom prst="rect">
            <a:avLst/>
          </a:prstGeom>
        </p:spPr>
        <p:txBody>
          <a:bodyPr wrap="none">
            <a:spAutoFit/>
          </a:bodyPr>
          <a:lstStyle/>
          <a:p>
            <a:pPr eaLnBrk="1" fontAlgn="auto" hangingPunct="1">
              <a:spcBef>
                <a:spcPts val="0"/>
              </a:spcBef>
              <a:spcAft>
                <a:spcPts val="0"/>
              </a:spcAft>
              <a:defRPr/>
            </a:pPr>
            <a:r>
              <a:rPr lang="fr-FR" sz="2800" dirty="0" smtClean="0">
                <a:solidFill>
                  <a:schemeClr val="bg1"/>
                </a:solidFill>
                <a:effectLst>
                  <a:outerShdw blurRad="38100" dist="38100" dir="2700000" algn="tl">
                    <a:srgbClr val="000000">
                      <a:alpha val="43137"/>
                    </a:srgbClr>
                  </a:outerShdw>
                </a:effectLst>
                <a:latin typeface="+mn-lt"/>
              </a:rPr>
              <a:t>Introduction</a:t>
            </a:r>
            <a:r>
              <a:rPr lang="fr-FR" sz="2800" dirty="0" smtClean="0">
                <a:effectLst>
                  <a:outerShdw blurRad="38100" dist="38100" dir="2700000" algn="tl">
                    <a:srgbClr val="000000">
                      <a:alpha val="43137"/>
                    </a:srgbClr>
                  </a:outerShdw>
                </a:effectLst>
                <a:latin typeface="+mn-lt"/>
              </a:rPr>
              <a:t> </a:t>
            </a:r>
            <a:r>
              <a:rPr lang="fr-FR" sz="2800" dirty="0" smtClean="0">
                <a:solidFill>
                  <a:schemeClr val="bg1">
                    <a:lumMod val="95000"/>
                  </a:schemeClr>
                </a:solidFill>
                <a:effectLst>
                  <a:outerShdw blurRad="38100" dist="38100" dir="2700000" algn="tl">
                    <a:srgbClr val="000000">
                      <a:alpha val="43137"/>
                    </a:srgbClr>
                  </a:outerShdw>
                </a:effectLst>
                <a:latin typeface="+mn-lt"/>
              </a:rPr>
              <a:t>à la propriété intellectuelle</a:t>
            </a:r>
            <a:endParaRPr lang="fr-FR" sz="2800" dirty="0">
              <a:solidFill>
                <a:schemeClr val="bg1">
                  <a:lumMod val="95000"/>
                </a:schemeClr>
              </a:solidFill>
              <a:effectLst>
                <a:outerShdw blurRad="38100" dist="38100" dir="2700000" algn="tl">
                  <a:srgbClr val="000000">
                    <a:alpha val="43137"/>
                  </a:srgbClr>
                </a:outerShdw>
              </a:effectLst>
              <a:latin typeface="+mn-lt"/>
            </a:endParaRPr>
          </a:p>
        </p:txBody>
      </p:sp>
      <p:pic>
        <p:nvPicPr>
          <p:cNvPr id="12293" name="Picture 9" descr="Principes et pratique de la gestion de la propriété intellectuelle&#10;&#10;&#10;&#10;&#10;&#10;&#10;&#10;"/>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5802313" y="1430338"/>
            <a:ext cx="6142037"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txBox="1">
            <a:spLocks noChangeArrowheads="1"/>
          </p:cNvSpPr>
          <p:nvPr>
            <p:custDataLst>
              <p:tags r:id="rId1"/>
            </p:custDataLst>
          </p:nvPr>
        </p:nvSpPr>
        <p:spPr bwMode="auto">
          <a:xfrm>
            <a:off x="3333750" y="-112713"/>
            <a:ext cx="5337175"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FR" altLang="fr-FR" sz="4400" dirty="0" smtClean="0">
                <a:solidFill>
                  <a:schemeClr val="bg1"/>
                </a:solidFill>
                <a:latin typeface="Calibri Light" panose="020F0302020204030204" pitchFamily="34" charset="0"/>
              </a:rPr>
              <a:t>Programmes proposés</a:t>
            </a:r>
            <a:endParaRPr lang="fr-FR" altLang="fr-FR" sz="4400" dirty="0">
              <a:solidFill>
                <a:schemeClr val="bg1"/>
              </a:solidFill>
              <a:latin typeface="Calibri Light" panose="020F0302020204030204" pitchFamily="34" charset="0"/>
            </a:endParaRPr>
          </a:p>
        </p:txBody>
      </p:sp>
      <p:pic>
        <p:nvPicPr>
          <p:cNvPr id="14339" name="Picture 8"/>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l="31149"/>
          <a:stretch>
            <a:fillRect/>
          </a:stretch>
        </p:blipFill>
        <p:spPr bwMode="auto">
          <a:xfrm>
            <a:off x="8791575" y="723900"/>
            <a:ext cx="2471738"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9"/>
          <p:cNvSpPr>
            <a:spLocks noChangeArrowheads="1"/>
          </p:cNvSpPr>
          <p:nvPr>
            <p:custDataLst>
              <p:tags r:id="rId3"/>
            </p:custDataLst>
          </p:nvPr>
        </p:nvSpPr>
        <p:spPr bwMode="auto">
          <a:xfrm>
            <a:off x="430213" y="1257300"/>
            <a:ext cx="75834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dirty="0" smtClean="0">
                <a:solidFill>
                  <a:schemeClr val="bg1"/>
                </a:solidFill>
              </a:rPr>
              <a:t>Mise en place de cours de perfectionnement des cadres et d’un cours extrascolaire (Introduction à la propriété intellectuelle) de coefficient 3 à l’Université des Caraïbes.</a:t>
            </a:r>
            <a:endParaRPr lang="fr-FR" altLang="fr-FR" sz="2000" dirty="0">
              <a:solidFill>
                <a:schemeClr val="bg1"/>
              </a:solidFill>
            </a:endParaRPr>
          </a:p>
        </p:txBody>
      </p:sp>
      <p:pic>
        <p:nvPicPr>
          <p:cNvPr id="14341" name="Picture 10"/>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l="22227" r="10275"/>
          <a:stretch>
            <a:fillRect/>
          </a:stretch>
        </p:blipFill>
        <p:spPr bwMode="auto">
          <a:xfrm>
            <a:off x="8791575" y="2332038"/>
            <a:ext cx="2473325"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1"/>
          <p:cNvSpPr>
            <a:spLocks noChangeArrowheads="1"/>
          </p:cNvSpPr>
          <p:nvPr>
            <p:custDataLst>
              <p:tags r:id="rId5"/>
            </p:custDataLst>
          </p:nvPr>
        </p:nvSpPr>
        <p:spPr bwMode="auto">
          <a:xfrm>
            <a:off x="153988" y="2765425"/>
            <a:ext cx="842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dirty="0" smtClean="0">
                <a:solidFill>
                  <a:schemeClr val="bg1"/>
                </a:solidFill>
              </a:rPr>
              <a:t>Application des droits de propriété intellectuelle à l’intention de la Division des douanes du service de police de Trinité-et-Tobago.</a:t>
            </a:r>
            <a:endParaRPr lang="fr-FR" altLang="fr-FR" sz="2000" dirty="0">
              <a:solidFill>
                <a:schemeClr val="bg1"/>
              </a:solidFill>
            </a:endParaRPr>
          </a:p>
        </p:txBody>
      </p:sp>
      <p:pic>
        <p:nvPicPr>
          <p:cNvPr id="14343" name="Picture 2"/>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t="22452" b="25192"/>
          <a:stretch>
            <a:fillRect/>
          </a:stretch>
        </p:blipFill>
        <p:spPr bwMode="auto">
          <a:xfrm>
            <a:off x="8793163" y="3941763"/>
            <a:ext cx="24717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2"/>
          <p:cNvSpPr>
            <a:spLocks noChangeArrowheads="1"/>
          </p:cNvSpPr>
          <p:nvPr>
            <p:custDataLst>
              <p:tags r:id="rId7"/>
            </p:custDataLst>
          </p:nvPr>
        </p:nvSpPr>
        <p:spPr bwMode="auto">
          <a:xfrm>
            <a:off x="719138" y="4097505"/>
            <a:ext cx="7294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dirty="0" smtClean="0">
                <a:solidFill>
                  <a:schemeClr val="bg1"/>
                </a:solidFill>
              </a:rPr>
              <a:t>Atelier Propriété intellectuelle pour les PME, prévu chaque année en collaboration avec l’Institut de recherche industrielle des Caraïbes (CARIRI).</a:t>
            </a:r>
            <a:endParaRPr lang="fr-FR" altLang="fr-FR" sz="2000" dirty="0">
              <a:solidFill>
                <a:schemeClr val="bg1"/>
              </a:solidFill>
            </a:endParaRPr>
          </a:p>
        </p:txBody>
      </p:sp>
      <p:sp>
        <p:nvSpPr>
          <p:cNvPr id="14345" name="Rectangle 13"/>
          <p:cNvSpPr>
            <a:spLocks noChangeArrowheads="1"/>
          </p:cNvSpPr>
          <p:nvPr>
            <p:custDataLst>
              <p:tags r:id="rId8"/>
            </p:custDataLst>
          </p:nvPr>
        </p:nvSpPr>
        <p:spPr bwMode="auto">
          <a:xfrm>
            <a:off x="719138" y="5564188"/>
            <a:ext cx="7294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2000" dirty="0" smtClean="0">
                <a:solidFill>
                  <a:schemeClr val="bg1"/>
                </a:solidFill>
              </a:rPr>
              <a:t>Élaboration d’un cours sur la propriété intellectuelle à l’intention du secteur de la création, centré sur le film, la mode, la musique et les applications mobiles.</a:t>
            </a:r>
            <a:endParaRPr lang="fr-FR" altLang="fr-FR" sz="2000" dirty="0">
              <a:solidFill>
                <a:schemeClr val="bg1"/>
              </a:solidFill>
            </a:endParaRPr>
          </a:p>
        </p:txBody>
      </p:sp>
      <p:pic>
        <p:nvPicPr>
          <p:cNvPr id="14346" name="Picture 4"/>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8578850" y="5665788"/>
            <a:ext cx="9128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5"/>
          <p:cNvPicPr>
            <a:picLocks noChangeAspect="1" noChangeArrowheads="1"/>
          </p:cNvPicPr>
          <p:nvPr>
            <p:custDataLst>
              <p:tags r:id="rId10"/>
            </p:custDataLst>
          </p:nvPr>
        </p:nvPicPr>
        <p:blipFill>
          <a:blip r:embed="rId18">
            <a:extLst>
              <a:ext uri="{28A0092B-C50C-407E-A947-70E740481C1C}">
                <a14:useLocalDpi xmlns:a14="http://schemas.microsoft.com/office/drawing/2010/main" val="0"/>
              </a:ext>
            </a:extLst>
          </a:blip>
          <a:srcRect/>
          <a:stretch>
            <a:fillRect/>
          </a:stretch>
        </p:blipFill>
        <p:spPr bwMode="auto">
          <a:xfrm>
            <a:off x="9547225" y="5651500"/>
            <a:ext cx="963613"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6"/>
          <p:cNvPicPr>
            <a:picLocks noChangeAspect="1" noChangeArrowheads="1"/>
          </p:cNvPicPr>
          <p:nvPr>
            <p:custDataLst>
              <p:tags r:id="rId11"/>
            </p:custDataLst>
          </p:nvPr>
        </p:nvPicPr>
        <p:blipFill>
          <a:blip r:embed="rId19">
            <a:extLst>
              <a:ext uri="{28A0092B-C50C-407E-A947-70E740481C1C}">
                <a14:useLocalDpi xmlns:a14="http://schemas.microsoft.com/office/drawing/2010/main" val="0"/>
              </a:ext>
            </a:extLst>
          </a:blip>
          <a:srcRect/>
          <a:stretch>
            <a:fillRect/>
          </a:stretch>
        </p:blipFill>
        <p:spPr bwMode="auto">
          <a:xfrm>
            <a:off x="10566400" y="5651500"/>
            <a:ext cx="963613"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016875" y="-50800"/>
            <a:ext cx="2938463" cy="1325563"/>
          </a:xfrm>
        </p:spPr>
        <p:txBody>
          <a:bodyPr rtlCol="0">
            <a:normAutofit/>
          </a:bodyPr>
          <a:lstStyle/>
          <a:p>
            <a:pPr algn="ctr" eaLnBrk="1" fontAlgn="auto" hangingPunct="1">
              <a:spcAft>
                <a:spcPts val="0"/>
              </a:spcAft>
              <a:defRPr/>
            </a:pPr>
            <a:r>
              <a:rPr lang="fr-FR" dirty="0" smtClean="0">
                <a:solidFill>
                  <a:schemeClr val="bg1"/>
                </a:solidFill>
                <a:effectLst>
                  <a:outerShdw blurRad="38100" dist="38100" dir="2700000" algn="tl">
                    <a:srgbClr val="000000">
                      <a:alpha val="43137"/>
                    </a:srgbClr>
                  </a:outerShdw>
                </a:effectLst>
              </a:rPr>
              <a:t>Nos formateurs</a:t>
            </a:r>
            <a:endParaRPr lang="fr-FR" dirty="0">
              <a:solidFill>
                <a:schemeClr val="bg1"/>
              </a:solidFill>
              <a:effectLst>
                <a:outerShdw blurRad="38100" dist="38100" dir="2700000" algn="tl">
                  <a:srgbClr val="000000">
                    <a:alpha val="43137"/>
                  </a:srgbClr>
                </a:outerShdw>
              </a:effectLst>
            </a:endParaRPr>
          </a:p>
        </p:txBody>
      </p:sp>
      <p:pic>
        <p:nvPicPr>
          <p:cNvPr id="16387" name="Picture 2"/>
          <p:cNvPicPr>
            <a:picLocks noChangeAspect="1" noChangeArrowheads="1"/>
          </p:cNvPicPr>
          <p:nvPr>
            <p:custDataLst>
              <p:tags r:id="rId2"/>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0" y="192088"/>
            <a:ext cx="21637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4327525" y="2355850"/>
            <a:ext cx="2163763"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custDataLst>
              <p:tags r:id="rId4"/>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327525" y="192088"/>
            <a:ext cx="21637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noChangeArrowheads="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0" y="2355850"/>
            <a:ext cx="2163763"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noChangeArrowheads="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163763" y="2355850"/>
            <a:ext cx="2163762"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p:cNvPicPr>
            <a:picLocks noChangeAspect="1" noChangeArrowheads="1"/>
          </p:cNvPicPr>
          <p:nvPr>
            <p:custDataLst>
              <p:tags r:id="rId7"/>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2163763" y="192088"/>
            <a:ext cx="216376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p:cNvPicPr>
            <a:picLocks noChangeAspect="1" noChangeArrowheads="1"/>
          </p:cNvPicPr>
          <p:nvPr>
            <p:custDataLst>
              <p:tags r:id="rId8"/>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0" y="4519613"/>
            <a:ext cx="21637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9"/>
          <p:cNvPicPr>
            <a:picLocks noChangeAspect="1" noChangeArrowheads="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163763" y="4519613"/>
            <a:ext cx="216376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0"/>
          <p:cNvPicPr>
            <a:picLocks noChangeAspect="1" noChangeArrowheads="1"/>
          </p:cNvPicPr>
          <p:nvPr>
            <p:custDataLst>
              <p:tags r:id="rId10"/>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327525" y="4519613"/>
            <a:ext cx="216376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custDataLst>
              <p:tags r:id="rId11"/>
            </p:custDataLst>
          </p:nvPr>
        </p:nvSpPr>
        <p:spPr>
          <a:xfrm>
            <a:off x="6715125" y="1274763"/>
            <a:ext cx="4665663" cy="2862262"/>
          </a:xfrm>
          <a:prstGeom prst="rect">
            <a:avLst/>
          </a:prstGeom>
        </p:spPr>
        <p:txBody>
          <a:bodyPr>
            <a:spAutoFit/>
          </a:bodyPr>
          <a:lstStyle/>
          <a:p>
            <a:pPr algn="ctr" eaLnBrk="1" fontAlgn="auto" hangingPunct="1">
              <a:spcBef>
                <a:spcPts val="0"/>
              </a:spcBef>
              <a:spcAft>
                <a:spcPts val="0"/>
              </a:spcAft>
              <a:defRPr/>
            </a:pPr>
            <a:r>
              <a:rPr lang="fr-FR" sz="2000" dirty="0" smtClean="0">
                <a:solidFill>
                  <a:schemeClr val="bg1"/>
                </a:solidFill>
                <a:effectLst>
                  <a:outerShdw blurRad="38100" dist="38100" dir="2700000" algn="tl">
                    <a:srgbClr val="000000">
                      <a:alpha val="43137"/>
                    </a:srgbClr>
                  </a:outerShdw>
                </a:effectLst>
                <a:latin typeface="+mn-lt"/>
              </a:rPr>
              <a:t>Du 8 au 12 juillet 2019, le tout premier atelier Formation des formateurs pour la création du </a:t>
            </a:r>
            <a:r>
              <a:rPr lang="fr-FR" sz="2000" dirty="0" smtClean="0">
                <a:solidFill>
                  <a:schemeClr val="bg1"/>
                </a:solidFill>
              </a:rPr>
              <a:t>Centre national de formation à la propriété intellectuelle </a:t>
            </a:r>
            <a:r>
              <a:rPr lang="fr-FR" sz="2000" dirty="0" smtClean="0">
                <a:solidFill>
                  <a:schemeClr val="bg1"/>
                </a:solidFill>
                <a:effectLst>
                  <a:outerShdw blurRad="38100" dist="38100" dir="2700000" algn="tl">
                    <a:srgbClr val="000000">
                      <a:alpha val="43137"/>
                    </a:srgbClr>
                  </a:outerShdw>
                </a:effectLst>
                <a:latin typeface="+mn-lt"/>
              </a:rPr>
              <a:t>a été organisé, avec l’aide de l’Organisation Mondiale de la Propriété Intellectuelle (OMPI), à l’intention du futur personnel administratif et enseignant du </a:t>
            </a:r>
            <a:r>
              <a:rPr lang="fr-FR" sz="2000" dirty="0" smtClean="0">
                <a:solidFill>
                  <a:schemeClr val="bg1"/>
                </a:solidFill>
              </a:rPr>
              <a:t>Centre national de formation à la propriété intellectuelle</a:t>
            </a:r>
            <a:r>
              <a:rPr lang="fr-FR" sz="2000" dirty="0" smtClean="0">
                <a:solidFill>
                  <a:schemeClr val="bg1"/>
                </a:solidFill>
                <a:effectLst>
                  <a:outerShdw blurRad="38100" dist="38100" dir="2700000" algn="tl">
                    <a:srgbClr val="000000">
                      <a:alpha val="43137"/>
                    </a:srgbClr>
                  </a:outerShdw>
                </a:effectLst>
                <a:latin typeface="+mn-lt"/>
              </a:rPr>
              <a:t>.</a:t>
            </a:r>
            <a:endParaRPr lang="fr-FR" sz="2000" dirty="0">
              <a:solidFill>
                <a:schemeClr val="bg1"/>
              </a:solidFill>
              <a:effectLst>
                <a:outerShdw blurRad="38100" dist="38100" dir="2700000" algn="tl">
                  <a:srgbClr val="000000">
                    <a:alpha val="43137"/>
                  </a:srgbClr>
                </a:outerShdw>
              </a:effectLst>
              <a:latin typeface="+mn-lt"/>
            </a:endParaRPr>
          </a:p>
        </p:txBody>
      </p:sp>
      <p:sp>
        <p:nvSpPr>
          <p:cNvPr id="13" name="Rectangle 12"/>
          <p:cNvSpPr/>
          <p:nvPr>
            <p:custDataLst>
              <p:tags r:id="rId12"/>
            </p:custDataLst>
          </p:nvPr>
        </p:nvSpPr>
        <p:spPr>
          <a:xfrm>
            <a:off x="6804025" y="4443413"/>
            <a:ext cx="4679950" cy="2247900"/>
          </a:xfrm>
          <a:prstGeom prst="rect">
            <a:avLst/>
          </a:prstGeom>
        </p:spPr>
        <p:txBody>
          <a:bodyPr>
            <a:spAutoFit/>
          </a:bodyPr>
          <a:lstStyle/>
          <a:p>
            <a:pPr algn="ctr" eaLnBrk="1" fontAlgn="auto" hangingPunct="1">
              <a:spcBef>
                <a:spcPts val="0"/>
              </a:spcBef>
              <a:spcAft>
                <a:spcPts val="0"/>
              </a:spcAft>
              <a:defRPr/>
            </a:pPr>
            <a:r>
              <a:rPr lang="fr-FR" sz="2000" dirty="0" smtClean="0">
                <a:solidFill>
                  <a:schemeClr val="bg1"/>
                </a:solidFill>
                <a:effectLst>
                  <a:outerShdw blurRad="38100" dist="38100" dir="2700000" algn="tl">
                    <a:srgbClr val="000000">
                      <a:alpha val="43137"/>
                    </a:srgbClr>
                  </a:outerShdw>
                </a:effectLst>
                <a:latin typeface="+mn-lt"/>
              </a:rPr>
              <a:t>28 personnes ont obtenu leur certification de formateur pour le </a:t>
            </a:r>
            <a:r>
              <a:rPr lang="fr-FR" sz="2000" dirty="0" smtClean="0">
                <a:solidFill>
                  <a:schemeClr val="bg1"/>
                </a:solidFill>
              </a:rPr>
              <a:t>Centre national de formation à la propriété intellectuelle</a:t>
            </a:r>
            <a:r>
              <a:rPr lang="fr-FR" sz="2000" dirty="0" smtClean="0">
                <a:solidFill>
                  <a:schemeClr val="bg1"/>
                </a:solidFill>
                <a:effectLst>
                  <a:outerShdw blurRad="38100" dist="38100" dir="2700000" algn="tl">
                    <a:srgbClr val="000000">
                      <a:alpha val="43137"/>
                    </a:srgbClr>
                  </a:outerShdw>
                </a:effectLst>
                <a:latin typeface="+mn-lt"/>
              </a:rPr>
              <a:t>.  Nos formateurs sont des professionnels reconnus issus à la fois des secteurs public et privé, avec des compétences en droit, science, entreprises et création artistique. </a:t>
            </a:r>
            <a:endParaRPr lang="fr-FR" sz="2000"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custDataLst>
              <p:tags r:id="rId2"/>
            </p:custDataLst>
          </p:nvPr>
        </p:nvSpPr>
        <p:spPr>
          <a:xfrm>
            <a:off x="53975" y="-55563"/>
            <a:ext cx="7245350" cy="1325563"/>
          </a:xfrm>
        </p:spPr>
        <p:txBody>
          <a:bodyPr/>
          <a:lstStyle/>
          <a:p>
            <a:pPr algn="ctr" eaLnBrk="1" hangingPunct="1"/>
            <a:r>
              <a:rPr lang="fr-FR" altLang="fr-FR" dirty="0" smtClean="0">
                <a:solidFill>
                  <a:schemeClr val="bg1"/>
                </a:solidFill>
              </a:rPr>
              <a:t>L’atelier Aliments &amp; Boissons</a:t>
            </a:r>
            <a:br>
              <a:rPr lang="fr-FR" altLang="fr-FR" dirty="0" smtClean="0">
                <a:solidFill>
                  <a:schemeClr val="bg1"/>
                </a:solidFill>
              </a:rPr>
            </a:br>
            <a:r>
              <a:rPr lang="fr-FR" altLang="fr-FR" dirty="0" smtClean="0">
                <a:solidFill>
                  <a:schemeClr val="bg1"/>
                </a:solidFill>
              </a:rPr>
              <a:t>“La recette du succès”</a:t>
            </a:r>
            <a:endParaRPr lang="fr-FR" altLang="fr-FR" dirty="0" smtClean="0">
              <a:solidFill>
                <a:schemeClr val="bg1"/>
              </a:solidFill>
            </a:endParaRPr>
          </a:p>
        </p:txBody>
      </p:sp>
      <p:graphicFrame>
        <p:nvGraphicFramePr>
          <p:cNvPr id="18435" name="Object 3"/>
          <p:cNvGraphicFramePr>
            <a:graphicFrameLocks noChangeAspect="1"/>
          </p:cNvGraphicFramePr>
          <p:nvPr>
            <p:custDataLst>
              <p:tags r:id="rId3"/>
            </p:custDataLst>
          </p:nvPr>
        </p:nvGraphicFramePr>
        <p:xfrm>
          <a:off x="7361238" y="26988"/>
          <a:ext cx="4830762" cy="6826250"/>
        </p:xfrm>
        <a:graphic>
          <a:graphicData uri="http://schemas.openxmlformats.org/presentationml/2006/ole">
            <mc:AlternateContent xmlns:mc="http://schemas.openxmlformats.org/markup-compatibility/2006">
              <mc:Choice xmlns:v="urn:schemas-microsoft-com:vml" Requires="v">
                <p:oleObj spid="_x0000_s18441" name="Acrobat Document" r:id="rId7" imgW="3274200" imgH="4630680" progId="Acrobat.Document.DC">
                  <p:embed/>
                </p:oleObj>
              </mc:Choice>
              <mc:Fallback>
                <p:oleObj name="Acrobat Document" r:id="rId7" imgW="3274200" imgH="4630680" progId="Acrobat.Document.DC">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1238" y="26988"/>
                        <a:ext cx="4830762"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6" name="Rectangle 2"/>
          <p:cNvSpPr>
            <a:spLocks noChangeArrowheads="1"/>
          </p:cNvSpPr>
          <p:nvPr>
            <p:custDataLst>
              <p:tags r:id="rId4"/>
            </p:custDataLst>
          </p:nvPr>
        </p:nvSpPr>
        <p:spPr bwMode="auto">
          <a:xfrm>
            <a:off x="53975" y="1757363"/>
            <a:ext cx="724535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900" dirty="0" smtClean="0">
                <a:solidFill>
                  <a:schemeClr val="bg1"/>
                </a:solidFill>
              </a:rPr>
              <a:t>Les 18 et 19 novembre 2021, le TTIPO, sur proposition du futur </a:t>
            </a:r>
            <a:r>
              <a:rPr lang="fr-FR" altLang="fr-FR" sz="1800" dirty="0" smtClean="0">
                <a:solidFill>
                  <a:schemeClr val="bg1"/>
                </a:solidFill>
              </a:rPr>
              <a:t>Centre national de formation à la propriété intellectuelle</a:t>
            </a:r>
            <a:r>
              <a:rPr lang="fr-FR" altLang="fr-FR" sz="1900" dirty="0" smtClean="0">
                <a:solidFill>
                  <a:schemeClr val="bg1"/>
                </a:solidFill>
              </a:rPr>
              <a:t> et en collaboration avec l’Institut de recherche industrielle des Caraïbes (CARIRI), a organisé un atelier virtuel de deux demi-journées à l’intention des entrepreneurs et des PME de l’industrie des produits alimentaires et des boissons.</a:t>
            </a:r>
          </a:p>
          <a:p>
            <a:pPr algn="ctr" eaLnBrk="1" hangingPunct="1">
              <a:lnSpc>
                <a:spcPct val="100000"/>
              </a:lnSpc>
              <a:spcBef>
                <a:spcPct val="0"/>
              </a:spcBef>
              <a:buFontTx/>
              <a:buNone/>
            </a:pPr>
            <a:endParaRPr lang="fr-FR" altLang="fr-FR" sz="1900" dirty="0" smtClean="0">
              <a:solidFill>
                <a:schemeClr val="bg1"/>
              </a:solidFill>
            </a:endParaRPr>
          </a:p>
          <a:p>
            <a:pPr algn="ctr" eaLnBrk="1" hangingPunct="1">
              <a:lnSpc>
                <a:spcPct val="100000"/>
              </a:lnSpc>
              <a:spcBef>
                <a:spcPct val="0"/>
              </a:spcBef>
              <a:buFontTx/>
              <a:buNone/>
            </a:pPr>
            <a:r>
              <a:rPr lang="fr-FR" altLang="fr-FR" sz="1900" dirty="0" smtClean="0">
                <a:solidFill>
                  <a:schemeClr val="bg1"/>
                </a:solidFill>
              </a:rPr>
              <a:t>Les participants à l’atelier ont eu l’occasion d’apprendre divers aspects de la propriété intellectuelle, notamment la manière dont ils peuvent utiliser des types spécifiques de droits de </a:t>
            </a:r>
          </a:p>
          <a:p>
            <a:pPr algn="ctr" eaLnBrk="1" hangingPunct="1">
              <a:lnSpc>
                <a:spcPct val="100000"/>
              </a:lnSpc>
              <a:spcBef>
                <a:spcPct val="0"/>
              </a:spcBef>
              <a:buFontTx/>
              <a:buNone/>
            </a:pPr>
            <a:r>
              <a:rPr lang="fr-FR" altLang="fr-FR" sz="1900" dirty="0" smtClean="0">
                <a:solidFill>
                  <a:schemeClr val="bg1"/>
                </a:solidFill>
              </a:rPr>
              <a:t>propriété intellectuelle pour préserver leurs créations uniques. </a:t>
            </a:r>
          </a:p>
          <a:p>
            <a:pPr algn="ctr" eaLnBrk="1" hangingPunct="1">
              <a:lnSpc>
                <a:spcPct val="100000"/>
              </a:lnSpc>
              <a:spcBef>
                <a:spcPct val="0"/>
              </a:spcBef>
              <a:buFontTx/>
              <a:buNone/>
            </a:pPr>
            <a:endParaRPr lang="fr-FR" altLang="fr-FR" sz="1900" dirty="0" smtClean="0">
              <a:solidFill>
                <a:schemeClr val="bg1"/>
              </a:solidFill>
            </a:endParaRPr>
          </a:p>
          <a:p>
            <a:pPr algn="ctr" eaLnBrk="1" hangingPunct="1">
              <a:lnSpc>
                <a:spcPct val="100000"/>
              </a:lnSpc>
              <a:spcBef>
                <a:spcPct val="0"/>
              </a:spcBef>
              <a:buFontTx/>
              <a:buNone/>
            </a:pPr>
            <a:r>
              <a:rPr lang="fr-FR" altLang="fr-FR" sz="1900" dirty="0" smtClean="0">
                <a:solidFill>
                  <a:schemeClr val="bg1"/>
                </a:solidFill>
              </a:rPr>
              <a:t>L’OMPI a énergiquement soutenu cet atelier et a contribué à l’intervention de M. Sergio </a:t>
            </a:r>
            <a:r>
              <a:rPr lang="fr-FR" altLang="fr-FR" sz="1900" dirty="0" err="1" smtClean="0">
                <a:solidFill>
                  <a:schemeClr val="bg1"/>
                </a:solidFill>
              </a:rPr>
              <a:t>Chuez</a:t>
            </a:r>
            <a:r>
              <a:rPr lang="fr-FR" altLang="fr-FR" sz="1900" dirty="0" smtClean="0">
                <a:solidFill>
                  <a:schemeClr val="bg1"/>
                </a:solidFill>
              </a:rPr>
              <a:t> de l’INDECOPI sur la propriété intellectuelle et la gastronomie, ainsi que celle de M. Fernando Cano </a:t>
            </a:r>
            <a:r>
              <a:rPr lang="fr-FR" altLang="fr-FR" sz="1900" dirty="0" err="1" smtClean="0">
                <a:solidFill>
                  <a:schemeClr val="bg1"/>
                </a:solidFill>
              </a:rPr>
              <a:t>Trevino</a:t>
            </a:r>
            <a:r>
              <a:rPr lang="fr-FR" altLang="fr-FR" sz="1900" dirty="0" smtClean="0">
                <a:solidFill>
                  <a:schemeClr val="bg1"/>
                </a:solidFill>
              </a:rPr>
              <a:t>, sur l’importance des indications géographiques.</a:t>
            </a:r>
            <a:endParaRPr lang="fr-FR" altLang="fr-FR" sz="19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Google Shape;198;p5"/>
          <p:cNvSpPr txBox="1">
            <a:spLocks noGrp="1"/>
          </p:cNvSpPr>
          <p:nvPr>
            <p:ph type="title"/>
            <p:custDataLst>
              <p:tags r:id="rId1"/>
            </p:custDataLst>
          </p:nvPr>
        </p:nvSpPr>
        <p:spPr>
          <a:xfrm>
            <a:off x="3173413" y="138113"/>
            <a:ext cx="5743575" cy="1325562"/>
          </a:xfrm>
        </p:spPr>
        <p:txBody>
          <a:bodyPr spcFirstLastPara="1" lIns="91425" tIns="45700" rIns="91425" bIns="45700" rtlCol="0">
            <a:normAutofit fontScale="90000"/>
          </a:bodyPr>
          <a:lstStyle/>
          <a:p>
            <a:pPr algn="ctr" eaLnBrk="1" fontAlgn="auto" hangingPunct="1">
              <a:spcBef>
                <a:spcPts val="0"/>
              </a:spcBef>
              <a:spcAft>
                <a:spcPts val="0"/>
              </a:spcAft>
              <a:buClr>
                <a:schemeClr val="lt1"/>
              </a:buClr>
              <a:buSzPct val="100000"/>
              <a:buFont typeface="Calibri"/>
              <a:buNone/>
              <a:defRPr/>
            </a:pPr>
            <a:r>
              <a:rPr lang="fr-FR" dirty="0" smtClean="0">
                <a:solidFill>
                  <a:schemeClr val="lt1"/>
                </a:solidFill>
              </a:rPr>
              <a:t>Avez-vous bien “digéré” l’atelier </a:t>
            </a:r>
            <a:r>
              <a:rPr lang="fr-FR" dirty="0" smtClean="0">
                <a:solidFill>
                  <a:schemeClr val="bg1"/>
                </a:solidFill>
              </a:rPr>
              <a:t>Aliments &amp; Boissons</a:t>
            </a:r>
            <a:r>
              <a:rPr lang="fr-FR" dirty="0" smtClean="0">
                <a:solidFill>
                  <a:schemeClr val="lt1"/>
                </a:solidFill>
              </a:rPr>
              <a:t>?</a:t>
            </a:r>
            <a:endParaRPr lang="fr-FR" dirty="0">
              <a:solidFill>
                <a:schemeClr val="lt1"/>
              </a:solidFill>
            </a:endParaRPr>
          </a:p>
        </p:txBody>
      </p:sp>
      <p:sp>
        <p:nvSpPr>
          <p:cNvPr id="199" name="Google Shape;199;p5"/>
          <p:cNvSpPr/>
          <p:nvPr>
            <p:custDataLst>
              <p:tags r:id="rId2"/>
            </p:custDataLst>
          </p:nvPr>
        </p:nvSpPr>
        <p:spPr>
          <a:xfrm>
            <a:off x="4397375" y="1793875"/>
            <a:ext cx="3386138" cy="3387725"/>
          </a:xfrm>
          <a:prstGeom prst="donut">
            <a:avLst>
              <a:gd name="adj" fmla="val 16067"/>
            </a:avLst>
          </a:prstGeom>
          <a:solidFill>
            <a:srgbClr val="000000">
              <a:alpha val="10760"/>
            </a:srgbClr>
          </a:solidFill>
          <a:ln>
            <a:noFill/>
          </a:ln>
        </p:spPr>
        <p:txBody>
          <a:bodyPr spcFirstLastPara="1" lIns="121900" tIns="121900" rIns="121900" bIns="121900" anchor="ctr"/>
          <a:lstStyle/>
          <a:p>
            <a:pPr eaLnBrk="1" fontAlgn="auto" hangingPunct="1">
              <a:spcBef>
                <a:spcPts val="0"/>
              </a:spcBef>
              <a:spcAft>
                <a:spcPts val="0"/>
              </a:spcAft>
              <a:defRPr/>
            </a:pPr>
            <a:endParaRPr lang="fr-FR" dirty="0">
              <a:latin typeface="+mn-lt"/>
            </a:endParaRPr>
          </a:p>
        </p:txBody>
      </p:sp>
      <p:grpSp>
        <p:nvGrpSpPr>
          <p:cNvPr id="20484" name="Google Shape;200;p5"/>
          <p:cNvGrpSpPr>
            <a:grpSpLocks/>
          </p:cNvGrpSpPr>
          <p:nvPr>
            <p:custDataLst>
              <p:tags r:id="rId3"/>
            </p:custDataLst>
          </p:nvPr>
        </p:nvGrpSpPr>
        <p:grpSpPr bwMode="auto">
          <a:xfrm>
            <a:off x="2241550" y="1993900"/>
            <a:ext cx="2574925" cy="892175"/>
            <a:chOff x="1680836" y="1315124"/>
            <a:chExt cx="1931633" cy="669600"/>
          </a:xfrm>
        </p:grpSpPr>
        <p:cxnSp>
          <p:nvCxnSpPr>
            <p:cNvPr id="20499" name="Google Shape;201;p5"/>
            <p:cNvCxnSpPr>
              <a:cxnSpLocks noChangeShapeType="1"/>
            </p:cNvCxnSpPr>
            <p:nvPr/>
          </p:nvCxnSpPr>
          <p:spPr bwMode="auto">
            <a:xfrm>
              <a:off x="3178969" y="1638300"/>
              <a:ext cx="433500" cy="252300"/>
            </a:xfrm>
            <a:prstGeom prst="straightConnector1">
              <a:avLst/>
            </a:prstGeom>
            <a:noFill/>
            <a:ln w="19050">
              <a:solidFill>
                <a:srgbClr val="65F0AD"/>
              </a:solidFill>
              <a:round/>
              <a:headEnd type="oval" w="med" len="med"/>
              <a:tailEnd type="none" w="sm" len="sm"/>
            </a:ln>
            <a:extLst>
              <a:ext uri="{909E8E84-426E-40DD-AFC4-6F175D3DCCD1}">
                <a14:hiddenFill xmlns:a14="http://schemas.microsoft.com/office/drawing/2010/main">
                  <a:noFill/>
                </a14:hiddenFill>
              </a:ext>
            </a:extLst>
          </p:spPr>
        </p:cxnSp>
        <p:sp>
          <p:nvSpPr>
            <p:cNvPr id="20500" name="Google Shape;202;p5"/>
            <p:cNvSpPr txBox="1">
              <a:spLocks noChangeArrowheads="1"/>
            </p:cNvSpPr>
            <p:nvPr/>
          </p:nvSpPr>
          <p:spPr bwMode="auto">
            <a:xfrm>
              <a:off x="1680836" y="1315124"/>
              <a:ext cx="1495200" cy="66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5000"/>
                </a:lnSpc>
                <a:spcBef>
                  <a:spcPct val="0"/>
                </a:spcBef>
                <a:buClr>
                  <a:srgbClr val="000000"/>
                </a:buClr>
                <a:buSzPts val="1100"/>
                <a:buFont typeface="Arial" panose="020B0604020202020204" pitchFamily="34" charset="0"/>
                <a:buNone/>
              </a:pPr>
              <a:r>
                <a:rPr lang="en-US" altLang="fr-FR" sz="2400" b="1" dirty="0">
                  <a:solidFill>
                    <a:srgbClr val="FFFFFF"/>
                  </a:solidFill>
                  <a:latin typeface="Roboto"/>
                  <a:ea typeface="Roboto"/>
                  <a:cs typeface="Roboto"/>
                  <a:sym typeface="Roboto"/>
                </a:rPr>
                <a:t>67% Femmes</a:t>
              </a:r>
              <a:endParaRPr lang="fr-FR" altLang="fr-FR" sz="1100" b="1" dirty="0">
                <a:latin typeface="Roboto"/>
                <a:ea typeface="Roboto"/>
                <a:cs typeface="Roboto"/>
                <a:sym typeface="Roboto"/>
              </a:endParaRPr>
            </a:p>
          </p:txBody>
        </p:sp>
      </p:grpSp>
      <p:grpSp>
        <p:nvGrpSpPr>
          <p:cNvPr id="20485" name="Google Shape;203;p5"/>
          <p:cNvGrpSpPr>
            <a:grpSpLocks/>
          </p:cNvGrpSpPr>
          <p:nvPr>
            <p:custDataLst>
              <p:tags r:id="rId4"/>
            </p:custDataLst>
          </p:nvPr>
        </p:nvGrpSpPr>
        <p:grpSpPr bwMode="auto">
          <a:xfrm>
            <a:off x="7356475" y="1993900"/>
            <a:ext cx="2586038" cy="892175"/>
            <a:chOff x="5517319" y="1315124"/>
            <a:chExt cx="1940006" cy="669600"/>
          </a:xfrm>
        </p:grpSpPr>
        <p:cxnSp>
          <p:nvCxnSpPr>
            <p:cNvPr id="20497" name="Google Shape;204;p5"/>
            <p:cNvCxnSpPr>
              <a:cxnSpLocks noChangeShapeType="1"/>
            </p:cNvCxnSpPr>
            <p:nvPr/>
          </p:nvCxnSpPr>
          <p:spPr bwMode="auto">
            <a:xfrm flipH="1">
              <a:off x="5517319" y="1638300"/>
              <a:ext cx="433500" cy="252300"/>
            </a:xfrm>
            <a:prstGeom prst="straightConnector1">
              <a:avLst/>
            </a:prstGeom>
            <a:noFill/>
            <a:ln w="19050">
              <a:solidFill>
                <a:srgbClr val="085631"/>
              </a:solidFill>
              <a:round/>
              <a:headEnd type="oval" w="med" len="med"/>
              <a:tailEnd type="none" w="sm" len="sm"/>
            </a:ln>
            <a:extLst>
              <a:ext uri="{909E8E84-426E-40DD-AFC4-6F175D3DCCD1}">
                <a14:hiddenFill xmlns:a14="http://schemas.microsoft.com/office/drawing/2010/main">
                  <a:noFill/>
                </a14:hiddenFill>
              </a:ext>
            </a:extLst>
          </p:spPr>
        </p:cxnSp>
        <p:sp>
          <p:nvSpPr>
            <p:cNvPr id="20498" name="Google Shape;205;p5"/>
            <p:cNvSpPr txBox="1">
              <a:spLocks noChangeArrowheads="1"/>
            </p:cNvSpPr>
            <p:nvPr/>
          </p:nvSpPr>
          <p:spPr bwMode="auto">
            <a:xfrm>
              <a:off x="5962125" y="1315124"/>
              <a:ext cx="1495200" cy="66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5000"/>
                </a:lnSpc>
                <a:spcBef>
                  <a:spcPct val="0"/>
                </a:spcBef>
                <a:buFontTx/>
                <a:buNone/>
              </a:pPr>
              <a:r>
                <a:rPr lang="en-US" altLang="fr-FR" sz="2400" b="1" dirty="0">
                  <a:solidFill>
                    <a:srgbClr val="FFFFFF"/>
                  </a:solidFill>
                  <a:latin typeface="Roboto"/>
                  <a:ea typeface="Roboto"/>
                  <a:cs typeface="Roboto"/>
                  <a:sym typeface="Roboto"/>
                </a:rPr>
                <a:t>33% Hommes</a:t>
              </a:r>
              <a:endParaRPr lang="fr-FR" altLang="fr-FR" sz="2400" b="1" dirty="0">
                <a:solidFill>
                  <a:srgbClr val="FFFFFF"/>
                </a:solidFill>
                <a:latin typeface="Roboto"/>
                <a:ea typeface="Roboto"/>
                <a:cs typeface="Roboto"/>
                <a:sym typeface="Roboto"/>
              </a:endParaRPr>
            </a:p>
          </p:txBody>
        </p:sp>
      </p:grpSp>
      <p:grpSp>
        <p:nvGrpSpPr>
          <p:cNvPr id="20486" name="Google Shape;206;p5"/>
          <p:cNvGrpSpPr>
            <a:grpSpLocks/>
          </p:cNvGrpSpPr>
          <p:nvPr>
            <p:custDataLst>
              <p:tags r:id="rId5"/>
            </p:custDataLst>
          </p:nvPr>
        </p:nvGrpSpPr>
        <p:grpSpPr bwMode="auto">
          <a:xfrm>
            <a:off x="4433888" y="4777199"/>
            <a:ext cx="3303587" cy="1557338"/>
            <a:chOff x="3359442" y="3535140"/>
            <a:chExt cx="2478300" cy="1168586"/>
          </a:xfrm>
        </p:grpSpPr>
        <p:cxnSp>
          <p:nvCxnSpPr>
            <p:cNvPr id="20495" name="Google Shape;207;p5"/>
            <p:cNvCxnSpPr>
              <a:cxnSpLocks noChangeShapeType="1"/>
            </p:cNvCxnSpPr>
            <p:nvPr/>
          </p:nvCxnSpPr>
          <p:spPr bwMode="auto">
            <a:xfrm rot="10800000">
              <a:off x="4556399" y="3535140"/>
              <a:ext cx="0" cy="460500"/>
            </a:xfrm>
            <a:prstGeom prst="straightConnector1">
              <a:avLst/>
            </a:prstGeom>
            <a:noFill/>
            <a:ln w="19050">
              <a:solidFill>
                <a:srgbClr val="0E9453"/>
              </a:solidFill>
              <a:round/>
              <a:headEnd type="oval" w="med" len="med"/>
              <a:tailEnd type="none" w="sm" len="sm"/>
            </a:ln>
            <a:extLst>
              <a:ext uri="{909E8E84-426E-40DD-AFC4-6F175D3DCCD1}">
                <a14:hiddenFill xmlns:a14="http://schemas.microsoft.com/office/drawing/2010/main">
                  <a:noFill/>
                </a14:hiddenFill>
              </a:ext>
            </a:extLst>
          </p:spPr>
        </p:cxnSp>
        <p:sp>
          <p:nvSpPr>
            <p:cNvPr id="20496" name="Google Shape;208;p5"/>
            <p:cNvSpPr txBox="1">
              <a:spLocks noChangeArrowheads="1"/>
            </p:cNvSpPr>
            <p:nvPr/>
          </p:nvSpPr>
          <p:spPr bwMode="auto">
            <a:xfrm>
              <a:off x="3359442" y="4034126"/>
              <a:ext cx="2478300" cy="66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buFontTx/>
                <a:buNone/>
              </a:pPr>
              <a:r>
                <a:rPr lang="en-US" altLang="fr-FR" sz="1900" b="1">
                  <a:solidFill>
                    <a:srgbClr val="FFFFFF"/>
                  </a:solidFill>
                  <a:latin typeface="Roboto"/>
                  <a:ea typeface="Roboto"/>
                  <a:cs typeface="Roboto"/>
                  <a:sym typeface="Roboto"/>
                </a:rPr>
                <a:t>Trinité-et-Tobago</a:t>
              </a:r>
              <a:endParaRPr lang="fr-FR" altLang="fr-FR" sz="1900" b="1">
                <a:solidFill>
                  <a:srgbClr val="FFFFFF"/>
                </a:solidFill>
                <a:latin typeface="Roboto"/>
                <a:ea typeface="Roboto"/>
                <a:cs typeface="Roboto"/>
                <a:sym typeface="Roboto"/>
              </a:endParaRPr>
            </a:p>
            <a:p>
              <a:pPr algn="ctr" eaLnBrk="1" hangingPunct="1">
                <a:lnSpc>
                  <a:spcPct val="115000"/>
                </a:lnSpc>
                <a:spcBef>
                  <a:spcPct val="0"/>
                </a:spcBef>
                <a:buFontTx/>
                <a:buNone/>
              </a:pPr>
              <a:r>
                <a:rPr lang="en-US" altLang="fr-FR" sz="1900" b="1">
                  <a:solidFill>
                    <a:srgbClr val="FFFFFF"/>
                  </a:solidFill>
                  <a:latin typeface="Roboto"/>
                  <a:ea typeface="Roboto"/>
                  <a:cs typeface="Roboto"/>
                  <a:sym typeface="Roboto"/>
                </a:rPr>
                <a:t>États-Unis </a:t>
              </a:r>
              <a:endParaRPr lang="fr-FR" altLang="fr-FR" sz="1900" b="1">
                <a:solidFill>
                  <a:srgbClr val="FFFFFF"/>
                </a:solidFill>
                <a:latin typeface="Roboto"/>
                <a:ea typeface="Roboto"/>
                <a:cs typeface="Roboto"/>
                <a:sym typeface="Roboto"/>
              </a:endParaRPr>
            </a:p>
            <a:p>
              <a:pPr algn="ctr" eaLnBrk="1" hangingPunct="1">
                <a:lnSpc>
                  <a:spcPct val="115000"/>
                </a:lnSpc>
                <a:spcBef>
                  <a:spcPct val="0"/>
                </a:spcBef>
                <a:buFontTx/>
                <a:buNone/>
              </a:pPr>
              <a:r>
                <a:rPr lang="en-US" altLang="fr-FR" sz="1900" b="1">
                  <a:solidFill>
                    <a:srgbClr val="FFFFFF"/>
                  </a:solidFill>
                  <a:latin typeface="Roboto"/>
                  <a:ea typeface="Roboto"/>
                  <a:cs typeface="Roboto"/>
                  <a:sym typeface="Roboto"/>
                </a:rPr>
                <a:t>Caraïbes</a:t>
              </a:r>
              <a:endParaRPr lang="fr-FR" altLang="fr-FR" sz="1900" b="1">
                <a:solidFill>
                  <a:srgbClr val="FFFFFF"/>
                </a:solidFill>
                <a:latin typeface="Roboto"/>
                <a:ea typeface="Roboto"/>
                <a:cs typeface="Roboto"/>
                <a:sym typeface="Roboto"/>
              </a:endParaRPr>
            </a:p>
          </p:txBody>
        </p:sp>
      </p:grpSp>
      <p:sp>
        <p:nvSpPr>
          <p:cNvPr id="20487" name="Google Shape;209;p5"/>
          <p:cNvSpPr txBox="1">
            <a:spLocks noChangeArrowheads="1"/>
          </p:cNvSpPr>
          <p:nvPr>
            <p:custDataLst>
              <p:tags r:id="rId6"/>
            </p:custDataLst>
          </p:nvPr>
        </p:nvSpPr>
        <p:spPr bwMode="auto">
          <a:xfrm>
            <a:off x="5056188" y="2873375"/>
            <a:ext cx="20891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buFontTx/>
              <a:buNone/>
            </a:pPr>
            <a:r>
              <a:rPr lang="fr-FR" altLang="fr-FR" sz="2400" b="1" dirty="0" smtClean="0">
                <a:solidFill>
                  <a:srgbClr val="FFFFFF"/>
                </a:solidFill>
                <a:latin typeface="Roboto"/>
                <a:ea typeface="Roboto"/>
                <a:cs typeface="Roboto"/>
                <a:sym typeface="Roboto"/>
              </a:rPr>
              <a:t>54 </a:t>
            </a:r>
          </a:p>
          <a:p>
            <a:pPr algn="ctr" eaLnBrk="1" hangingPunct="1">
              <a:lnSpc>
                <a:spcPct val="115000"/>
              </a:lnSpc>
              <a:spcBef>
                <a:spcPct val="0"/>
              </a:spcBef>
              <a:buFontTx/>
              <a:buNone/>
            </a:pPr>
            <a:r>
              <a:rPr lang="fr-FR" altLang="fr-FR" sz="2400" b="1" dirty="0" smtClean="0">
                <a:solidFill>
                  <a:srgbClr val="FFFFFF"/>
                </a:solidFill>
                <a:latin typeface="Roboto"/>
                <a:ea typeface="Roboto"/>
                <a:cs typeface="Roboto"/>
                <a:sym typeface="Roboto"/>
              </a:rPr>
              <a:t>participants</a:t>
            </a:r>
            <a:endParaRPr lang="fr-FR" altLang="fr-FR" sz="2400" dirty="0">
              <a:solidFill>
                <a:srgbClr val="FFFFFF"/>
              </a:solidFill>
            </a:endParaRPr>
          </a:p>
        </p:txBody>
      </p:sp>
      <p:sp>
        <p:nvSpPr>
          <p:cNvPr id="210" name="Google Shape;210;p5"/>
          <p:cNvSpPr/>
          <p:nvPr>
            <p:custDataLst>
              <p:tags r:id="rId7"/>
            </p:custDataLst>
          </p:nvPr>
        </p:nvSpPr>
        <p:spPr>
          <a:xfrm rot="1800095">
            <a:off x="4292600" y="1689100"/>
            <a:ext cx="3587750" cy="3587750"/>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lIns="121900" tIns="121900" rIns="121900" bIns="121900" anchor="ctr"/>
          <a:lstStyle/>
          <a:p>
            <a:pPr eaLnBrk="1" fontAlgn="auto" hangingPunct="1">
              <a:spcBef>
                <a:spcPts val="0"/>
              </a:spcBef>
              <a:spcAft>
                <a:spcPts val="0"/>
              </a:spcAft>
              <a:defRPr/>
            </a:pPr>
            <a:endParaRPr lang="fr-FR" dirty="0">
              <a:latin typeface="+mn-lt"/>
            </a:endParaRPr>
          </a:p>
        </p:txBody>
      </p:sp>
      <p:sp>
        <p:nvSpPr>
          <p:cNvPr id="211" name="Google Shape;211;p5"/>
          <p:cNvSpPr/>
          <p:nvPr>
            <p:custDataLst>
              <p:tags r:id="rId8"/>
            </p:custDataLst>
          </p:nvPr>
        </p:nvSpPr>
        <p:spPr>
          <a:xfrm rot="-1800095" flipH="1">
            <a:off x="4295775" y="1689100"/>
            <a:ext cx="3587750" cy="3587750"/>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lIns="121900" tIns="121900" rIns="121900" bIns="121900" anchor="ctr"/>
          <a:lstStyle/>
          <a:p>
            <a:pPr eaLnBrk="1" fontAlgn="auto" hangingPunct="1">
              <a:spcBef>
                <a:spcPts val="0"/>
              </a:spcBef>
              <a:spcAft>
                <a:spcPts val="0"/>
              </a:spcAft>
              <a:defRPr/>
            </a:pPr>
            <a:endParaRPr lang="fr-FR" dirty="0">
              <a:latin typeface="+mn-lt"/>
            </a:endParaRPr>
          </a:p>
        </p:txBody>
      </p:sp>
      <p:sp>
        <p:nvSpPr>
          <p:cNvPr id="20490" name="Google Shape;212;p5"/>
          <p:cNvSpPr>
            <a:spLocks noChangeArrowheads="1"/>
          </p:cNvSpPr>
          <p:nvPr>
            <p:custDataLst>
              <p:tags r:id="rId9"/>
            </p:custDataLst>
          </p:nvPr>
        </p:nvSpPr>
        <p:spPr bwMode="auto">
          <a:xfrm rot="-8100000">
            <a:off x="5843588" y="1609725"/>
            <a:ext cx="484188" cy="484187"/>
          </a:xfrm>
          <a:prstGeom prst="rtTriangle">
            <a:avLst/>
          </a:prstGeom>
          <a:solidFill>
            <a:srgbClr val="65F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dirty="0"/>
          </a:p>
        </p:txBody>
      </p:sp>
      <p:sp>
        <p:nvSpPr>
          <p:cNvPr id="213" name="Google Shape;213;p5"/>
          <p:cNvSpPr/>
          <p:nvPr>
            <p:custDataLst>
              <p:tags r:id="rId10"/>
            </p:custDataLst>
          </p:nvPr>
        </p:nvSpPr>
        <p:spPr>
          <a:xfrm rot="-9000757" flipH="1">
            <a:off x="4294188" y="1685925"/>
            <a:ext cx="3587750" cy="3587750"/>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lIns="121900" tIns="121900" rIns="121900" bIns="121900" anchor="ctr"/>
          <a:lstStyle/>
          <a:p>
            <a:pPr eaLnBrk="1" fontAlgn="auto" hangingPunct="1">
              <a:spcBef>
                <a:spcPts val="0"/>
              </a:spcBef>
              <a:spcAft>
                <a:spcPts val="0"/>
              </a:spcAft>
              <a:defRPr/>
            </a:pPr>
            <a:endParaRPr lang="fr-FR" dirty="0">
              <a:latin typeface="+mn-lt"/>
            </a:endParaRPr>
          </a:p>
        </p:txBody>
      </p:sp>
      <p:sp>
        <p:nvSpPr>
          <p:cNvPr id="20492" name="Google Shape;214;p5"/>
          <p:cNvSpPr>
            <a:spLocks noChangeArrowheads="1"/>
          </p:cNvSpPr>
          <p:nvPr>
            <p:custDataLst>
              <p:tags r:id="rId11"/>
            </p:custDataLst>
          </p:nvPr>
        </p:nvSpPr>
        <p:spPr bwMode="auto">
          <a:xfrm rot="-1027073">
            <a:off x="7315200" y="4040188"/>
            <a:ext cx="415925" cy="417512"/>
          </a:xfrm>
          <a:prstGeom prst="rtTriangle">
            <a:avLst/>
          </a:prstGeom>
          <a:solidFill>
            <a:srgbClr val="08563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dirty="0"/>
          </a:p>
        </p:txBody>
      </p:sp>
      <p:sp>
        <p:nvSpPr>
          <p:cNvPr id="20493" name="Google Shape;215;p5"/>
          <p:cNvSpPr>
            <a:spLocks noChangeArrowheads="1"/>
          </p:cNvSpPr>
          <p:nvPr>
            <p:custDataLst>
              <p:tags r:id="rId12"/>
            </p:custDataLst>
          </p:nvPr>
        </p:nvSpPr>
        <p:spPr bwMode="auto">
          <a:xfrm rot="6359354">
            <a:off x="4421188" y="4037013"/>
            <a:ext cx="484187" cy="484187"/>
          </a:xfrm>
          <a:prstGeom prst="rtTriangle">
            <a:avLst/>
          </a:prstGeom>
          <a:solidFill>
            <a:srgbClr val="0E945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fr-FR" altLang="fr-FR" sz="1800" dirty="0"/>
          </a:p>
        </p:txBody>
      </p:sp>
      <p:sp>
        <p:nvSpPr>
          <p:cNvPr id="20494" name="Google Shape;216;p5"/>
          <p:cNvSpPr txBox="1">
            <a:spLocks noChangeArrowheads="1"/>
          </p:cNvSpPr>
          <p:nvPr>
            <p:custDataLst>
              <p:tags r:id="rId13"/>
            </p:custDataLst>
          </p:nvPr>
        </p:nvSpPr>
        <p:spPr bwMode="auto">
          <a:xfrm>
            <a:off x="7658100" y="5172075"/>
            <a:ext cx="45529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smtClean="0">
                <a:solidFill>
                  <a:srgbClr val="FFFFFF"/>
                </a:solidFill>
                <a:cs typeface="Calibri" panose="020F0502020204030204" pitchFamily="34" charset="0"/>
                <a:sym typeface="Calibri" panose="020F0502020204030204" pitchFamily="34" charset="0"/>
              </a:rPr>
              <a:t>Statistiques de nos amateurs et adeptes de </a:t>
            </a:r>
          </a:p>
          <a:p>
            <a:pPr eaLnBrk="1" hangingPunct="1">
              <a:lnSpc>
                <a:spcPct val="100000"/>
              </a:lnSpc>
              <a:spcBef>
                <a:spcPct val="0"/>
              </a:spcBef>
              <a:buFontTx/>
              <a:buNone/>
            </a:pPr>
            <a:r>
              <a:rPr lang="fr-FR" altLang="fr-FR" sz="1800" b="1" dirty="0" smtClean="0">
                <a:solidFill>
                  <a:srgbClr val="FFFFFF"/>
                </a:solidFill>
                <a:cs typeface="Calibri" panose="020F0502020204030204" pitchFamily="34" charset="0"/>
                <a:sym typeface="Calibri" panose="020F0502020204030204" pitchFamily="34" charset="0"/>
              </a:rPr>
              <a:t>la gastronomie qui ont participé à l’atelier  </a:t>
            </a:r>
            <a:endParaRPr lang="fr-FR" altLang="fr-FR" sz="1800" b="1" dirty="0">
              <a:solidFill>
                <a:srgbClr val="FFFFFF"/>
              </a:solidFill>
              <a:cs typeface="Calibri" panose="020F0502020204030204" pitchFamily="34" charset="0"/>
              <a:sym typeface="Calibri" panose="020F0502020204030204"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7"/>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0"/>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7"/>
</p:tagLst>
</file>

<file path=ppt/tags/tag39.xml><?xml version="1.0" encoding="utf-8"?>
<p:tagLst xmlns:a="http://schemas.openxmlformats.org/drawingml/2006/main" xmlns:r="http://schemas.openxmlformats.org/officeDocument/2006/relationships" xmlns:p="http://schemas.openxmlformats.org/presentationml/2006/main">
  <p:tag name="NUM" val="8"/>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9"/>
</p:tagLst>
</file>

<file path=ppt/tags/tag41.xml><?xml version="1.0" encoding="utf-8"?>
<p:tagLst xmlns:a="http://schemas.openxmlformats.org/drawingml/2006/main" xmlns:r="http://schemas.openxmlformats.org/officeDocument/2006/relationships" xmlns:p="http://schemas.openxmlformats.org/presentationml/2006/main">
  <p:tag name="NUM" val="10"/>
</p:tagLst>
</file>

<file path=ppt/tags/tag42.xml><?xml version="1.0" encoding="utf-8"?>
<p:tagLst xmlns:a="http://schemas.openxmlformats.org/drawingml/2006/main" xmlns:r="http://schemas.openxmlformats.org/officeDocument/2006/relationships" xmlns:p="http://schemas.openxmlformats.org/presentationml/2006/main">
  <p:tag name="NUM" val="11"/>
</p:tagLst>
</file>

<file path=ppt/tags/tag43.xml><?xml version="1.0" encoding="utf-8"?>
<p:tagLst xmlns:a="http://schemas.openxmlformats.org/drawingml/2006/main" xmlns:r="http://schemas.openxmlformats.org/officeDocument/2006/relationships" xmlns:p="http://schemas.openxmlformats.org/presentationml/2006/main">
  <p:tag name="NUM" val="1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7"/>
</p:tagLst>
</file>

<file path=ppt/tags/tag54.xml><?xml version="1.0" encoding="utf-8"?>
<p:tagLst xmlns:a="http://schemas.openxmlformats.org/drawingml/2006/main" xmlns:r="http://schemas.openxmlformats.org/officeDocument/2006/relationships" xmlns:p="http://schemas.openxmlformats.org/presentationml/2006/main">
  <p:tag name="NUM" val="8"/>
</p:tagLst>
</file>

<file path=ppt/tags/tag55.xml><?xml version="1.0" encoding="utf-8"?>
<p:tagLst xmlns:a="http://schemas.openxmlformats.org/drawingml/2006/main" xmlns:r="http://schemas.openxmlformats.org/officeDocument/2006/relationships" xmlns:p="http://schemas.openxmlformats.org/presentationml/2006/main">
  <p:tag name="NUM" val="9"/>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1"/>
</p:tagLst>
</file>

<file path=ppt/tags/tag58.xml><?xml version="1.0" encoding="utf-8"?>
<p:tagLst xmlns:a="http://schemas.openxmlformats.org/drawingml/2006/main" xmlns:r="http://schemas.openxmlformats.org/officeDocument/2006/relationships" xmlns:p="http://schemas.openxmlformats.org/presentationml/2006/main">
  <p:tag name="NUM" val="12"/>
</p:tagLst>
</file>

<file path=ppt/tags/tag59.xml><?xml version="1.0" encoding="utf-8"?>
<p:tagLst xmlns:a="http://schemas.openxmlformats.org/drawingml/2006/main" xmlns:r="http://schemas.openxmlformats.org/officeDocument/2006/relationships" xmlns:p="http://schemas.openxmlformats.org/presentationml/2006/main">
  <p:tag name="NUM" val="1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7"/>
</p:tagLst>
</file>

<file path=ppt/tags/tag88.xml><?xml version="1.0" encoding="utf-8"?>
<p:tagLst xmlns:a="http://schemas.openxmlformats.org/drawingml/2006/main" xmlns:r="http://schemas.openxmlformats.org/officeDocument/2006/relationships" xmlns:p="http://schemas.openxmlformats.org/presentationml/2006/main">
  <p:tag name="NUM" val="8"/>
</p:tagLst>
</file>

<file path=ppt/tags/tag89.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11"/>
</p:tagLst>
</file>

<file path=ppt/tags/tag92.xml><?xml version="1.0" encoding="utf-8"?>
<p:tagLst xmlns:a="http://schemas.openxmlformats.org/drawingml/2006/main" xmlns:r="http://schemas.openxmlformats.org/officeDocument/2006/relationships" xmlns:p="http://schemas.openxmlformats.org/presentationml/2006/main">
  <p:tag name="NUM" val="12"/>
</p:tagLst>
</file>

<file path=ppt/tags/tag93.xml><?xml version="1.0" encoding="utf-8"?>
<p:tagLst xmlns:a="http://schemas.openxmlformats.org/drawingml/2006/main" xmlns:r="http://schemas.openxmlformats.org/officeDocument/2006/relationships" xmlns:p="http://schemas.openxmlformats.org/presentationml/2006/main">
  <p:tag name="NUM" val="13"/>
</p:tagLst>
</file>

<file path=ppt/tags/tag94.xml><?xml version="1.0" encoding="utf-8"?>
<p:tagLst xmlns:a="http://schemas.openxmlformats.org/drawingml/2006/main" xmlns:r="http://schemas.openxmlformats.org/officeDocument/2006/relationships" xmlns:p="http://schemas.openxmlformats.org/presentationml/2006/main">
  <p:tag name="NUM" val="14"/>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1360</Words>
  <Application>Microsoft Office PowerPoint</Application>
  <PresentationFormat>Widescreen</PresentationFormat>
  <Paragraphs>105</Paragraphs>
  <Slides>19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Calibri Light</vt:lpstr>
      <vt:lpstr>Microsoft Sans Serif</vt:lpstr>
      <vt:lpstr>Roboto</vt:lpstr>
      <vt:lpstr>Times New Roman</vt:lpstr>
      <vt:lpstr>Office Theme</vt:lpstr>
      <vt:lpstr>Acrobat Document</vt:lpstr>
      <vt:lpstr>PowerPoint Presentation</vt:lpstr>
      <vt:lpstr>PowerPoint Presentation</vt:lpstr>
      <vt:lpstr>Le mandat</vt:lpstr>
      <vt:lpstr>PowerPoint Presentation</vt:lpstr>
      <vt:lpstr>Programmes à venir</vt:lpstr>
      <vt:lpstr>PowerPoint Presentation</vt:lpstr>
      <vt:lpstr>Nos formateurs</vt:lpstr>
      <vt:lpstr>L’atelier Aliments &amp; Boissons “La recette du succès”</vt:lpstr>
      <vt:lpstr>Avez-vous bien “digéré” l’atelier Aliments &amp; Boissons?</vt:lpstr>
      <vt:lpstr>Avez-vous bien “digéré” l’atelier Aliments &amp; Boissons?</vt:lpstr>
      <vt:lpstr>PowerPoint Presentation</vt:lpstr>
      <vt:lpstr>PowerPoint Presentation</vt:lpstr>
      <vt:lpstr>Cours magistral portant sur l’identification, la protection, la valorisation et les avantages de vos actifs de création dans notre économie en évolution rapide</vt:lpstr>
      <vt:lpstr>PowerPoint Presentation</vt:lpstr>
      <vt:lpstr>1er AOI déposé à travers le TTIPO  </vt:lpstr>
      <vt:lpstr>PowerPoint Presentation</vt:lpstr>
      <vt:lpstr>290 personnes inscrites</vt:lpstr>
      <vt:lpstr>Thèmes abordés</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and  Baccanal”</dc:title>
  <dc:creator>Nicholas NG. Gayahpersad</dc:creator>
  <cp:keywords>FOR OFFICIAL USE ONLY</cp:keywords>
  <cp:lastModifiedBy>BERNARD Nadège</cp:lastModifiedBy>
  <cp:revision>95</cp:revision>
  <cp:lastPrinted>2022-05-24T11:28:31Z</cp:lastPrinted>
  <dcterms:created xsi:type="dcterms:W3CDTF">2022-05-15T17:49:00Z</dcterms:created>
  <dcterms:modified xsi:type="dcterms:W3CDTF">2022-06-13T14:21:50Z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d0c14ffc-48da-431d-9fff-3b3f74b129c4</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y fmtid="{D5CDD505-2E9C-101B-9397-08002B2CF9AE}" pid="7" name="TCSClassification">
    <vt:lpwstr>FOR OFFICIAL USE ONLY</vt:lpwstr>
  </property>
</Properties>
</file>