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6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7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8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9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85" r:id="rId5"/>
    <p:sldId id="284" r:id="rId6"/>
    <p:sldId id="288" r:id="rId7"/>
    <p:sldId id="310" r:id="rId8"/>
    <p:sldId id="312" r:id="rId9"/>
    <p:sldId id="313" r:id="rId10"/>
    <p:sldId id="301" r:id="rId11"/>
    <p:sldId id="311" r:id="rId12"/>
    <p:sldId id="304" r:id="rId13"/>
    <p:sldId id="314" r:id="rId14"/>
    <p:sldId id="302" r:id="rId15"/>
    <p:sldId id="303" r:id="rId16"/>
    <p:sldId id="305" r:id="rId17"/>
    <p:sldId id="299" r:id="rId18"/>
    <p:sldId id="300" r:id="rId19"/>
    <p:sldId id="306" r:id="rId20"/>
    <p:sldId id="307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277"/>
    <a:srgbClr val="F9F9F9"/>
    <a:srgbClr val="AEAEAE"/>
    <a:srgbClr val="FFFFFF"/>
    <a:srgbClr val="000000"/>
    <a:srgbClr val="DE3538"/>
    <a:srgbClr val="A58E39"/>
    <a:srgbClr val="D5C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796" autoAdjust="0"/>
  </p:normalViewPr>
  <p:slideViewPr>
    <p:cSldViewPr snapToGrid="0">
      <p:cViewPr varScale="1">
        <p:scale>
          <a:sx n="58" d="100"/>
          <a:sy n="58" d="100"/>
        </p:scale>
        <p:origin x="84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egia\Downloads\Impact%20Assessment%20Statistics%20Template%20(IPTC%20GEORGIA)%202011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egia\Downloads\Impact%20Assessment%20Statistics%20Template%20(IPTC%20GEORGIA)%202011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egia\Downloads\DL%20(&#4321;&#4322;&#4304;&#4322;&#4312;&#4321;&#4322;&#4312;&#4313;&#4304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'[Impact Assessment Statistics Template (IPTC GEORGIA) 2011-2019.xlsx]Activities 2015-2019'!$B$1</c:f>
              <c:strCache>
                <c:ptCount val="1"/>
                <c:pt idx="0">
                  <c:v>Activities</c:v>
                </c:pt>
              </c:strCache>
            </c:strRef>
          </c:tx>
          <c:spPr>
            <a:ln w="34925" cap="rnd">
              <a:solidFill>
                <a:schemeClr val="accent2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5.0634622336394916E-2"/>
                  <c:y val="-9.5563024008668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7A-44A9-86E9-0107D280318A}"/>
                </c:ext>
              </c:extLst>
            </c:dLbl>
            <c:dLbl>
              <c:idx val="2"/>
              <c:layout>
                <c:manualLayout>
                  <c:x val="-3.1365135657059784E-2"/>
                  <c:y val="-8.494500312691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7A-44A9-86E9-0107D280318A}"/>
                </c:ext>
              </c:extLst>
            </c:dLbl>
            <c:dLbl>
              <c:idx val="3"/>
              <c:layout>
                <c:manualLayout>
                  <c:x val="-4.2605669553338665E-2"/>
                  <c:y val="-0.103526722560924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B7A-44A9-86E9-0107D280318A}"/>
                </c:ext>
              </c:extLst>
            </c:dLbl>
            <c:dLbl>
              <c:idx val="4"/>
              <c:layout>
                <c:manualLayout>
                  <c:x val="-2.8153554543837261E-2"/>
                  <c:y val="-9.821765986549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B7A-44A9-86E9-0107D280318A}"/>
                </c:ext>
              </c:extLst>
            </c:dLbl>
            <c:dLbl>
              <c:idx val="5"/>
              <c:layout>
                <c:manualLayout>
                  <c:x val="-6.1875156232673742E-2"/>
                  <c:y val="-0.108835785256356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7A-44A9-86E9-0107D280318A}"/>
                </c:ext>
              </c:extLst>
            </c:dLbl>
            <c:dLbl>
              <c:idx val="6"/>
              <c:layout>
                <c:manualLayout>
                  <c:x val="-0.13809397413153496"/>
                  <c:y val="-2.4660389820280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7A-44A9-86E9-0107D2803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'[Impact Assessment Statistics Template (IPTC GEORGIA) 2011-2019.xlsx]Activities 2015-2019'!$A$2:$A$8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'[Impact Assessment Statistics Template (IPTC GEORGIA) 2011-2019.xlsx]Activities 2015-2019'!$B$2:$B$8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7A-44A9-86E9-0107D28031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5796816"/>
        <c:axId val="17958018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shade val="76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B7A-44A9-86E9-0107D280318A}"/>
                  </c:ext>
                </c:extLst>
              </c15:ser>
            </c15:filteredLineSeries>
          </c:ext>
        </c:extLst>
      </c:lineChart>
      <c:catAx>
        <c:axId val="179579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801808"/>
        <c:crosses val="autoZero"/>
        <c:auto val="1"/>
        <c:lblAlgn val="ctr"/>
        <c:lblOffset val="100"/>
        <c:noMultiLvlLbl val="0"/>
      </c:catAx>
      <c:valAx>
        <c:axId val="179580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79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94927432352525E-3"/>
          <c:y val="0"/>
          <c:w val="0.96180515351553209"/>
          <c:h val="0.83879682808810263"/>
        </c:manualLayout>
      </c:layout>
      <c:lineChart>
        <c:grouping val="standard"/>
        <c:varyColors val="0"/>
        <c:ser>
          <c:idx val="1"/>
          <c:order val="1"/>
          <c:tx>
            <c:strRef>
              <c:f>'[Impact Assessment Statistics Template (IPTC GEORGIA) 2011-2019.xlsx]Participants 2015-2019'!$B$1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34925" cap="rnd">
              <a:solidFill>
                <a:schemeClr val="accent2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'[Impact Assessment Statistics Template (IPTC GEORGIA) 2011-2019.xlsx]Participants 2015-2019'!$A$2:$A$9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'[Impact Assessment Statistics Template (IPTC GEORGIA) 2011-2019.xlsx]Participants 2015-2019'!$B$2:$B$9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75</c:v>
                </c:pt>
                <c:pt idx="3">
                  <c:v>60</c:v>
                </c:pt>
                <c:pt idx="4">
                  <c:v>80</c:v>
                </c:pt>
                <c:pt idx="5">
                  <c:v>534</c:v>
                </c:pt>
                <c:pt idx="6">
                  <c:v>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85B-4BD8-9C7E-7451E900FF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5796816"/>
        <c:axId val="17958018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shade val="76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2015-2019'!$A$2:$A$9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2015-2019'!$A$2:$A$9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185B-4BD8-9C7E-7451E900FFBF}"/>
                  </c:ext>
                </c:extLst>
              </c15:ser>
            </c15:filteredLineSeries>
          </c:ext>
        </c:extLst>
      </c:lineChart>
      <c:catAx>
        <c:axId val="179579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801808"/>
        <c:crosses val="autoZero"/>
        <c:auto val="1"/>
        <c:lblAlgn val="ctr"/>
        <c:lblOffset val="100"/>
        <c:noMultiLvlLbl val="0"/>
      </c:catAx>
      <c:valAx>
        <c:axId val="179580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79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'[DL (სტატისტიკა).xlsx]Sheet2'!$B$1</c:f>
              <c:strCache>
                <c:ptCount val="1"/>
                <c:pt idx="0">
                  <c:v>Registrations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718995347167604E-2"/>
                  <c:y val="-5.8928505862791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28-4087-ACF7-ED15676C927F}"/>
                </c:ext>
              </c:extLst>
            </c:dLbl>
            <c:dLbl>
              <c:idx val="1"/>
              <c:layout>
                <c:manualLayout>
                  <c:x val="-5.3182634577537025E-2"/>
                  <c:y val="-6.9176941665015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28-4087-ACF7-ED15676C927F}"/>
                </c:ext>
              </c:extLst>
            </c:dLbl>
            <c:dLbl>
              <c:idx val="2"/>
              <c:layout>
                <c:manualLayout>
                  <c:x val="-5.1599699366950559E-2"/>
                  <c:y val="-9.2235922220021055E-2"/>
                </c:manualLayout>
              </c:layout>
              <c:tx>
                <c:rich>
                  <a:bodyPr/>
                  <a:lstStyle/>
                  <a:p>
                    <a:fld id="{BE913EEB-CC08-46D6-8DFE-120B4321D4F8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28-4087-ACF7-ED15676C927F}"/>
                </c:ext>
              </c:extLst>
            </c:dLbl>
            <c:dLbl>
              <c:idx val="3"/>
              <c:layout>
                <c:manualLayout>
                  <c:x val="-8.6475688234055048E-2"/>
                  <c:y val="-7.1739050615571912E-2"/>
                </c:manualLayout>
              </c:layout>
              <c:tx>
                <c:rich>
                  <a:bodyPr/>
                  <a:lstStyle/>
                  <a:p>
                    <a:fld id="{A3821CF8-5502-4203-AE1C-5AC29EB2113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28-4087-ACF7-ED15676C9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'[DL (სტატისტიკა).xlsx]Sheet2'!$A$2:$A$5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'[DL (სტატისტიკა).xlsx]Sheet2'!$B$2:$B$5</c:f>
              <c:numCache>
                <c:formatCode>General</c:formatCode>
                <c:ptCount val="4"/>
                <c:pt idx="0">
                  <c:v>24</c:v>
                </c:pt>
                <c:pt idx="1">
                  <c:v>403</c:v>
                </c:pt>
                <c:pt idx="2">
                  <c:v>850</c:v>
                </c:pt>
                <c:pt idx="3">
                  <c:v>1412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28-4087-ACF7-ED15676C9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2544623"/>
        <c:axId val="572542127"/>
      </c:lineChart>
      <c:catAx>
        <c:axId val="57254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42127"/>
        <c:crosses val="autoZero"/>
        <c:auto val="1"/>
        <c:lblAlgn val="ctr"/>
        <c:lblOffset val="100"/>
        <c:noMultiLvlLbl val="0"/>
      </c:catAx>
      <c:valAx>
        <c:axId val="57254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4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all" baseline="0" dirty="0"/>
              <a:t>Indications </a:t>
            </a:r>
            <a:r>
              <a:rPr lang="fr-FR" cap="all" baseline="0" noProof="0" dirty="0" smtClean="0"/>
              <a:t>géographiques enregistrées </a:t>
            </a:r>
            <a:r>
              <a:rPr lang="en-US" dirty="0" smtClean="0"/>
              <a:t>2005-2021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78569587283387"/>
          <c:y val="0.3646888120904489"/>
          <c:w val="0.8173809931347944"/>
          <c:h val="0.57989940665596529"/>
        </c:manualLayout>
      </c:layout>
      <c:pie3D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FB7-4659-ABEF-84C167459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FB7-4659-ABEF-84C1674599D9}"/>
              </c:ext>
            </c:extLst>
          </c:dPt>
          <c:dLbls>
            <c:dLbl>
              <c:idx val="0"/>
              <c:layout>
                <c:manualLayout>
                  <c:x val="-9.690478007213725E-2"/>
                  <c:y val="-1.436355515692769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B7-4659-ABEF-84C1674599D9}"/>
                </c:ext>
              </c:extLst>
            </c:dLbl>
            <c:dLbl>
              <c:idx val="1"/>
              <c:layout>
                <c:manualLayout>
                  <c:x val="4.1904769760924117E-2"/>
                  <c:y val="-2.7421649345890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B7-4659-ABEF-84C1674599D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Sheet1!$A$2:$A$3</c:f>
              <c:numCache>
                <c:formatCode>General</c:formatCode>
                <c:ptCount val="2"/>
                <c:pt idx="0">
                  <c:v>57</c:v>
                </c:pt>
                <c:pt idx="1">
                  <c:v>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2FB7-4659-ABEF-84C1674599D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ABF92-C230-448D-AD85-22BC9C67782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32BF-9363-4CBC-B1FA-16530C35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587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451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1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99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613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615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22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954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448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574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32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167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86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03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08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17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90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30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38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32BF-9363-4CBC-B1FA-16530C35410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6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4571-EFFA-49C6-B525-B822E499A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CA189-843D-4497-BB9E-906EDE41F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C8A77-F630-4818-B347-AF030C9A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DF6A-23C2-4AAB-A840-FDA7A578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71D2-A5A3-4518-A07B-667C105E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3D5D-92E9-4944-856F-181E4A09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90C4-9DBB-4333-85F2-160610571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4633C-1EAC-427D-AE75-3B24BB31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607-95A1-420C-815C-2A4B8A97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A3B4-FE4E-4A68-9721-CED14EF5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3477D-47BF-4AF6-A01D-DA25CCBB8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74BBA-248E-453C-A3F5-7366FBB5A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25E4-B7C2-495B-AF46-622CC302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CB04A-9060-4FE5-A9F5-711A60A6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F3C3-FB78-46E3-8C3C-B9529427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723B-70C5-435E-83F7-795F619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3022-7767-45B5-BCD5-FC5571EC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7802-E4BD-4C40-9CF0-44A09718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FD97-4105-4D48-A82C-B4881FE6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003E-9A92-4C48-A046-4086F423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7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C216-C16B-44A4-BD7C-EF2CA954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8CC31-2073-4EBE-946D-74AAC164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E3FFF-C045-4625-A3E0-E10CEF3C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D7354-FD20-47C1-9290-D092358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2979D-60D1-4D1A-A921-187DB51D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1536-F0C4-47FF-8B82-83ACD24D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11AC-3D63-4606-A7BF-E87C80B68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FABB9-147A-4631-8479-34C0E389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71B06-9C47-4BA5-9EA7-657B7A11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EC62-98FD-477E-A2D9-73166724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A7F91-4CCB-44C6-901D-480C24A9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536D-7456-4158-8D46-6307A621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CAE0-329F-4C44-854A-48031B3F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7ECC6-547E-4587-A1F8-B672FB15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122BA-FBF0-4EF9-B292-B22E2F3F6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9F4FE-E7A1-4E82-BD00-2BA073EC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B5BB3-0D63-4D9E-A937-AFF6FCCF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3DAD1-9C8F-428E-BB54-DEDF8931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5787D-8C81-4CD4-A4BB-AA63F97D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B554-BE1E-4C5F-ACDF-789BD8D2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C77AC-E080-418A-9CE0-1104F556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F4D49-CB25-4954-93FA-66A5B130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F84C6-0B99-49C2-914C-6868EA92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F354B-34E7-4B80-B2E5-8C47D49A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41BA5-7954-4428-B621-98B6AE8F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D553-6EBC-430A-B18A-9A6BEB05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0C4B-FEE1-4C1E-A792-3D888DFA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38E5-72C3-4B4D-9390-736AA7EF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8810F-0FFD-4B57-9B44-11C5BF624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44B4D-5FB8-4C00-A233-6F02AFE6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10338-79AD-46AB-B8BB-09831B9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E71DF-786C-4C71-AA34-E975FB30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8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59CF-C905-4300-9664-B2681F45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ECD98-C7DD-4A7B-BEC0-8C237A126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FB23B-6352-43C5-9C7A-E38F827FE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189DC-95A8-4201-886A-3F138072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D935E-3D60-46DF-A29B-3ED5502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669D-C5D1-44AE-B9AE-F29D537B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508F7-808A-4806-9013-DB9865BE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C750B-80D0-4B30-9E3A-DC9ABF22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C8550-22C4-4904-8BC1-BE848F7E1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B8A4-D488-4497-8232-1A31B0CCDBF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3476-3430-42BC-9D21-CA9D399E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E6DD-89BF-49C3-875A-C00B9BC0B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6809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1.jp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2.png"/><Relationship Id="rId5" Type="http://schemas.openxmlformats.org/officeDocument/2006/relationships/tags" Target="../tags/tag89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12.jp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13.jp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2.png"/><Relationship Id="rId5" Type="http://schemas.openxmlformats.org/officeDocument/2006/relationships/tags" Target="../tags/tag105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chart" Target="../charts/chart4.xml"/><Relationship Id="rId5" Type="http://schemas.openxmlformats.org/officeDocument/2006/relationships/tags" Target="../tags/tag113.xml"/><Relationship Id="rId10" Type="http://schemas.openxmlformats.org/officeDocument/2006/relationships/image" Target="../media/image2.png"/><Relationship Id="rId4" Type="http://schemas.openxmlformats.org/officeDocument/2006/relationships/tags" Target="../tags/tag112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14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2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16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2.png"/><Relationship Id="rId5" Type="http://schemas.openxmlformats.org/officeDocument/2006/relationships/tags" Target="../tags/tag129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28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17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2.png"/><Relationship Id="rId5" Type="http://schemas.openxmlformats.org/officeDocument/2006/relationships/tags" Target="../tags/tag137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2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3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8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5.sv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.png"/><Relationship Id="rId5" Type="http://schemas.openxmlformats.org/officeDocument/2006/relationships/tags" Target="../tags/tag22.xml"/><Relationship Id="rId10" Type="http://schemas.openxmlformats.org/officeDocument/2006/relationships/image" Target="../media/image2.png"/><Relationship Id="rId4" Type="http://schemas.openxmlformats.org/officeDocument/2006/relationships/tags" Target="../tags/tag2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2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2.png"/><Relationship Id="rId3" Type="http://schemas.openxmlformats.org/officeDocument/2006/relationships/tags" Target="../tags/tag37.xml"/><Relationship Id="rId21" Type="http://schemas.openxmlformats.org/officeDocument/2006/relationships/chart" Target="../charts/chart1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8.sv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chart" Target="../charts/chart3.xml"/><Relationship Id="rId10" Type="http://schemas.openxmlformats.org/officeDocument/2006/relationships/tags" Target="../tags/tag44.xml"/><Relationship Id="rId19" Type="http://schemas.openxmlformats.org/officeDocument/2006/relationships/image" Target="../media/image6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7.jp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5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8.jp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6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0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9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.png"/><Relationship Id="rId5" Type="http://schemas.openxmlformats.org/officeDocument/2006/relationships/tags" Target="../tags/tag72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8.jp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BF9F1E-F9B2-4CE4-9259-8F94F8B1E2F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FBCCB-5539-4BC9-B582-5FE7806471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277830"/>
            <a:ext cx="1045784" cy="1367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3EDD50-5A90-47C4-9EC3-66B983201DA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81148" y="2541519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Mettre l’enseignement de la propriété intellectuelle au service des PME et des producteurs agricoles et du secteur de l’artisanat</a:t>
            </a:r>
          </a:p>
          <a:p>
            <a:pPr algn="ctr"/>
            <a:endParaRPr lang="fr-FR" sz="44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fr-FR" sz="3200" b="1" cap="all" dirty="0" smtClean="0">
                <a:solidFill>
                  <a:schemeClr val="accent1">
                    <a:lumMod val="50000"/>
                  </a:schemeClr>
                </a:solidFill>
              </a:rPr>
              <a:t>Centre de formation à la propriété intellectuelle de</a:t>
            </a:r>
            <a:r>
              <a:rPr lang="fr-FR" sz="3200" b="1" cap="all" dirty="0" smtClean="0">
                <a:solidFill>
                  <a:schemeClr val="accent1">
                    <a:lumMod val="50000"/>
                  </a:schemeClr>
                </a:solidFill>
                <a:ea typeface="Roboto _GEO Mt" panose="02000000000000000000" pitchFamily="2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ea typeface="Roboto _GEO Mt" panose="02000000000000000000" pitchFamily="2" charset="0"/>
                <a:cs typeface="Arial" panose="020B0604020202020204" pitchFamily="34" charset="0"/>
              </a:rPr>
              <a:t>GÉORGIE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ea typeface="Roboto _GEO M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27B37-DAED-4F8D-9A85-2663CA6B0CF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81148" y="4954667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 smtClean="0">
              <a:solidFill>
                <a:schemeClr val="accent1">
                  <a:lumMod val="50000"/>
                </a:schemeClr>
              </a:solidFill>
              <a:latin typeface="BPG Banner SuperSquare Caps" panose="02060504020202060204" pitchFamily="18" charset="0"/>
              <a:ea typeface="Roboto _GEO Mt" panose="02000000000000000000" pitchFamily="2" charset="0"/>
            </a:endParaRPr>
          </a:p>
          <a:p>
            <a:pPr algn="ctr"/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BPG Banner SuperSquare Caps" panose="02060504020202060204" pitchFamily="18" charset="0"/>
              <a:ea typeface="Roboto _GEO Mt" panose="02000000000000000000" pitchFamily="2" charset="0"/>
            </a:endParaRPr>
          </a:p>
          <a:p>
            <a:pPr algn="ctr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BPG Banner SuperSquare Caps" panose="02060504020202060204" pitchFamily="18" charset="0"/>
                <a:ea typeface="Roboto _GEO Mt" panose="02000000000000000000" pitchFamily="2" charset="0"/>
              </a:rPr>
              <a:t>202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BPG Banner SuperSquare Caps" panose="02060504020202060204"/>
                <a:ea typeface="Roboto _GEO Mt" panose="02000000000000000000" pitchFamily="2" charset="0"/>
              </a:rPr>
              <a:t>2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BPG Banner SuperSquare Caps" panose="02060504020202060204"/>
              <a:ea typeface="Roboto _GEO Mt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488A28-B586-44C6-9913-DDBA282A776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76076" r="-155" b="-1"/>
          <a:stretch/>
        </p:blipFill>
        <p:spPr>
          <a:xfrm rot="16200000" flipV="1">
            <a:off x="7931407" y="2597407"/>
            <a:ext cx="7387836" cy="11333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55" y="146651"/>
            <a:ext cx="2664997" cy="1865030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7"/>
            </p:custDataLst>
          </p:nvPr>
        </p:nvSpPr>
        <p:spPr>
          <a:xfrm>
            <a:off x="1733337" y="901093"/>
            <a:ext cx="7631371" cy="130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fr-FR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Georgia – Ana </a:t>
            </a:r>
            <a:r>
              <a:rPr lang="fr-FR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Dalakishvii</a:t>
            </a: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EXEMPLAIRE CABINE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CONFIDENTIEL – </a:t>
            </a:r>
            <a:r>
              <a:rPr lang="fr-FR" b="1" cap="all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réserve de modifications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28324" y="-211187"/>
            <a:ext cx="100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72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sur les indications géographiques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412744" y="2278370"/>
            <a:ext cx="550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3. Pour les producteurs de myrtilles </a:t>
            </a:r>
            <a:endParaRPr lang="fr-FR" sz="2800" i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25" y="1892308"/>
            <a:ext cx="4463171" cy="5040000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12744" y="3061812"/>
            <a:ext cx="55688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15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Objectifs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Résultats –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Intérêt pour l’enregistrement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2343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15974" y="-227793"/>
            <a:ext cx="9719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72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sur les indications géographiques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412744" y="2071643"/>
            <a:ext cx="64011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4. Pour les producteurs de la RÉGION </a:t>
            </a:r>
          </a:p>
          <a:p>
            <a:r>
              <a:rPr lang="fr-FR" sz="2800" i="1" dirty="0" smtClean="0"/>
              <a:t>DE L’ADJARIE (y compris des producteurs </a:t>
            </a:r>
          </a:p>
          <a:p>
            <a:r>
              <a:rPr lang="fr-FR" sz="2800" i="1" dirty="0" smtClean="0"/>
              <a:t>d’indications géographiques non agricoles)</a:t>
            </a:r>
            <a:endParaRPr lang="fr-FR" sz="2800" i="1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520392" y="3669474"/>
            <a:ext cx="65035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 50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 Objectif de la 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 Résultats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Intérêt pour l’enregistrement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02" y="2158094"/>
            <a:ext cx="5004000" cy="39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157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04146" y="51584"/>
            <a:ext cx="9816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72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sur les indications géographiques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302324" y="2594863"/>
            <a:ext cx="9829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5. Pour le Ministère de l’agriculture et de l’économie d’Azerbaïdjan </a:t>
            </a:r>
            <a:endParaRPr lang="fr-FR" sz="2800" i="1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42941" y="3739918"/>
            <a:ext cx="29581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20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Objectif de la 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Résultats</a:t>
            </a:r>
            <a:endParaRPr lang="fr-FR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04" y="3174795"/>
            <a:ext cx="5328000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5045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75598" y="51584"/>
            <a:ext cx="9827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72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sur les indications géographiques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775855" y="2854036"/>
            <a:ext cx="708924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2005-2021 </a:t>
            </a:r>
            <a:r>
              <a:rPr lang="fr-FR" sz="2400" dirty="0" smtClean="0">
                <a:sym typeface="Wingdings" panose="05000000000000000000" pitchFamily="2" charset="2"/>
              </a:rPr>
              <a:t> </a:t>
            </a:r>
            <a:r>
              <a:rPr lang="fr-FR" sz="2400" dirty="0" smtClean="0"/>
              <a:t>57 indications géographiques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2015-2021 </a:t>
            </a:r>
            <a:r>
              <a:rPr lang="fr-FR" sz="2400" dirty="0" smtClean="0">
                <a:sym typeface="Wingdings" panose="05000000000000000000" pitchFamily="2" charset="2"/>
              </a:rPr>
              <a:t> 15</a:t>
            </a:r>
            <a:r>
              <a:rPr lang="fr-FR" sz="2400" dirty="0" smtClean="0"/>
              <a:t> indications géographiques</a:t>
            </a:r>
            <a:endParaRPr lang="fr-FR" sz="24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>
                <a:sym typeface="Wingdings" panose="05000000000000000000" pitchFamily="2" charset="2"/>
              </a:rPr>
              <a:t>2019/2021 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Après les cours sur les indications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géographiques, 4 nouvelles indications géographiques</a:t>
            </a:r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graphicFrame>
        <p:nvGraphicFramePr>
          <p:cNvPr id="15" name="Chart 14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90482031"/>
              </p:ext>
            </p:extLst>
          </p:nvPr>
        </p:nvGraphicFramePr>
        <p:xfrm>
          <a:off x="7275806" y="2566727"/>
          <a:ext cx="4849090" cy="324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22044468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67034" y="-221292"/>
            <a:ext cx="8821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72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Formations à l’intention des PME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342786" y="2408867"/>
            <a:ext cx="11961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i="1" dirty="0" smtClean="0"/>
              <a:t>Webinaire sur la monétisation d’une œuvre musicale pour les droits d’auteur/</a:t>
            </a:r>
          </a:p>
          <a:p>
            <a:r>
              <a:rPr lang="fr-FR" sz="2800" i="1" dirty="0" smtClean="0"/>
              <a:t>titulaires de droits connexes</a:t>
            </a:r>
            <a:endParaRPr lang="fr-FR" sz="2800" i="1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269620" y="3189606"/>
            <a:ext cx="2719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Objectif du webinaire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140 participants </a:t>
            </a:r>
            <a:endParaRPr lang="fr-FR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007355" y="3262426"/>
            <a:ext cx="4565912" cy="2567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34" y="3612788"/>
            <a:ext cx="3781727" cy="26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324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86400" y="-36813"/>
            <a:ext cx="936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72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Formations à l’intention des PME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269620" y="2472597"/>
            <a:ext cx="636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2. Webinaire “Commercialisez vos idées!”</a:t>
            </a:r>
            <a:endParaRPr lang="fr-FR" sz="2800" i="1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269620" y="2988729"/>
            <a:ext cx="2719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Objectif du webinaire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100 participants</a:t>
            </a:r>
            <a:endParaRPr lang="fr-FR" sz="20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50" y="2995817"/>
            <a:ext cx="7487029" cy="37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619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86400" y="-192955"/>
            <a:ext cx="936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72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Formations à l’intention des PME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124233" y="2201079"/>
            <a:ext cx="12441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3. Cours “La propriété intellectuelle : un actif commercial précieux”, </a:t>
            </a:r>
            <a:r>
              <a:rPr lang="fr-FR" sz="2800" b="0" i="1" dirty="0" smtClean="0">
                <a:solidFill>
                  <a:srgbClr val="000000"/>
                </a:solidFill>
                <a:effectLst/>
              </a:rPr>
              <a:t>Office de l’UE </a:t>
            </a:r>
          </a:p>
          <a:p>
            <a:r>
              <a:rPr lang="fr-FR" sz="2800" b="0" i="1" dirty="0" smtClean="0">
                <a:solidFill>
                  <a:srgbClr val="000000"/>
                </a:solidFill>
                <a:effectLst/>
              </a:rPr>
              <a:t>pour la propriété intellectuelle </a:t>
            </a:r>
            <a:r>
              <a:rPr lang="fr-FR" sz="2800" b="0" i="0" dirty="0" smtClean="0">
                <a:solidFill>
                  <a:srgbClr val="000000"/>
                </a:solidFill>
                <a:effectLst/>
              </a:rPr>
              <a:t>/ </a:t>
            </a:r>
            <a:r>
              <a:rPr lang="fr-FR" sz="2800" i="1" dirty="0" smtClean="0"/>
              <a:t>Centre de formation à la propriété intellectuelle</a:t>
            </a:r>
            <a:endParaRPr lang="fr-FR" sz="2800" i="1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442830" y="3240896"/>
            <a:ext cx="2247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Objectif du cours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Résultats</a:t>
            </a:r>
            <a:endParaRPr lang="fr-FR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01" y="3154118"/>
            <a:ext cx="3498181" cy="33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069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4274" y="2083306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fr-FR" sz="2400" b="1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4639" y="2083306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fr-FR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48593" y="2083306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fr-FR" sz="2400" b="1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14274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</a:t>
            </a:r>
            <a:r>
              <a:rPr lang="fr-FR" b="1" cap="all" dirty="0" err="1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ique</a:t>
            </a:r>
            <a:endParaRPr lang="fr-FR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577748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 2021</a:t>
            </a:r>
            <a:endParaRPr lang="fr-FR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02182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PROJETS FUTURS</a:t>
            </a:r>
            <a:endParaRPr lang="fr-FR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199014" y="1683427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633118" y="1683427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073483" y="1683427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341756" cy="173959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54090" y="577407"/>
            <a:ext cx="1633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PROJETS FUTURS</a:t>
            </a:r>
            <a:endParaRPr lang="fr-FR" sz="16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1170878" y="2056687"/>
            <a:ext cx="9678996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u="sng" dirty="0" smtClean="0"/>
              <a:t>2022</a:t>
            </a:r>
            <a:r>
              <a:rPr lang="fr-FR" sz="2400" i="1" dirty="0" smtClean="0"/>
              <a:t>  </a:t>
            </a:r>
            <a:endParaRPr lang="fr-FR" sz="2400" i="1" dirty="0" smtClean="0">
              <a:sym typeface="Wingdings" panose="05000000000000000000" pitchFamily="2" charset="2"/>
            </a:endParaRPr>
          </a:p>
          <a:p>
            <a:endParaRPr lang="fr-FR" sz="2400" i="1" u="sng" dirty="0" smtClean="0">
              <a:sym typeface="Wingdings" panose="05000000000000000000" pitchFamily="2" charset="2"/>
            </a:endParaRPr>
          </a:p>
          <a:p>
            <a:r>
              <a:rPr lang="fr-FR" sz="2400" i="1" u="sng" dirty="0" smtClean="0">
                <a:sym typeface="Wingdings" panose="05000000000000000000" pitchFamily="2" charset="2"/>
              </a:rPr>
              <a:t>INDICATIONS GÉOGRAPHIQUES/PME</a:t>
            </a:r>
          </a:p>
          <a:p>
            <a:endParaRPr lang="fr-FR" sz="2400" i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Formations sur de potentielles indications géographiques à l’intention de </a:t>
            </a:r>
          </a:p>
          <a:p>
            <a:r>
              <a:rPr lang="fr-FR" sz="2400" dirty="0" smtClean="0"/>
              <a:t>l’Association des producteurs (11 régions)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Formation sur les indications géographiques à l’intention de producteurs </a:t>
            </a:r>
          </a:p>
          <a:p>
            <a:r>
              <a:rPr lang="fr-FR" sz="2400" dirty="0" smtClean="0"/>
              <a:t>d’indications géographiques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Cours sur les marques du Centre de formation en propriété intellectuelle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2527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341756" cy="173959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54090" y="577407"/>
            <a:ext cx="1633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PROJETS FUTURS</a:t>
            </a:r>
            <a:endParaRPr lang="fr-FR" sz="16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1170878" y="2056687"/>
            <a:ext cx="9021188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u="sng" dirty="0" smtClean="0"/>
              <a:t>2022</a:t>
            </a:r>
            <a:r>
              <a:rPr lang="fr-FR" sz="2400" i="1" dirty="0" smtClean="0"/>
              <a:t> </a:t>
            </a:r>
            <a:endParaRPr lang="fr-FR" sz="2400" i="1" dirty="0" smtClean="0">
              <a:sym typeface="Wingdings" panose="05000000000000000000" pitchFamily="2" charset="2"/>
            </a:endParaRPr>
          </a:p>
          <a:p>
            <a:endParaRPr lang="fr-FR" sz="2400" i="1" u="sng" dirty="0" smtClean="0">
              <a:sym typeface="Wingdings" panose="05000000000000000000" pitchFamily="2" charset="2"/>
            </a:endParaRPr>
          </a:p>
          <a:p>
            <a:r>
              <a:rPr lang="fr-FR" sz="2400" i="1" u="sng" dirty="0" smtClean="0">
                <a:sym typeface="Wingdings" panose="05000000000000000000" pitchFamily="2" charset="2"/>
              </a:rPr>
              <a:t>Renforcement des capacités</a:t>
            </a:r>
          </a:p>
          <a:p>
            <a:endParaRPr lang="fr-FR" sz="2400" i="1" u="sng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ym typeface="Wingdings" panose="05000000000000000000" pitchFamily="2" charset="2"/>
              </a:rPr>
              <a:t>Formation de formateurs</a:t>
            </a:r>
          </a:p>
          <a:p>
            <a:endParaRPr lang="fr-FR" sz="2400" i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Cours à l’intention d’étudiants en droit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Cours à l’intention de conseils et de juges en propriété intellectuelle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Travail sur le Manuel de la propriété intellectuelle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422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25786" y="2573960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fr-FR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66151" y="2573960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fr-FR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60105" y="2573960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fr-FR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25786" y="4725649"/>
            <a:ext cx="2872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HISTORIQUE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70191" y="4725649"/>
            <a:ext cx="2691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</a:p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2021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60105" y="4725649"/>
            <a:ext cx="2926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PROJETS FUTURS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310526" y="2174081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744630" y="2174081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184995" y="2174081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969029" y="885578"/>
            <a:ext cx="2003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PROJETS FUTURS</a:t>
            </a:r>
            <a:endParaRPr lang="fr-FR" sz="16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170878" y="2056687"/>
            <a:ext cx="4732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endParaRPr lang="fr-FR" sz="2400" dirty="0"/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3557588" y="2428162"/>
            <a:ext cx="2854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Merci! </a:t>
            </a:r>
            <a:endParaRPr lang="fr-FR" sz="7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192823" y="5603081"/>
            <a:ext cx="876300" cy="1633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022703" y="5680899"/>
            <a:ext cx="876300" cy="1633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3677550" y="5603081"/>
            <a:ext cx="876300" cy="1633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528739" y="5680899"/>
            <a:ext cx="876300" cy="1633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7051452" y="5680899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10937081" y="-442590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5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814286" cy="68580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900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  <a:endParaRPr lang="fr-FR" sz="40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6" t="45771" r="123"/>
          <a:stretch/>
        </p:blipFill>
        <p:spPr>
          <a:xfrm>
            <a:off x="5" y="1"/>
            <a:ext cx="638308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-1159757" y="3167390"/>
            <a:ext cx="490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Historique</a:t>
            </a:r>
            <a:endParaRPr lang="fr-FR" sz="28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15FA83-4C94-4314-9542-3A3B1D2218D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58688" y="275038"/>
            <a:ext cx="2138375" cy="2036564"/>
            <a:chOff x="682172" y="2150698"/>
            <a:chExt cx="3611850" cy="343988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BADE77-9DE8-4E4F-ADD2-A7C7F1201013}"/>
                </a:ext>
              </a:extLst>
            </p:cNvPr>
            <p:cNvSpPr/>
            <p:nvPr/>
          </p:nvSpPr>
          <p:spPr>
            <a:xfrm>
              <a:off x="768154" y="2150698"/>
              <a:ext cx="3439885" cy="343988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95E864-2FA0-4F5D-A7B3-5E6683AE4094}"/>
                </a:ext>
              </a:extLst>
            </p:cNvPr>
            <p:cNvSpPr/>
            <p:nvPr/>
          </p:nvSpPr>
          <p:spPr>
            <a:xfrm>
              <a:off x="682172" y="2969931"/>
              <a:ext cx="3611850" cy="262065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solidFill>
                    <a:srgbClr val="C00000"/>
                  </a:solidFill>
                  <a:latin typeface="BPG Mrgvlovani" panose="020B0603030804020204" pitchFamily="34" charset="0"/>
                  <a:cs typeface="Calibri Light" panose="020F0302020204030204" pitchFamily="34" charset="0"/>
                </a:rPr>
                <a:t>Historique</a:t>
              </a:r>
              <a:endParaRPr lang="ka-GE" sz="2000" dirty="0">
                <a:solidFill>
                  <a:srgbClr val="C00000"/>
                </a:solidFill>
                <a:latin typeface="BPG Mrgvlovani" panose="020B060303080402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5" name="Graphic 14" descr="Document">
              <a:extLst>
                <a:ext uri="{FF2B5EF4-FFF2-40B4-BE49-F238E27FC236}">
                  <a16:creationId xmlns:a16="http://schemas.microsoft.com/office/drawing/2014/main" id="{D3AEDC0D-5F1C-4C8E-96A0-8CCC433EB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030897" y="2730448"/>
              <a:ext cx="914400" cy="9144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E60EA36-0AB9-419B-95AF-587B310D83F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76076" r="-155" b="-1"/>
          <a:stretch/>
        </p:blipFill>
        <p:spPr>
          <a:xfrm rot="16200000" flipV="1">
            <a:off x="7931407" y="2597407"/>
            <a:ext cx="7387836" cy="1133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16EBC8-DB98-415C-BCEB-1ADFD1AD546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75122" y="3000828"/>
            <a:ext cx="8917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Création – 2015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Protocole d’accord OMPI/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Sakpatenti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Sensibilisation / Perfectionnement des cadres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employés + 13 formateurs certifiés par l’Académie de l’OMPI</a:t>
            </a:r>
            <a:endParaRPr lang="fr-FR" sz="24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2" y="816770"/>
            <a:ext cx="4596978" cy="30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4274" y="2083306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fr-FR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4639" y="2083306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fr-FR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48593" y="2083306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fr-FR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83794" y="4234995"/>
            <a:ext cx="2902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HISTORIQUE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524159" y="4234995"/>
            <a:ext cx="2926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</a:p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2021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48593" y="4234995"/>
            <a:ext cx="2926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PROJETS FUTURS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199014" y="1683427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633118" y="1683427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073483" y="1683427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2E42B0-CDBC-47C7-A76A-914CCB5417E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9276" y="2012156"/>
            <a:ext cx="2022088" cy="1925815"/>
            <a:chOff x="682172" y="2150698"/>
            <a:chExt cx="3611850" cy="3439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172D84-E84B-42B8-B35C-290511719B98}"/>
                </a:ext>
              </a:extLst>
            </p:cNvPr>
            <p:cNvGrpSpPr/>
            <p:nvPr/>
          </p:nvGrpSpPr>
          <p:grpSpPr>
            <a:xfrm>
              <a:off x="682172" y="2150698"/>
              <a:ext cx="3611850" cy="3439885"/>
              <a:chOff x="682172" y="2150698"/>
              <a:chExt cx="3611850" cy="343988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289D458-0749-4A79-95EA-88431E4360AF}"/>
                  </a:ext>
                </a:extLst>
              </p:cNvPr>
              <p:cNvSpPr/>
              <p:nvPr/>
            </p:nvSpPr>
            <p:spPr>
              <a:xfrm>
                <a:off x="768154" y="2150698"/>
                <a:ext cx="3439885" cy="343988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4D7A903-AA5C-471B-A02F-4CDB59B647FF}"/>
                  </a:ext>
                </a:extLst>
              </p:cNvPr>
              <p:cNvSpPr/>
              <p:nvPr/>
            </p:nvSpPr>
            <p:spPr>
              <a:xfrm>
                <a:off x="682172" y="2969931"/>
                <a:ext cx="3611850" cy="2620652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a-GE" dirty="0">
                  <a:solidFill>
                    <a:schemeClr val="accent1">
                      <a:lumMod val="50000"/>
                    </a:schemeClr>
                  </a:solidFill>
                  <a:latin typeface="BPG Mrgvlovani" panose="020B0603030804020204" pitchFamily="34" charset="0"/>
                  <a:cs typeface="Calibri Light" panose="020F0302020204030204" pitchFamily="34" charset="0"/>
                </a:endParaRPr>
              </a:p>
            </p:txBody>
          </p:sp>
        </p:grpSp>
        <p:pic>
          <p:nvPicPr>
            <p:cNvPr id="4" name="Graphic 3" descr="Stopwatch">
              <a:extLst>
                <a:ext uri="{FF2B5EF4-FFF2-40B4-BE49-F238E27FC236}">
                  <a16:creationId xmlns:a16="http://schemas.microsoft.com/office/drawing/2014/main" id="{A6C1090A-CCF3-4F5B-AC01-B99CE824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1850733" y="2744501"/>
              <a:ext cx="1274726" cy="127472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157413" y="3159857"/>
            <a:ext cx="269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INFORMATIONS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54599189"/>
              </p:ext>
            </p:extLst>
          </p:nvPr>
        </p:nvGraphicFramePr>
        <p:xfrm>
          <a:off x="2427215" y="610823"/>
          <a:ext cx="3973584" cy="21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40700662"/>
              </p:ext>
            </p:extLst>
          </p:nvPr>
        </p:nvGraphicFramePr>
        <p:xfrm>
          <a:off x="7100802" y="610823"/>
          <a:ext cx="4192433" cy="21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29611196"/>
              </p:ext>
            </p:extLst>
          </p:nvPr>
        </p:nvGraphicFramePr>
        <p:xfrm>
          <a:off x="4444365" y="3937971"/>
          <a:ext cx="4378036" cy="244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" name="TextBox 2"/>
          <p:cNvSpPr txBox="1"/>
          <p:nvPr>
            <p:custDataLst>
              <p:tags r:id="rId10"/>
            </p:custDataLst>
          </p:nvPr>
        </p:nvSpPr>
        <p:spPr>
          <a:xfrm>
            <a:off x="3665305" y="126206"/>
            <a:ext cx="147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ACTIVITÉS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8301068" y="196685"/>
            <a:ext cx="198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PARTICIPANTS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5554665" y="3239022"/>
            <a:ext cx="228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INSCRIPTIONS au DL101GE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13"/>
            </p:custDataLst>
          </p:nvPr>
        </p:nvSpPr>
        <p:spPr>
          <a:xfrm>
            <a:off x="3665305" y="1338777"/>
            <a:ext cx="1280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275%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4"/>
            </p:custDataLst>
          </p:nvPr>
        </p:nvSpPr>
        <p:spPr>
          <a:xfrm>
            <a:off x="8733829" y="1338777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86%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>
            <p:custDataLst>
              <p:tags r:id="rId15"/>
            </p:custDataLst>
          </p:nvPr>
        </p:nvSpPr>
        <p:spPr>
          <a:xfrm>
            <a:off x="5223424" y="4567946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66,2%</a:t>
            </a:r>
            <a:endParaRPr lang="fr-F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5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93890" y="-98424"/>
            <a:ext cx="91407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66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sur les indications géographiques</a:t>
            </a:r>
            <a:endParaRPr lang="fr-FR" sz="66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18149" y="685980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134755" y="3883265"/>
            <a:ext cx="716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/>
              <a:t>1. Pour les producteurs de miel de </a:t>
            </a:r>
            <a:r>
              <a:rPr lang="fr-FR" sz="3600" i="1" dirty="0" err="1" smtClean="0"/>
              <a:t>Ninotsminda</a:t>
            </a:r>
            <a:endParaRPr lang="fr-FR" sz="3600" i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73" y="3760913"/>
            <a:ext cx="4703871" cy="2882372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02324" y="5083594"/>
            <a:ext cx="30005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 smtClean="0"/>
              <a:t>20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 smtClean="0"/>
              <a:t>Objectif</a:t>
            </a:r>
          </a:p>
          <a:p>
            <a:endParaRPr lang="fr-FR" sz="2000" dirty="0"/>
          </a:p>
        </p:txBody>
      </p:sp>
      <p:sp>
        <p:nvSpPr>
          <p:cNvPr id="4" name="TextBox 3"/>
          <p:cNvSpPr txBox="1"/>
          <p:nvPr>
            <p:custDataLst>
              <p:tags r:id="rId9"/>
            </p:custDataLst>
          </p:nvPr>
        </p:nvSpPr>
        <p:spPr>
          <a:xfrm>
            <a:off x="-38292" y="2062778"/>
            <a:ext cx="11016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Programme OMPI/Centre de formation à la propriété </a:t>
            </a:r>
          </a:p>
          <a:p>
            <a:r>
              <a:rPr lang="fr-FR" sz="3600" dirty="0" smtClean="0"/>
              <a:t>intellectuelle de Géorgie de perfectionnement des cadres </a:t>
            </a:r>
          </a:p>
          <a:p>
            <a:r>
              <a:rPr lang="fr-FR" sz="3600" dirty="0" smtClean="0"/>
              <a:t>en matière d’indications géographiques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4037007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99" y="2256375"/>
            <a:ext cx="4690498" cy="2345249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351183" y="3590941"/>
            <a:ext cx="57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2"/>
                </a:solidFill>
              </a:rPr>
              <a:t>Hausse de 35% – </a:t>
            </a:r>
            <a:r>
              <a:rPr lang="fr-FR" sz="3600" dirty="0" smtClean="0"/>
              <a:t>VENTES</a:t>
            </a:r>
            <a:endParaRPr lang="fr-FR" sz="3600" dirty="0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51183" y="4191105"/>
            <a:ext cx="5814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2"/>
                </a:solidFill>
              </a:rPr>
              <a:t>Hausse de 50% – </a:t>
            </a:r>
            <a:r>
              <a:rPr lang="fr-FR" sz="3600" dirty="0" smtClean="0"/>
              <a:t>PRIX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2"/>
                </a:solidFill>
              </a:rPr>
              <a:t>Exportations</a:t>
            </a:r>
            <a:r>
              <a:rPr lang="fr-FR" sz="3600" dirty="0" smtClean="0"/>
              <a:t> en 2022</a:t>
            </a:r>
          </a:p>
          <a:p>
            <a:endParaRPr lang="fr-FR" sz="3600" dirty="0"/>
          </a:p>
        </p:txBody>
      </p:sp>
      <p:sp>
        <p:nvSpPr>
          <p:cNvPr id="3" name="Rectangle 2"/>
          <p:cNvSpPr/>
          <p:nvPr>
            <p:custDataLst>
              <p:tags r:id="rId8"/>
            </p:custDataLst>
          </p:nvPr>
        </p:nvSpPr>
        <p:spPr>
          <a:xfrm>
            <a:off x="5128724" y="481310"/>
            <a:ext cx="2743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i="1" u="sng" dirty="0" smtClean="0">
                <a:solidFill>
                  <a:schemeClr val="accent2"/>
                </a:solidFill>
              </a:rPr>
              <a:t>Résultats</a:t>
            </a:r>
            <a:endParaRPr lang="fr-FR" sz="5400" i="1" u="sng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351183" y="2296485"/>
            <a:ext cx="525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2"/>
                </a:solidFill>
              </a:rPr>
              <a:t>Enregistrement </a:t>
            </a:r>
            <a:r>
              <a:rPr lang="fr-FR" sz="3600" dirty="0" smtClean="0"/>
              <a:t>comme indication géographique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331507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2744" y="2071643"/>
            <a:ext cx="5026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/>
              <a:t>2. Pour les PRODUCTEURS</a:t>
            </a:r>
          </a:p>
          <a:p>
            <a:r>
              <a:rPr lang="fr-FR" sz="3600" i="1" dirty="0" smtClean="0"/>
              <a:t>DE VIN</a:t>
            </a:r>
            <a:endParaRPr lang="fr-FR" sz="3600" i="1" dirty="0"/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904893" y="3429000"/>
            <a:ext cx="8587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 50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 Objectif</a:t>
            </a:r>
          </a:p>
          <a:p>
            <a:endParaRPr lang="fr-FR" sz="28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53" y="769519"/>
            <a:ext cx="3895081" cy="2659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3705248"/>
            <a:ext cx="3731625" cy="25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3751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  <a:endParaRPr lang="fr-FR" sz="96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Rapport</a:t>
            </a:r>
            <a:endParaRPr lang="fr-FR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42" y="2562985"/>
            <a:ext cx="5327808" cy="266390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188842" y="3429000"/>
            <a:ext cx="57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2"/>
                </a:solidFill>
              </a:rPr>
              <a:t>Hausse de 100% – </a:t>
            </a:r>
            <a:r>
              <a:rPr lang="fr-FR" sz="3600" dirty="0" smtClean="0"/>
              <a:t>VENTES</a:t>
            </a:r>
            <a:endParaRPr lang="fr-FR" sz="3600" dirty="0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188842" y="4421985"/>
            <a:ext cx="576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2"/>
                </a:solidFill>
              </a:rPr>
              <a:t>Hausse de 733% – </a:t>
            </a:r>
            <a:r>
              <a:rPr lang="fr-FR" sz="3600" dirty="0" smtClean="0"/>
              <a:t>PRIX</a:t>
            </a:r>
          </a:p>
          <a:p>
            <a:endParaRPr lang="fr-F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2"/>
                </a:solidFill>
              </a:rPr>
              <a:t>Exportation</a:t>
            </a:r>
            <a:r>
              <a:rPr lang="fr-FR" sz="3600" dirty="0" smtClean="0"/>
              <a:t> vers l’Australie</a:t>
            </a:r>
          </a:p>
          <a:p>
            <a:endParaRPr lang="fr-FR" sz="3600" dirty="0"/>
          </a:p>
        </p:txBody>
      </p:sp>
      <p:sp>
        <p:nvSpPr>
          <p:cNvPr id="3" name="Rectangle 2"/>
          <p:cNvSpPr/>
          <p:nvPr>
            <p:custDataLst>
              <p:tags r:id="rId8"/>
            </p:custDataLst>
          </p:nvPr>
        </p:nvSpPr>
        <p:spPr>
          <a:xfrm>
            <a:off x="3730764" y="328910"/>
            <a:ext cx="62191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i="1" u="sng" dirty="0" smtClean="0">
                <a:solidFill>
                  <a:schemeClr val="accent2"/>
                </a:solidFill>
              </a:rPr>
              <a:t>Résultats (Vin </a:t>
            </a:r>
            <a:r>
              <a:rPr lang="fr-FR" sz="5400" i="1" u="sng" dirty="0" err="1" smtClean="0">
                <a:solidFill>
                  <a:schemeClr val="accent2"/>
                </a:solidFill>
              </a:rPr>
              <a:t>Bolnisi</a:t>
            </a:r>
            <a:r>
              <a:rPr lang="fr-FR" sz="5400" i="1" u="sng" dirty="0" smtClean="0">
                <a:solidFill>
                  <a:schemeClr val="accent2"/>
                </a:solidFill>
              </a:rPr>
              <a:t>)</a:t>
            </a:r>
            <a:endParaRPr lang="fr-FR" sz="5400" i="1" u="sng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188842" y="1962821"/>
            <a:ext cx="529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2"/>
                </a:solidFill>
              </a:rPr>
              <a:t>Enregistrement </a:t>
            </a:r>
            <a:r>
              <a:rPr lang="fr-FR" sz="3600" dirty="0" smtClean="0"/>
              <a:t>comme indication géographique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37969057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4992</TotalTime>
  <Words>537</Words>
  <Application>Microsoft Office PowerPoint</Application>
  <PresentationFormat>Widescreen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BPG Banner SuperSquare Caps</vt:lpstr>
      <vt:lpstr>BPG Mrgvlovani</vt:lpstr>
      <vt:lpstr>Calibri</vt:lpstr>
      <vt:lpstr>Calibri Light</vt:lpstr>
      <vt:lpstr>Courier New</vt:lpstr>
      <vt:lpstr>Microsoft Sans Serif</vt:lpstr>
      <vt:lpstr>Roboto _GEO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keywords>FOR OFFICIAL USE ONLY</cp:keywords>
  <cp:lastModifiedBy>BERNARD Nadège</cp:lastModifiedBy>
  <cp:revision>357</cp:revision>
  <cp:lastPrinted>2022-05-24T10:09:36Z</cp:lastPrinted>
  <dcterms:created xsi:type="dcterms:W3CDTF">2021-01-02T16:11:15Z</dcterms:created>
  <dcterms:modified xsi:type="dcterms:W3CDTF">2022-06-13T13:13:10Z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f1815e75-f364-490d-a201-8a5710d0ecb3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