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87" r:id="rId6"/>
    <p:sldId id="281" r:id="rId7"/>
    <p:sldId id="282" r:id="rId8"/>
    <p:sldId id="288" r:id="rId9"/>
    <p:sldId id="286" r:id="rId10"/>
    <p:sldId id="268" r:id="rId11"/>
    <p:sldId id="261" r:id="rId12"/>
    <p:sldId id="269" r:id="rId13"/>
    <p:sldId id="270" r:id="rId14"/>
    <p:sldId id="271" r:id="rId15"/>
    <p:sldId id="258" r:id="rId16"/>
    <p:sldId id="266" r:id="rId17"/>
    <p:sldId id="267" r:id="rId18"/>
    <p:sldId id="273" r:id="rId19"/>
    <p:sldId id="283" r:id="rId20"/>
    <p:sldId id="284" r:id="rId21"/>
    <p:sldId id="289" r:id="rId22"/>
    <p:sldId id="285" r:id="rId23"/>
    <p:sldId id="274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3399"/>
    <a:srgbClr val="C01292"/>
    <a:srgbClr val="00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7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5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8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7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D5906-D9E3-4097-A518-37CB6A3E2FDB}" type="datetimeFigureOut">
              <a:rPr lang="en-US" smtClean="0"/>
              <a:pPr/>
              <a:t>23-May-22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B3F0-74B0-4D3B-A94F-2099415A4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hyperlink" Target="https://www.ieie.eu/retos-de-las-mujeres-emprendedoras-latinoamericana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escyt.gob.do/transparencia/wp-content/uploads/2018/11/INFORME-DE-ESTADI%CC%81STICAS-2017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.tejada@onapi.gob.d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ost: La brecha de género en materia labor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8506"/>
              </a:clrFrom>
              <a:clrTo>
                <a:srgbClr val="FD850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75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05" y="2996952"/>
            <a:ext cx="345391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2540" y="2261939"/>
            <a:ext cx="7772400" cy="1470025"/>
          </a:xfrm>
        </p:spPr>
        <p:txBody>
          <a:bodyPr>
            <a:normAutofit/>
          </a:bodyPr>
          <a:lstStyle/>
          <a:p>
            <a:r>
              <a:rPr lang="es-DO" sz="2400" b="1" dirty="0" smtClean="0">
                <a:solidFill>
                  <a:srgbClr val="CC6600"/>
                </a:solidFill>
              </a:rPr>
              <a:t>CÓMO LA EDUCACIÓN PUEDE CERRRAR LA BRECHA DE GÉNERO</a:t>
            </a:r>
            <a:endParaRPr lang="en-US" sz="2400" b="1" dirty="0">
              <a:solidFill>
                <a:srgbClr val="CC6600"/>
              </a:solidFill>
            </a:endParaRPr>
          </a:p>
        </p:txBody>
      </p:sp>
      <p:pic>
        <p:nvPicPr>
          <p:cNvPr id="6" name="Picture 5" descr="imagesCA4ZNXG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18" y="332656"/>
            <a:ext cx="1827374" cy="6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76064" y="51517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2800" b="1" dirty="0" smtClean="0">
                <a:solidFill>
                  <a:srgbClr val="003399"/>
                </a:solidFill>
              </a:rPr>
              <a:t>Narcis Tejada</a:t>
            </a:r>
          </a:p>
          <a:p>
            <a:r>
              <a:rPr lang="es-DO" sz="2000" dirty="0" smtClean="0">
                <a:solidFill>
                  <a:srgbClr val="003399"/>
                </a:solidFill>
              </a:rPr>
              <a:t>Encargada Academia Nacional de Propiedad Intelectual, ANPI </a:t>
            </a:r>
          </a:p>
          <a:p>
            <a:r>
              <a:rPr lang="es-DO" sz="2000" dirty="0" smtClean="0">
                <a:solidFill>
                  <a:srgbClr val="003399"/>
                </a:solidFill>
              </a:rPr>
              <a:t>República Dominicana 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1974" y="1641929"/>
            <a:ext cx="8288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</a:rPr>
              <a:t>CONFERENCIA INTERNACIONAL DE INSTITUCIONES EN FORMACIÓN EN PROPIEDAD INTELECTUAL DE LA OMPI</a:t>
            </a:r>
            <a:endParaRPr lang="en-US" sz="2800" dirty="0">
              <a:solidFill>
                <a:srgbClr val="003399"/>
              </a:solidFill>
            </a:endParaRPr>
          </a:p>
          <a:p>
            <a:pPr algn="ctr"/>
            <a:r>
              <a:rPr lang="en-US" sz="2800" dirty="0">
                <a:solidFill>
                  <a:srgbClr val="003399"/>
                </a:solidFill>
              </a:rPr>
              <a:t> </a:t>
            </a:r>
          </a:p>
        </p:txBody>
      </p:sp>
      <p:sp>
        <p:nvSpPr>
          <p:cNvPr id="5" name="AutoShape 4" descr="Esta herramienta busca reducir la brecha de género en las empre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241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63688" y="533838"/>
            <a:ext cx="7092280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Dominican Republic </a:t>
            </a:r>
            <a:r>
              <a:rPr lang="en-CH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Narcis</a:t>
            </a: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Georgina </a:t>
            </a:r>
            <a:endParaRPr lang="en-US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BOOTH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 – CHECK AGAINST DELIVERY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5082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Fuente: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://www.ieie.eu/retos-de-las-mujeres-emprendedoras-latinoamericanas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La desigualdad de género en el mundo en 2016 – Espacio Viol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4" y="2461645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Conciliación de la vida laboral y familiar - Ancla Abog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Conciliación de la vida laboral y familiar - Ancla Abog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36652"/>
            <a:ext cx="2850576" cy="173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100 Mejores Frases Sobre Los Incentivos – Expande Tu M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83399"/>
            <a:ext cx="2484864" cy="24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10844" y="1700808"/>
            <a:ext cx="2592288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b="1" dirty="0" smtClean="0">
                <a:solidFill>
                  <a:srgbClr val="003399"/>
                </a:solidFill>
              </a:rPr>
              <a:t>Discriminación de Género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477008" y="2308123"/>
            <a:ext cx="2592288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b="1" dirty="0" smtClean="0">
                <a:solidFill>
                  <a:srgbClr val="003399"/>
                </a:solidFill>
              </a:rPr>
              <a:t>Desbalance entre la vida laboral y familiar 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165332" y="1822562"/>
            <a:ext cx="2592288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b="1" dirty="0" smtClean="0">
                <a:solidFill>
                  <a:srgbClr val="003399"/>
                </a:solidFill>
              </a:rPr>
              <a:t>Falta de incentivos</a:t>
            </a:r>
            <a:endParaRPr lang="en-US" sz="2400" b="1" dirty="0">
              <a:solidFill>
                <a:srgbClr val="003399"/>
              </a:solidFill>
            </a:endParaRPr>
          </a:p>
        </p:txBody>
      </p:sp>
      <p:pic>
        <p:nvPicPr>
          <p:cNvPr id="14" name="Picture 5" descr="imagesCA4ZNXG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81" y="462900"/>
            <a:ext cx="1496427" cy="4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1789710" cy="14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511430" y="159265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800" b="1" dirty="0">
                <a:solidFill>
                  <a:srgbClr val="003399"/>
                </a:solidFill>
              </a:rPr>
              <a:t>MUJERES </a:t>
            </a:r>
            <a:r>
              <a:rPr lang="es-DO" sz="2800" b="1" dirty="0" smtClean="0">
                <a:solidFill>
                  <a:srgbClr val="003399"/>
                </a:solidFill>
              </a:rPr>
              <a:t>INVENTORAS</a:t>
            </a:r>
          </a:p>
          <a:p>
            <a:pPr algn="ctr"/>
            <a:r>
              <a:rPr lang="es-DO" sz="2800" b="1" dirty="0" smtClean="0">
                <a:solidFill>
                  <a:srgbClr val="CC6600"/>
                </a:solidFill>
              </a:rPr>
              <a:t>Patentes </a:t>
            </a:r>
            <a:r>
              <a:rPr lang="es-DO" sz="2800" b="1" dirty="0">
                <a:solidFill>
                  <a:srgbClr val="CC6600"/>
                </a:solidFill>
              </a:rPr>
              <a:t>de mujeres en República Dominicana</a:t>
            </a:r>
            <a:endParaRPr lang="en-US" sz="2800" b="1" dirty="0">
              <a:solidFill>
                <a:srgbClr val="CC6600"/>
              </a:solidFill>
            </a:endParaRPr>
          </a:p>
        </p:txBody>
      </p:sp>
      <p:pic>
        <p:nvPicPr>
          <p:cNvPr id="17" name="Picture 5" descr="imagesCA4ZNXG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542621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Genero humano: imágenes, fotos de stock y vectore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os Iconos De Vector Signos De Género Masculinos Y Femeninos. Hombres Y  Mujeres. Ilustraciones Svg, Vectoriales, Clip Art Vectorizado Libre De  Derechos. Image 82258231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lustración de Hombre Icono Vectorial De Mujer Icono De Género Dos Personas  Grupo De Humanos Firma y más Vectores Libres de Derechos de Abstracto -  i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Conjunto De Símbolos De Género. Hombre Mujer Niña Chico Mujer Hombre Vector  Icono. Fotos, Retratos, Imágenes Y Fotografía De Archivo Libres De Derecho.  Image 87115085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os Iconos De Vector Signos De Género Masculinos Y Femeninos. Hombres Y  Mujeres. Ilustraciones Svg, Vectoriales, Clip Art Vectorizado Libre De  Derechos. Image 82258231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Silueta De Género Femenino Icono Aislado Diseño De Ilustración Vectorial  Ilustraciones Svg, Vectoriales, Clip Art Vectorizado Libre De Derechos.  Image 83950911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54" y="3420124"/>
            <a:ext cx="2959561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6306041" y="4477489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18%</a:t>
            </a:r>
            <a:endParaRPr lang="es-E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63688" y="4481081"/>
            <a:ext cx="128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82%</a:t>
            </a:r>
            <a:endParaRPr lang="es-ES" sz="32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12775" y="253950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400" b="1" dirty="0" smtClean="0">
                <a:solidFill>
                  <a:srgbClr val="003399"/>
                </a:solidFill>
              </a:rPr>
              <a:t>Porcentaje de solicitudes de Patentes con participación de mujeres, año 2017</a:t>
            </a:r>
            <a:endParaRPr lang="en-US" sz="2400" b="1" dirty="0">
              <a:solidFill>
                <a:srgbClr val="CC660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07975" y="596995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dirty="0" smtClean="0">
                <a:solidFill>
                  <a:srgbClr val="003399"/>
                </a:solidFill>
              </a:rPr>
              <a:t>Fuente: Departamento de Invenciones, ONAPI</a:t>
            </a:r>
            <a:endParaRPr lang="en-US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0375" y="209259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3600" b="1" dirty="0" smtClean="0">
                <a:solidFill>
                  <a:srgbClr val="003399"/>
                </a:solidFill>
              </a:rPr>
              <a:t>Factor esencial: EDUCACIÓN 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2" name="AutoShape 2" descr="Gráfico vectorial Mujer estudiando ▷ Imagen vectorial Mujer estudiando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Niña feliz estudiando con un libro en casa. ilustración de personaje de  dibujos animados plano.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5" y="2852936"/>
            <a:ext cx="50204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0375" y="1807076"/>
            <a:ext cx="8280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800" b="1" dirty="0" smtClean="0">
                <a:solidFill>
                  <a:srgbClr val="003399"/>
                </a:solidFill>
              </a:rPr>
              <a:t>Estadísticas de Educación Superior República Dominicana</a:t>
            </a:r>
          </a:p>
          <a:p>
            <a:pPr algn="ctr"/>
            <a:r>
              <a:rPr lang="es-DO" b="1" dirty="0" smtClean="0">
                <a:solidFill>
                  <a:srgbClr val="003399"/>
                </a:solidFill>
              </a:rPr>
              <a:t>2010-2018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2" name="AutoShape 2" descr="Gráfico vectorial Mujer estudiando ▷ Imagen vectorial Mujer estudiando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683568" y="5858108"/>
            <a:ext cx="78417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 smtClean="0">
                <a:hlinkClick r:id="rId2"/>
              </a:rPr>
              <a:t>https</a:t>
            </a:r>
            <a:r>
              <a:rPr lang="en-US" sz="1100" u="sng" dirty="0">
                <a:hlinkClick r:id="rId2"/>
              </a:rPr>
              <a:t>://mescyt.gob.do/transparencia/wp-content/uploads/2018/11/INFORME-DE-ESTADI%CC%81STICAS-2017.pdf</a:t>
            </a:r>
            <a:r>
              <a:rPr lang="en-US" sz="1100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3568" y="5733256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Fuente: </a:t>
            </a:r>
            <a:endParaRPr lang="en-US" sz="16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87569"/>
              </p:ext>
            </p:extLst>
          </p:nvPr>
        </p:nvGraphicFramePr>
        <p:xfrm>
          <a:off x="2660203" y="3140968"/>
          <a:ext cx="38884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SEXO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CANTIDAD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DO" dirty="0" smtClean="0"/>
                        <a:t>Femenino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1,906,785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DO" dirty="0" smtClean="0"/>
                        <a:t>Masculino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1,096,752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DO" b="1" dirty="0" smtClean="0">
                          <a:solidFill>
                            <a:srgbClr val="003399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b="1" dirty="0" smtClean="0">
                          <a:solidFill>
                            <a:srgbClr val="003399"/>
                          </a:solidFill>
                        </a:rPr>
                        <a:t>3,003,537</a:t>
                      </a:r>
                      <a:endParaRPr lang="en-US" b="1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0375" y="155679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3200" b="1" dirty="0" smtClean="0">
                <a:solidFill>
                  <a:srgbClr val="003399"/>
                </a:solidFill>
              </a:rPr>
              <a:t>DÉFICIT EN CARRERAS STEM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2" name="AutoShape 2" descr="Gráfico vectorial Mujer estudiando ▷ Imagen vectorial Mujer estudiando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Qué son las carreras STEM y por qué son de alta demanda? - Formación  Profes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65" y="2204864"/>
            <a:ext cx="35051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60375" y="443711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b="1" dirty="0" smtClean="0">
                <a:solidFill>
                  <a:srgbClr val="003399"/>
                </a:solidFill>
              </a:rPr>
              <a:t>Año 2017: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es-DO" dirty="0" smtClean="0">
                <a:solidFill>
                  <a:srgbClr val="003399"/>
                </a:solidFill>
              </a:rPr>
              <a:t>Ingeniería Química		:	100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es-DO" dirty="0" smtClean="0">
                <a:solidFill>
                  <a:srgbClr val="003399"/>
                </a:solidFill>
              </a:rPr>
              <a:t>Licenciatura en Física		:	21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es-DO" dirty="0" smtClean="0">
                <a:solidFill>
                  <a:srgbClr val="003399"/>
                </a:solidFill>
              </a:rPr>
              <a:t>Licenciatura en Biología	:	16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es-DO" dirty="0" smtClean="0">
                <a:solidFill>
                  <a:srgbClr val="003399"/>
                </a:solidFill>
              </a:rPr>
              <a:t>Biotecnología		:	3 </a:t>
            </a:r>
            <a:endParaRPr lang="en-US" sz="1100" dirty="0">
              <a:solidFill>
                <a:srgbClr val="003399"/>
              </a:solidFill>
            </a:endParaRPr>
          </a:p>
        </p:txBody>
      </p:sp>
      <p:pic>
        <p:nvPicPr>
          <p:cNvPr id="7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291" y="115042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000" b="1" dirty="0">
                <a:solidFill>
                  <a:srgbClr val="003399"/>
                </a:solidFill>
              </a:rPr>
              <a:t>MUJERES Y CARRERAS STEM: Introducción de la mujer en las áreas de la Ciencia y la </a:t>
            </a:r>
            <a:r>
              <a:rPr lang="es-DO" sz="2000" b="1" dirty="0" smtClean="0">
                <a:solidFill>
                  <a:srgbClr val="003399"/>
                </a:solidFill>
              </a:rPr>
              <a:t>Tecnología, e inmersión a la Propiedad Industrial </a:t>
            </a:r>
            <a:endParaRPr lang="en-US" sz="2000" b="1" dirty="0">
              <a:solidFill>
                <a:srgbClr val="00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3229"/>
            <a:ext cx="1315454" cy="199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75526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392985" y="2221859"/>
            <a:ext cx="8447204" cy="4201867"/>
            <a:chOff x="335291" y="2238453"/>
            <a:chExt cx="8447204" cy="4201867"/>
          </a:xfrm>
        </p:grpSpPr>
        <p:grpSp>
          <p:nvGrpSpPr>
            <p:cNvPr id="17" name="16 Grupo"/>
            <p:cNvGrpSpPr/>
            <p:nvPr/>
          </p:nvGrpSpPr>
          <p:grpSpPr>
            <a:xfrm>
              <a:off x="380629" y="2238453"/>
              <a:ext cx="8401866" cy="2264727"/>
              <a:chOff x="160304" y="2359165"/>
              <a:chExt cx="8401866" cy="2264727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04" y="2392025"/>
                <a:ext cx="1826869" cy="21990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149" y="2359165"/>
                <a:ext cx="1159853" cy="2231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3681" y="2392025"/>
                <a:ext cx="1017708" cy="2231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3898588" y="2550508"/>
                <a:ext cx="4663582" cy="18158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DO" sz="1600" b="1" dirty="0" smtClean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Como respuesta, la ONAPI lleva a cabo el proyecto </a:t>
                </a:r>
                <a:r>
                  <a:rPr lang="es-DO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CAMPAMENTO VERANO INNOVADOR</a:t>
                </a:r>
                <a:r>
                  <a:rPr lang="es-DO" sz="1600" b="1" dirty="0" smtClean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, que persigue</a:t>
                </a:r>
                <a:r>
                  <a:rPr lang="es-DO" sz="1600" b="1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, con el apoyo de instituciones privadas y públicas, motivar a  estudiantes de alto rendimiento académico a conocer e interesarse por el mundo de las </a:t>
                </a:r>
                <a:r>
                  <a:rPr lang="es-DO" sz="1600" b="1" dirty="0" smtClean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patentes y las carreras STEM. </a:t>
                </a:r>
                <a:endParaRPr lang="en-US" sz="1600" b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22 Grupo"/>
            <p:cNvGrpSpPr/>
            <p:nvPr/>
          </p:nvGrpSpPr>
          <p:grpSpPr>
            <a:xfrm>
              <a:off x="335291" y="4525714"/>
              <a:ext cx="8283471" cy="1914606"/>
              <a:chOff x="1749343" y="2195802"/>
              <a:chExt cx="6633208" cy="2174556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343" y="2276873"/>
                <a:ext cx="3113764" cy="2075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896" y="2195802"/>
                <a:ext cx="3025655" cy="2174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5" name="Picture 5" descr="imagesCA4ZNXG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90" y="234989"/>
            <a:ext cx="1424419" cy="4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1455487" cy="11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37389" y="3284984"/>
            <a:ext cx="8892480" cy="2880320"/>
            <a:chOff x="683568" y="2564904"/>
            <a:chExt cx="7265091" cy="1889184"/>
          </a:xfrm>
        </p:grpSpPr>
        <p:grpSp>
          <p:nvGrpSpPr>
            <p:cNvPr id="2" name="1 Grupo"/>
            <p:cNvGrpSpPr/>
            <p:nvPr/>
          </p:nvGrpSpPr>
          <p:grpSpPr>
            <a:xfrm>
              <a:off x="683568" y="2564904"/>
              <a:ext cx="4777990" cy="1889184"/>
              <a:chOff x="1162162" y="2837171"/>
              <a:chExt cx="4777990" cy="1889184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162" y="2837172"/>
                <a:ext cx="2833774" cy="1889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2837171"/>
                <a:ext cx="2376264" cy="1889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789" y="2564905"/>
              <a:ext cx="2720870" cy="188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13 Rectángulo"/>
          <p:cNvSpPr/>
          <p:nvPr/>
        </p:nvSpPr>
        <p:spPr>
          <a:xfrm>
            <a:off x="467544" y="171300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 MUJER EMPRENDEDORA Y CREATIVA: Los Signos Distintivos al servicio del emprendimiento femenino </a:t>
            </a:r>
            <a:endParaRPr lang="en-US" sz="2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47936" y="2363911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0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Marca Colectiva concedida a la Asociación de Mujeres de Hatillo</a:t>
            </a:r>
            <a:endParaRPr lang="en-US" sz="20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imagesCA4ZNXG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542621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2803" y="1844533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 MUJER </a:t>
            </a:r>
            <a:r>
              <a:rPr lang="es-DO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INVENTORA: Las Patentes como herramienta de competitividad  </a:t>
            </a:r>
            <a:endParaRPr lang="en-US" sz="2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38994" y="2752474"/>
            <a:ext cx="5192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0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Sharely Acevedo, Ingeniera Química</a:t>
            </a:r>
            <a:endParaRPr lang="en-US" sz="20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3573016"/>
            <a:ext cx="7727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VISCOSÍMETRO AUTOMÁTICO DE COPAS </a:t>
            </a:r>
          </a:p>
          <a:p>
            <a:pPr algn="ctr"/>
            <a:r>
              <a:rPr lang="es-ES" sz="2400" dirty="0" smtClean="0">
                <a:solidFill>
                  <a:srgbClr val="003399"/>
                </a:solidFill>
              </a:rPr>
              <a:t>Es </a:t>
            </a:r>
            <a:r>
              <a:rPr lang="es-ES" sz="2400" dirty="0">
                <a:solidFill>
                  <a:srgbClr val="003399"/>
                </a:solidFill>
              </a:rPr>
              <a:t>un viscosímetro automático de copas de fluidez, portátil, de diseño moderno, funcionamiento práctico, rápido y eficiente que mide la viscosidad cinemática y dinámica de líquidos para el análisis de control de calidad de aceites, pinturas y barnices. </a:t>
            </a:r>
            <a:endParaRPr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imagesCA4ZNXG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568435" cy="5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88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71300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 MUJER </a:t>
            </a:r>
            <a:r>
              <a:rPr lang="es-DO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DISEÑADORA: </a:t>
            </a:r>
            <a:r>
              <a:rPr lang="es-DO" sz="20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Los Diseños Industriales como forma de protección de la creatividad </a:t>
            </a:r>
            <a:endParaRPr lang="en-US" sz="20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38" y="2636912"/>
            <a:ext cx="5205131" cy="362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sCA4ZNX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542621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4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35696" y="163679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¿QUÉ ESTAMOS HACIENDO? 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30498" y="2461645"/>
            <a:ext cx="7801942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200" dirty="0" smtClean="0">
                <a:solidFill>
                  <a:srgbClr val="CC6600"/>
                </a:solidFill>
              </a:rPr>
              <a:t>Vinculación con el sector privado, industria y zonas francas </a:t>
            </a:r>
            <a:endParaRPr lang="en-US" sz="3200" dirty="0">
              <a:solidFill>
                <a:srgbClr val="CC66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75" y="3717032"/>
            <a:ext cx="54387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sCA4ZNX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542619" cy="5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0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4323" y="2780928"/>
            <a:ext cx="5444408" cy="3068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ES" altLang="es-DO" sz="2800" dirty="0" smtClean="0">
                <a:solidFill>
                  <a:srgbClr val="000099"/>
                </a:solidFill>
                <a:latin typeface="Century Gothic" pitchFamily="34" charset="0"/>
              </a:rPr>
              <a:t>En el </a:t>
            </a:r>
            <a:r>
              <a:rPr lang="es-ES" altLang="es-DO" sz="2800" b="1" dirty="0" smtClean="0">
                <a:solidFill>
                  <a:srgbClr val="000099"/>
                </a:solidFill>
                <a:latin typeface="Century Gothic" pitchFamily="34" charset="0"/>
              </a:rPr>
              <a:t>año 2011 </a:t>
            </a:r>
            <a:r>
              <a:rPr lang="es-ES" altLang="es-DO" sz="2800" dirty="0" smtClean="0">
                <a:solidFill>
                  <a:srgbClr val="000099"/>
                </a:solidFill>
                <a:latin typeface="Century Gothic" pitchFamily="34" charset="0"/>
              </a:rPr>
              <a:t>fue firmado con la Organización Mundial de la Propiedad Intelectual, OMPI, el convenio para la apertura de la Academia Nacional de la Propiedad Intelectual, ANPI, en República Dominicana.</a:t>
            </a:r>
          </a:p>
        </p:txBody>
      </p:sp>
      <p:pic>
        <p:nvPicPr>
          <p:cNvPr id="6" name="Picture 5" descr="imagesCA4ZNX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FUNIBER firma convenio de colaboración académica con CLAEH - Noticias  FUNI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El Icono Del Contrato Acuerdo Y Firma, Pacto, Acuerdo, Símbolo Del Convenio  Ejemplo Plano Del Vector Ilustración del Vector - Ilustración de tratado,  documento: 1365017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6325" r="8988" b="14344"/>
          <a:stretch/>
        </p:blipFill>
        <p:spPr bwMode="auto">
          <a:xfrm>
            <a:off x="5955335" y="2492896"/>
            <a:ext cx="29958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36941" y="157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¿QUÉ ESTAMOS HACIENDO? 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6237" y="2204864"/>
            <a:ext cx="8512497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200" dirty="0" smtClean="0">
                <a:solidFill>
                  <a:srgbClr val="CC6600"/>
                </a:solidFill>
              </a:rPr>
              <a:t>Firma de acuerdo para Diplomado en Propiedad Intelectual y otros programas de formación </a:t>
            </a:r>
            <a:endParaRPr lang="en-US" sz="3200" dirty="0">
              <a:solidFill>
                <a:srgbClr val="CC66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3284984"/>
            <a:ext cx="5328592" cy="30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sCA4ZNX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424419" cy="4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9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75699" y="161563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¿QUÉ ESTAMOS HACIENDO? 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4839" y="2276872"/>
            <a:ext cx="8512497" cy="76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800" dirty="0" smtClean="0">
                <a:solidFill>
                  <a:srgbClr val="CC6600"/>
                </a:solidFill>
              </a:rPr>
              <a:t>PROYECTO DE CREACIÓN DE CAPACIDADES PARA PYMES</a:t>
            </a:r>
          </a:p>
          <a:p>
            <a:pPr algn="ctr"/>
            <a:r>
              <a:rPr lang="es-DO" sz="3200" b="1" dirty="0" smtClean="0">
                <a:solidFill>
                  <a:srgbClr val="CC6600"/>
                </a:solidFill>
              </a:rPr>
              <a:t>En el marco del paquete COVID</a:t>
            </a:r>
            <a:endParaRPr lang="en-US" sz="3200" b="1" dirty="0">
              <a:solidFill>
                <a:srgbClr val="CC6600"/>
              </a:solidFill>
            </a:endParaRPr>
          </a:p>
        </p:txBody>
      </p:sp>
      <p:pic>
        <p:nvPicPr>
          <p:cNvPr id="7" name="Picture 5" descr="imagesCA4ZNXG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424419" cy="4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1102695" y="3224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En conjunto con la Academia de la OMPI 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hile – Las Pymes son el motor que mueve al paí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74495"/>
            <a:ext cx="4052678" cy="23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00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35696" y="18650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PROYECCIÓN</a:t>
            </a:r>
            <a:endParaRPr lang="en-US" sz="28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0375" y="2297128"/>
            <a:ext cx="8296473" cy="3148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DO" sz="3200" dirty="0" smtClean="0">
                <a:solidFill>
                  <a:srgbClr val="003399"/>
                </a:solidFill>
              </a:rPr>
              <a:t>Alcance de niños con el tema de PI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DO" sz="3200" dirty="0" smtClean="0">
                <a:solidFill>
                  <a:srgbClr val="003399"/>
                </a:solidFill>
              </a:rPr>
              <a:t>Programas específicos para grupos técnicos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DO" sz="3200" dirty="0" smtClean="0">
                <a:solidFill>
                  <a:srgbClr val="003399"/>
                </a:solidFill>
              </a:rPr>
              <a:t>Diseño curricular abierto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DO" sz="3200" dirty="0" smtClean="0">
                <a:solidFill>
                  <a:srgbClr val="003399"/>
                </a:solidFill>
              </a:rPr>
              <a:t>Acreditación por el Ministerio de Educación Superior, Ciencia y Tecnología, MESCYT</a:t>
            </a:r>
          </a:p>
        </p:txBody>
      </p:sp>
      <p:sp>
        <p:nvSpPr>
          <p:cNvPr id="2" name="AutoShape 4" descr="Ilustración 3D. Flecha arriba. Imagen con: ilustración de stock 539910784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5" descr="imagesCA4ZNXG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542621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0593" y="278092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GRACIAS POR SU ATENCIÓN 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1860" y="378904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Narcis Tejada </a:t>
            </a:r>
          </a:p>
          <a:p>
            <a:pPr algn="ctr"/>
            <a:r>
              <a:rPr lang="es-DO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Academia Nacional de Propiedad Intelectual, ANPI </a:t>
            </a:r>
          </a:p>
          <a:p>
            <a:pPr algn="ctr"/>
            <a:r>
              <a:rPr lang="es-DO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República Dominicana </a:t>
            </a:r>
          </a:p>
          <a:p>
            <a:pPr algn="ctr"/>
            <a:r>
              <a:rPr lang="es-DO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  <a:hlinkClick r:id="rId2"/>
              </a:rPr>
              <a:t>n.tejada@onapi.gob.do</a:t>
            </a:r>
            <a:r>
              <a:rPr lang="es-DO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imagesCA4ZNX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542621" cy="5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5258" y="1975718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s-ES" altLang="es-DO" sz="2800" b="1" kern="0" dirty="0" smtClean="0">
                <a:solidFill>
                  <a:srgbClr val="000099"/>
                </a:solidFill>
                <a:latin typeface="Century Gothic" pitchFamily="34" charset="0"/>
              </a:rPr>
              <a:t>FORMACI</a:t>
            </a:r>
            <a:r>
              <a:rPr lang="es-DO" altLang="es-DO" sz="2800" b="1" kern="0" dirty="0" smtClean="0">
                <a:solidFill>
                  <a:srgbClr val="000099"/>
                </a:solidFill>
                <a:latin typeface="Century Gothic" pitchFamily="34" charset="0"/>
              </a:rPr>
              <a:t>ÓN DE FORMADORES</a:t>
            </a:r>
            <a:endParaRPr lang="es-ES" altLang="es-DO" sz="2800" kern="0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s-ES" altLang="es-DO" sz="2400" kern="0" dirty="0" smtClean="0">
                <a:solidFill>
                  <a:srgbClr val="000099"/>
                </a:solidFill>
                <a:latin typeface="Century Gothic" pitchFamily="34" charset="0"/>
              </a:rPr>
              <a:t>En un programa de seis (06) módulos de formación de formadores de la OMPI, fueron formados y certificados </a:t>
            </a:r>
            <a:r>
              <a:rPr lang="es-ES" altLang="es-DO" sz="2400" b="1" kern="0" dirty="0" smtClean="0">
                <a:solidFill>
                  <a:srgbClr val="000099"/>
                </a:solidFill>
                <a:latin typeface="Century Gothic" pitchFamily="34" charset="0"/>
              </a:rPr>
              <a:t>diecinueve (19) profesionales </a:t>
            </a:r>
            <a:r>
              <a:rPr lang="es-ES" altLang="es-DO" sz="2400" kern="0" dirty="0" smtClean="0">
                <a:solidFill>
                  <a:srgbClr val="000099"/>
                </a:solidFill>
                <a:latin typeface="Century Gothic" pitchFamily="34" charset="0"/>
              </a:rPr>
              <a:t>que pasaron a formar parte del cuerpo de formadores de la Academia.  </a:t>
            </a:r>
          </a:p>
        </p:txBody>
      </p:sp>
      <p:sp>
        <p:nvSpPr>
          <p:cNvPr id="6" name="AutoShape 2" descr="Qué es el formador de formadores | Neurona Virt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ompetencias de los Formadores - Human Perform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ursos de Formación en Tenerife de la FTSP-USO Canarias. – FTSP-USO-CANARI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Cursos – Imagen Glob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Formador de Formadores | E-for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944217" cy="19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35823"/>
              </p:ext>
            </p:extLst>
          </p:nvPr>
        </p:nvGraphicFramePr>
        <p:xfrm>
          <a:off x="1907704" y="1340768"/>
          <a:ext cx="5904657" cy="526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796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AÑO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CANTIDAD</a:t>
                      </a:r>
                      <a:r>
                        <a:rPr lang="es-DO" baseline="0" dirty="0" smtClean="0"/>
                        <a:t> DE ACTIVIDADES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CANTIDAD DE PARTICIPANTES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617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1,287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830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2,890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4,295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3,341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1,513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5,921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3796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2022 (al 15</a:t>
                      </a:r>
                      <a:r>
                        <a:rPr lang="es-DO" baseline="0" dirty="0" smtClean="0"/>
                        <a:t> de mayo)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/>
                        <a:t>2,442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75656" y="31529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ESTADÍSTICAS ACTIVIDADES DE FORMACIÓN 2011-2022 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899592" y="1792619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TOTAL DE ACTIVIDADES DE FORMACIÓN 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021629" y="376261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TOTAL DE PARTICIPANTES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75856" y="264098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554</a:t>
            </a:r>
            <a:endParaRPr lang="en-US" sz="54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02223" y="458112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16,969</a:t>
            </a:r>
            <a:endParaRPr lang="en-US" sz="54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6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5536" y="131115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EVOLUCIÓN DEL NÚMERO DE ACTIVIDADES</a:t>
            </a:r>
            <a:endParaRPr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085087" cy="46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sCA4ZNXG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9"/>
            <a:ext cx="1208395" cy="39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8"/>
            <a:ext cx="1703625" cy="133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8302" y="124853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EVOLUCIÓN DEL NÚMERO DE PARTICIPANTES</a:t>
            </a:r>
            <a:endParaRPr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88" y="1729635"/>
            <a:ext cx="7253623" cy="472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sCA4ZNX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11" y="239706"/>
            <a:ext cx="1715569" cy="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07504" y="64854"/>
            <a:ext cx="1625465" cy="12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5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8302" y="171019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PÚBLICO AL QUE VAN DIRIGIDAS LAS FORMACIONES</a:t>
            </a:r>
            <a:endParaRPr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imagesCA4ZNX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11" y="239706"/>
            <a:ext cx="1715569" cy="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07504" y="64854"/>
            <a:ext cx="1625465" cy="12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8,895 Público En General Imágenes y Fot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le:Group people icon.jpg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Personas - Iconos gratis de pers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40246"/>
            <a:ext cx="3149672" cy="314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55575" y="2820782"/>
            <a:ext cx="304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Estudiantes de secundaria </a:t>
            </a:r>
            <a:endParaRPr lang="en-US" sz="24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0837" y="4077072"/>
            <a:ext cx="304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Estudiantes universitarios</a:t>
            </a:r>
            <a:endParaRPr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940152" y="3653565"/>
            <a:ext cx="30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Emprendedores</a:t>
            </a:r>
            <a:endParaRPr lang="en-US" sz="24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01346" y="4446404"/>
            <a:ext cx="30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Investigadores</a:t>
            </a:r>
            <a:endParaRPr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78136" y="5229200"/>
            <a:ext cx="30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Docentes</a:t>
            </a:r>
            <a:endParaRPr lang="en-US" sz="24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1417" y="5343599"/>
            <a:ext cx="30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Mipymes</a:t>
            </a:r>
            <a:endParaRPr lang="en-US" sz="2400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940152" y="2831820"/>
            <a:ext cx="30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Inventores</a:t>
            </a:r>
            <a:endParaRPr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9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Conciliación de la vida laboral y familiar - Ancla Abog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Conciliación de la vida laboral y familiar - Ancla Abog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803601" y="188696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CÓMO LA EDUCACIÓN PUEDE CERRAR LA BRECHA DE GÉNERO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imagesCA4ZNX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9" y="470538"/>
            <a:ext cx="1994117" cy="6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r="3213"/>
          <a:stretch/>
        </p:blipFill>
        <p:spPr bwMode="auto">
          <a:xfrm>
            <a:off x="126687" y="7937"/>
            <a:ext cx="2018868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erramientas De Un Profesor, HD Png Download , Transparent Png Image -  PNGi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Mujeres felices aprendiendo el idioma en línea aislado ilustración  vectorial plana. personajes femeninos de dibujos animados que toman  lecciones individuales a través de messenger. concepto de educación y  tecnología digital |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36" y="3212976"/>
            <a:ext cx="4668591" cy="29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617</Words>
  <Application>Microsoft Office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MS PGothic</vt:lpstr>
      <vt:lpstr>Arial</vt:lpstr>
      <vt:lpstr>Calibri</vt:lpstr>
      <vt:lpstr>Century Gothic</vt:lpstr>
      <vt:lpstr>Microsoft Sans Serif</vt:lpstr>
      <vt:lpstr>Times New Roman</vt:lpstr>
      <vt:lpstr>Tema de Office</vt:lpstr>
      <vt:lpstr>CÓMO LA EDUCACIÓN PUEDE CERRRAR LA BRECHA DE GÉNERO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IMACTO DE LA PROPIEDAD INTELECTUAL PARA LAS MUJERES EMPRENDEDORAS, CREATIVAS E</dc:title>
  <dc:creator>Narcis Tejada</dc:creator>
  <cp:keywords>FOR OFFICIAL USE ONLY</cp:keywords>
  <cp:lastModifiedBy>LOPEZ BARAJAS Daniela</cp:lastModifiedBy>
  <cp:revision>63</cp:revision>
  <cp:lastPrinted>2022-05-23T08:39:27Z</cp:lastPrinted>
  <dcterms:created xsi:type="dcterms:W3CDTF">2022-03-03T12:15:26Z</dcterms:created>
  <dcterms:modified xsi:type="dcterms:W3CDTF">2022-05-23T08:39:36Z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b181671c-17e1-4c35-9a7f-21d0895726ae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