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8" r:id="rId2"/>
    <p:sldId id="306" r:id="rId3"/>
    <p:sldId id="298" r:id="rId4"/>
    <p:sldId id="257" r:id="rId5"/>
    <p:sldId id="300" r:id="rId6"/>
    <p:sldId id="299" r:id="rId7"/>
    <p:sldId id="307" r:id="rId8"/>
    <p:sldId id="301" r:id="rId9"/>
    <p:sldId id="302" r:id="rId10"/>
    <p:sldId id="304" r:id="rId11"/>
    <p:sldId id="303" r:id="rId12"/>
    <p:sldId id="277" r:id="rId13"/>
    <p:sldId id="256" r:id="rId14"/>
    <p:sldId id="282" r:id="rId15"/>
    <p:sldId id="264" r:id="rId16"/>
    <p:sldId id="285" r:id="rId17"/>
  </p:sldIdLst>
  <p:sldSz cx="18288000" cy="10287000"/>
  <p:notesSz cx="6797675" cy="9926638"/>
  <p:embeddedFontLst>
    <p:embeddedFont>
      <p:font typeface="Microsoft Sans Serif" panose="020B0604020202020204" pitchFamily="34" charset="0"/>
      <p:regular r:id="rId18"/>
    </p:embeddedFont>
    <p:embeddedFont>
      <p:font typeface="RoxboroughCF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useo Sans 300" panose="02000000000000000000" charset="0"/>
      <p:regular r:id="rId24"/>
    </p:embeddedFont>
    <p:embeddedFont>
      <p:font typeface="Museo 300" panose="020000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57"/>
    <a:srgbClr val="FF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22" autoAdjust="0"/>
  </p:normalViewPr>
  <p:slideViewPr>
    <p:cSldViewPr>
      <p:cViewPr varScale="1">
        <p:scale>
          <a:sx n="73" d="100"/>
          <a:sy n="73" d="100"/>
        </p:scale>
        <p:origin x="61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9966960"/>
            <a:ext cx="18288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56.sv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hyperlink" Target="https://www.wipo.int/wipo_magazine/es/2020/04/article_0003.html#:~:text=Salvador%20produce%20dividendos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28.sv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2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0.png"/><Relationship Id="rId4" Type="http://schemas.openxmlformats.org/officeDocument/2006/relationships/image" Target="../media/image47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4634387"/>
            <a:ext cx="14325600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SALVADOR </a:t>
            </a:r>
            <a:r>
              <a:rPr lang="en-CH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SALVADOR LIZAMA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BOOTH COPY –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– CHECK AGAINST DELIVERY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5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0" r="5470" b="155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819663" y="1866900"/>
            <a:ext cx="9034619" cy="143567"/>
          </a:xfrm>
          <a:prstGeom prst="rect">
            <a:avLst/>
          </a:prstGeom>
          <a:solidFill>
            <a:srgbClr val="FF5757"/>
          </a:solid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7870265" cy="10286999"/>
            <a:chOff x="0" y="0"/>
            <a:chExt cx="2072827" cy="26726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72827" cy="2672627"/>
            </a:xfrm>
            <a:custGeom>
              <a:avLst/>
              <a:gdLst/>
              <a:ahLst/>
              <a:cxnLst/>
              <a:rect l="l" t="t" r="r" b="b"/>
              <a:pathLst>
                <a:path w="2072827" h="2672627">
                  <a:moveTo>
                    <a:pt x="0" y="0"/>
                  </a:moveTo>
                  <a:lnTo>
                    <a:pt x="2072827" y="0"/>
                  </a:lnTo>
                  <a:lnTo>
                    <a:pt x="2072827" y="2672627"/>
                  </a:lnTo>
                  <a:lnTo>
                    <a:pt x="0" y="2672627"/>
                  </a:lnTo>
                  <a:close/>
                </a:path>
              </a:pathLst>
            </a:custGeom>
            <a:solidFill>
              <a:srgbClr val="1C1F2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57340" t="3505" r="1787" b="6382"/>
          <a:stretch>
            <a:fillRect/>
          </a:stretch>
        </p:blipFill>
        <p:spPr>
          <a:xfrm>
            <a:off x="0" y="318536"/>
            <a:ext cx="7540553" cy="93514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87741" y="2654021"/>
            <a:ext cx="446222" cy="41164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542058" y="318536"/>
            <a:ext cx="9266270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60"/>
              </a:lnSpc>
            </a:pPr>
            <a:r>
              <a:rPr lang="en-US" sz="4800" spc="384">
                <a:solidFill>
                  <a:srgbClr val="050A30"/>
                </a:solidFill>
                <a:latin typeface="RoxboroughCF Thin Bold"/>
              </a:rPr>
              <a:t>OTRAS ACCIONES POR MEJORAR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72575" y="2596871"/>
            <a:ext cx="8672182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50A30"/>
                </a:solidFill>
                <a:latin typeface="RoxboroughCF"/>
              </a:rPr>
              <a:t>Incluir en la Estrategia Nacional de Propiedad Intelectual (ENPI), la inclusión de aspectos particulares que permitan potenciar las capacidades de las mujeres en el uso del sistema de PI.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72575" y="4628871"/>
            <a:ext cx="8672182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s-SV" sz="2499" dirty="0">
                <a:solidFill>
                  <a:srgbClr val="050A30"/>
                </a:solidFill>
                <a:latin typeface="RoxboroughCF"/>
              </a:rPr>
              <a:t>Ampliar el sistemas de medición que permitan evaluar el avance respecto al uso de las herramientas de PI por parte de las mujeres.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72575" y="6330950"/>
            <a:ext cx="8672182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50A30"/>
                </a:solidFill>
                <a:latin typeface="RoxboroughCF"/>
              </a:rPr>
              <a:t>Sensibilizar respecto de la importancia de proteger los activos de PI.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72575" y="7505700"/>
            <a:ext cx="8672182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50A30"/>
                </a:solidFill>
                <a:latin typeface="RoxboroughCF"/>
              </a:rPr>
              <a:t>Educar a los estudiantes que harán uso de la PI a futuro.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72575" y="8181275"/>
            <a:ext cx="8672182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50A30"/>
                </a:solidFill>
                <a:latin typeface="RoxboroughCF"/>
              </a:rPr>
              <a:t>Trabajar con aliados estratégicos para llegar a más grupos de personas.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87741" y="4761578"/>
            <a:ext cx="446222" cy="41164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87741" y="6483312"/>
            <a:ext cx="446222" cy="4116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87741" y="7597658"/>
            <a:ext cx="446222" cy="4116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87741" y="8251125"/>
            <a:ext cx="446222" cy="411640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8079951" y="204236"/>
            <a:ext cx="10038084" cy="9968464"/>
            <a:chOff x="0" y="0"/>
            <a:chExt cx="24487648" cy="2431781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4487648" cy="24317812"/>
            </a:xfrm>
            <a:custGeom>
              <a:avLst/>
              <a:gdLst/>
              <a:ahLst/>
              <a:cxnLst/>
              <a:rect l="l" t="t" r="r" b="b"/>
              <a:pathLst>
                <a:path w="24487648" h="24317812">
                  <a:moveTo>
                    <a:pt x="0" y="0"/>
                  </a:moveTo>
                  <a:lnTo>
                    <a:pt x="0" y="24317812"/>
                  </a:lnTo>
                  <a:lnTo>
                    <a:pt x="24487648" y="24317812"/>
                  </a:lnTo>
                  <a:lnTo>
                    <a:pt x="24487648" y="0"/>
                  </a:lnTo>
                  <a:lnTo>
                    <a:pt x="0" y="0"/>
                  </a:lnTo>
                  <a:close/>
                  <a:moveTo>
                    <a:pt x="24426689" y="24256853"/>
                  </a:moveTo>
                  <a:lnTo>
                    <a:pt x="59690" y="24256853"/>
                  </a:lnTo>
                  <a:lnTo>
                    <a:pt x="59690" y="59690"/>
                  </a:lnTo>
                  <a:lnTo>
                    <a:pt x="24426689" y="59690"/>
                  </a:lnTo>
                  <a:lnTo>
                    <a:pt x="24426689" y="24256853"/>
                  </a:lnTo>
                  <a:close/>
                </a:path>
              </a:pathLst>
            </a:custGeom>
            <a:solidFill>
              <a:srgbClr val="050A30"/>
            </a:solidFill>
          </p:spPr>
        </p:sp>
      </p:grpSp>
      <p:pic>
        <p:nvPicPr>
          <p:cNvPr id="23" name="Picture 19">
            <a:extLst>
              <a:ext uri="{FF2B5EF4-FFF2-40B4-BE49-F238E27FC236}">
                <a16:creationId xmlns:a16="http://schemas.microsoft.com/office/drawing/2014/main" id="{950CF9F8-B9BC-2AFD-9930-90F0362BE0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36740" y="8764958"/>
            <a:ext cx="2846460" cy="13178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761" b="89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7611879" cy="10287000"/>
            <a:chOff x="0" y="0"/>
            <a:chExt cx="2776834" cy="3752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76834" cy="3752726"/>
            </a:xfrm>
            <a:custGeom>
              <a:avLst/>
              <a:gdLst/>
              <a:ahLst/>
              <a:cxnLst/>
              <a:rect l="l" t="t" r="r" b="b"/>
              <a:pathLst>
                <a:path w="2776834" h="3752726">
                  <a:moveTo>
                    <a:pt x="0" y="0"/>
                  </a:moveTo>
                  <a:lnTo>
                    <a:pt x="2776834" y="0"/>
                  </a:lnTo>
                  <a:lnTo>
                    <a:pt x="2776834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560449" y="2540174"/>
            <a:ext cx="2901737" cy="2513175"/>
            <a:chOff x="0" y="0"/>
            <a:chExt cx="6202680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EF402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560449" y="5204855"/>
            <a:ext cx="2901737" cy="2513175"/>
            <a:chOff x="0" y="0"/>
            <a:chExt cx="6202680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31C4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258092" y="3881964"/>
            <a:ext cx="2901737" cy="2513175"/>
            <a:chOff x="0" y="0"/>
            <a:chExt cx="6202680" cy="5372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C72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853364" y="3881964"/>
            <a:ext cx="2901737" cy="2513175"/>
            <a:chOff x="0" y="0"/>
            <a:chExt cx="6202680" cy="5372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8F561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258092" y="1237790"/>
            <a:ext cx="2901737" cy="2513175"/>
            <a:chOff x="0" y="0"/>
            <a:chExt cx="6202680" cy="5372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C6212F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53364" y="6536035"/>
            <a:ext cx="2901737" cy="2513175"/>
            <a:chOff x="0" y="0"/>
            <a:chExt cx="6202680" cy="5372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4652010" y="0"/>
                  </a:lnTo>
                  <a:lnTo>
                    <a:pt x="1560830" y="0"/>
                  </a:ln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560830" y="5372100"/>
                  </a:lnTo>
                  <a:lnTo>
                    <a:pt x="465074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36A9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835679" y="353804"/>
            <a:ext cx="3120975" cy="27854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7783329" y="7333795"/>
            <a:ext cx="3120975" cy="27854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9561" y="207898"/>
            <a:ext cx="2846460" cy="1317806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577624" y="3865549"/>
            <a:ext cx="6500855" cy="5942309"/>
            <a:chOff x="0" y="0"/>
            <a:chExt cx="15858669" cy="144961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858669" cy="14496109"/>
            </a:xfrm>
            <a:custGeom>
              <a:avLst/>
              <a:gdLst/>
              <a:ahLst/>
              <a:cxnLst/>
              <a:rect l="l" t="t" r="r" b="b"/>
              <a:pathLst>
                <a:path w="15858669" h="14496109">
                  <a:moveTo>
                    <a:pt x="0" y="0"/>
                  </a:moveTo>
                  <a:lnTo>
                    <a:pt x="0" y="14496109"/>
                  </a:lnTo>
                  <a:lnTo>
                    <a:pt x="15858669" y="14496109"/>
                  </a:lnTo>
                  <a:lnTo>
                    <a:pt x="15858669" y="0"/>
                  </a:lnTo>
                  <a:lnTo>
                    <a:pt x="0" y="0"/>
                  </a:lnTo>
                  <a:close/>
                  <a:moveTo>
                    <a:pt x="15797709" y="14435150"/>
                  </a:moveTo>
                  <a:lnTo>
                    <a:pt x="59690" y="14435150"/>
                  </a:lnTo>
                  <a:lnTo>
                    <a:pt x="59690" y="59690"/>
                  </a:lnTo>
                  <a:lnTo>
                    <a:pt x="15797709" y="59690"/>
                  </a:lnTo>
                  <a:lnTo>
                    <a:pt x="15797709" y="1443515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55295" y="1525704"/>
            <a:ext cx="1707330" cy="18800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206649" y="2804843"/>
            <a:ext cx="1609337" cy="198383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31975" y="5587158"/>
            <a:ext cx="1721389" cy="173026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462186" y="6856126"/>
            <a:ext cx="1759838" cy="187040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577624" y="2493306"/>
            <a:ext cx="5813425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6"/>
              </a:lnSpc>
            </a:pPr>
            <a:r>
              <a:rPr lang="es-SV" sz="53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ODS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77624" y="3302931"/>
            <a:ext cx="5342060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99"/>
              </a:lnSpc>
            </a:pPr>
            <a:r>
              <a:rPr lang="es-SV" sz="2499" b="1" dirty="0">
                <a:solidFill>
                  <a:srgbClr val="050A30"/>
                </a:solidFill>
                <a:latin typeface="Museo Sans 300" panose="02000000000000000000" pitchFamily="50" charset="0"/>
              </a:rPr>
              <a:t>Objetivos de Desarrollo Sostenible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50307" y="4174297"/>
            <a:ext cx="6001195" cy="2349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s-SV" sz="1899" spc="123">
                <a:solidFill>
                  <a:srgbClr val="1C1F2C"/>
                </a:solidFill>
                <a:latin typeface="Museo Sans 300" panose="02000000000000000000" pitchFamily="50" charset="0"/>
              </a:rPr>
              <a:t>En 2015, la ONU aprobó la Agenda 2030 sobre el Desarrollo Sostenible, una oportunidad para que los países y sus sociedades emprendan un nuevo camino con el que mejorar la vida de todos, sin dejar a nadie atrás. La Agenda cuenta con 17 Objetivos de Desarrollo Sostenible.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76424" y="9931683"/>
            <a:ext cx="5859030" cy="25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32"/>
              </a:lnSpc>
            </a:pPr>
            <a:r>
              <a:rPr lang="es-SV" sz="1300" spc="84" dirty="0">
                <a:solidFill>
                  <a:srgbClr val="1C1F2C"/>
                </a:solidFill>
                <a:latin typeface="Museo Sans 300" panose="02000000000000000000" pitchFamily="50" charset="0"/>
              </a:rPr>
              <a:t>https://www.unwomen.org/es/news/in-focus/women-and-the-sdgs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66987" y="6741454"/>
            <a:ext cx="6322130" cy="274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5"/>
              </a:lnSpc>
            </a:pPr>
            <a:r>
              <a:rPr lang="es-SV" sz="1899" spc="123" dirty="0">
                <a:solidFill>
                  <a:srgbClr val="1C1F2C"/>
                </a:solidFill>
                <a:latin typeface="Museo Sans 300" panose="02000000000000000000" pitchFamily="50" charset="0"/>
              </a:rPr>
              <a:t>Lograr la igualdad de género y el empoderamiento de las mujeres forma parte integral de cada uno de los 17 ODS. Garantizar el respeto de los derechos de las mujeres y niñas por medio de todos estos objetivos es la única vía para obtener justicia, lograr la inclusión, conseguir economías que beneficien a todas las personas.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691CCB-28C7-4DEA-9963-A501F8BB1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316"/>
          <a:stretch/>
        </p:blipFill>
        <p:spPr>
          <a:xfrm>
            <a:off x="30" y="-38100"/>
            <a:ext cx="18287970" cy="103251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6D025C-97E5-4DB1-96A8-9F905DA78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111" y="1513860"/>
            <a:ext cx="11684523" cy="4350777"/>
          </a:xfrm>
        </p:spPr>
        <p:txBody>
          <a:bodyPr>
            <a:normAutofit/>
          </a:bodyPr>
          <a:lstStyle/>
          <a:p>
            <a:r>
              <a:rPr lang="es-SV" dirty="0">
                <a:solidFill>
                  <a:srgbClr val="FFFFFF"/>
                </a:solidFill>
                <a:latin typeface="Museo Sans 300" panose="02000000000000000000" pitchFamily="50" charset="0"/>
              </a:rPr>
              <a:t>“Registrar la marca es el mejor consejo que le puedo dar a cualquier emprendedor”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3B904B-4957-47A7-AD8E-E3720121E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111" y="5864638"/>
            <a:ext cx="13716000" cy="1647593"/>
          </a:xfrm>
        </p:spPr>
        <p:txBody>
          <a:bodyPr>
            <a:normAutofit/>
          </a:bodyPr>
          <a:lstStyle/>
          <a:p>
            <a:r>
              <a:rPr lang="es-SV" dirty="0">
                <a:solidFill>
                  <a:srgbClr val="FFFFFF"/>
                </a:solidFill>
                <a:latin typeface="Museo Sans 300" panose="02000000000000000000" pitchFamily="50" charset="0"/>
              </a:rPr>
              <a:t>SEMANA DE LA PI 2021- conversatorio con LULA MENA</a:t>
            </a:r>
          </a:p>
        </p:txBody>
      </p:sp>
    </p:spTree>
    <p:extLst>
      <p:ext uri="{BB962C8B-B14F-4D97-AF65-F5344CB8AC3E}">
        <p14:creationId xmlns:p14="http://schemas.microsoft.com/office/powerpoint/2010/main" val="307964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04" r="4020" b="804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73033" y="1785146"/>
            <a:ext cx="8756438" cy="65593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13752" b="26467"/>
          <a:stretch>
            <a:fillRect/>
          </a:stretch>
        </p:blipFill>
        <p:spPr>
          <a:xfrm>
            <a:off x="3832556" y="4217243"/>
            <a:ext cx="14455444" cy="606975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78155" y="854744"/>
            <a:ext cx="707309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9"/>
              </a:lnSpc>
            </a:pPr>
            <a:r>
              <a:rPr lang="es-SV" sz="7050" dirty="0">
                <a:solidFill>
                  <a:srgbClr val="F5F5EF"/>
                </a:solidFill>
                <a:latin typeface="RoxboroughCF"/>
              </a:rPr>
              <a:t>Casos de Éxito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0592" y="0"/>
            <a:ext cx="8637407" cy="10287000"/>
            <a:chOff x="0" y="0"/>
            <a:chExt cx="225379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3797" cy="2709333"/>
            </a:xfrm>
            <a:custGeom>
              <a:avLst/>
              <a:gdLst/>
              <a:ahLst/>
              <a:cxnLst/>
              <a:rect l="l" t="t" r="r" b="b"/>
              <a:pathLst>
                <a:path w="2253797" h="2709333">
                  <a:moveTo>
                    <a:pt x="0" y="0"/>
                  </a:moveTo>
                  <a:lnTo>
                    <a:pt x="2253797" y="0"/>
                  </a:lnTo>
                  <a:lnTo>
                    <a:pt x="225379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1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>
                <a:latin typeface="Museo 300" panose="02000000000000000000" pitchFamily="50" charset="0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109021" y="2573214"/>
            <a:ext cx="7640528" cy="52372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877829" y="3408760"/>
            <a:ext cx="6018027" cy="86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it-IT" sz="2499" dirty="0">
                <a:solidFill>
                  <a:srgbClr val="FFFFFF"/>
                </a:solidFill>
                <a:latin typeface="Museo 300" panose="02000000000000000000" pitchFamily="50" charset="0"/>
              </a:rPr>
              <a:t>Daniela Marcela Carranza Guardado Camila Andrea Carranza Guardado</a:t>
            </a:r>
            <a:endParaRPr lang="es-SV" sz="2499" dirty="0">
              <a:solidFill>
                <a:srgbClr val="FFFFFF"/>
              </a:solidFill>
              <a:latin typeface="Museo 300" panose="02000000000000000000" pitchFamily="50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28F51FE-565D-C149-2C34-4A4D0E068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650592" cy="10287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4DB0EB4-A5CD-FF30-CA81-4310F8E9AD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5"/>
          <a:stretch/>
        </p:blipFill>
        <p:spPr>
          <a:xfrm>
            <a:off x="11163573" y="4589859"/>
            <a:ext cx="5446538" cy="265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C1F2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>
                <a:latin typeface="Museo 300" panose="02000000000000000000" pitchFamily="50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6031" y="571500"/>
            <a:ext cx="17035960" cy="9270371"/>
            <a:chOff x="0" y="0"/>
            <a:chExt cx="41558788" cy="23358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58787" cy="23358385"/>
            </a:xfrm>
            <a:custGeom>
              <a:avLst/>
              <a:gdLst/>
              <a:ahLst/>
              <a:cxnLst/>
              <a:rect l="l" t="t" r="r" b="b"/>
              <a:pathLst>
                <a:path w="41558787" h="23358385">
                  <a:moveTo>
                    <a:pt x="0" y="0"/>
                  </a:moveTo>
                  <a:lnTo>
                    <a:pt x="0" y="23358385"/>
                  </a:lnTo>
                  <a:lnTo>
                    <a:pt x="41558787" y="23358385"/>
                  </a:lnTo>
                  <a:lnTo>
                    <a:pt x="41558787" y="0"/>
                  </a:lnTo>
                  <a:lnTo>
                    <a:pt x="0" y="0"/>
                  </a:lnTo>
                  <a:close/>
                  <a:moveTo>
                    <a:pt x="41497827" y="23297424"/>
                  </a:moveTo>
                  <a:lnTo>
                    <a:pt x="59690" y="23297424"/>
                  </a:lnTo>
                  <a:lnTo>
                    <a:pt x="59690" y="59690"/>
                  </a:lnTo>
                  <a:lnTo>
                    <a:pt x="41497827" y="59690"/>
                  </a:lnTo>
                  <a:lnTo>
                    <a:pt x="41497827" y="23297424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818156" y="2019300"/>
            <a:ext cx="5376026" cy="1489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dirty="0">
                <a:solidFill>
                  <a:srgbClr val="FFFFFF"/>
                </a:solidFill>
                <a:latin typeface="Museo 300" panose="02000000000000000000" pitchFamily="50" charset="0"/>
              </a:rPr>
              <a:t>Luisa Elena Sanchez González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DF0F1C0-9839-965F-CC15-6CF0996E9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0237" y="0"/>
            <a:ext cx="5786438" cy="103251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1B56E2-2060-2565-7D15-0B0C711EC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57" y="4067112"/>
            <a:ext cx="3061743" cy="306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199627F4-9207-EB50-D07F-4AB794A490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0" r="5470" b="155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42AB4F0D-9CB2-A867-8C8C-EFA2AF50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100" y="-19050"/>
            <a:ext cx="5672757" cy="578852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77AB8A9-A593-F94B-AF21-DC7E3E8AC8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527" b="169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DAAC9E94-F30C-DF7E-7871-E459DCEB7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6175" b="4123"/>
          <a:stretch>
            <a:fillRect/>
          </a:stretch>
        </p:blipFill>
        <p:spPr>
          <a:xfrm>
            <a:off x="14036676" y="5876378"/>
            <a:ext cx="4248148" cy="4429672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D246D50-2FC6-E04B-6C9B-73A2442468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10857" y="2645989"/>
            <a:ext cx="8087195" cy="3744072"/>
          </a:xfrm>
          <a:prstGeom prst="rect">
            <a:avLst/>
          </a:prstGeom>
        </p:spPr>
      </p:pic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C9D64AC3-EBA2-3EA4-069B-D35B2EA3773D}"/>
              </a:ext>
            </a:extLst>
          </p:cNvPr>
          <p:cNvSpPr/>
          <p:nvPr/>
        </p:nvSpPr>
        <p:spPr>
          <a:xfrm>
            <a:off x="-39798" y="3284087"/>
            <a:ext cx="8574198" cy="69854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1326832F-44E3-730F-4D1F-2A1F57D41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3" t="12365" r="5998" b="13602"/>
          <a:stretch/>
        </p:blipFill>
        <p:spPr>
          <a:xfrm>
            <a:off x="0" y="8091214"/>
            <a:ext cx="4191000" cy="2189836"/>
          </a:xfrm>
          <a:prstGeom prst="rect">
            <a:avLst/>
          </a:prstGeom>
        </p:spPr>
      </p:pic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302CB7D0-AA35-0B3F-BA23-40782C5D01EA}"/>
              </a:ext>
            </a:extLst>
          </p:cNvPr>
          <p:cNvSpPr/>
          <p:nvPr/>
        </p:nvSpPr>
        <p:spPr>
          <a:xfrm rot="13013351">
            <a:off x="-1715181" y="559121"/>
            <a:ext cx="3390900" cy="455612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1B2D5DAC-D840-0286-869A-D237DD68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4493" t="20632"/>
          <a:stretch>
            <a:fillRect/>
          </a:stretch>
        </p:blipFill>
        <p:spPr>
          <a:xfrm>
            <a:off x="-39798" y="-38100"/>
            <a:ext cx="3148756" cy="459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1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 y mujeres fortaleciendo conexiones">
            <a:hlinkClick r:id="" action="ppaction://media"/>
            <a:extLst>
              <a:ext uri="{FF2B5EF4-FFF2-40B4-BE49-F238E27FC236}">
                <a16:creationId xmlns:a16="http://schemas.microsoft.com/office/drawing/2014/main" id="{D2D11E9E-978A-E436-C9CC-6E0CE7027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7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199"/>
          <a:stretch>
            <a:fillRect/>
          </a:stretch>
        </p:blipFill>
        <p:spPr>
          <a:xfrm>
            <a:off x="-76200" y="1630453"/>
            <a:ext cx="18440400" cy="86565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83918" y="219075"/>
            <a:ext cx="2846460" cy="13178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4893" y="1951834"/>
            <a:ext cx="2393950" cy="239395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5400000">
            <a:off x="6284800" y="6030641"/>
            <a:ext cx="580098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 rot="5400000">
            <a:off x="13823470" y="6007026"/>
            <a:ext cx="598751" cy="0"/>
          </a:xfrm>
          <a:prstGeom prst="line">
            <a:avLst/>
          </a:prstGeom>
          <a:ln w="28575" cap="rnd">
            <a:solidFill>
              <a:srgbClr val="76C9F2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 rot="5400000">
            <a:off x="9995809" y="6044881"/>
            <a:ext cx="550397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034893" y="5670769"/>
            <a:ext cx="16224407" cy="168221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9" name="AutoShape 9"/>
          <p:cNvSpPr/>
          <p:nvPr/>
        </p:nvSpPr>
        <p:spPr>
          <a:xfrm rot="5373486">
            <a:off x="1467484" y="8255376"/>
            <a:ext cx="1085124" cy="0"/>
          </a:xfrm>
          <a:prstGeom prst="line">
            <a:avLst/>
          </a:prstGeom>
          <a:ln w="76200" cap="rnd">
            <a:solidFill>
              <a:srgbClr val="935C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5400000">
            <a:off x="2621491" y="6071385"/>
            <a:ext cx="497389" cy="0"/>
          </a:xfrm>
          <a:prstGeom prst="line">
            <a:avLst/>
          </a:prstGeom>
          <a:ln w="28575" cap="rnd">
            <a:solidFill>
              <a:srgbClr val="935CFF"/>
            </a:solidFill>
            <a:prstDash val="sysDot"/>
            <a:headEnd type="none" w="sm" len="sm"/>
            <a:tailEnd type="oval" w="lg" len="lg"/>
          </a:ln>
        </p:spPr>
      </p:sp>
      <p:grpSp>
        <p:nvGrpSpPr>
          <p:cNvPr id="11" name="Group 11"/>
          <p:cNvGrpSpPr/>
          <p:nvPr/>
        </p:nvGrpSpPr>
        <p:grpSpPr>
          <a:xfrm>
            <a:off x="2372332" y="6420702"/>
            <a:ext cx="995709" cy="99570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35C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548282" y="6581755"/>
            <a:ext cx="673603" cy="673603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5373486">
            <a:off x="5489654" y="8223631"/>
            <a:ext cx="1085124" cy="0"/>
          </a:xfrm>
          <a:prstGeom prst="line">
            <a:avLst/>
          </a:prstGeom>
          <a:ln w="76200" cap="rnd">
            <a:solidFill>
              <a:srgbClr val="88F56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6091892" y="6420702"/>
            <a:ext cx="995709" cy="99570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8F561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260736" y="6581755"/>
            <a:ext cx="658021" cy="658692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735844" y="6433791"/>
            <a:ext cx="995709" cy="99570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729"/>
            </a:solidFill>
          </p:spPr>
        </p:sp>
      </p:grpSp>
      <p:sp>
        <p:nvSpPr>
          <p:cNvPr id="20" name="AutoShape 20"/>
          <p:cNvSpPr/>
          <p:nvPr/>
        </p:nvSpPr>
        <p:spPr>
          <a:xfrm rot="5373486">
            <a:off x="9212855" y="8184180"/>
            <a:ext cx="1085124" cy="0"/>
          </a:xfrm>
          <a:prstGeom prst="line">
            <a:avLst/>
          </a:prstGeom>
          <a:ln w="76200" cap="rnd">
            <a:solidFill>
              <a:srgbClr val="FFC7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887955" y="6585614"/>
            <a:ext cx="691486" cy="691486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3639888" y="6395476"/>
            <a:ext cx="995709" cy="99570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6C9F2"/>
            </a:solidFill>
          </p:spPr>
        </p:sp>
      </p:grpSp>
      <p:sp>
        <p:nvSpPr>
          <p:cNvPr id="24" name="AutoShape 24"/>
          <p:cNvSpPr/>
          <p:nvPr/>
        </p:nvSpPr>
        <p:spPr>
          <a:xfrm rot="5373486">
            <a:off x="13144471" y="8213712"/>
            <a:ext cx="1085124" cy="0"/>
          </a:xfrm>
          <a:prstGeom prst="line">
            <a:avLst/>
          </a:prstGeom>
          <a:ln w="76200" cap="rnd">
            <a:solidFill>
              <a:srgbClr val="76C9F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3789264" y="6544852"/>
            <a:ext cx="696957" cy="69695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91563" y="5607850"/>
            <a:ext cx="570988" cy="294059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5323724" y="209550"/>
            <a:ext cx="9226550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46"/>
              </a:lnSpc>
            </a:pPr>
            <a:r>
              <a:rPr lang="es-SV" sz="53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ANTECEDENTES</a:t>
            </a:r>
            <a:r>
              <a:rPr lang="es-SV" sz="5372" dirty="0">
                <a:solidFill>
                  <a:srgbClr val="050A30"/>
                </a:solidFill>
                <a:latin typeface="Museo Sans 300" panose="02000000000000000000" pitchFamily="50" charset="0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153731" y="2348709"/>
            <a:ext cx="821097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fue firmado  el Acuerdo de Cooperación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929774" y="916078"/>
            <a:ext cx="1154430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26"/>
              </a:lnSpc>
            </a:pPr>
            <a:r>
              <a:rPr lang="es-SV" sz="4272" dirty="0">
                <a:solidFill>
                  <a:srgbClr val="050A30"/>
                </a:solidFill>
                <a:latin typeface="Museo Sans 300" panose="02000000000000000000" pitchFamily="50" charset="0"/>
              </a:rPr>
              <a:t> </a:t>
            </a:r>
            <a:r>
              <a:rPr lang="es-SV" sz="42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Cooperación Academia de la OMPI-EPI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743360" y="2348709"/>
            <a:ext cx="341037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s-SV" sz="1999">
                <a:solidFill>
                  <a:srgbClr val="FFFFFF"/>
                </a:solidFill>
                <a:latin typeface="Museo Sans 300" panose="02000000000000000000" pitchFamily="50" charset="0"/>
              </a:rPr>
              <a:t>El 17 de noviembre del 2015,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43360" y="2650335"/>
            <a:ext cx="7906171" cy="136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Entre el Centro Nacional de Registros (CNR) de El Salvador y la Organización Mundial de la Propiedad Intelectual (OMPI) para el establecimiento de un Centro Nacional de Formación en Propiedad Intelectual.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34893" y="5145884"/>
            <a:ext cx="4611366" cy="38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99"/>
              </a:lnSpc>
            </a:pPr>
            <a:r>
              <a:rPr lang="es-SV" sz="2499" spc="187">
                <a:solidFill>
                  <a:srgbClr val="FFFFFF"/>
                </a:solidFill>
                <a:latin typeface="Museo Sans 300" panose="02000000000000000000" pitchFamily="50" charset="0"/>
              </a:rPr>
              <a:t>Datos Relevantes Internos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4893" y="7811940"/>
            <a:ext cx="893044" cy="86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6"/>
              </a:lnSpc>
            </a:pPr>
            <a:r>
              <a:rPr lang="es-SV" sz="5004">
                <a:solidFill>
                  <a:srgbClr val="935CFF"/>
                </a:solidFill>
                <a:latin typeface="Museo Sans 300" panose="02000000000000000000" pitchFamily="50" charset="0"/>
              </a:rPr>
              <a:t>20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157671" y="7740261"/>
            <a:ext cx="2421085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>
                <a:solidFill>
                  <a:srgbClr val="FFFFFF"/>
                </a:solidFill>
                <a:latin typeface="Museo Sans 300" panose="02000000000000000000" pitchFamily="50" charset="0"/>
              </a:rPr>
              <a:t>Formadores de Propiedad Intelectual,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93124" y="8385314"/>
            <a:ext cx="1293412" cy="30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>
                <a:solidFill>
                  <a:srgbClr val="FFFFFF"/>
                </a:solidFill>
                <a:latin typeface="Museo Sans 300" panose="02000000000000000000" pitchFamily="50" charset="0"/>
              </a:rPr>
              <a:t>son mujeres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35084" y="8352294"/>
            <a:ext cx="63871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s-SV" sz="2199">
                <a:solidFill>
                  <a:srgbClr val="FFFFFF"/>
                </a:solidFill>
                <a:latin typeface="Museo Sans 300" panose="02000000000000000000" pitchFamily="50" charset="0"/>
              </a:rPr>
              <a:t>45% </a:t>
            </a:r>
          </a:p>
        </p:txBody>
      </p:sp>
      <p:sp>
        <p:nvSpPr>
          <p:cNvPr id="37" name="TextBox 37"/>
          <p:cNvSpPr txBox="1"/>
          <p:nvPr/>
        </p:nvSpPr>
        <p:spPr>
          <a:xfrm rot="5400000">
            <a:off x="4909516" y="8101156"/>
            <a:ext cx="169256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SV" sz="2000" dirty="0">
                <a:solidFill>
                  <a:srgbClr val="88F561"/>
                </a:solidFill>
                <a:latin typeface="Museo Sans 300" panose="02000000000000000000" pitchFamily="50" charset="0"/>
              </a:rPr>
              <a:t>JEFATURAS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7671" y="8394839"/>
            <a:ext cx="239312" cy="30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>
                <a:solidFill>
                  <a:srgbClr val="FFFFFF"/>
                </a:solidFill>
                <a:latin typeface="Museo Sans 300" panose="02000000000000000000" pitchFamily="50" charset="0"/>
              </a:rPr>
              <a:t>el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235567" y="7687162"/>
            <a:ext cx="380013" cy="30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>
                <a:solidFill>
                  <a:srgbClr val="FFFFFF"/>
                </a:solidFill>
                <a:latin typeface="Museo Sans 300" panose="02000000000000000000" pitchFamily="50" charset="0"/>
              </a:rPr>
              <a:t>El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515014" y="7654142"/>
            <a:ext cx="63871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79"/>
              </a:lnSpc>
              <a:spcBef>
                <a:spcPct val="0"/>
              </a:spcBef>
            </a:pPr>
            <a:r>
              <a:rPr lang="es-SV" sz="2199">
                <a:solidFill>
                  <a:srgbClr val="FFFFFF"/>
                </a:solidFill>
                <a:latin typeface="Museo Sans 300" panose="02000000000000000000" pitchFamily="50" charset="0"/>
              </a:rPr>
              <a:t>75%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87667" y="7984101"/>
            <a:ext cx="2357244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>
                <a:solidFill>
                  <a:srgbClr val="FFFFFF"/>
                </a:solidFill>
                <a:latin typeface="Museo Sans 300" panose="02000000000000000000" pitchFamily="50" charset="0"/>
              </a:rPr>
              <a:t>de Jefaturas del Registro de PI son mujeres</a:t>
            </a:r>
          </a:p>
        </p:txBody>
      </p:sp>
      <p:sp>
        <p:nvSpPr>
          <p:cNvPr id="42" name="TextBox 42"/>
          <p:cNvSpPr txBox="1"/>
          <p:nvPr/>
        </p:nvSpPr>
        <p:spPr>
          <a:xfrm rot="5400000">
            <a:off x="8644780" y="8161194"/>
            <a:ext cx="169256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SV" sz="2000" dirty="0">
                <a:solidFill>
                  <a:srgbClr val="FFC729"/>
                </a:solidFill>
                <a:latin typeface="Museo Sans 300" panose="02000000000000000000" pitchFamily="50" charset="0"/>
              </a:rPr>
              <a:t>ESTRATEGIA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901618" y="7583099"/>
            <a:ext cx="2357244" cy="941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El rebranding de la </a:t>
            </a:r>
            <a:r>
              <a:rPr lang="es-SV" sz="1800" dirty="0" err="1">
                <a:solidFill>
                  <a:srgbClr val="FFFFFF"/>
                </a:solidFill>
                <a:latin typeface="Museo Sans 300" panose="02000000000000000000" pitchFamily="50" charset="0"/>
              </a:rPr>
              <a:t>ESFOR</a:t>
            </a:r>
            <a:r>
              <a:rPr lang="es-SV" sz="1800" dirty="0">
                <a:solidFill>
                  <a:srgbClr val="FFFFFF"/>
                </a:solidFill>
                <a:latin typeface="Museo Sans 300" panose="02000000000000000000" pitchFamily="50" charset="0"/>
              </a:rPr>
              <a:t>  y a la vez una restructuración de  la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906000" y="8441219"/>
            <a:ext cx="638717" cy="46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s-SV" sz="2799" dirty="0">
                <a:solidFill>
                  <a:srgbClr val="FFFFFF"/>
                </a:solidFill>
                <a:latin typeface="Museo Sans 300" panose="02000000000000000000" pitchFamily="50" charset="0"/>
              </a:rPr>
              <a:t>EPI</a:t>
            </a:r>
          </a:p>
        </p:txBody>
      </p:sp>
      <p:sp>
        <p:nvSpPr>
          <p:cNvPr id="45" name="TextBox 45"/>
          <p:cNvSpPr txBox="1"/>
          <p:nvPr/>
        </p:nvSpPr>
        <p:spPr>
          <a:xfrm rot="5400000">
            <a:off x="12269830" y="8571056"/>
            <a:ext cx="232756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s-SV" sz="2000" dirty="0">
                <a:solidFill>
                  <a:srgbClr val="76C9F2"/>
                </a:solidFill>
                <a:latin typeface="Museo Sans 300" panose="02000000000000000000" pitchFamily="50" charset="0"/>
              </a:rPr>
              <a:t>OPORTUNIDADES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890384" y="7670415"/>
            <a:ext cx="2476306" cy="125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es-SV" sz="1800">
                <a:solidFill>
                  <a:srgbClr val="FFFFFF"/>
                </a:solidFill>
                <a:latin typeface="Museo Sans 300" panose="02000000000000000000" pitchFamily="50" charset="0"/>
              </a:rPr>
              <a:t>Elaboración de la ENPI, alineada a políticas y normativas de El Salvador.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5608639" y="5124294"/>
            <a:ext cx="1726861" cy="468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es-SV" sz="2799">
                <a:solidFill>
                  <a:srgbClr val="FFFFFF"/>
                </a:solidFill>
                <a:latin typeface="Museo Sans 300" panose="02000000000000000000" pitchFamily="50" charset="0"/>
              </a:rPr>
              <a:t>2022.........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4" r="18229"/>
          <a:stretch>
            <a:fillRect/>
          </a:stretch>
        </p:blipFill>
        <p:spPr>
          <a:xfrm>
            <a:off x="4667064" y="-19050"/>
            <a:ext cx="13620936" cy="103060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883" t="11131" r="25227" b="13551"/>
          <a:stretch>
            <a:fillRect/>
          </a:stretch>
        </p:blipFill>
        <p:spPr>
          <a:xfrm>
            <a:off x="1788357" y="5369296"/>
            <a:ext cx="5869326" cy="408388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-5400000">
            <a:off x="-2889625" y="5561131"/>
            <a:ext cx="7655673" cy="653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331"/>
              </a:lnSpc>
            </a:pPr>
            <a:r>
              <a:rPr lang="es-SV" sz="4000" b="1" spc="322" dirty="0">
                <a:solidFill>
                  <a:srgbClr val="2F3944"/>
                </a:solidFill>
                <a:latin typeface="Museo Sans 300" panose="02000000000000000000" pitchFamily="50" charset="0"/>
              </a:rPr>
              <a:t>Datos Relevantes Externos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36158" y="1493073"/>
            <a:ext cx="6412088" cy="8366689"/>
            <a:chOff x="0" y="0"/>
            <a:chExt cx="15642124" cy="20410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642124" cy="20410323"/>
            </a:xfrm>
            <a:custGeom>
              <a:avLst/>
              <a:gdLst/>
              <a:ahLst/>
              <a:cxnLst/>
              <a:rect l="l" t="t" r="r" b="b"/>
              <a:pathLst>
                <a:path w="15642124" h="20410323">
                  <a:moveTo>
                    <a:pt x="0" y="0"/>
                  </a:moveTo>
                  <a:lnTo>
                    <a:pt x="0" y="20410323"/>
                  </a:lnTo>
                  <a:lnTo>
                    <a:pt x="15642124" y="20410323"/>
                  </a:lnTo>
                  <a:lnTo>
                    <a:pt x="15642124" y="0"/>
                  </a:lnTo>
                  <a:lnTo>
                    <a:pt x="0" y="0"/>
                  </a:lnTo>
                  <a:close/>
                  <a:moveTo>
                    <a:pt x="15581164" y="20349363"/>
                  </a:moveTo>
                  <a:lnTo>
                    <a:pt x="59690" y="20349363"/>
                  </a:lnTo>
                  <a:lnTo>
                    <a:pt x="59690" y="59690"/>
                  </a:lnTo>
                  <a:lnTo>
                    <a:pt x="15581164" y="59690"/>
                  </a:lnTo>
                  <a:lnTo>
                    <a:pt x="15581164" y="20349363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952250" y="3994205"/>
            <a:ext cx="4250734" cy="393059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736609" y="4288767"/>
            <a:ext cx="774658" cy="77465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146850" y="6755083"/>
            <a:ext cx="774658" cy="77465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307034" y="6755083"/>
            <a:ext cx="774658" cy="774658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30274" y="4482432"/>
            <a:ext cx="387329" cy="3873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4924256" y="4296663"/>
            <a:ext cx="2827841" cy="91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s-SV" sz="1980">
                <a:solidFill>
                  <a:srgbClr val="FBFDF4"/>
                </a:solidFill>
                <a:latin typeface="Museo Sans 300" panose="02000000000000000000" pitchFamily="50" charset="0"/>
              </a:rPr>
              <a:t>SEGUMIENTO Y ACOMPAÑAMIENTO A CASOS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92323" y="6079272"/>
            <a:ext cx="197058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6"/>
              </a:lnSpc>
            </a:pPr>
            <a:r>
              <a:rPr lang="es-SV" sz="2980">
                <a:solidFill>
                  <a:srgbClr val="FBFDF4"/>
                </a:solidFill>
                <a:latin typeface="Museo Sans 300" panose="02000000000000000000" pitchFamily="50" charset="0"/>
              </a:rPr>
              <a:t>PI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61762" y="1872035"/>
            <a:ext cx="231786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s-SV" sz="1980">
                <a:solidFill>
                  <a:srgbClr val="FBFDF4"/>
                </a:solidFill>
                <a:latin typeface="Museo Sans 300" panose="02000000000000000000" pitchFamily="50" charset="0"/>
              </a:rPr>
              <a:t>CAPACITACIONES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660917" y="4444301"/>
            <a:ext cx="1722600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6"/>
              </a:lnSpc>
            </a:pPr>
            <a:r>
              <a:rPr lang="es-SV" sz="1980">
                <a:solidFill>
                  <a:srgbClr val="FBFDF4"/>
                </a:solidFill>
                <a:latin typeface="Museo Sans 300" panose="02000000000000000000" pitchFamily="50" charset="0"/>
              </a:rPr>
              <a:t>SECTOR ACADEMIA</a:t>
            </a:r>
          </a:p>
        </p:txBody>
      </p:sp>
      <p:sp>
        <p:nvSpPr>
          <p:cNvPr id="22" name="AutoShape 22"/>
          <p:cNvSpPr/>
          <p:nvPr/>
        </p:nvSpPr>
        <p:spPr>
          <a:xfrm>
            <a:off x="9649301" y="7125524"/>
            <a:ext cx="1468432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3" name="AutoShape 23"/>
          <p:cNvSpPr/>
          <p:nvPr/>
        </p:nvSpPr>
        <p:spPr>
          <a:xfrm rot="5400000">
            <a:off x="9404462" y="6846910"/>
            <a:ext cx="523453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15090400" y="7125524"/>
            <a:ext cx="1427505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rot="5400000">
            <a:off x="16233896" y="6857934"/>
            <a:ext cx="590535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rot="5400000">
            <a:off x="12944875" y="3894966"/>
            <a:ext cx="358128" cy="0"/>
          </a:xfrm>
          <a:prstGeom prst="line">
            <a:avLst/>
          </a:prstGeom>
          <a:ln w="28575" cap="rnd">
            <a:solidFill>
              <a:srgbClr val="76C9F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8418511" y="5015801"/>
            <a:ext cx="2699223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Acuerdos de cooperación con Instituciones de Educación Superior               (2 firmados y más de 6 en proceso).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66189" y="2237365"/>
            <a:ext cx="7368580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En el año 2021, se ejecutaron </a:t>
            </a:r>
            <a:r>
              <a:rPr lang="es-SV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38 actividades </a:t>
            </a: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de capacitación impactado a </a:t>
            </a:r>
            <a:r>
              <a:rPr lang="es-SV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4,172</a:t>
            </a: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 usuarios, de las cuales el sector femenino represento el </a:t>
            </a:r>
            <a:r>
              <a:rPr lang="es-SV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37.80%.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De enero 2022 a la fecha, se reportan </a:t>
            </a:r>
            <a:r>
              <a:rPr lang="es-SV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27 actividades</a:t>
            </a: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, con un impacto de</a:t>
            </a:r>
            <a:r>
              <a:rPr lang="es-SV" sz="1500" dirty="0">
                <a:solidFill>
                  <a:srgbClr val="FFC729"/>
                </a:solidFill>
                <a:latin typeface="Museo Sans 300" panose="02000000000000000000" pitchFamily="50" charset="0"/>
              </a:rPr>
              <a:t> </a:t>
            </a:r>
            <a:r>
              <a:rPr lang="es-SV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651</a:t>
            </a: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 usuarios, del cual las mujeres representan el </a:t>
            </a:r>
            <a:r>
              <a:rPr lang="es-SV" sz="1500" dirty="0">
                <a:solidFill>
                  <a:srgbClr val="FF5757"/>
                </a:solidFill>
                <a:latin typeface="Museo Sans 300" panose="02000000000000000000" pitchFamily="50" charset="0"/>
              </a:rPr>
              <a:t>55%  </a:t>
            </a:r>
            <a:r>
              <a:rPr lang="es-SV" sz="1500" dirty="0">
                <a:solidFill>
                  <a:srgbClr val="FFFFFF"/>
                </a:solidFill>
                <a:latin typeface="Museo Sans 300" panose="02000000000000000000" pitchFamily="50" charset="0"/>
              </a:rPr>
              <a:t>(Sector privado 57%, Academia 38% y Público 5%).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128500" y="5307747"/>
            <a:ext cx="269922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s-SV" sz="1500">
                <a:solidFill>
                  <a:srgbClr val="FFFFFF"/>
                </a:solidFill>
                <a:latin typeface="Museo Sans 300" panose="02000000000000000000" pitchFamily="50" charset="0"/>
              </a:rPr>
              <a:t>CONAMIPE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s-SV" sz="1500">
                <a:solidFill>
                  <a:srgbClr val="FFFFFF"/>
                </a:solidFill>
                <a:latin typeface="Museo Sans 300" panose="02000000000000000000" pitchFamily="50" charset="0"/>
              </a:rPr>
              <a:t>14 CDMYPES</a:t>
            </a:r>
          </a:p>
          <a:p>
            <a:pPr marL="323850" lvl="1" indent="-161925">
              <a:lnSpc>
                <a:spcPts val="2100"/>
              </a:lnSpc>
              <a:buFont typeface="Arial"/>
              <a:buChar char="•"/>
            </a:pPr>
            <a:r>
              <a:rPr lang="es-SV" sz="1500">
                <a:solidFill>
                  <a:srgbClr val="FFFFFF"/>
                </a:solidFill>
                <a:latin typeface="Museo Sans 300" panose="02000000000000000000" pitchFamily="50" charset="0"/>
              </a:rPr>
              <a:t>BANDESAL, etc.</a:t>
            </a:r>
          </a:p>
          <a:p>
            <a:pPr>
              <a:lnSpc>
                <a:spcPts val="2100"/>
              </a:lnSpc>
            </a:pPr>
            <a:endParaRPr lang="es-SV" sz="150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2928" y="104775"/>
            <a:ext cx="2846460" cy="1317806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34854FC5-02DE-71EC-C3E3-BB789FC30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382717" y="6931859"/>
            <a:ext cx="387329" cy="387329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CF443799-250D-E8CA-6DF2-A85E12757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92801" y="6948747"/>
            <a:ext cx="387329" cy="3873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678C521-8E7C-71A2-6EA4-F9AC75FFC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56" y="1714500"/>
            <a:ext cx="5869326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8521" b="7862"/>
          <a:stretch>
            <a:fillRect/>
          </a:stretch>
        </p:blipFill>
        <p:spPr>
          <a:xfrm>
            <a:off x="0" y="-1474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01680" y="2309073"/>
            <a:ext cx="4581050" cy="5641048"/>
            <a:chOff x="0" y="0"/>
            <a:chExt cx="1064779" cy="1311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64779" cy="1311156"/>
            </a:xfrm>
            <a:custGeom>
              <a:avLst/>
              <a:gdLst/>
              <a:ahLst/>
              <a:cxnLst/>
              <a:rect l="l" t="t" r="r" b="b"/>
              <a:pathLst>
                <a:path w="1064779" h="1311156">
                  <a:moveTo>
                    <a:pt x="0" y="0"/>
                  </a:moveTo>
                  <a:lnTo>
                    <a:pt x="0" y="1311156"/>
                  </a:lnTo>
                  <a:lnTo>
                    <a:pt x="1064779" y="1311156"/>
                  </a:lnTo>
                  <a:lnTo>
                    <a:pt x="1064779" y="0"/>
                  </a:lnTo>
                  <a:lnTo>
                    <a:pt x="0" y="0"/>
                  </a:lnTo>
                  <a:close/>
                  <a:moveTo>
                    <a:pt x="1003819" y="1250196"/>
                  </a:moveTo>
                  <a:lnTo>
                    <a:pt x="59690" y="1250196"/>
                  </a:lnTo>
                  <a:lnTo>
                    <a:pt x="59690" y="59690"/>
                  </a:lnTo>
                  <a:lnTo>
                    <a:pt x="1003819" y="59690"/>
                  </a:lnTo>
                  <a:lnTo>
                    <a:pt x="1003819" y="125019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50026" y="2501772"/>
            <a:ext cx="5894184" cy="4622927"/>
            <a:chOff x="0" y="0"/>
            <a:chExt cx="1735896" cy="13535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5896" cy="1353589"/>
            </a:xfrm>
            <a:custGeom>
              <a:avLst/>
              <a:gdLst/>
              <a:ahLst/>
              <a:cxnLst/>
              <a:rect l="l" t="t" r="r" b="b"/>
              <a:pathLst>
                <a:path w="1735896" h="1353589">
                  <a:moveTo>
                    <a:pt x="0" y="0"/>
                  </a:moveTo>
                  <a:lnTo>
                    <a:pt x="0" y="1353589"/>
                  </a:lnTo>
                  <a:lnTo>
                    <a:pt x="1735896" y="1353589"/>
                  </a:lnTo>
                  <a:lnTo>
                    <a:pt x="1735896" y="0"/>
                  </a:lnTo>
                  <a:lnTo>
                    <a:pt x="0" y="0"/>
                  </a:lnTo>
                  <a:close/>
                  <a:moveTo>
                    <a:pt x="1674936" y="1292629"/>
                  </a:moveTo>
                  <a:lnTo>
                    <a:pt x="59690" y="1292629"/>
                  </a:lnTo>
                  <a:lnTo>
                    <a:pt x="59690" y="59690"/>
                  </a:lnTo>
                  <a:lnTo>
                    <a:pt x="1674936" y="59690"/>
                  </a:lnTo>
                  <a:lnTo>
                    <a:pt x="1674936" y="1292629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140677" y="1150546"/>
            <a:ext cx="5743555" cy="7832732"/>
            <a:chOff x="0" y="0"/>
            <a:chExt cx="1691535" cy="23068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91535" cy="2306818"/>
            </a:xfrm>
            <a:custGeom>
              <a:avLst/>
              <a:gdLst/>
              <a:ahLst/>
              <a:cxnLst/>
              <a:rect l="l" t="t" r="r" b="b"/>
              <a:pathLst>
                <a:path w="1691535" h="2306818">
                  <a:moveTo>
                    <a:pt x="0" y="0"/>
                  </a:moveTo>
                  <a:lnTo>
                    <a:pt x="0" y="2306818"/>
                  </a:lnTo>
                  <a:lnTo>
                    <a:pt x="1691535" y="2306818"/>
                  </a:lnTo>
                  <a:lnTo>
                    <a:pt x="1691535" y="0"/>
                  </a:lnTo>
                  <a:lnTo>
                    <a:pt x="0" y="0"/>
                  </a:lnTo>
                  <a:close/>
                  <a:moveTo>
                    <a:pt x="1630575" y="2245858"/>
                  </a:moveTo>
                  <a:lnTo>
                    <a:pt x="59690" y="2245858"/>
                  </a:lnTo>
                  <a:lnTo>
                    <a:pt x="59690" y="59690"/>
                  </a:lnTo>
                  <a:lnTo>
                    <a:pt x="1630575" y="59690"/>
                  </a:lnTo>
                  <a:lnTo>
                    <a:pt x="1630575" y="2245858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3"/>
          <a:srcRect l="497" r="14275" b="2549"/>
          <a:stretch/>
        </p:blipFill>
        <p:spPr>
          <a:xfrm>
            <a:off x="11824654" y="2549046"/>
            <a:ext cx="4234284" cy="51852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3203" r="11911"/>
          <a:stretch>
            <a:fillRect/>
          </a:stretch>
        </p:blipFill>
        <p:spPr>
          <a:xfrm>
            <a:off x="639588" y="2701591"/>
            <a:ext cx="5596274" cy="422212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344211" y="1319463"/>
            <a:ext cx="5357469" cy="7479477"/>
            <a:chOff x="0" y="0"/>
            <a:chExt cx="1411021" cy="19699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1021" cy="1969903"/>
            </a:xfrm>
            <a:custGeom>
              <a:avLst/>
              <a:gdLst/>
              <a:ahLst/>
              <a:cxnLst/>
              <a:rect l="l" t="t" r="r" b="b"/>
              <a:pathLst>
                <a:path w="1411021" h="1969903">
                  <a:moveTo>
                    <a:pt x="0" y="0"/>
                  </a:moveTo>
                  <a:lnTo>
                    <a:pt x="1411021" y="0"/>
                  </a:lnTo>
                  <a:lnTo>
                    <a:pt x="1411021" y="1969903"/>
                  </a:lnTo>
                  <a:lnTo>
                    <a:pt x="0" y="19699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48499" y="6249785"/>
            <a:ext cx="2649717" cy="286455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51732" y="3447625"/>
            <a:ext cx="5005789" cy="231749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02240">
            <a:off x="10244237" y="1052072"/>
            <a:ext cx="2184860" cy="11242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913142" y="1121971"/>
            <a:ext cx="1630658" cy="147055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50026" y="9899676"/>
            <a:ext cx="738135" cy="2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  <a:spcBef>
                <a:spcPct val="0"/>
              </a:spcBef>
            </a:pPr>
            <a:r>
              <a:rPr lang="en-US" sz="1300" dirty="0">
                <a:solidFill>
                  <a:srgbClr val="FFFFFF"/>
                </a:solidFill>
                <a:latin typeface="RoxboroughCF"/>
              </a:rPr>
              <a:t>Fuente: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E2F7CF-9D92-FFD1-42A9-00D4BE87E026}"/>
              </a:ext>
            </a:extLst>
          </p:cNvPr>
          <p:cNvSpPr txBox="1"/>
          <p:nvPr/>
        </p:nvSpPr>
        <p:spPr>
          <a:xfrm>
            <a:off x="1118579" y="9899676"/>
            <a:ext cx="8458200" cy="211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  <a:spcBef>
                <a:spcPct val="0"/>
              </a:spcBef>
            </a:pPr>
            <a:r>
              <a:rPr lang="en-US" sz="1300" dirty="0">
                <a:solidFill>
                  <a:schemeClr val="bg1"/>
                </a:solidFill>
                <a:latin typeface="RoxboroughCF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https://www.wipo.int/wipo_magazine/es/2020/04/article_0003.html#:~:text=Salvador%20produce%20dividendos</a:t>
            </a:r>
            <a:r>
              <a:rPr lang="en-US" sz="1300" dirty="0">
                <a:solidFill>
                  <a:schemeClr val="bg1"/>
                </a:solidFill>
                <a:latin typeface="RoxboroughCF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F89B0E7-5FD6-24CE-2A06-A667975B8AEC}"/>
              </a:ext>
            </a:extLst>
          </p:cNvPr>
          <p:cNvSpPr/>
          <p:nvPr/>
        </p:nvSpPr>
        <p:spPr>
          <a:xfrm>
            <a:off x="2289194" y="6999917"/>
            <a:ext cx="1928952" cy="581983"/>
          </a:xfrm>
          <a:prstGeom prst="rect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1916F47-D228-8B47-B2C4-BAD9B806C7E8}"/>
              </a:ext>
            </a:extLst>
          </p:cNvPr>
          <p:cNvSpPr txBox="1"/>
          <p:nvPr/>
        </p:nvSpPr>
        <p:spPr>
          <a:xfrm>
            <a:off x="2259697" y="709085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FFFF"/>
                </a:solidFill>
                <a:latin typeface="Museo Sans 300" panose="02000000000000000000" pitchFamily="50" charset="0"/>
              </a:rPr>
              <a:t>Eva Innocenti</a:t>
            </a:r>
            <a:endParaRPr lang="es-SV" sz="2000" b="1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122C66B-902D-0F5B-4C9B-9D0304B203A7}"/>
              </a:ext>
            </a:extLst>
          </p:cNvPr>
          <p:cNvSpPr/>
          <p:nvPr/>
        </p:nvSpPr>
        <p:spPr>
          <a:xfrm>
            <a:off x="13072937" y="7761917"/>
            <a:ext cx="1928952" cy="581983"/>
          </a:xfrm>
          <a:prstGeom prst="rect">
            <a:avLst/>
          </a:prstGeom>
          <a:solidFill>
            <a:srgbClr val="FF5757"/>
          </a:solidFill>
          <a:ln>
            <a:solidFill>
              <a:srgbClr val="FF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2996A10-DBF4-DFCE-3FB8-C825E7671830}"/>
              </a:ext>
            </a:extLst>
          </p:cNvPr>
          <p:cNvSpPr txBox="1"/>
          <p:nvPr/>
        </p:nvSpPr>
        <p:spPr>
          <a:xfrm>
            <a:off x="13050017" y="786653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FFFFFF"/>
                </a:solidFill>
                <a:latin typeface="Museo Sans 300" panose="02000000000000000000" pitchFamily="50" charset="0"/>
              </a:rPr>
              <a:t>Raquel Arana</a:t>
            </a:r>
            <a:endParaRPr lang="es-SV" sz="2000" b="1" dirty="0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11335FCA-1FB4-30AF-A465-72C57CB3A32A}"/>
              </a:ext>
            </a:extLst>
          </p:cNvPr>
          <p:cNvSpPr/>
          <p:nvPr/>
        </p:nvSpPr>
        <p:spPr>
          <a:xfrm>
            <a:off x="819093" y="5295900"/>
            <a:ext cx="4819707" cy="762000"/>
          </a:xfrm>
          <a:prstGeom prst="rect">
            <a:avLst/>
          </a:prstGeom>
          <a:solidFill>
            <a:srgbClr val="FF5757">
              <a:alpha val="27000"/>
            </a:srgbClr>
          </a:solidFill>
          <a:ln>
            <a:solidFill>
              <a:srgbClr val="FFB9B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BB6EFA7-791F-60F4-2529-EF3D1490AE86}"/>
              </a:ext>
            </a:extLst>
          </p:cNvPr>
          <p:cNvSpPr/>
          <p:nvPr/>
        </p:nvSpPr>
        <p:spPr>
          <a:xfrm>
            <a:off x="11887200" y="6134100"/>
            <a:ext cx="4101791" cy="685800"/>
          </a:xfrm>
          <a:prstGeom prst="rect">
            <a:avLst/>
          </a:prstGeom>
          <a:solidFill>
            <a:srgbClr val="FF5757">
              <a:alpha val="27000"/>
            </a:srgbClr>
          </a:solidFill>
          <a:ln>
            <a:solidFill>
              <a:srgbClr val="FFB9B8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720" t="2350" r="21166"/>
          <a:stretch>
            <a:fillRect/>
          </a:stretch>
        </p:blipFill>
        <p:spPr>
          <a:xfrm>
            <a:off x="0" y="0"/>
            <a:ext cx="11732675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263978" y="3059449"/>
            <a:ext cx="4736155" cy="118251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4" name="AutoShape 4"/>
          <p:cNvSpPr/>
          <p:nvPr/>
        </p:nvSpPr>
        <p:spPr>
          <a:xfrm>
            <a:off x="13263978" y="5696247"/>
            <a:ext cx="4736155" cy="118251"/>
          </a:xfrm>
          <a:prstGeom prst="rect">
            <a:avLst/>
          </a:prstGeom>
          <a:solidFill>
            <a:srgbClr val="FF5757"/>
          </a:solidFill>
        </p:spPr>
      </p:sp>
      <p:grpSp>
        <p:nvGrpSpPr>
          <p:cNvPr id="5" name="Group 5"/>
          <p:cNvGrpSpPr/>
          <p:nvPr/>
        </p:nvGrpSpPr>
        <p:grpSpPr>
          <a:xfrm>
            <a:off x="271068" y="377471"/>
            <a:ext cx="11223481" cy="9474908"/>
            <a:chOff x="0" y="0"/>
            <a:chExt cx="27379394" cy="231137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379395" cy="23113795"/>
            </a:xfrm>
            <a:custGeom>
              <a:avLst/>
              <a:gdLst/>
              <a:ahLst/>
              <a:cxnLst/>
              <a:rect l="l" t="t" r="r" b="b"/>
              <a:pathLst>
                <a:path w="27379395" h="23113795">
                  <a:moveTo>
                    <a:pt x="0" y="0"/>
                  </a:moveTo>
                  <a:lnTo>
                    <a:pt x="0" y="23113795"/>
                  </a:lnTo>
                  <a:lnTo>
                    <a:pt x="27379395" y="23113795"/>
                  </a:lnTo>
                  <a:lnTo>
                    <a:pt x="27379395" y="0"/>
                  </a:lnTo>
                  <a:lnTo>
                    <a:pt x="0" y="0"/>
                  </a:lnTo>
                  <a:close/>
                  <a:moveTo>
                    <a:pt x="27318435" y="23052835"/>
                  </a:moveTo>
                  <a:lnTo>
                    <a:pt x="59690" y="23052835"/>
                  </a:lnTo>
                  <a:lnTo>
                    <a:pt x="59690" y="59690"/>
                  </a:lnTo>
                  <a:lnTo>
                    <a:pt x="27318435" y="59690"/>
                  </a:lnTo>
                  <a:lnTo>
                    <a:pt x="27318435" y="23052835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629585" y="2390140"/>
            <a:ext cx="1268546" cy="1274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05071" y="2451440"/>
            <a:ext cx="1099025" cy="11523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4400" y="819150"/>
            <a:ext cx="948869" cy="9488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112004" y="723900"/>
            <a:ext cx="8435214" cy="1707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En atención al trabajo articulado y a las capacitaciones y estrategias que permiten una promoción y concientización de la PI en nuestro país.</a:t>
            </a:r>
          </a:p>
          <a:p>
            <a:pPr>
              <a:lnSpc>
                <a:spcPts val="2659"/>
              </a:lnSpc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El año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2021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se convirtió en un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logro histórico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con más presentaciones de solicitudes: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s-SV" sz="1899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11" name="AutoShape 11"/>
          <p:cNvSpPr/>
          <p:nvPr/>
        </p:nvSpPr>
        <p:spPr>
          <a:xfrm rot="5400000">
            <a:off x="984323" y="3489245"/>
            <a:ext cx="2226786" cy="0"/>
          </a:xfrm>
          <a:prstGeom prst="line">
            <a:avLst/>
          </a:prstGeom>
          <a:ln w="28575" cap="rnd">
            <a:solidFill>
              <a:srgbClr val="88F561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2" name="AutoShape 12"/>
          <p:cNvSpPr/>
          <p:nvPr/>
        </p:nvSpPr>
        <p:spPr>
          <a:xfrm rot="5400000">
            <a:off x="5972566" y="3460686"/>
            <a:ext cx="2226786" cy="0"/>
          </a:xfrm>
          <a:prstGeom prst="line">
            <a:avLst/>
          </a:prstGeom>
          <a:ln w="28575" cap="rnd">
            <a:solidFill>
              <a:srgbClr val="FFC729"/>
            </a:solidFill>
            <a:prstDash val="sysDot"/>
            <a:headEnd type="none" w="sm" len="sm"/>
            <a:tailEnd type="oval" w="lg" len="lg"/>
          </a:ln>
        </p:spPr>
      </p:sp>
      <p:sp>
        <p:nvSpPr>
          <p:cNvPr id="13" name="AutoShape 13"/>
          <p:cNvSpPr/>
          <p:nvPr/>
        </p:nvSpPr>
        <p:spPr>
          <a:xfrm>
            <a:off x="1388834" y="6171685"/>
            <a:ext cx="3105648" cy="97877"/>
          </a:xfrm>
          <a:prstGeom prst="rect">
            <a:avLst/>
          </a:prstGeom>
          <a:solidFill>
            <a:srgbClr val="FF5757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8429" y="6515833"/>
            <a:ext cx="807860" cy="7285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707082" y="6391691"/>
            <a:ext cx="881578" cy="8815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0090" y="141197"/>
            <a:ext cx="2846460" cy="131780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207875" y="6033572"/>
            <a:ext cx="581342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66"/>
              </a:lnSpc>
            </a:pPr>
            <a:r>
              <a:rPr lang="es-SV" sz="44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EL SALVADOR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63978" y="3770249"/>
            <a:ext cx="4713825" cy="132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3"/>
              </a:lnSpc>
            </a:pPr>
            <a:r>
              <a:rPr lang="es-SV" sz="5072" b="1" spc="-50" dirty="0">
                <a:solidFill>
                  <a:srgbClr val="050A30"/>
                </a:solidFill>
                <a:latin typeface="Museo Sans 300" panose="02000000000000000000" pitchFamily="50" charset="0"/>
              </a:rPr>
              <a:t>Impacto al sistema de PI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86708" y="2145049"/>
            <a:ext cx="581342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66"/>
              </a:lnSpc>
            </a:pPr>
            <a:r>
              <a:rPr lang="es-SV" sz="44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PI EN NÚMEROS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8834" y="4895437"/>
            <a:ext cx="9534492" cy="101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Sin duda el año con los mejores resultados en la historia de la Propiedad Intelectual de El Salvador.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s-SV" sz="1899">
              <a:solidFill>
                <a:srgbClr val="FFFFFF"/>
              </a:solidFill>
              <a:latin typeface="Museo Sans 300" panose="02000000000000000000" pitchFamily="50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 rot="-5400000">
            <a:off x="653706" y="3327461"/>
            <a:ext cx="2437542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SV" sz="2100">
                <a:solidFill>
                  <a:srgbClr val="FFFFFF"/>
                </a:solidFill>
                <a:latin typeface="Museo Sans 300" panose="02000000000000000000" pitchFamily="50" charset="0"/>
              </a:rPr>
              <a:t>Signos Distintivos</a:t>
            </a:r>
          </a:p>
        </p:txBody>
      </p:sp>
      <p:sp>
        <p:nvSpPr>
          <p:cNvPr id="22" name="TextBox 22"/>
          <p:cNvSpPr txBox="1"/>
          <p:nvPr/>
        </p:nvSpPr>
        <p:spPr>
          <a:xfrm rot="-5400000">
            <a:off x="5677720" y="3269483"/>
            <a:ext cx="2345944" cy="3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SV" sz="2100">
                <a:solidFill>
                  <a:srgbClr val="FFFFFF"/>
                </a:solidFill>
                <a:latin typeface="Museo Sans 300" panose="02000000000000000000" pitchFamily="50" charset="0"/>
              </a:rPr>
              <a:t>Derecho de Autor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69282" y="3617436"/>
            <a:ext cx="2441030" cy="101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Crecimiento de más del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20%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respecto del año 2020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43121" y="3617436"/>
            <a:ext cx="2202905" cy="136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Crecimiento de más del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40%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respecto del año 2020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8834" y="5814497"/>
            <a:ext cx="3776197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Sectores con mayor impacto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83429" y="6832480"/>
            <a:ext cx="181882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Sector Moda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88429" y="7415826"/>
            <a:ext cx="4358553" cy="20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El sector moda ha tenido un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incremento 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del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41.07%,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el cual contempla rubos como: joyería, bisutería, artículos de cuero, tejidos, textiles, prendas de vestir, zapatos, sombreros, bordados y tapices.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94687" y="6803905"/>
            <a:ext cx="1818820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Sector Turismo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664914" y="7358676"/>
            <a:ext cx="4258413" cy="240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El sector turismo ha tenido un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incremento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del </a:t>
            </a:r>
            <a:r>
              <a:rPr lang="es-SV" sz="1899">
                <a:solidFill>
                  <a:srgbClr val="FF5757"/>
                </a:solidFill>
                <a:latin typeface="Museo Sans 300" panose="02000000000000000000" pitchFamily="50" charset="0"/>
              </a:rPr>
              <a:t>44.68%,</a:t>
            </a:r>
            <a:r>
              <a:rPr lang="es-SV" sz="1899">
                <a:solidFill>
                  <a:srgbClr val="FFFFFF"/>
                </a:solidFill>
                <a:latin typeface="Museo Sans 300" panose="02000000000000000000" pitchFamily="50" charset="0"/>
              </a:rPr>
              <a:t> el cual contempla rubros como: artesanías en cerámica, losa o barro, muebles de madera, organización de viajes, servicios de entretenimiento, actividades deportivas y culturales.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eño sin título">
            <a:hlinkClick r:id="" action="ppaction://media"/>
            <a:extLst>
              <a:ext uri="{FF2B5EF4-FFF2-40B4-BE49-F238E27FC236}">
                <a16:creationId xmlns:a16="http://schemas.microsoft.com/office/drawing/2014/main" id="{4DA2C504-BFDA-41BD-24B9-DA7A8FB5BE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9761" b="898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78643" y="544419"/>
            <a:ext cx="17024264" cy="1550909"/>
          </a:xfrm>
          <a:prstGeom prst="rect">
            <a:avLst/>
          </a:prstGeom>
          <a:solidFill>
            <a:srgbClr val="FBFDF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183918" y="660970"/>
            <a:ext cx="2846460" cy="131780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052482" y="2157766"/>
            <a:ext cx="2183037" cy="2183037"/>
            <a:chOff x="0" y="0"/>
            <a:chExt cx="6350000" cy="6350000"/>
          </a:xfrm>
          <a:solidFill>
            <a:srgbClr val="FFC000"/>
          </a:solidFill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11175494" y="4245553"/>
            <a:ext cx="2183037" cy="218303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277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929470" y="4245553"/>
            <a:ext cx="2183037" cy="218303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122458" y="7761063"/>
            <a:ext cx="2183037" cy="218303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35CFF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977718" y="7761063"/>
            <a:ext cx="2183037" cy="2183037"/>
            <a:chOff x="0" y="0"/>
            <a:chExt cx="6350000" cy="6350000"/>
          </a:xfrm>
          <a:solidFill>
            <a:srgbClr val="FF5757"/>
          </a:solidFill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00000">
            <a:off x="6324459" y="3428211"/>
            <a:ext cx="1486412" cy="329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898987">
            <a:off x="10447235" y="3428211"/>
            <a:ext cx="1486412" cy="3297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131184">
            <a:off x="11598541" y="7188963"/>
            <a:ext cx="1486412" cy="3297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447002">
            <a:off x="8368506" y="9400633"/>
            <a:ext cx="1486412" cy="3297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861104">
            <a:off x="5195826" y="7160485"/>
            <a:ext cx="1486412" cy="32971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603536" y="4371190"/>
            <a:ext cx="1264366" cy="41148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450093" y="747030"/>
            <a:ext cx="10213147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26"/>
              </a:lnSpc>
            </a:pPr>
            <a:r>
              <a:rPr lang="es-SV" sz="4272" b="1" dirty="0">
                <a:solidFill>
                  <a:srgbClr val="050A30"/>
                </a:solidFill>
                <a:latin typeface="Museo Sans 300" panose="02000000000000000000" pitchFamily="50" charset="0"/>
              </a:rPr>
              <a:t>Impacto de las mujeres en las PYMES salvadoreñas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88480" y="2399259"/>
            <a:ext cx="5856520" cy="790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88"/>
              </a:lnSpc>
            </a:pPr>
            <a:r>
              <a:rPr lang="es-SV" sz="2168" spc="123" dirty="0">
                <a:solidFill>
                  <a:srgbClr val="FFFFFF"/>
                </a:solidFill>
                <a:latin typeface="Museo Sans 300" panose="02000000000000000000" pitchFamily="50" charset="0"/>
              </a:rPr>
              <a:t>De la población total de El Salvador, esta conformada por Mujeres. (</a:t>
            </a:r>
            <a:r>
              <a:rPr lang="es-SV" sz="2168" spc="123" dirty="0" err="1">
                <a:solidFill>
                  <a:srgbClr val="FFFFFF"/>
                </a:solidFill>
                <a:latin typeface="Museo Sans 300" panose="02000000000000000000" pitchFamily="50" charset="0"/>
              </a:rPr>
              <a:t>EHPM</a:t>
            </a:r>
            <a:r>
              <a:rPr lang="es-SV" sz="2168" spc="123" dirty="0">
                <a:solidFill>
                  <a:srgbClr val="FFFFFF"/>
                </a:solidFill>
                <a:latin typeface="Museo Sans 300" panose="02000000000000000000" pitchFamily="50" charset="0"/>
              </a:rPr>
              <a:t> 2020).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355522" y="2827305"/>
            <a:ext cx="1636276" cy="6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s-SV" sz="4000" b="1" spc="218" dirty="0">
                <a:solidFill>
                  <a:srgbClr val="FFFFFF"/>
                </a:solidFill>
                <a:latin typeface="Museo Sans 300" panose="02000000000000000000" pitchFamily="50" charset="0"/>
              </a:rPr>
              <a:t>53.3%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34826" y="5057882"/>
            <a:ext cx="4270006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45"/>
              </a:lnSpc>
            </a:pPr>
            <a:r>
              <a:rPr lang="es-SV" sz="2168" spc="25" dirty="0">
                <a:solidFill>
                  <a:srgbClr val="FFFFFF"/>
                </a:solidFill>
                <a:latin typeface="Museo Sans 300" panose="02000000000000000000" pitchFamily="50" charset="0"/>
              </a:rPr>
              <a:t>Son generados por mujeres, como dueñas de las PYME, impactando este importante sector empresarial.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570697" y="4962194"/>
            <a:ext cx="4155103" cy="769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4"/>
              </a:lnSpc>
            </a:pPr>
            <a:r>
              <a:rPr lang="es-SV" sz="2168" spc="78" dirty="0">
                <a:solidFill>
                  <a:srgbClr val="FFFFFF"/>
                </a:solidFill>
                <a:latin typeface="Museo Sans 300" panose="02000000000000000000" pitchFamily="50" charset="0"/>
              </a:rPr>
              <a:t>De las MYPES son propiedad de mujeres.*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96810" y="4890383"/>
            <a:ext cx="1938190" cy="662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s-SV" sz="4000" b="1" spc="218" dirty="0">
                <a:solidFill>
                  <a:srgbClr val="FFFFFF"/>
                </a:solidFill>
                <a:latin typeface="Museo Sans 300" panose="02000000000000000000" pitchFamily="50" charset="0"/>
              </a:rPr>
              <a:t>61.64%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41748" y="8598983"/>
            <a:ext cx="3137307" cy="42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6"/>
              </a:lnSpc>
            </a:pPr>
            <a:r>
              <a:rPr lang="es-SV" sz="2168" spc="78" dirty="0">
                <a:solidFill>
                  <a:srgbClr val="FFFFFF"/>
                </a:solidFill>
                <a:latin typeface="Museo Sans 300" panose="02000000000000000000" pitchFamily="50" charset="0"/>
              </a:rPr>
              <a:t>Mujeres propietarias*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92390" y="7795427"/>
            <a:ext cx="1636276" cy="5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8"/>
              </a:lnSpc>
            </a:pPr>
            <a:r>
              <a:rPr lang="es-SV" sz="3500" b="1" spc="192" dirty="0">
                <a:solidFill>
                  <a:srgbClr val="FFFFFF"/>
                </a:solidFill>
                <a:latin typeface="Museo Sans 300" panose="02000000000000000000" pitchFamily="50" charset="0"/>
              </a:rPr>
              <a:t>57%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73340" y="8560883"/>
            <a:ext cx="1636276" cy="5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8"/>
              </a:lnSpc>
            </a:pPr>
            <a:r>
              <a:rPr lang="es-SV" sz="3500" b="1" spc="192" dirty="0">
                <a:solidFill>
                  <a:srgbClr val="FFFFFF"/>
                </a:solidFill>
                <a:latin typeface="Museo Sans 300" panose="02000000000000000000" pitchFamily="50" charset="0"/>
              </a:rPr>
              <a:t>26%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35518" y="8257953"/>
            <a:ext cx="1854924" cy="356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52"/>
              </a:lnSpc>
            </a:pPr>
            <a:r>
              <a:rPr lang="es-SV" sz="1800" spc="117">
                <a:solidFill>
                  <a:srgbClr val="FFFFFF"/>
                </a:solidFill>
                <a:latin typeface="Museo Sans 300" panose="02000000000000000000" pitchFamily="50" charset="0"/>
              </a:rPr>
              <a:t>Microempresas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34600" y="9105900"/>
            <a:ext cx="192280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0"/>
              </a:lnSpc>
            </a:pPr>
            <a:r>
              <a:rPr lang="es-SV" sz="1800" spc="117" dirty="0">
                <a:solidFill>
                  <a:srgbClr val="FFFFFF"/>
                </a:solidFill>
                <a:latin typeface="Museo Sans 300" panose="02000000000000000000" pitchFamily="50" charset="0"/>
              </a:rPr>
              <a:t>pequeñas y medianas empresas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02850" y="4866944"/>
            <a:ext cx="1636276" cy="6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s-SV" sz="4000" b="1" spc="218" dirty="0">
                <a:solidFill>
                  <a:srgbClr val="FFFFFF"/>
                </a:solidFill>
                <a:latin typeface="Museo Sans 300" panose="02000000000000000000" pitchFamily="50" charset="0"/>
              </a:rPr>
              <a:t>52%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429802" y="8461314"/>
            <a:ext cx="1636276" cy="659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s-SV" sz="4000" b="1" spc="218" dirty="0">
                <a:solidFill>
                  <a:srgbClr val="FFFFFF"/>
                </a:solidFill>
                <a:latin typeface="Museo Sans 300" panose="02000000000000000000" pitchFamily="50" charset="0"/>
              </a:rPr>
              <a:t>69%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202850" y="5481788"/>
            <a:ext cx="1636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2"/>
              </a:lnSpc>
            </a:pPr>
            <a:r>
              <a:rPr lang="es-SV" sz="2500" spc="117" dirty="0">
                <a:solidFill>
                  <a:srgbClr val="FFFFFF"/>
                </a:solidFill>
                <a:latin typeface="Museo Sans 300" panose="02000000000000000000" pitchFamily="50" charset="0"/>
              </a:rPr>
              <a:t>Empleos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14400" y="8209919"/>
            <a:ext cx="4998437" cy="880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556"/>
              </a:lnSpc>
            </a:pPr>
            <a:r>
              <a:rPr lang="es-SV" sz="2168" spc="78" dirty="0">
                <a:solidFill>
                  <a:srgbClr val="FFFFFF"/>
                </a:solidFill>
                <a:latin typeface="Museo Sans 300" panose="02000000000000000000" pitchFamily="50" charset="0"/>
              </a:rPr>
              <a:t>De los emprendimientos son  liderados por mujeres.*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4430" y="10034589"/>
            <a:ext cx="7468615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20"/>
              </a:lnSpc>
              <a:spcBef>
                <a:spcPct val="0"/>
              </a:spcBef>
            </a:pPr>
            <a:r>
              <a:rPr lang="es-SV" sz="1300">
                <a:solidFill>
                  <a:srgbClr val="FFFFFF"/>
                </a:solidFill>
                <a:latin typeface="Museo Sans 300" panose="02000000000000000000" pitchFamily="50" charset="0"/>
              </a:rPr>
              <a:t>Fuente: Encuesta Dinámica de las Micro y Pequeñas Empresas 2017. DIGESTYC-CONAMYPE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0" r="5470" b="155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119451" y="8096492"/>
            <a:ext cx="3006351" cy="26679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4" name="AutoShape 4"/>
          <p:cNvSpPr/>
          <p:nvPr/>
        </p:nvSpPr>
        <p:spPr>
          <a:xfrm>
            <a:off x="7760119" y="8069813"/>
            <a:ext cx="3006351" cy="26679"/>
          </a:xfrm>
          <a:prstGeom prst="rect">
            <a:avLst/>
          </a:prstGeom>
          <a:solidFill>
            <a:srgbClr val="FF5757"/>
          </a:solidFill>
        </p:spPr>
      </p:sp>
      <p:sp>
        <p:nvSpPr>
          <p:cNvPr id="5" name="AutoShape 5"/>
          <p:cNvSpPr/>
          <p:nvPr/>
        </p:nvSpPr>
        <p:spPr>
          <a:xfrm>
            <a:off x="12410487" y="8123171"/>
            <a:ext cx="3006351" cy="26679"/>
          </a:xfrm>
          <a:prstGeom prst="rect">
            <a:avLst/>
          </a:prstGeom>
          <a:solidFill>
            <a:srgbClr val="FF5757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318897" y="4087394"/>
            <a:ext cx="2607461" cy="25647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02706" y="5224655"/>
            <a:ext cx="3938021" cy="14275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807822" y="4520796"/>
            <a:ext cx="2070114" cy="21313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17167" y="262073"/>
            <a:ext cx="12354892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s-SV" sz="4800" b="1" spc="384" dirty="0">
                <a:solidFill>
                  <a:srgbClr val="050A30"/>
                </a:solidFill>
                <a:latin typeface="Museo Sans 300" panose="02000000000000000000" pitchFamily="50" charset="0"/>
              </a:rPr>
              <a:t>PRINCIPALES SECTORES IMPACTADOS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22872" y="8389871"/>
            <a:ext cx="3502931" cy="6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es-SV" sz="3625" b="1" dirty="0">
                <a:solidFill>
                  <a:srgbClr val="050A30"/>
                </a:solidFill>
                <a:latin typeface="Museo Sans 300" panose="02000000000000000000" pitchFamily="50" charset="0"/>
              </a:rPr>
              <a:t>50.1%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68040" y="6955408"/>
            <a:ext cx="3502931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s-SV" sz="2325">
                <a:solidFill>
                  <a:srgbClr val="050A30"/>
                </a:solidFill>
                <a:latin typeface="Museo Sans 300" panose="02000000000000000000" pitchFamily="50" charset="0"/>
              </a:rPr>
              <a:t>Textil, confección y calzado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52071" y="7053196"/>
            <a:ext cx="3502931" cy="39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s-SV" sz="2325">
                <a:solidFill>
                  <a:srgbClr val="050A30"/>
                </a:solidFill>
                <a:latin typeface="Museo Sans 300" panose="02000000000000000000" pitchFamily="50" charset="0"/>
              </a:rPr>
              <a:t>Agroindustria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60119" y="8389871"/>
            <a:ext cx="3502931" cy="6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es-SV" sz="3625" b="1" dirty="0">
                <a:solidFill>
                  <a:srgbClr val="050A30"/>
                </a:solidFill>
                <a:latin typeface="Museo Sans 300" panose="02000000000000000000" pitchFamily="50" charset="0"/>
              </a:rPr>
              <a:t>15.4%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91414" y="7053196"/>
            <a:ext cx="3502931" cy="39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5"/>
              </a:lnSpc>
            </a:pPr>
            <a:r>
              <a:rPr lang="es-SV" sz="2325">
                <a:solidFill>
                  <a:srgbClr val="050A30"/>
                </a:solidFill>
                <a:latin typeface="Museo Sans 300" panose="02000000000000000000" pitchFamily="50" charset="0"/>
              </a:rPr>
              <a:t>Otros servicios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62197" y="8389871"/>
            <a:ext cx="3502931" cy="61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5"/>
              </a:lnSpc>
            </a:pPr>
            <a:r>
              <a:rPr lang="es-SV" sz="3625" b="1" dirty="0">
                <a:solidFill>
                  <a:srgbClr val="050A30"/>
                </a:solidFill>
                <a:latin typeface="Museo Sans 300" panose="02000000000000000000" pitchFamily="50" charset="0"/>
              </a:rPr>
              <a:t>9.1%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68002" y="2330057"/>
            <a:ext cx="12566226" cy="101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95"/>
              </a:lnSpc>
            </a:pPr>
            <a:r>
              <a:rPr lang="es-SV" sz="2925" dirty="0">
                <a:solidFill>
                  <a:srgbClr val="050A30"/>
                </a:solidFill>
                <a:latin typeface="Museo Sans 300" panose="02000000000000000000" pitchFamily="50" charset="0"/>
              </a:rPr>
              <a:t>En El Salvador más del </a:t>
            </a:r>
            <a:r>
              <a:rPr lang="es-SV" sz="2925" b="1" dirty="0">
                <a:solidFill>
                  <a:srgbClr val="050A30"/>
                </a:solidFill>
                <a:latin typeface="Museo Sans 300" panose="02000000000000000000" pitchFamily="50" charset="0"/>
              </a:rPr>
              <a:t>70%</a:t>
            </a:r>
            <a:r>
              <a:rPr lang="es-SV" sz="2925" dirty="0">
                <a:solidFill>
                  <a:srgbClr val="050A30"/>
                </a:solidFill>
                <a:latin typeface="Museo Sans 300" panose="02000000000000000000" pitchFamily="50" charset="0"/>
              </a:rPr>
              <a:t> de las mujeres ocupadas en el sector exportador se concentran en tres sectores: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06966" y="9828439"/>
            <a:ext cx="7203521" cy="21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19"/>
              </a:lnSpc>
            </a:pPr>
            <a:r>
              <a:rPr lang="es-SV" sz="1299">
                <a:solidFill>
                  <a:srgbClr val="050A30"/>
                </a:solidFill>
                <a:latin typeface="Museo Sans 300" panose="02000000000000000000" pitchFamily="50" charset="0"/>
              </a:rPr>
              <a:t>Fuente: Encuesta Dinámica de las Micro y Pequeñas Empresas 2017. DIGESTYC-CONAMYPE</a:t>
            </a:r>
          </a:p>
        </p:txBody>
      </p:sp>
      <p:sp>
        <p:nvSpPr>
          <p:cNvPr id="18" name="AutoShape 18"/>
          <p:cNvSpPr/>
          <p:nvPr/>
        </p:nvSpPr>
        <p:spPr>
          <a:xfrm>
            <a:off x="2368002" y="1709873"/>
            <a:ext cx="8636044" cy="115358"/>
          </a:xfrm>
          <a:prstGeom prst="rect">
            <a:avLst/>
          </a:prstGeom>
          <a:solidFill>
            <a:srgbClr val="FF5757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16813" y="148430"/>
            <a:ext cx="2846460" cy="13178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822</Words>
  <Application>Microsoft Office PowerPoint</Application>
  <PresentationFormat>Custom</PresentationFormat>
  <Paragraphs>94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Times New Roman</vt:lpstr>
      <vt:lpstr>Microsoft Sans Serif</vt:lpstr>
      <vt:lpstr>RoxboroughCF</vt:lpstr>
      <vt:lpstr>RoxboroughCF Thin Bold</vt:lpstr>
      <vt:lpstr>Calibri</vt:lpstr>
      <vt:lpstr>Museo Sans 300</vt:lpstr>
      <vt:lpstr>Museo 300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“Registrar la marca es el mejor consejo que le puedo dar a cualquier emprendedor”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 y mujeres: fortaleciendo conexiones</dc:title>
  <dc:creator>JOHANNA</dc:creator>
  <cp:keywords>FOR OFFICIAL USE ONLY</cp:keywords>
  <cp:lastModifiedBy>LOPEZ BARAJAS Daniela</cp:lastModifiedBy>
  <cp:revision>33</cp:revision>
  <cp:lastPrinted>2022-05-24T11:21:28Z</cp:lastPrinted>
  <dcterms:created xsi:type="dcterms:W3CDTF">2006-08-16T00:00:00Z</dcterms:created>
  <dcterms:modified xsi:type="dcterms:W3CDTF">2022-05-24T11:21:32Z</dcterms:modified>
  <dc:identifier>DAFAO09vmec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4086683a-e38c-4b6f-a540-3b316692991d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