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media1.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8" r:id="rId2"/>
    <p:sldId id="259" r:id="rId3"/>
    <p:sldId id="260" r:id="rId4"/>
    <p:sldId id="261" r:id="rId5"/>
    <p:sldId id="262" r:id="rId6"/>
    <p:sldId id="323" r:id="rId7"/>
    <p:sldId id="266" r:id="rId8"/>
    <p:sldId id="268" r:id="rId9"/>
    <p:sldId id="269" r:id="rId10"/>
    <p:sldId id="267" r:id="rId11"/>
    <p:sldId id="270" r:id="rId12"/>
    <p:sldId id="314" r:id="rId13"/>
    <p:sldId id="315" r:id="rId14"/>
    <p:sldId id="273" r:id="rId15"/>
    <p:sldId id="274" r:id="rId16"/>
    <p:sldId id="275" r:id="rId17"/>
    <p:sldId id="276" r:id="rId18"/>
    <p:sldId id="316" r:id="rId19"/>
    <p:sldId id="278" r:id="rId20"/>
    <p:sldId id="317" r:id="rId21"/>
    <p:sldId id="280" r:id="rId22"/>
    <p:sldId id="281" r:id="rId23"/>
    <p:sldId id="282" r:id="rId24"/>
    <p:sldId id="338" r:id="rId25"/>
    <p:sldId id="326" r:id="rId26"/>
    <p:sldId id="327" r:id="rId27"/>
    <p:sldId id="328" r:id="rId28"/>
    <p:sldId id="329" r:id="rId29"/>
    <p:sldId id="284" r:id="rId30"/>
    <p:sldId id="330" r:id="rId31"/>
    <p:sldId id="331" r:id="rId32"/>
    <p:sldId id="332" r:id="rId33"/>
    <p:sldId id="288" r:id="rId34"/>
    <p:sldId id="339" r:id="rId35"/>
    <p:sldId id="289" r:id="rId36"/>
    <p:sldId id="290" r:id="rId37"/>
    <p:sldId id="321" r:id="rId38"/>
    <p:sldId id="292" r:id="rId39"/>
    <p:sldId id="294" r:id="rId40"/>
    <p:sldId id="333" r:id="rId41"/>
    <p:sldId id="340" r:id="rId42"/>
    <p:sldId id="334" r:id="rId43"/>
    <p:sldId id="335" r:id="rId44"/>
    <p:sldId id="33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8" r:id="rId58"/>
    <p:sldId id="322" r:id="rId59"/>
    <p:sldId id="310" r:id="rId60"/>
    <p:sldId id="311" r:id="rId61"/>
    <p:sldId id="312" r:id="rId62"/>
    <p:sldId id="337" r:id="rId63"/>
    <p:sldId id="341" r:id="rId64"/>
    <p:sldId id="342" r:id="rId65"/>
    <p:sldId id="344" r:id="rId66"/>
    <p:sldId id="313" r:id="rId67"/>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28" d="100"/>
          <a:sy n="128" d="100"/>
        </p:scale>
        <p:origin x="9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43053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CA9C7-8986-4CE8-A585-1970B0F4625E}" type="slidenum">
              <a:rPr lang="en-US" altLang="es-BO">
                <a:solidFill>
                  <a:prstClr val="black"/>
                </a:solidFill>
              </a:rPr>
              <a:pPr/>
              <a:t>9</a:t>
            </a:fld>
            <a:endParaRPr lang="en-US" altLang="es-BO">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BO" altLang="es-BO"/>
          </a:p>
        </p:txBody>
      </p:sp>
    </p:spTree>
    <p:extLst>
      <p:ext uri="{BB962C8B-B14F-4D97-AF65-F5344CB8AC3E}">
        <p14:creationId xmlns:p14="http://schemas.microsoft.com/office/powerpoint/2010/main" val="190759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04E59-C703-4313-8FF9-3BBD331322D0}" type="slidenum">
              <a:rPr lang="en-US" altLang="es-BO"/>
              <a:pPr/>
              <a:t>16</a:t>
            </a:fld>
            <a:endParaRPr lang="en-US" altLang="es-BO"/>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BO" altLang="es-BO"/>
          </a:p>
        </p:txBody>
      </p:sp>
    </p:spTree>
    <p:extLst>
      <p:ext uri="{BB962C8B-B14F-4D97-AF65-F5344CB8AC3E}">
        <p14:creationId xmlns:p14="http://schemas.microsoft.com/office/powerpoint/2010/main" val="8827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B6196-F204-4555-888E-0A195ED48395}" type="slidenum">
              <a:rPr lang="en-US" altLang="en-US"/>
              <a:pPr/>
              <a:t>54</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859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DBC09-4097-47A4-8417-9A64327C9E49}" type="slidenum">
              <a:rPr lang="en-US" altLang="en-US"/>
              <a:pPr/>
              <a:t>55</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759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56</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6084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A8C1D6F-6A41-4163-8F58-B98CD7938F76}" type="slidenum">
              <a:rPr lang="en-US" altLang="en-US" sz="1200"/>
              <a:pPr eaLnBrk="1" hangingPunct="1"/>
              <a:t>61</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966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62</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6848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66</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4344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307176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fld id="{7ADAFDC5-AE86-44EF-88A3-1E5DE5061242}" type="slidenum">
              <a:rPr lang="en-US" altLang="en-US"/>
              <a:pPr/>
              <a:t>‹#›</a:t>
            </a:fld>
            <a:endParaRPr lang="en-US" altLang="en-US"/>
          </a:p>
        </p:txBody>
      </p:sp>
    </p:spTree>
    <p:extLst>
      <p:ext uri="{BB962C8B-B14F-4D97-AF65-F5344CB8AC3E}">
        <p14:creationId xmlns:p14="http://schemas.microsoft.com/office/powerpoint/2010/main" val="238606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363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7" name="fr" descr="  "/>
          <p:cNvSpPr txBox="1"/>
          <p:nvPr userDrawn="1"/>
        </p:nvSpPr>
        <p:spPr>
          <a:xfrm>
            <a:off x="0" y="6537960"/>
            <a:ext cx="9144000" cy="223138"/>
          </a:xfrm>
          <a:prstGeom prst="rect">
            <a:avLst/>
          </a:prstGeom>
          <a:noFill/>
        </p:spPr>
        <p:txBody>
          <a:bodyPr vert="horz" rtlCol="0">
            <a:spAutoFit/>
          </a:bodyPr>
          <a:lstStyle/>
          <a:p>
            <a:pPr algn="r"/>
            <a:r>
              <a:rPr lang="es-CO" sz="850" b="0" i="0" u="none" baseline="0" smtClean="0">
                <a:solidFill>
                  <a:srgbClr val="000000"/>
                </a:solidFill>
                <a:latin typeface="Microsoft Sans Serif" panose="020B0604020202020204" pitchFamily="34" charset="0"/>
              </a:rPr>
              <a:t>  </a:t>
            </a:r>
            <a:endParaRPr lang="es-CO"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7"/>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search/photos/container?utm_source=unsplash&amp;utm_medium=referral&amp;utm_content=creditCopyText" TargetMode="External"/><Relationship Id="rId2" Type="http://schemas.openxmlformats.org/officeDocument/2006/relationships/hyperlink" Target="https://unsplash.com/@emsmith?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2.png"/><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2.png"/><Relationship Id="rId5" Type="http://schemas.openxmlformats.org/officeDocument/2006/relationships/audio" Target="../media/audio2.wav"/><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55.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4.png"/><Relationship Id="rId4" Type="http://schemas.openxmlformats.org/officeDocument/2006/relationships/oleObject" Target="../embeddings/oleObject6.bin"/><Relationship Id="rId9"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Disambiguation_(disambigu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attendee.gotowebinar.com/register/71935585193427100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attendee.gotowebinar.com/register/426100597692461696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hyperlink" Target="https://patentscope.wipo.int/search/en/help/data_coverage.js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atentscope.wipo.int/" TargetMode="External"/><Relationship Id="rId2" Type="http://schemas.openxmlformats.org/officeDocument/2006/relationships/hyperlink" Target="http://www.wipo.int/patentscope/en/national_databases.html" TargetMode="External"/><Relationship Id="rId1" Type="http://schemas.openxmlformats.org/officeDocument/2006/relationships/slideLayout" Target="../slideLayouts/slideLayout2.xml"/><Relationship Id="rId4" Type="http://schemas.openxmlformats.org/officeDocument/2006/relationships/hyperlink" Target="https://patentscope.wipo.int/search/en/nationalphase.js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447800" y="3843728"/>
            <a:ext cx="6477000" cy="1333500"/>
          </a:xfrm>
          <a:noFill/>
        </p:spPr>
        <p:txBody>
          <a:bodyPr/>
          <a:lstStyle/>
          <a:p>
            <a:r>
              <a:rPr lang="en-US" sz="3000" b="1" dirty="0" smtClean="0">
                <a:solidFill>
                  <a:srgbClr val="00408C"/>
                </a:solidFill>
                <a:ea typeface="ヒラギノ角ゴ Pro W3" pitchFamily="1" charset="-128"/>
              </a:rPr>
              <a:t>Find documents published in languages you don’t know in </a:t>
            </a:r>
            <a:r>
              <a:rPr lang="en-US" sz="3200" b="1" dirty="0" smtClean="0">
                <a:solidFill>
                  <a:srgbClr val="00408C"/>
                </a:solidFill>
                <a:ea typeface="ヒラギノ角ゴ Pro W3" pitchFamily="1" charset="-128"/>
              </a:rPr>
              <a:t>PATENTSCOPE</a:t>
            </a:r>
            <a:endParaRPr lang="en-US" sz="3000" b="1"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err="1" smtClean="0">
                <a:solidFill>
                  <a:srgbClr val="3399FF"/>
                </a:solidFill>
                <a:latin typeface="Arial Black" pitchFamily="34" charset="0"/>
                <a:ea typeface="ヒラギノ角ゴ Pro W3" pitchFamily="1" charset="-128"/>
              </a:rPr>
              <a:t>Cyberworld</a:t>
            </a:r>
            <a:endParaRPr lang="en-US" sz="1300" dirty="0">
              <a:solidFill>
                <a:srgbClr val="3399FF"/>
              </a:solidFill>
              <a:latin typeface="Arial Black" pitchFamily="34" charset="0"/>
              <a:ea typeface="ヒラギノ角ゴ Pro W3" pitchFamily="1" charset="-128"/>
            </a:endParaRPr>
          </a:p>
          <a:p>
            <a:pPr>
              <a:lnSpc>
                <a:spcPct val="40000"/>
              </a:lnSpc>
            </a:pPr>
            <a:r>
              <a:rPr lang="fr-CH" sz="1300" dirty="0" smtClean="0">
                <a:solidFill>
                  <a:srgbClr val="3399FF"/>
                </a:solidFill>
                <a:latin typeface="Arial Black" pitchFamily="34" charset="0"/>
                <a:ea typeface="ヒラギノ角ゴ Pro W3" pitchFamily="1" charset="-128"/>
              </a:rPr>
              <a:t>August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2019</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95400" y="5791200"/>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a:t>
            </a:r>
            <a:r>
              <a:rPr lang="en-US" sz="1800" dirty="0">
                <a:solidFill>
                  <a:srgbClr val="00408C"/>
                </a:solidFill>
                <a:ea typeface="ヒラギノ角ゴ Pro W3" pitchFamily="1" charset="-128"/>
              </a:rPr>
              <a:t>C</a:t>
            </a:r>
            <a:r>
              <a:rPr lang="en-US" sz="1800" dirty="0" smtClean="0">
                <a:solidFill>
                  <a:srgbClr val="00408C"/>
                </a:solidFill>
                <a:ea typeface="ヒラギノ角ゴ Pro W3" pitchFamily="1" charset="-128"/>
              </a:rPr>
              <a:t>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88198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 How </a:t>
            </a:r>
            <a:r>
              <a:rPr lang="fr-CH" sz="2800" dirty="0" err="1" smtClean="0">
                <a:solidFill>
                  <a:srgbClr val="0070C0"/>
                </a:solidFill>
              </a:rPr>
              <a:t>many</a:t>
            </a:r>
            <a:r>
              <a:rPr lang="fr-CH" sz="2800" dirty="0" smtClean="0">
                <a:solidFill>
                  <a:srgbClr val="0070C0"/>
                </a:solidFill>
              </a:rPr>
              <a:t> of </a:t>
            </a:r>
            <a:r>
              <a:rPr lang="fr-CH" sz="2800" dirty="0" err="1" smtClean="0">
                <a:solidFill>
                  <a:srgbClr val="0070C0"/>
                </a:solidFill>
              </a:rPr>
              <a:t>you</a:t>
            </a:r>
            <a:r>
              <a:rPr lang="fr-CH" sz="2800" dirty="0" smtClean="0">
                <a:solidFill>
                  <a:srgbClr val="0070C0"/>
                </a:solidFill>
              </a:rPr>
              <a:t> are </a:t>
            </a:r>
            <a:r>
              <a:rPr lang="fr-CH" sz="2800" dirty="0" err="1" smtClean="0">
                <a:solidFill>
                  <a:srgbClr val="0070C0"/>
                </a:solidFill>
              </a:rPr>
              <a:t>already</a:t>
            </a:r>
            <a:r>
              <a:rPr lang="fr-CH" sz="2800" dirty="0" smtClean="0">
                <a:solidFill>
                  <a:srgbClr val="0070C0"/>
                </a:solidFill>
              </a:rPr>
              <a:t> </a:t>
            </a:r>
            <a:r>
              <a:rPr lang="fr-CH" sz="2800" dirty="0" err="1" smtClean="0">
                <a:solidFill>
                  <a:srgbClr val="0070C0"/>
                </a:solidFill>
              </a:rPr>
              <a:t>familiar</a:t>
            </a:r>
            <a:r>
              <a:rPr lang="fr-CH" sz="2800" dirty="0" smtClean="0">
                <a:solidFill>
                  <a:srgbClr val="0070C0"/>
                </a:solidFill>
              </a:rPr>
              <a:t> </a:t>
            </a:r>
            <a:r>
              <a:rPr lang="fr-CH" sz="2800" dirty="0" err="1" smtClean="0">
                <a:solidFill>
                  <a:srgbClr val="0070C0"/>
                </a:solidFill>
              </a:rPr>
              <a:t>with</a:t>
            </a:r>
            <a:r>
              <a:rPr lang="fr-CH" sz="2800" dirty="0" smtClean="0">
                <a:solidFill>
                  <a:srgbClr val="0070C0"/>
                </a:solidFill>
              </a:rPr>
              <a:t> CLIR?</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fr-CH" sz="2800" dirty="0" err="1" smtClean="0">
                <a:solidFill>
                  <a:srgbClr val="0070C0"/>
                </a:solidFill>
              </a:rPr>
              <a:t>yes</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r>
              <a:rPr lang="fr-CH" sz="2800" dirty="0" smtClean="0">
                <a:solidFill>
                  <a:srgbClr val="0070C0"/>
                </a:solidFill>
              </a:rPr>
              <a:t>no</a:t>
            </a:r>
            <a:endParaRPr lang="es-BO" sz="2800" dirty="0">
              <a:solidFill>
                <a:srgbClr val="0070C0"/>
              </a:solidFill>
            </a:endParaRPr>
          </a:p>
        </p:txBody>
      </p:sp>
    </p:spTree>
    <p:extLst>
      <p:ext uri="{BB962C8B-B14F-4D97-AF65-F5344CB8AC3E}">
        <p14:creationId xmlns:p14="http://schemas.microsoft.com/office/powerpoint/2010/main" val="3972097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Historical</a:t>
            </a:r>
            <a:r>
              <a:rPr lang="fr-CH" dirty="0" smtClean="0"/>
              <a:t> background</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447800"/>
            <a:ext cx="516466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27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Where</a:t>
            </a:r>
            <a:r>
              <a:rPr lang="fr-CH" dirty="0"/>
              <a:t> to </a:t>
            </a:r>
            <a:r>
              <a:rPr lang="fr-CH" dirty="0" err="1"/>
              <a:t>find</a:t>
            </a:r>
            <a:r>
              <a:rPr lang="fr-CH" dirty="0"/>
              <a:t> </a:t>
            </a:r>
            <a:r>
              <a:rPr lang="fr-CH" dirty="0" err="1"/>
              <a:t>it</a:t>
            </a:r>
            <a:r>
              <a:rPr lang="fr-CH" dirty="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66474244"/>
              </p:ext>
            </p:extLst>
          </p:nvPr>
        </p:nvGraphicFramePr>
        <p:xfrm>
          <a:off x="0" y="1524000"/>
          <a:ext cx="9172812" cy="3629025"/>
        </p:xfrm>
        <a:graphic>
          <a:graphicData uri="http://schemas.openxmlformats.org/presentationml/2006/ole">
            <mc:AlternateContent xmlns:mc="http://schemas.openxmlformats.org/markup-compatibility/2006">
              <mc:Choice xmlns:v="urn:schemas-microsoft-com:vml" Requires="v">
                <p:oleObj spid="_x0000_s5135" name="Image" r:id="rId3" imgW="11606040" imgH="4596480" progId="Photoshop.Image.13">
                  <p:embed/>
                </p:oleObj>
              </mc:Choice>
              <mc:Fallback>
                <p:oleObj name="Image" r:id="rId3" imgW="11606040" imgH="4596480" progId="Photoshop.Image.13">
                  <p:embed/>
                  <p:pic>
                    <p:nvPicPr>
                      <p:cNvPr id="0" name=""/>
                      <p:cNvPicPr/>
                      <p:nvPr/>
                    </p:nvPicPr>
                    <p:blipFill>
                      <a:blip r:embed="rId4"/>
                      <a:stretch>
                        <a:fillRect/>
                      </a:stretch>
                    </p:blipFill>
                    <p:spPr>
                      <a:xfrm>
                        <a:off x="0" y="1524000"/>
                        <a:ext cx="9172812" cy="3629025"/>
                      </a:xfrm>
                      <a:prstGeom prst="rect">
                        <a:avLst/>
                      </a:prstGeom>
                    </p:spPr>
                  </p:pic>
                </p:oleObj>
              </mc:Fallback>
            </mc:AlternateContent>
          </a:graphicData>
        </a:graphic>
      </p:graphicFrame>
      <p:sp>
        <p:nvSpPr>
          <p:cNvPr id="8" name="Rectangle 7"/>
          <p:cNvSpPr/>
          <p:nvPr/>
        </p:nvSpPr>
        <p:spPr bwMode="auto">
          <a:xfrm flipV="1">
            <a:off x="76200" y="3505200"/>
            <a:ext cx="2133600" cy="228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687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How to use </a:t>
            </a:r>
            <a:r>
              <a:rPr lang="fr-CH" dirty="0" err="1"/>
              <a:t>it</a:t>
            </a:r>
            <a:r>
              <a:rPr lang="fr-CH" dirty="0"/>
              <a:t>? Interface</a:t>
            </a:r>
            <a:endParaRPr lang="en-US" dirty="0"/>
          </a:p>
        </p:txBody>
      </p:sp>
      <p:pic>
        <p:nvPicPr>
          <p:cNvPr id="4" name="Picture 3"/>
          <p:cNvPicPr>
            <a:picLocks noChangeAspect="1"/>
          </p:cNvPicPr>
          <p:nvPr/>
        </p:nvPicPr>
        <p:blipFill>
          <a:blip r:embed="rId2"/>
          <a:stretch>
            <a:fillRect/>
          </a:stretch>
        </p:blipFill>
        <p:spPr>
          <a:xfrm>
            <a:off x="219075" y="1885950"/>
            <a:ext cx="8705850" cy="3086100"/>
          </a:xfrm>
          <a:prstGeom prst="rect">
            <a:avLst/>
          </a:prstGeom>
        </p:spPr>
      </p:pic>
      <p:sp>
        <p:nvSpPr>
          <p:cNvPr id="5" name="Right Arrow 4"/>
          <p:cNvSpPr/>
          <p:nvPr/>
        </p:nvSpPr>
        <p:spPr bwMode="auto">
          <a:xfrm rot="10800000">
            <a:off x="5486400" y="2590800"/>
            <a:ext cx="1828800" cy="533400"/>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04800" y="3124200"/>
            <a:ext cx="3276600" cy="1295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129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language</a:t>
            </a:r>
            <a:endParaRPr lang="en-US" dirty="0"/>
          </a:p>
        </p:txBody>
      </p:sp>
      <p:sp>
        <p:nvSpPr>
          <p:cNvPr id="3" name="Content Placeholder 2"/>
          <p:cNvSpPr>
            <a:spLocks noGrp="1"/>
          </p:cNvSpPr>
          <p:nvPr>
            <p:ph idx="1"/>
          </p:nvPr>
        </p:nvSpPr>
        <p:spPr/>
        <p:txBody>
          <a:bodyPr/>
          <a:lstStyle/>
          <a:p>
            <a:r>
              <a:rPr lang="en-US" dirty="0" smtClean="0"/>
              <a:t>Define the language of the query:</a:t>
            </a:r>
          </a:p>
          <a:p>
            <a:pPr marL="1371600" lvl="3"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68028110"/>
              </p:ext>
            </p:extLst>
          </p:nvPr>
        </p:nvGraphicFramePr>
        <p:xfrm>
          <a:off x="3644900" y="2286000"/>
          <a:ext cx="1854200" cy="2603500"/>
        </p:xfrm>
        <a:graphic>
          <a:graphicData uri="http://schemas.openxmlformats.org/presentationml/2006/ole">
            <mc:AlternateContent xmlns:mc="http://schemas.openxmlformats.org/markup-compatibility/2006">
              <mc:Choice xmlns:v="urn:schemas-microsoft-com:vml" Requires="v">
                <p:oleObj spid="_x0000_s6172" name="Image" r:id="rId3" imgW="1853640" imgH="2603160" progId="Photoshop.Image.13">
                  <p:embed/>
                </p:oleObj>
              </mc:Choice>
              <mc:Fallback>
                <p:oleObj name="Image" r:id="rId3" imgW="1853640" imgH="2603160" progId="Photoshop.Image.13">
                  <p:embed/>
                  <p:pic>
                    <p:nvPicPr>
                      <p:cNvPr id="0" name=""/>
                      <p:cNvPicPr/>
                      <p:nvPr/>
                    </p:nvPicPr>
                    <p:blipFill>
                      <a:blip r:embed="rId4"/>
                      <a:stretch>
                        <a:fillRect/>
                      </a:stretch>
                    </p:blipFill>
                    <p:spPr>
                      <a:xfrm>
                        <a:off x="3644900" y="2286000"/>
                        <a:ext cx="1854200" cy="2603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40251884"/>
              </p:ext>
            </p:extLst>
          </p:nvPr>
        </p:nvGraphicFramePr>
        <p:xfrm>
          <a:off x="3644900" y="4640263"/>
          <a:ext cx="1892300" cy="1841500"/>
        </p:xfrm>
        <a:graphic>
          <a:graphicData uri="http://schemas.openxmlformats.org/presentationml/2006/ole">
            <mc:AlternateContent xmlns:mc="http://schemas.openxmlformats.org/markup-compatibility/2006">
              <mc:Choice xmlns:v="urn:schemas-microsoft-com:vml" Requires="v">
                <p:oleObj spid="_x0000_s6173" name="Image" r:id="rId5" imgW="1891800" imgH="1841040" progId="Photoshop.Image.13">
                  <p:embed/>
                </p:oleObj>
              </mc:Choice>
              <mc:Fallback>
                <p:oleObj name="Image" r:id="rId5" imgW="1891800" imgH="1841040" progId="Photoshop.Image.13">
                  <p:embed/>
                  <p:pic>
                    <p:nvPicPr>
                      <p:cNvPr id="0" name=""/>
                      <p:cNvPicPr/>
                      <p:nvPr/>
                    </p:nvPicPr>
                    <p:blipFill>
                      <a:blip r:embed="rId6"/>
                      <a:stretch>
                        <a:fillRect/>
                      </a:stretch>
                    </p:blipFill>
                    <p:spPr>
                      <a:xfrm>
                        <a:off x="3644900" y="4640263"/>
                        <a:ext cx="1892300" cy="1841500"/>
                      </a:xfrm>
                      <a:prstGeom prst="rect">
                        <a:avLst/>
                      </a:prstGeom>
                    </p:spPr>
                  </p:pic>
                </p:oleObj>
              </mc:Fallback>
            </mc:AlternateContent>
          </a:graphicData>
        </a:graphic>
      </p:graphicFrame>
    </p:spTree>
    <p:extLst>
      <p:ext uri="{BB962C8B-B14F-4D97-AF65-F5344CB8AC3E}">
        <p14:creationId xmlns:p14="http://schemas.microsoft.com/office/powerpoint/2010/main" val="122938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Expansion mode</a:t>
            </a:r>
            <a:endParaRPr lang="es-BO" dirty="0"/>
          </a:p>
        </p:txBody>
      </p:sp>
      <p:sp>
        <p:nvSpPr>
          <p:cNvPr id="4" name="Text Placeholder 3"/>
          <p:cNvSpPr>
            <a:spLocks noGrp="1"/>
          </p:cNvSpPr>
          <p:nvPr>
            <p:ph type="body" sz="half" idx="1"/>
          </p:nvPr>
        </p:nvSpPr>
        <p:spPr>
          <a:xfrm>
            <a:off x="457200" y="1773239"/>
            <a:ext cx="4038600" cy="665162"/>
          </a:xfrm>
        </p:spPr>
        <p:txBody>
          <a:bodyPr/>
          <a:lstStyle/>
          <a:p>
            <a:r>
              <a:rPr lang="fr-CH" dirty="0" smtClean="0"/>
              <a:t>2 modes:</a:t>
            </a:r>
          </a:p>
          <a:p>
            <a:pPr lvl="1"/>
            <a:r>
              <a:rPr lang="fr-CH" dirty="0" err="1" smtClean="0"/>
              <a:t>Automatic</a:t>
            </a:r>
            <a:r>
              <a:rPr lang="fr-CH" dirty="0" smtClean="0"/>
              <a:t> = 1 </a:t>
            </a:r>
            <a:r>
              <a:rPr lang="fr-CH" dirty="0" err="1" smtClean="0"/>
              <a:t>step</a:t>
            </a:r>
            <a:endParaRPr lang="fr-CH" dirty="0" smtClean="0"/>
          </a:p>
          <a:p>
            <a:pPr lvl="1"/>
            <a:r>
              <a:rPr lang="fr-CH" dirty="0" err="1" smtClean="0"/>
              <a:t>Supervised</a:t>
            </a:r>
            <a:r>
              <a:rPr lang="fr-CH" dirty="0" smtClean="0"/>
              <a:t> = 4 </a:t>
            </a:r>
            <a:r>
              <a:rPr lang="fr-CH" dirty="0" err="1" smtClean="0"/>
              <a:t>steps</a:t>
            </a:r>
            <a:endParaRPr lang="es-BO" dirty="0"/>
          </a:p>
        </p:txBody>
      </p:sp>
    </p:spTree>
    <p:extLst>
      <p:ext uri="{BB962C8B-B14F-4D97-AF65-F5344CB8AC3E}">
        <p14:creationId xmlns:p14="http://schemas.microsoft.com/office/powerpoint/2010/main" val="522159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a:defRPr/>
            </a:pPr>
            <a:r>
              <a:rPr lang="en-US">
                <a:latin typeface="+mj-lt"/>
                <a:ea typeface="+mj-ea"/>
                <a:cs typeface="+mj-cs"/>
              </a:rPr>
              <a:t>CLIR: precision vs recall</a:t>
            </a:r>
          </a:p>
        </p:txBody>
      </p:sp>
      <p:pic>
        <p:nvPicPr>
          <p:cNvPr id="78852"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116012" y="1099642"/>
            <a:ext cx="6911975" cy="576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68876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a:t>
            </a:r>
            <a:r>
              <a:rPr lang="fr-CH" dirty="0" err="1" smtClean="0"/>
              <a:t>precision</a:t>
            </a:r>
            <a:endParaRPr lang="es-BO" dirty="0"/>
          </a:p>
        </p:txBody>
      </p:sp>
      <p:pic>
        <p:nvPicPr>
          <p:cNvPr id="4" name="Picture 3"/>
          <p:cNvPicPr>
            <a:picLocks noChangeAspect="1"/>
          </p:cNvPicPr>
          <p:nvPr/>
        </p:nvPicPr>
        <p:blipFill>
          <a:blip r:embed="rId2"/>
          <a:stretch>
            <a:fillRect/>
          </a:stretch>
        </p:blipFill>
        <p:spPr>
          <a:xfrm>
            <a:off x="180975" y="1838325"/>
            <a:ext cx="8782050" cy="3181350"/>
          </a:xfrm>
          <a:prstGeom prst="rect">
            <a:avLst/>
          </a:prstGeom>
        </p:spPr>
      </p:pic>
      <p:sp>
        <p:nvSpPr>
          <p:cNvPr id="5" name="Oval 4"/>
          <p:cNvSpPr/>
          <p:nvPr/>
        </p:nvSpPr>
        <p:spPr bwMode="auto">
          <a:xfrm>
            <a:off x="838200" y="3962400"/>
            <a:ext cx="609600" cy="381000"/>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74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43000" y="2819400"/>
            <a:ext cx="685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Title 6"/>
          <p:cNvSpPr>
            <a:spLocks noGrp="1"/>
          </p:cNvSpPr>
          <p:nvPr>
            <p:ph type="title"/>
          </p:nvPr>
        </p:nvSpPr>
        <p:spPr/>
        <p:txBody>
          <a:bodyPr/>
          <a:lstStyle/>
          <a:p>
            <a:r>
              <a:rPr lang="fr-CH" dirty="0" err="1" smtClean="0"/>
              <a:t>Results</a:t>
            </a:r>
            <a:r>
              <a:rPr lang="fr-CH" dirty="0" smtClean="0"/>
              <a:t> for «</a:t>
            </a:r>
            <a:r>
              <a:rPr lang="fr-CH" dirty="0" err="1" smtClean="0"/>
              <a:t>precision</a:t>
            </a:r>
            <a:r>
              <a:rPr lang="fr-CH" dirty="0" smtClean="0"/>
              <a:t>»</a:t>
            </a:r>
            <a:endParaRPr lang="en-US" dirty="0"/>
          </a:p>
        </p:txBody>
      </p:sp>
      <p:pic>
        <p:nvPicPr>
          <p:cNvPr id="2" name="Picture 1"/>
          <p:cNvPicPr>
            <a:picLocks noChangeAspect="1"/>
          </p:cNvPicPr>
          <p:nvPr/>
        </p:nvPicPr>
        <p:blipFill>
          <a:blip r:embed="rId2"/>
          <a:stretch>
            <a:fillRect/>
          </a:stretch>
        </p:blipFill>
        <p:spPr>
          <a:xfrm>
            <a:off x="223837" y="2757487"/>
            <a:ext cx="8696325" cy="1343025"/>
          </a:xfrm>
          <a:prstGeom prst="rect">
            <a:avLst/>
          </a:prstGeom>
        </p:spPr>
      </p:pic>
      <p:sp>
        <p:nvSpPr>
          <p:cNvPr id="8" name="Rectangle 7"/>
          <p:cNvSpPr/>
          <p:nvPr/>
        </p:nvSpPr>
        <p:spPr bwMode="auto">
          <a:xfrm>
            <a:off x="1143000" y="2819400"/>
            <a:ext cx="609600" cy="228600"/>
          </a:xfrm>
          <a:prstGeom prst="rect">
            <a:avLst/>
          </a:prstGeom>
          <a:solidFill>
            <a:srgbClr val="FF0000">
              <a:alpha val="38000"/>
            </a:srgb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23569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a:t>
            </a:r>
            <a:r>
              <a:rPr lang="fr-CH" dirty="0" err="1" smtClean="0"/>
              <a:t>recall</a:t>
            </a:r>
            <a:endParaRPr lang="es-BO" dirty="0"/>
          </a:p>
        </p:txBody>
      </p:sp>
      <p:pic>
        <p:nvPicPr>
          <p:cNvPr id="3" name="Picture 2"/>
          <p:cNvPicPr>
            <a:picLocks noChangeAspect="1"/>
          </p:cNvPicPr>
          <p:nvPr/>
        </p:nvPicPr>
        <p:blipFill>
          <a:blip r:embed="rId2"/>
          <a:stretch>
            <a:fillRect/>
          </a:stretch>
        </p:blipFill>
        <p:spPr>
          <a:xfrm>
            <a:off x="195262" y="1885950"/>
            <a:ext cx="8753475" cy="3086100"/>
          </a:xfrm>
          <a:prstGeom prst="rect">
            <a:avLst/>
          </a:prstGeom>
        </p:spPr>
      </p:pic>
      <p:sp>
        <p:nvSpPr>
          <p:cNvPr id="5" name="Oval 4"/>
          <p:cNvSpPr/>
          <p:nvPr/>
        </p:nvSpPr>
        <p:spPr bwMode="auto">
          <a:xfrm>
            <a:off x="2057400" y="4038600"/>
            <a:ext cx="609600" cy="381000"/>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5434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3971" name="AutoShape 3"/>
          <p:cNvSpPr>
            <a:spLocks noChangeArrowheads="1"/>
          </p:cNvSpPr>
          <p:nvPr/>
        </p:nvSpPr>
        <p:spPr bwMode="auto">
          <a:xfrm>
            <a:off x="753269" y="2362200"/>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 name="Title 4"/>
          <p:cNvSpPr>
            <a:spLocks noGrp="1"/>
          </p:cNvSpPr>
          <p:nvPr>
            <p:ph type="title"/>
          </p:nvPr>
        </p:nvSpPr>
        <p:spPr/>
        <p:txBody>
          <a:bodyPr/>
          <a:lstStyle/>
          <a:p>
            <a:r>
              <a:rPr lang="fr-CH" dirty="0" smtClean="0"/>
              <a:t>If </a:t>
            </a:r>
            <a:r>
              <a:rPr lang="fr-CH" dirty="0" err="1" smtClean="0"/>
              <a:t>you</a:t>
            </a:r>
            <a:r>
              <a:rPr lang="fr-CH" dirty="0" smtClean="0"/>
              <a:t> </a:t>
            </a:r>
            <a:r>
              <a:rPr lang="fr-CH" dirty="0" err="1" smtClean="0"/>
              <a:t>can</a:t>
            </a:r>
            <a:r>
              <a:rPr lang="fr-CH" dirty="0" smtClean="0"/>
              <a:t> </a:t>
            </a:r>
            <a:r>
              <a:rPr lang="fr-CH" dirty="0" err="1" smtClean="0"/>
              <a:t>hear</a:t>
            </a:r>
            <a:r>
              <a:rPr lang="fr-CH" dirty="0" smtClean="0"/>
              <a:t> me and </a:t>
            </a:r>
            <a:r>
              <a:rPr lang="fr-CH" dirty="0" err="1" smtClean="0"/>
              <a:t>see</a:t>
            </a:r>
            <a:r>
              <a:rPr lang="fr-CH" dirty="0" smtClean="0"/>
              <a:t> </a:t>
            </a:r>
            <a:r>
              <a:rPr lang="fr-CH" dirty="0" err="1" smtClean="0"/>
              <a:t>my</a:t>
            </a:r>
            <a:r>
              <a:rPr lang="fr-CH" dirty="0" smtClean="0"/>
              <a:t> </a:t>
            </a:r>
            <a:r>
              <a:rPr lang="fr-CH" dirty="0" err="1" smtClean="0"/>
              <a:t>screen</a:t>
            </a:r>
            <a:r>
              <a:rPr lang="fr-CH" dirty="0" smtClean="0"/>
              <a:t>, </a:t>
            </a:r>
            <a:r>
              <a:rPr lang="fr-CH" dirty="0" err="1" smtClean="0"/>
              <a:t>please</a:t>
            </a:r>
            <a:r>
              <a:rPr lang="fr-CH" dirty="0" smtClean="0"/>
              <a:t> click the </a:t>
            </a:r>
            <a:r>
              <a:rPr lang="fr-CH" dirty="0" err="1" smtClean="0"/>
              <a:t>raise</a:t>
            </a:r>
            <a:r>
              <a:rPr lang="fr-CH" dirty="0" smtClean="0"/>
              <a:t> hand </a:t>
            </a:r>
            <a:r>
              <a:rPr lang="fr-CH" dirty="0" err="1" smtClean="0"/>
              <a:t>button</a:t>
            </a:r>
            <a:endParaRPr lang="en-US" dirty="0"/>
          </a:p>
        </p:txBody>
      </p:sp>
      <p:graphicFrame>
        <p:nvGraphicFramePr>
          <p:cNvPr id="83972" name="Object 4"/>
          <p:cNvGraphicFramePr>
            <a:graphicFrameLocks noGrp="1" noChangeAspect="1"/>
          </p:cNvGraphicFramePr>
          <p:nvPr>
            <p:ph sz="half" idx="4294967295"/>
            <p:extLst>
              <p:ext uri="{D42A27DB-BD31-4B8C-83A1-F6EECF244321}">
                <p14:modId xmlns:p14="http://schemas.microsoft.com/office/powerpoint/2010/main" val="1052016506"/>
              </p:ext>
            </p:extLst>
          </p:nvPr>
        </p:nvGraphicFramePr>
        <p:xfrm>
          <a:off x="2590800" y="1905000"/>
          <a:ext cx="3197225" cy="4352925"/>
        </p:xfrm>
        <a:graphic>
          <a:graphicData uri="http://schemas.openxmlformats.org/presentationml/2006/ole">
            <mc:AlternateContent xmlns:mc="http://schemas.openxmlformats.org/markup-compatibility/2006">
              <mc:Choice xmlns:v="urn:schemas-microsoft-com:vml" Requires="v">
                <p:oleObj spid="_x0000_s1049" r:id="rId3" imgW="3834921" imgH="5219048" progId="">
                  <p:embed/>
                </p:oleObj>
              </mc:Choice>
              <mc:Fallback>
                <p:oleObj r:id="rId3" imgW="3834921" imgH="5219048" progId="">
                  <p:embed/>
                  <p:pic>
                    <p:nvPicPr>
                      <p:cNvPr id="8397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5000"/>
                        <a:ext cx="31972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0079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0-#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Results</a:t>
            </a:r>
            <a:r>
              <a:rPr lang="fr-CH" dirty="0"/>
              <a:t> for «</a:t>
            </a:r>
            <a:r>
              <a:rPr lang="fr-CH" dirty="0" err="1"/>
              <a:t>recall</a:t>
            </a:r>
            <a:r>
              <a:rPr lang="fr-CH" dirty="0"/>
              <a:t>»</a:t>
            </a:r>
            <a:endParaRPr lang="en-US" dirty="0"/>
          </a:p>
        </p:txBody>
      </p:sp>
      <p:pic>
        <p:nvPicPr>
          <p:cNvPr id="3" name="Picture 2"/>
          <p:cNvPicPr>
            <a:picLocks noChangeAspect="1"/>
          </p:cNvPicPr>
          <p:nvPr/>
        </p:nvPicPr>
        <p:blipFill>
          <a:blip r:embed="rId2"/>
          <a:stretch>
            <a:fillRect/>
          </a:stretch>
        </p:blipFill>
        <p:spPr>
          <a:xfrm>
            <a:off x="223837" y="1885950"/>
            <a:ext cx="8696325" cy="3086100"/>
          </a:xfrm>
          <a:prstGeom prst="rect">
            <a:avLst/>
          </a:prstGeom>
        </p:spPr>
      </p:pic>
      <p:sp>
        <p:nvSpPr>
          <p:cNvPr id="6" name="Rectangle 5"/>
          <p:cNvSpPr/>
          <p:nvPr/>
        </p:nvSpPr>
        <p:spPr bwMode="auto">
          <a:xfrm>
            <a:off x="1143000" y="1885950"/>
            <a:ext cx="685800" cy="228600"/>
          </a:xfrm>
          <a:prstGeom prst="rect">
            <a:avLst/>
          </a:prstGeom>
          <a:solidFill>
            <a:srgbClr val="FF0000">
              <a:alpha val="4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11036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4352925"/>
          </a:xfrm>
        </p:spPr>
        <p:txBody>
          <a:bodyPr/>
          <a:lstStyle/>
          <a:p>
            <a:endParaRPr lang="fr-CH" dirty="0" smtClean="0"/>
          </a:p>
          <a:p>
            <a:endParaRPr lang="fr-CH" dirty="0"/>
          </a:p>
          <a:p>
            <a:endParaRPr lang="fr-CH" dirty="0" smtClean="0"/>
          </a:p>
          <a:p>
            <a:endParaRPr lang="fr-CH" dirty="0"/>
          </a:p>
          <a:p>
            <a:endParaRPr lang="fr-CH" dirty="0" smtClean="0"/>
          </a:p>
          <a:p>
            <a:endParaRPr lang="fr-CH" dirty="0"/>
          </a:p>
          <a:p>
            <a:endParaRPr lang="fr-CH" dirty="0" smtClean="0"/>
          </a:p>
          <a:p>
            <a:endParaRPr lang="fr-CH" dirty="0"/>
          </a:p>
          <a:p>
            <a:pPr marL="0" indent="0">
              <a:buNone/>
            </a:pPr>
            <a:endParaRPr lang="fr-CH" sz="1000" dirty="0"/>
          </a:p>
          <a:p>
            <a:pPr marL="0" indent="0">
              <a:buNone/>
            </a:pPr>
            <a:r>
              <a:rPr lang="en-US" sz="1050" dirty="0"/>
              <a:t>Photo by </a:t>
            </a:r>
            <a:r>
              <a:rPr lang="en-US" sz="1050" dirty="0">
                <a:hlinkClick r:id="rId2"/>
              </a:rPr>
              <a:t>Emmy Smith</a:t>
            </a:r>
            <a:r>
              <a:rPr lang="en-US" sz="1050" dirty="0"/>
              <a:t> on </a:t>
            </a:r>
            <a:r>
              <a:rPr lang="en-US" sz="1050" dirty="0" err="1">
                <a:hlinkClick r:id="rId3"/>
              </a:rPr>
              <a:t>Unsplash</a:t>
            </a:r>
            <a:endParaRPr lang="en-US" sz="1050" dirty="0"/>
          </a:p>
          <a:p>
            <a:pPr marL="0" indent="0">
              <a:buNone/>
            </a:pPr>
            <a:endParaRPr lang="fr-CH"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830019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Automatic</a:t>
            </a:r>
            <a:r>
              <a:rPr lang="fr-CH" dirty="0" smtClean="0"/>
              <a:t> mode</a:t>
            </a:r>
            <a:endParaRPr lang="es-BO" dirty="0"/>
          </a:p>
        </p:txBody>
      </p:sp>
      <p:pic>
        <p:nvPicPr>
          <p:cNvPr id="5" name="Picture 4"/>
          <p:cNvPicPr>
            <a:picLocks noChangeAspect="1"/>
          </p:cNvPicPr>
          <p:nvPr/>
        </p:nvPicPr>
        <p:blipFill>
          <a:blip r:embed="rId2"/>
          <a:stretch>
            <a:fillRect/>
          </a:stretch>
        </p:blipFill>
        <p:spPr>
          <a:xfrm>
            <a:off x="161925" y="1900237"/>
            <a:ext cx="8820150" cy="3057525"/>
          </a:xfrm>
          <a:prstGeom prst="rect">
            <a:avLst/>
          </a:prstGeom>
        </p:spPr>
      </p:pic>
    </p:spTree>
    <p:extLst>
      <p:ext uri="{BB962C8B-B14F-4D97-AF65-F5344CB8AC3E}">
        <p14:creationId xmlns:p14="http://schemas.microsoft.com/office/powerpoint/2010/main" val="519765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75" y="457200"/>
            <a:ext cx="8629650" cy="5943600"/>
          </a:xfrm>
          <a:prstGeom prst="rect">
            <a:avLst/>
          </a:prstGeom>
        </p:spPr>
      </p:pic>
      <p:sp>
        <p:nvSpPr>
          <p:cNvPr id="5" name="Rectangle 4"/>
          <p:cNvSpPr/>
          <p:nvPr/>
        </p:nvSpPr>
        <p:spPr bwMode="auto">
          <a:xfrm>
            <a:off x="257175" y="5867400"/>
            <a:ext cx="8429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257175" y="5867400"/>
            <a:ext cx="8429625" cy="304800"/>
          </a:xfrm>
          <a:prstGeom prst="rect">
            <a:avLst/>
          </a:prstGeom>
          <a:solidFill>
            <a:srgbClr val="FFFF00">
              <a:alpha val="5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257175" y="6182882"/>
            <a:ext cx="2181225" cy="304800"/>
          </a:xfrm>
          <a:prstGeom prst="rect">
            <a:avLst/>
          </a:prstGeom>
          <a:solidFill>
            <a:srgbClr val="FFFF00">
              <a:alpha val="5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7696200" y="5637019"/>
            <a:ext cx="990600" cy="286997"/>
          </a:xfrm>
          <a:prstGeom prst="rect">
            <a:avLst/>
          </a:prstGeom>
          <a:solidFill>
            <a:srgbClr val="FFFF00">
              <a:alpha val="5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236523" y="4800600"/>
            <a:ext cx="8450277" cy="370674"/>
          </a:xfrm>
          <a:prstGeom prst="rect">
            <a:avLst/>
          </a:prstGeom>
          <a:solidFill>
            <a:srgbClr val="00B0F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271418" y="5181956"/>
            <a:ext cx="8429625" cy="304800"/>
          </a:xfrm>
          <a:prstGeom prst="rect">
            <a:avLst/>
          </a:prstGeom>
          <a:solidFill>
            <a:srgbClr val="00B0F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257176" y="5497438"/>
            <a:ext cx="7239000" cy="304800"/>
          </a:xfrm>
          <a:prstGeom prst="rect">
            <a:avLst/>
          </a:prstGeom>
          <a:solidFill>
            <a:srgbClr val="00B0F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7510419" y="5336137"/>
            <a:ext cx="1190624" cy="283436"/>
          </a:xfrm>
          <a:prstGeom prst="rect">
            <a:avLst/>
          </a:prstGeom>
          <a:solidFill>
            <a:srgbClr val="00B0F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346861" y="3735936"/>
            <a:ext cx="6587339" cy="370674"/>
          </a:xfrm>
          <a:prstGeom prst="rect">
            <a:avLst/>
          </a:prstGeom>
          <a:solidFill>
            <a:srgbClr val="FF000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1219200" y="3541876"/>
            <a:ext cx="7391400" cy="176614"/>
          </a:xfrm>
          <a:prstGeom prst="rect">
            <a:avLst/>
          </a:prstGeom>
          <a:solidFill>
            <a:srgbClr val="FF000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3694275"/>
            <a:ext cx="1828800" cy="178395"/>
          </a:xfrm>
          <a:prstGeom prst="rect">
            <a:avLst/>
          </a:prstGeom>
          <a:solidFill>
            <a:srgbClr val="FF000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4419600" y="2127013"/>
            <a:ext cx="4267200" cy="370674"/>
          </a:xfrm>
          <a:prstGeom prst="rect">
            <a:avLst/>
          </a:prstGeom>
          <a:solidFill>
            <a:srgbClr val="7030A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304800" y="2241313"/>
            <a:ext cx="4114799" cy="469396"/>
          </a:xfrm>
          <a:prstGeom prst="rect">
            <a:avLst/>
          </a:prstGeom>
          <a:solidFill>
            <a:srgbClr val="7030A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343400" y="2497687"/>
            <a:ext cx="4343399" cy="202339"/>
          </a:xfrm>
          <a:prstGeom prst="rect">
            <a:avLst/>
          </a:prstGeom>
          <a:solidFill>
            <a:srgbClr val="7030A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9" name="Rectangle 18"/>
          <p:cNvSpPr/>
          <p:nvPr/>
        </p:nvSpPr>
        <p:spPr bwMode="auto">
          <a:xfrm>
            <a:off x="304800" y="2710709"/>
            <a:ext cx="7696200" cy="149105"/>
          </a:xfrm>
          <a:prstGeom prst="rect">
            <a:avLst/>
          </a:prstGeom>
          <a:solidFill>
            <a:srgbClr val="7030A0">
              <a:alpha val="2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304799" y="2859814"/>
            <a:ext cx="8382001" cy="527882"/>
          </a:xfrm>
          <a:prstGeom prst="rect">
            <a:avLst/>
          </a:prstGeom>
          <a:solidFill>
            <a:srgbClr val="00B050">
              <a:alpha val="2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a:off x="304799" y="3382088"/>
            <a:ext cx="3276601" cy="149106"/>
          </a:xfrm>
          <a:prstGeom prst="rect">
            <a:avLst/>
          </a:prstGeom>
          <a:solidFill>
            <a:srgbClr val="00B050">
              <a:alpha val="1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bwMode="auto">
          <a:xfrm>
            <a:off x="1752600" y="4572000"/>
            <a:ext cx="6858000" cy="124982"/>
          </a:xfrm>
          <a:prstGeom prst="rect">
            <a:avLst/>
          </a:prstGeom>
          <a:solidFill>
            <a:schemeClr val="bg1">
              <a:lumMod val="85000"/>
              <a:alpha val="44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3" name="Rectangle 22"/>
          <p:cNvSpPr/>
          <p:nvPr/>
        </p:nvSpPr>
        <p:spPr bwMode="auto">
          <a:xfrm>
            <a:off x="304798" y="4699119"/>
            <a:ext cx="7391402" cy="101481"/>
          </a:xfrm>
          <a:prstGeom prst="rect">
            <a:avLst/>
          </a:prstGeom>
          <a:solidFill>
            <a:schemeClr val="bg1">
              <a:lumMod val="85000"/>
              <a:alpha val="44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2438400" y="457200"/>
            <a:ext cx="5943600" cy="206346"/>
          </a:xfrm>
          <a:prstGeom prst="rect">
            <a:avLst/>
          </a:prstGeom>
          <a:solidFill>
            <a:schemeClr val="accent1">
              <a:lumMod val="50000"/>
              <a:alpha val="39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5" name="Rectangle 24"/>
          <p:cNvSpPr/>
          <p:nvPr/>
        </p:nvSpPr>
        <p:spPr bwMode="auto">
          <a:xfrm>
            <a:off x="300615" y="661543"/>
            <a:ext cx="2213985" cy="206346"/>
          </a:xfrm>
          <a:prstGeom prst="rect">
            <a:avLst/>
          </a:prstGeom>
          <a:solidFill>
            <a:schemeClr val="accent1">
              <a:lumMod val="50000"/>
              <a:alpha val="39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6" name="Rectangle 25"/>
          <p:cNvSpPr/>
          <p:nvPr/>
        </p:nvSpPr>
        <p:spPr bwMode="auto">
          <a:xfrm>
            <a:off x="5181599" y="1386154"/>
            <a:ext cx="3177611" cy="206346"/>
          </a:xfrm>
          <a:prstGeom prst="rect">
            <a:avLst/>
          </a:prstGeom>
          <a:solidFill>
            <a:srgbClr val="FFC000">
              <a:alpha val="3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7" name="Rectangle 26"/>
          <p:cNvSpPr/>
          <p:nvPr/>
        </p:nvSpPr>
        <p:spPr bwMode="auto">
          <a:xfrm>
            <a:off x="300615" y="1545630"/>
            <a:ext cx="8386184" cy="562865"/>
          </a:xfrm>
          <a:prstGeom prst="rect">
            <a:avLst/>
          </a:prstGeom>
          <a:solidFill>
            <a:srgbClr val="FFC000">
              <a:alpha val="3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28" name="Rectangle 27"/>
          <p:cNvSpPr/>
          <p:nvPr/>
        </p:nvSpPr>
        <p:spPr bwMode="auto">
          <a:xfrm>
            <a:off x="300614" y="2085262"/>
            <a:ext cx="3918960" cy="206346"/>
          </a:xfrm>
          <a:prstGeom prst="rect">
            <a:avLst/>
          </a:prstGeom>
          <a:solidFill>
            <a:srgbClr val="FFC000">
              <a:alpha val="3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21827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0"/>
            <a:ext cx="8791575" cy="6181725"/>
          </a:xfrm>
          <a:prstGeom prst="rect">
            <a:avLst/>
          </a:prstGeom>
        </p:spPr>
      </p:pic>
      <p:sp>
        <p:nvSpPr>
          <p:cNvPr id="5" name="Rectangle 4"/>
          <p:cNvSpPr/>
          <p:nvPr/>
        </p:nvSpPr>
        <p:spPr bwMode="auto">
          <a:xfrm>
            <a:off x="195840" y="2514600"/>
            <a:ext cx="8719559" cy="1752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67228520"/>
              </p:ext>
            </p:extLst>
          </p:nvPr>
        </p:nvGraphicFramePr>
        <p:xfrm>
          <a:off x="4419600" y="304800"/>
          <a:ext cx="2197100" cy="1689100"/>
        </p:xfrm>
        <a:graphic>
          <a:graphicData uri="http://schemas.openxmlformats.org/presentationml/2006/ole">
            <mc:AlternateContent xmlns:mc="http://schemas.openxmlformats.org/markup-compatibility/2006">
              <mc:Choice xmlns:v="urn:schemas-microsoft-com:vml" Requires="v">
                <p:oleObj spid="_x0000_s10251" name="Image" r:id="rId4" imgW="2196720" imgH="1688760" progId="Photoshop.Image.13">
                  <p:embed/>
                </p:oleObj>
              </mc:Choice>
              <mc:Fallback>
                <p:oleObj name="Image" r:id="rId4" imgW="2196720" imgH="1688760" progId="Photoshop.Image.13">
                  <p:embed/>
                  <p:pic>
                    <p:nvPicPr>
                      <p:cNvPr id="7" name="Object 6"/>
                      <p:cNvPicPr/>
                      <p:nvPr/>
                    </p:nvPicPr>
                    <p:blipFill>
                      <a:blip r:embed="rId5"/>
                      <a:stretch>
                        <a:fillRect/>
                      </a:stretch>
                    </p:blipFill>
                    <p:spPr>
                      <a:xfrm>
                        <a:off x="4419600" y="304800"/>
                        <a:ext cx="2197100" cy="1689100"/>
                      </a:xfrm>
                      <a:prstGeom prst="rect">
                        <a:avLst/>
                      </a:prstGeom>
                    </p:spPr>
                  </p:pic>
                </p:oleObj>
              </mc:Fallback>
            </mc:AlternateContent>
          </a:graphicData>
        </a:graphic>
      </p:graphicFrame>
      <p:sp>
        <p:nvSpPr>
          <p:cNvPr id="7" name="Oval 6"/>
          <p:cNvSpPr/>
          <p:nvPr/>
        </p:nvSpPr>
        <p:spPr bwMode="auto">
          <a:xfrm>
            <a:off x="4191000" y="390851"/>
            <a:ext cx="2425700" cy="18189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043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228600"/>
            <a:ext cx="9182100" cy="6296025"/>
          </a:xfrm>
          <a:prstGeom prst="rect">
            <a:avLst/>
          </a:prstGeom>
        </p:spPr>
      </p:pic>
    </p:spTree>
    <p:extLst>
      <p:ext uri="{BB962C8B-B14F-4D97-AF65-F5344CB8AC3E}">
        <p14:creationId xmlns:p14="http://schemas.microsoft.com/office/powerpoint/2010/main" val="2786030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5800" y="152400"/>
            <a:ext cx="8334375" cy="6785667"/>
          </a:xfrm>
          <a:prstGeom prst="rect">
            <a:avLst/>
          </a:prstGeom>
        </p:spPr>
      </p:pic>
      <p:sp>
        <p:nvSpPr>
          <p:cNvPr id="8" name="Oval 7"/>
          <p:cNvSpPr/>
          <p:nvPr/>
        </p:nvSpPr>
        <p:spPr bwMode="auto">
          <a:xfrm>
            <a:off x="4267200" y="20652"/>
            <a:ext cx="1295400" cy="7521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9" name="Picture 8"/>
          <p:cNvPicPr>
            <a:picLocks noChangeAspect="1"/>
          </p:cNvPicPr>
          <p:nvPr/>
        </p:nvPicPr>
        <p:blipFill>
          <a:blip r:embed="rId3"/>
          <a:stretch>
            <a:fillRect/>
          </a:stretch>
        </p:blipFill>
        <p:spPr>
          <a:xfrm>
            <a:off x="2209800" y="3518199"/>
            <a:ext cx="6172200" cy="3308466"/>
          </a:xfrm>
          <a:prstGeom prst="rect">
            <a:avLst/>
          </a:prstGeom>
        </p:spPr>
      </p:pic>
    </p:spTree>
    <p:extLst>
      <p:ext uri="{BB962C8B-B14F-4D97-AF65-F5344CB8AC3E}">
        <p14:creationId xmlns:p14="http://schemas.microsoft.com/office/powerpoint/2010/main" val="5794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61" y="990600"/>
            <a:ext cx="9144000" cy="5715000"/>
          </a:xfrm>
          <a:prstGeom prst="rect">
            <a:avLst/>
          </a:prstGeom>
        </p:spPr>
      </p:pic>
      <p:sp>
        <p:nvSpPr>
          <p:cNvPr id="8" name="Oval 7"/>
          <p:cNvSpPr/>
          <p:nvPr/>
        </p:nvSpPr>
        <p:spPr bwMode="auto">
          <a:xfrm>
            <a:off x="1447800" y="1447800"/>
            <a:ext cx="990600" cy="6759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4114800" y="838200"/>
            <a:ext cx="1295400" cy="7521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541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1437" y="1128712"/>
            <a:ext cx="9001125" cy="4600575"/>
          </a:xfrm>
          <a:prstGeom prst="rect">
            <a:avLst/>
          </a:prstGeom>
        </p:spPr>
      </p:pic>
      <p:sp>
        <p:nvSpPr>
          <p:cNvPr id="8" name="Oval 7"/>
          <p:cNvSpPr/>
          <p:nvPr/>
        </p:nvSpPr>
        <p:spPr bwMode="auto">
          <a:xfrm>
            <a:off x="2286000" y="1600200"/>
            <a:ext cx="990600" cy="6759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4231481" y="990600"/>
            <a:ext cx="1295400" cy="752149"/>
          </a:xfrm>
          <a:prstGeom prst="ellipse">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140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Supervised</a:t>
            </a:r>
            <a:r>
              <a:rPr lang="fr-CH" dirty="0" smtClean="0"/>
              <a:t> mode</a:t>
            </a:r>
            <a:endParaRPr lang="es-BO" dirty="0"/>
          </a:p>
        </p:txBody>
      </p:sp>
      <p:pic>
        <p:nvPicPr>
          <p:cNvPr id="5" name="Picture 4"/>
          <p:cNvPicPr>
            <a:picLocks noChangeAspect="1"/>
          </p:cNvPicPr>
          <p:nvPr/>
        </p:nvPicPr>
        <p:blipFill>
          <a:blip r:embed="rId2"/>
          <a:stretch>
            <a:fillRect/>
          </a:stretch>
        </p:blipFill>
        <p:spPr>
          <a:xfrm>
            <a:off x="228600" y="1828800"/>
            <a:ext cx="8686800" cy="3200400"/>
          </a:xfrm>
          <a:prstGeom prst="rect">
            <a:avLst/>
          </a:prstGeom>
        </p:spPr>
      </p:pic>
      <p:sp>
        <p:nvSpPr>
          <p:cNvPr id="6" name="Rectangle 5"/>
          <p:cNvSpPr/>
          <p:nvPr/>
        </p:nvSpPr>
        <p:spPr bwMode="auto">
          <a:xfrm>
            <a:off x="457200" y="3505200"/>
            <a:ext cx="2590800" cy="381000"/>
          </a:xfrm>
          <a:prstGeom prst="rect">
            <a:avLst/>
          </a:prstGeom>
          <a:solidFill>
            <a:srgbClr val="FFFF00">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305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342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Step</a:t>
            </a:r>
            <a:r>
              <a:rPr lang="fr-CH" dirty="0"/>
              <a:t> 1: </a:t>
            </a:r>
            <a:r>
              <a:rPr lang="fr-CH" dirty="0" err="1"/>
              <a:t>technical</a:t>
            </a:r>
            <a:r>
              <a:rPr lang="fr-CH" dirty="0"/>
              <a:t> </a:t>
            </a:r>
            <a:r>
              <a:rPr lang="fr-CH" dirty="0" err="1"/>
              <a:t>field</a:t>
            </a:r>
            <a:r>
              <a:rPr lang="fr-CH" dirty="0"/>
              <a:t> </a:t>
            </a:r>
            <a:r>
              <a:rPr lang="fr-CH" dirty="0" err="1"/>
              <a:t>selection</a:t>
            </a:r>
            <a:endParaRPr lang="es-CO" dirty="0"/>
          </a:p>
        </p:txBody>
      </p:sp>
      <p:pic>
        <p:nvPicPr>
          <p:cNvPr id="9" name="Picture 8"/>
          <p:cNvPicPr>
            <a:picLocks noChangeAspect="1"/>
          </p:cNvPicPr>
          <p:nvPr/>
        </p:nvPicPr>
        <p:blipFill>
          <a:blip r:embed="rId2"/>
          <a:stretch>
            <a:fillRect/>
          </a:stretch>
        </p:blipFill>
        <p:spPr>
          <a:xfrm>
            <a:off x="114300" y="1417638"/>
            <a:ext cx="8915400" cy="4267200"/>
          </a:xfrm>
          <a:prstGeom prst="rect">
            <a:avLst/>
          </a:prstGeom>
        </p:spPr>
      </p:pic>
      <p:pic>
        <p:nvPicPr>
          <p:cNvPr id="11" name="Picture 10"/>
          <p:cNvPicPr>
            <a:picLocks noChangeAspect="1"/>
          </p:cNvPicPr>
          <p:nvPr/>
        </p:nvPicPr>
        <p:blipFill>
          <a:blip r:embed="rId3"/>
          <a:stretch>
            <a:fillRect/>
          </a:stretch>
        </p:blipFill>
        <p:spPr>
          <a:xfrm>
            <a:off x="457200" y="1905000"/>
            <a:ext cx="3562350" cy="3009900"/>
          </a:xfrm>
          <a:prstGeom prst="rect">
            <a:avLst/>
          </a:prstGeom>
        </p:spPr>
      </p:pic>
      <p:sp>
        <p:nvSpPr>
          <p:cNvPr id="12" name="Rounded Rectangle 11"/>
          <p:cNvSpPr/>
          <p:nvPr/>
        </p:nvSpPr>
        <p:spPr bwMode="auto">
          <a:xfrm>
            <a:off x="4027384" y="3124200"/>
            <a:ext cx="1078016" cy="427038"/>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3" name="Picture 12"/>
          <p:cNvPicPr>
            <a:picLocks noChangeAspect="1"/>
          </p:cNvPicPr>
          <p:nvPr/>
        </p:nvPicPr>
        <p:blipFill>
          <a:blip r:embed="rId4"/>
          <a:stretch>
            <a:fillRect/>
          </a:stretch>
        </p:blipFill>
        <p:spPr>
          <a:xfrm>
            <a:off x="5181600" y="2000532"/>
            <a:ext cx="3314700" cy="2962275"/>
          </a:xfrm>
          <a:prstGeom prst="rect">
            <a:avLst/>
          </a:prstGeom>
        </p:spPr>
      </p:pic>
      <p:sp>
        <p:nvSpPr>
          <p:cNvPr id="14" name="Rectangle 13"/>
          <p:cNvSpPr/>
          <p:nvPr/>
        </p:nvSpPr>
        <p:spPr bwMode="auto">
          <a:xfrm>
            <a:off x="5200828" y="2042318"/>
            <a:ext cx="2723972" cy="929481"/>
          </a:xfrm>
          <a:prstGeom prst="rect">
            <a:avLst/>
          </a:prstGeom>
          <a:solidFill>
            <a:srgbClr val="FFFF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810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Step</a:t>
            </a:r>
            <a:r>
              <a:rPr lang="fr-CH" dirty="0"/>
              <a:t> 2: </a:t>
            </a:r>
            <a:r>
              <a:rPr lang="fr-CH" dirty="0" err="1"/>
              <a:t>synonym</a:t>
            </a:r>
            <a:r>
              <a:rPr lang="fr-CH" dirty="0"/>
              <a:t> </a:t>
            </a:r>
            <a:r>
              <a:rPr lang="fr-CH" dirty="0" err="1"/>
              <a:t>selection</a:t>
            </a:r>
            <a:endParaRPr lang="es-CO" dirty="0"/>
          </a:p>
        </p:txBody>
      </p:sp>
      <p:pic>
        <p:nvPicPr>
          <p:cNvPr id="7" name="Picture 6"/>
          <p:cNvPicPr>
            <a:picLocks noChangeAspect="1"/>
          </p:cNvPicPr>
          <p:nvPr/>
        </p:nvPicPr>
        <p:blipFill>
          <a:blip r:embed="rId2"/>
          <a:stretch>
            <a:fillRect/>
          </a:stretch>
        </p:blipFill>
        <p:spPr>
          <a:xfrm>
            <a:off x="128587" y="1238250"/>
            <a:ext cx="8886825" cy="4381500"/>
          </a:xfrm>
          <a:prstGeom prst="rect">
            <a:avLst/>
          </a:prstGeom>
        </p:spPr>
      </p:pic>
      <p:sp>
        <p:nvSpPr>
          <p:cNvPr id="8" name="Rectangle 7"/>
          <p:cNvSpPr/>
          <p:nvPr/>
        </p:nvSpPr>
        <p:spPr bwMode="auto">
          <a:xfrm>
            <a:off x="609600" y="2743200"/>
            <a:ext cx="1905000" cy="44211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467170" y="3657600"/>
            <a:ext cx="1143000" cy="533400"/>
          </a:xfrm>
          <a:prstGeom prst="ellipse">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304800" y="4343400"/>
            <a:ext cx="2209800" cy="685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658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Step</a:t>
            </a:r>
            <a:r>
              <a:rPr lang="fr-CH" dirty="0"/>
              <a:t> 3: </a:t>
            </a:r>
            <a:r>
              <a:rPr lang="fr-CH" dirty="0" err="1"/>
              <a:t>translated</a:t>
            </a:r>
            <a:r>
              <a:rPr lang="fr-CH" dirty="0"/>
              <a:t> </a:t>
            </a:r>
            <a:r>
              <a:rPr lang="fr-CH" dirty="0" err="1"/>
              <a:t>term</a:t>
            </a:r>
            <a:r>
              <a:rPr lang="fr-CH" dirty="0"/>
              <a:t> </a:t>
            </a:r>
            <a:r>
              <a:rPr lang="fr-CH" dirty="0" err="1"/>
              <a:t>selection</a:t>
            </a:r>
            <a:endParaRPr lang="es-CO" dirty="0"/>
          </a:p>
        </p:txBody>
      </p:sp>
      <p:pic>
        <p:nvPicPr>
          <p:cNvPr id="6" name="Picture 5"/>
          <p:cNvPicPr>
            <a:picLocks noChangeAspect="1"/>
          </p:cNvPicPr>
          <p:nvPr/>
        </p:nvPicPr>
        <p:blipFill>
          <a:blip r:embed="rId2"/>
          <a:stretch>
            <a:fillRect/>
          </a:stretch>
        </p:blipFill>
        <p:spPr>
          <a:xfrm>
            <a:off x="250143" y="1752600"/>
            <a:ext cx="8858250" cy="3905250"/>
          </a:xfrm>
          <a:prstGeom prst="rect">
            <a:avLst/>
          </a:prstGeom>
        </p:spPr>
      </p:pic>
      <p:sp>
        <p:nvSpPr>
          <p:cNvPr id="7" name="Oval 6"/>
          <p:cNvSpPr/>
          <p:nvPr/>
        </p:nvSpPr>
        <p:spPr bwMode="auto">
          <a:xfrm>
            <a:off x="914400" y="2209800"/>
            <a:ext cx="2286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6847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Relevance/IPC </a:t>
            </a:r>
            <a:r>
              <a:rPr lang="fr-CH" dirty="0" err="1" smtClean="0"/>
              <a:t>checking</a:t>
            </a:r>
            <a:endParaRPr lang="es-BO" dirty="0"/>
          </a:p>
        </p:txBody>
      </p:sp>
      <p:pic>
        <p:nvPicPr>
          <p:cNvPr id="6" name="Picture 5"/>
          <p:cNvPicPr>
            <a:picLocks noChangeAspect="1"/>
          </p:cNvPicPr>
          <p:nvPr/>
        </p:nvPicPr>
        <p:blipFill>
          <a:blip r:embed="rId2"/>
          <a:stretch>
            <a:fillRect/>
          </a:stretch>
        </p:blipFill>
        <p:spPr>
          <a:xfrm>
            <a:off x="247649" y="1570038"/>
            <a:ext cx="8439150" cy="1543050"/>
          </a:xfrm>
          <a:prstGeom prst="rect">
            <a:avLst/>
          </a:prstGeom>
        </p:spPr>
      </p:pic>
      <p:pic>
        <p:nvPicPr>
          <p:cNvPr id="7" name="Picture 6"/>
          <p:cNvPicPr>
            <a:picLocks noChangeAspect="1"/>
          </p:cNvPicPr>
          <p:nvPr/>
        </p:nvPicPr>
        <p:blipFill>
          <a:blip r:embed="rId3"/>
          <a:stretch>
            <a:fillRect/>
          </a:stretch>
        </p:blipFill>
        <p:spPr>
          <a:xfrm>
            <a:off x="278538" y="3140150"/>
            <a:ext cx="8429625" cy="2238375"/>
          </a:xfrm>
          <a:prstGeom prst="rect">
            <a:avLst/>
          </a:prstGeom>
        </p:spPr>
      </p:pic>
      <p:sp>
        <p:nvSpPr>
          <p:cNvPr id="11" name="Rectangle 10"/>
          <p:cNvSpPr/>
          <p:nvPr/>
        </p:nvSpPr>
        <p:spPr bwMode="auto">
          <a:xfrm>
            <a:off x="1219200" y="3786878"/>
            <a:ext cx="2438400" cy="44211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8" name="Picture 7"/>
          <p:cNvPicPr>
            <a:picLocks noChangeAspect="1"/>
          </p:cNvPicPr>
          <p:nvPr/>
        </p:nvPicPr>
        <p:blipFill>
          <a:blip r:embed="rId4"/>
          <a:stretch>
            <a:fillRect/>
          </a:stretch>
        </p:blipFill>
        <p:spPr>
          <a:xfrm>
            <a:off x="247649" y="1219200"/>
            <a:ext cx="8362950" cy="4714875"/>
          </a:xfrm>
          <a:prstGeom prst="rect">
            <a:avLst/>
          </a:prstGeom>
        </p:spPr>
      </p:pic>
    </p:spTree>
    <p:extLst>
      <p:ext uri="{BB962C8B-B14F-4D97-AF65-F5344CB8AC3E}">
        <p14:creationId xmlns:p14="http://schemas.microsoft.com/office/powerpoint/2010/main" val="34167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76200"/>
            <a:ext cx="8610600" cy="6674354"/>
          </a:xfrm>
          <a:prstGeom prst="rect">
            <a:avLst/>
          </a:prstGeom>
        </p:spPr>
      </p:pic>
    </p:spTree>
    <p:extLst>
      <p:ext uri="{BB962C8B-B14F-4D97-AF65-F5344CB8AC3E}">
        <p14:creationId xmlns:p14="http://schemas.microsoft.com/office/powerpoint/2010/main" val="847728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a:t>
            </a:r>
            <a:r>
              <a:rPr lang="fr-CH" dirty="0" err="1" smtClean="0"/>
              <a:t>fields</a:t>
            </a:r>
            <a:endParaRPr lang="es-BO" dirty="0"/>
          </a:p>
        </p:txBody>
      </p:sp>
      <p:pic>
        <p:nvPicPr>
          <p:cNvPr id="5" name="Picture 4"/>
          <p:cNvPicPr>
            <a:picLocks noChangeAspect="1"/>
          </p:cNvPicPr>
          <p:nvPr/>
        </p:nvPicPr>
        <p:blipFill>
          <a:blip r:embed="rId2"/>
          <a:stretch>
            <a:fillRect/>
          </a:stretch>
        </p:blipFill>
        <p:spPr>
          <a:xfrm>
            <a:off x="80962" y="1143000"/>
            <a:ext cx="8982075" cy="4752975"/>
          </a:xfrm>
          <a:prstGeom prst="rect">
            <a:avLst/>
          </a:prstGeom>
        </p:spPr>
      </p:pic>
    </p:spTree>
    <p:extLst>
      <p:ext uri="{BB962C8B-B14F-4D97-AF65-F5344CB8AC3E}">
        <p14:creationId xmlns:p14="http://schemas.microsoft.com/office/powerpoint/2010/main" val="3817905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Acceptable distance</a:t>
            </a:r>
            <a:endParaRPr lang="es-BO" dirty="0"/>
          </a:p>
        </p:txBody>
      </p:sp>
      <p:pic>
        <p:nvPicPr>
          <p:cNvPr id="5" name="Picture 4"/>
          <p:cNvPicPr>
            <a:picLocks noChangeAspect="1"/>
          </p:cNvPicPr>
          <p:nvPr/>
        </p:nvPicPr>
        <p:blipFill>
          <a:blip r:embed="rId2"/>
          <a:stretch>
            <a:fillRect/>
          </a:stretch>
        </p:blipFill>
        <p:spPr>
          <a:xfrm>
            <a:off x="152400" y="1219200"/>
            <a:ext cx="9267825" cy="4800600"/>
          </a:xfrm>
          <a:prstGeom prst="rect">
            <a:avLst/>
          </a:prstGeom>
        </p:spPr>
      </p:pic>
    </p:spTree>
    <p:extLst>
      <p:ext uri="{BB962C8B-B14F-4D97-AF65-F5344CB8AC3E}">
        <p14:creationId xmlns:p14="http://schemas.microsoft.com/office/powerpoint/2010/main" val="3005147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Stemming</a:t>
            </a:r>
            <a:endParaRPr lang="en-US" dirty="0"/>
          </a:p>
        </p:txBody>
      </p:sp>
      <p:pic>
        <p:nvPicPr>
          <p:cNvPr id="3" name="Picture 2"/>
          <p:cNvPicPr>
            <a:picLocks noChangeAspect="1"/>
          </p:cNvPicPr>
          <p:nvPr/>
        </p:nvPicPr>
        <p:blipFill>
          <a:blip r:embed="rId2"/>
          <a:stretch>
            <a:fillRect/>
          </a:stretch>
        </p:blipFill>
        <p:spPr>
          <a:xfrm>
            <a:off x="76200" y="1390650"/>
            <a:ext cx="8991600" cy="4076700"/>
          </a:xfrm>
          <a:prstGeom prst="rect">
            <a:avLst/>
          </a:prstGeom>
        </p:spPr>
      </p:pic>
      <p:sp>
        <p:nvSpPr>
          <p:cNvPr id="6" name="Rectangle 5"/>
          <p:cNvSpPr/>
          <p:nvPr/>
        </p:nvSpPr>
        <p:spPr bwMode="auto">
          <a:xfrm>
            <a:off x="152400" y="4419600"/>
            <a:ext cx="3330195"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44524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Stemming</a:t>
            </a:r>
            <a:endParaRPr lang="es-BO" dirty="0"/>
          </a:p>
        </p:txBody>
      </p:sp>
      <p:sp>
        <p:nvSpPr>
          <p:cNvPr id="3" name="Content Placeholder 2"/>
          <p:cNvSpPr>
            <a:spLocks noGrp="1"/>
          </p:cNvSpPr>
          <p:nvPr>
            <p:ph idx="1"/>
          </p:nvPr>
        </p:nvSpPr>
        <p:spPr>
          <a:xfrm>
            <a:off x="609600" y="4681537"/>
            <a:ext cx="8229600" cy="4352925"/>
          </a:xfrm>
        </p:spPr>
        <p:txBody>
          <a:bodyPr/>
          <a:lstStyle/>
          <a:p>
            <a:pPr marL="0" indent="0">
              <a:buNone/>
            </a:pPr>
            <a:r>
              <a:rPr lang="fr-CH" dirty="0" smtClean="0"/>
              <a:t>Use of the </a:t>
            </a:r>
            <a:r>
              <a:rPr lang="fr-CH" dirty="0" err="1" smtClean="0"/>
              <a:t>root</a:t>
            </a:r>
            <a:r>
              <a:rPr lang="fr-CH" dirty="0" smtClean="0"/>
              <a:t> </a:t>
            </a:r>
            <a:r>
              <a:rPr lang="fr-CH" dirty="0" err="1" smtClean="0"/>
              <a:t>form</a:t>
            </a:r>
            <a:r>
              <a:rPr lang="fr-CH" dirty="0" smtClean="0"/>
              <a:t> of a </a:t>
            </a:r>
            <a:r>
              <a:rPr lang="fr-CH" dirty="0" err="1" smtClean="0"/>
              <a:t>word</a:t>
            </a:r>
            <a:r>
              <a:rPr lang="fr-CH" dirty="0" smtClean="0"/>
              <a:t>:</a:t>
            </a:r>
            <a:endParaRPr lang="fr-CH" dirty="0"/>
          </a:p>
          <a:p>
            <a:pPr lvl="4"/>
            <a:r>
              <a:rPr lang="fr-CH" dirty="0" err="1" smtClean="0"/>
              <a:t>displayed</a:t>
            </a:r>
            <a:endParaRPr lang="fr-CH" dirty="0"/>
          </a:p>
          <a:p>
            <a:pPr lvl="4"/>
            <a:r>
              <a:rPr lang="fr-CH" dirty="0" smtClean="0"/>
              <a:t>Display	</a:t>
            </a:r>
            <a:r>
              <a:rPr lang="fr-CH" dirty="0" err="1" smtClean="0"/>
              <a:t>displaying</a:t>
            </a:r>
            <a:endParaRPr lang="fr-CH" dirty="0" smtClean="0"/>
          </a:p>
          <a:p>
            <a:pPr lvl="4"/>
            <a:r>
              <a:rPr lang="fr-CH" dirty="0" smtClean="0"/>
              <a:t>displays</a:t>
            </a:r>
            <a:endParaRPr lang="es-BO" dirty="0"/>
          </a:p>
        </p:txBody>
      </p:sp>
      <p:pic>
        <p:nvPicPr>
          <p:cNvPr id="6" name="Picture 5"/>
          <p:cNvPicPr>
            <a:picLocks noChangeAspect="1"/>
          </p:cNvPicPr>
          <p:nvPr/>
        </p:nvPicPr>
        <p:blipFill>
          <a:blip r:embed="rId2"/>
          <a:stretch>
            <a:fillRect/>
          </a:stretch>
        </p:blipFill>
        <p:spPr>
          <a:xfrm>
            <a:off x="228600" y="1194844"/>
            <a:ext cx="7696200" cy="3489379"/>
          </a:xfrm>
          <a:prstGeom prst="rect">
            <a:avLst/>
          </a:prstGeom>
        </p:spPr>
      </p:pic>
      <p:sp>
        <p:nvSpPr>
          <p:cNvPr id="7" name="Rectangle 6"/>
          <p:cNvSpPr/>
          <p:nvPr/>
        </p:nvSpPr>
        <p:spPr bwMode="auto">
          <a:xfrm>
            <a:off x="381000" y="3810000"/>
            <a:ext cx="3124200" cy="228600"/>
          </a:xfrm>
          <a:prstGeom prst="rect">
            <a:avLst/>
          </a:prstGeom>
          <a:solidFill>
            <a:srgbClr val="FFFF00">
              <a:alpha val="3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56562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737" y="133350"/>
            <a:ext cx="8772525" cy="6591300"/>
          </a:xfrm>
          <a:prstGeom prst="rect">
            <a:avLst/>
          </a:prstGeom>
        </p:spPr>
      </p:pic>
    </p:spTree>
    <p:extLst>
      <p:ext uri="{BB962C8B-B14F-4D97-AF65-F5344CB8AC3E}">
        <p14:creationId xmlns:p14="http://schemas.microsoft.com/office/powerpoint/2010/main" val="4061480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84995"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229351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Refine </a:t>
            </a:r>
            <a:r>
              <a:rPr lang="es-CO" dirty="0" err="1" smtClean="0"/>
              <a:t>search</a:t>
            </a:r>
            <a:endParaRPr lang="es-CO" dirty="0"/>
          </a:p>
        </p:txBody>
      </p:sp>
      <p:pic>
        <p:nvPicPr>
          <p:cNvPr id="8" name="Picture 7"/>
          <p:cNvPicPr>
            <a:picLocks noChangeAspect="1"/>
          </p:cNvPicPr>
          <p:nvPr/>
        </p:nvPicPr>
        <p:blipFill>
          <a:blip r:embed="rId2"/>
          <a:stretch>
            <a:fillRect/>
          </a:stretch>
        </p:blipFill>
        <p:spPr>
          <a:xfrm>
            <a:off x="-114300" y="1554162"/>
            <a:ext cx="9372600" cy="4238625"/>
          </a:xfrm>
          <a:prstGeom prst="rect">
            <a:avLst/>
          </a:prstGeom>
        </p:spPr>
      </p:pic>
      <p:sp>
        <p:nvSpPr>
          <p:cNvPr id="9" name="Rectangle 8"/>
          <p:cNvSpPr/>
          <p:nvPr/>
        </p:nvSpPr>
        <p:spPr bwMode="auto">
          <a:xfrm>
            <a:off x="152400" y="2590800"/>
            <a:ext cx="8534400" cy="457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8305800" y="2617691"/>
            <a:ext cx="381000" cy="304800"/>
          </a:xfrm>
          <a:prstGeom prst="ellipse">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425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875" y="914400"/>
            <a:ext cx="9001125" cy="3933825"/>
          </a:xfrm>
          <a:prstGeom prst="rect">
            <a:avLst/>
          </a:prstGeom>
        </p:spPr>
      </p:pic>
    </p:spTree>
    <p:extLst>
      <p:ext uri="{BB962C8B-B14F-4D97-AF65-F5344CB8AC3E}">
        <p14:creationId xmlns:p14="http://schemas.microsoft.com/office/powerpoint/2010/main" val="771119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13" y="381000"/>
            <a:ext cx="9048750" cy="5629275"/>
          </a:xfrm>
          <a:prstGeom prst="rect">
            <a:avLst/>
          </a:prstGeom>
        </p:spPr>
      </p:pic>
      <p:sp>
        <p:nvSpPr>
          <p:cNvPr id="3" name="Rectangle 2"/>
          <p:cNvSpPr/>
          <p:nvPr/>
        </p:nvSpPr>
        <p:spPr bwMode="auto">
          <a:xfrm>
            <a:off x="1676400" y="1752600"/>
            <a:ext cx="6858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3"/>
          <a:stretch>
            <a:fillRect/>
          </a:stretch>
        </p:blipFill>
        <p:spPr>
          <a:xfrm>
            <a:off x="228600" y="838200"/>
            <a:ext cx="8534400" cy="5349025"/>
          </a:xfrm>
          <a:prstGeom prst="rect">
            <a:avLst/>
          </a:prstGeom>
        </p:spPr>
      </p:pic>
      <p:sp>
        <p:nvSpPr>
          <p:cNvPr id="5" name="Rectangle 4"/>
          <p:cNvSpPr/>
          <p:nvPr/>
        </p:nvSpPr>
        <p:spPr bwMode="auto">
          <a:xfrm>
            <a:off x="261359" y="4114800"/>
            <a:ext cx="6629400" cy="838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4"/>
          <a:stretch>
            <a:fillRect/>
          </a:stretch>
        </p:blipFill>
        <p:spPr>
          <a:xfrm>
            <a:off x="1707735" y="4888353"/>
            <a:ext cx="695325" cy="1952625"/>
          </a:xfrm>
          <a:prstGeom prst="rect">
            <a:avLst/>
          </a:prstGeom>
        </p:spPr>
      </p:pic>
    </p:spTree>
    <p:extLst>
      <p:ext uri="{BB962C8B-B14F-4D97-AF65-F5344CB8AC3E}">
        <p14:creationId xmlns:p14="http://schemas.microsoft.com/office/powerpoint/2010/main" val="33547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33400"/>
            <a:ext cx="8934450" cy="847725"/>
          </a:xfrm>
          <a:prstGeom prst="rect">
            <a:avLst/>
          </a:prstGeom>
        </p:spPr>
      </p:pic>
      <p:sp>
        <p:nvSpPr>
          <p:cNvPr id="7" name="Oval 6"/>
          <p:cNvSpPr/>
          <p:nvPr/>
        </p:nvSpPr>
        <p:spPr bwMode="auto">
          <a:xfrm>
            <a:off x="6934200" y="1066800"/>
            <a:ext cx="381000" cy="2286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8" name="Picture 7"/>
          <p:cNvPicPr>
            <a:picLocks noChangeAspect="1"/>
          </p:cNvPicPr>
          <p:nvPr/>
        </p:nvPicPr>
        <p:blipFill>
          <a:blip r:embed="rId3"/>
          <a:stretch>
            <a:fillRect/>
          </a:stretch>
        </p:blipFill>
        <p:spPr>
          <a:xfrm>
            <a:off x="1427593" y="-6303"/>
            <a:ext cx="5876925" cy="6839378"/>
          </a:xfrm>
          <a:prstGeom prst="rect">
            <a:avLst/>
          </a:prstGeom>
        </p:spPr>
      </p:pic>
      <p:sp>
        <p:nvSpPr>
          <p:cNvPr id="9" name="Rectangle 8"/>
          <p:cNvSpPr/>
          <p:nvPr/>
        </p:nvSpPr>
        <p:spPr bwMode="auto">
          <a:xfrm>
            <a:off x="5562600" y="6400800"/>
            <a:ext cx="1371600" cy="228600"/>
          </a:xfrm>
          <a:prstGeom prst="rect">
            <a:avLst/>
          </a:prstGeom>
          <a:solidFill>
            <a:srgbClr val="FFFF00">
              <a:alpha val="3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723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37" y="1285875"/>
            <a:ext cx="8848725" cy="4286250"/>
          </a:xfrm>
          <a:prstGeom prst="rect">
            <a:avLst/>
          </a:prstGeom>
        </p:spPr>
      </p:pic>
      <p:sp>
        <p:nvSpPr>
          <p:cNvPr id="5" name="Rectangle 4"/>
          <p:cNvSpPr/>
          <p:nvPr/>
        </p:nvSpPr>
        <p:spPr bwMode="auto">
          <a:xfrm>
            <a:off x="7620000" y="1600200"/>
            <a:ext cx="990600" cy="1371600"/>
          </a:xfrm>
          <a:prstGeom prst="rect">
            <a:avLst/>
          </a:prstGeom>
          <a:solidFill>
            <a:srgbClr val="FFFF00">
              <a:alpha val="3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976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CLIR useful?</a:t>
            </a:r>
            <a:endParaRPr lang="en-US" dirty="0"/>
          </a:p>
        </p:txBody>
      </p:sp>
      <p:sp>
        <p:nvSpPr>
          <p:cNvPr id="3" name="Content Placeholder 2"/>
          <p:cNvSpPr>
            <a:spLocks noGrp="1"/>
          </p:cNvSpPr>
          <p:nvPr>
            <p:ph idx="1"/>
          </p:nvPr>
        </p:nvSpPr>
        <p:spPr>
          <a:xfrm>
            <a:off x="467544" y="1484784"/>
            <a:ext cx="8229600" cy="4352925"/>
          </a:xfrm>
        </p:spPr>
        <p:txBody>
          <a:bodyPr/>
          <a:lstStyle/>
          <a:p>
            <a:pPr marL="457200" indent="-457200">
              <a:buFontTx/>
              <a:buAutoNum type="alphaUcParenR"/>
            </a:pPr>
            <a:r>
              <a:rPr lang="en-US" altLang="en-US" sz="2000" dirty="0" smtClean="0"/>
              <a:t>Multilanguage search </a:t>
            </a:r>
            <a:endParaRPr lang="en-US" altLang="en-US" sz="2000" dirty="0"/>
          </a:p>
          <a:p>
            <a:pPr marL="457200" indent="-457200">
              <a:buFontTx/>
              <a:buAutoNum type="alphaUcParenR"/>
            </a:pPr>
            <a:endParaRPr lang="en-US" altLang="en-US" sz="2000" dirty="0"/>
          </a:p>
          <a:p>
            <a:pPr marL="457200" indent="-457200">
              <a:buFontTx/>
              <a:buAutoNum type="alphaUcParenR" startAt="2"/>
            </a:pPr>
            <a:r>
              <a:rPr lang="en-US" altLang="en-US" sz="2000" dirty="0" smtClean="0"/>
              <a:t>Higher number </a:t>
            </a:r>
            <a:r>
              <a:rPr lang="en-US" altLang="en-US" sz="2000" dirty="0"/>
              <a:t>of relevant </a:t>
            </a:r>
            <a:r>
              <a:rPr lang="en-US" altLang="en-US" sz="2000" dirty="0" smtClean="0"/>
              <a:t>results</a:t>
            </a:r>
          </a:p>
          <a:p>
            <a:pPr marL="0" indent="0">
              <a:buNone/>
            </a:pPr>
            <a:endParaRPr lang="en-US" altLang="en-US" sz="2000" dirty="0"/>
          </a:p>
          <a:p>
            <a:pPr marL="457200" indent="-457200">
              <a:buFontTx/>
              <a:buAutoNum type="alphaUcParenR" startAt="3"/>
            </a:pPr>
            <a:r>
              <a:rPr lang="en-US" altLang="en-US" sz="2000" dirty="0" smtClean="0"/>
              <a:t>No </a:t>
            </a:r>
            <a:r>
              <a:rPr lang="en-US" altLang="en-US" sz="2000" dirty="0"/>
              <a:t>black </a:t>
            </a:r>
            <a:r>
              <a:rPr lang="en-US" altLang="en-US" sz="2000" dirty="0" smtClean="0"/>
              <a:t>box</a:t>
            </a:r>
          </a:p>
          <a:p>
            <a:pPr marL="0" indent="0">
              <a:buNone/>
            </a:pPr>
            <a:endParaRPr lang="en-US" altLang="en-US" sz="2000" dirty="0" smtClean="0"/>
          </a:p>
          <a:p>
            <a:pPr marL="457200" indent="-457200">
              <a:buFontTx/>
              <a:buNone/>
            </a:pPr>
            <a:r>
              <a:rPr lang="en-US" altLang="en-US" sz="2000" dirty="0" smtClean="0"/>
              <a:t>D)	Complex queries</a:t>
            </a:r>
          </a:p>
          <a:p>
            <a:pPr marL="0" indent="0">
              <a:buNone/>
            </a:pPr>
            <a:endParaRPr lang="en-US" dirty="0" smtClean="0"/>
          </a:p>
        </p:txBody>
      </p:sp>
    </p:spTree>
    <p:extLst>
      <p:ext uri="{BB962C8B-B14F-4D97-AF65-F5344CB8AC3E}">
        <p14:creationId xmlns:p14="http://schemas.microsoft.com/office/powerpoint/2010/main" val="3520226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2303"/>
            <a:ext cx="8335857"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263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smtClean="0">
                <a:solidFill>
                  <a:srgbClr val="0070C0"/>
                </a:solidFill>
              </a:rPr>
              <a:t>which</a:t>
            </a:r>
            <a:r>
              <a:rPr lang="fr-CH" sz="2800" dirty="0" smtClean="0">
                <a:solidFill>
                  <a:srgbClr val="0070C0"/>
                </a:solidFill>
              </a:rPr>
              <a:t> expansion mode </a:t>
            </a:r>
            <a:r>
              <a:rPr lang="fr-CH" sz="2800" dirty="0" err="1" smtClean="0">
                <a:solidFill>
                  <a:srgbClr val="0070C0"/>
                </a:solidFill>
              </a:rPr>
              <a:t>was</a:t>
            </a:r>
            <a:r>
              <a:rPr lang="fr-CH" sz="2800" dirty="0" smtClean="0">
                <a:solidFill>
                  <a:srgbClr val="0070C0"/>
                </a:solidFill>
              </a:rPr>
              <a:t> </a:t>
            </a:r>
            <a:r>
              <a:rPr lang="fr-CH" sz="2800" dirty="0" err="1" smtClean="0">
                <a:solidFill>
                  <a:srgbClr val="0070C0"/>
                </a:solidFill>
              </a:rPr>
              <a:t>used</a:t>
            </a:r>
            <a:r>
              <a:rPr lang="fr-CH" sz="2800" dirty="0" smtClean="0">
                <a:solidFill>
                  <a:srgbClr val="0070C0"/>
                </a:solidFill>
              </a:rPr>
              <a:t> to </a:t>
            </a:r>
            <a:r>
              <a:rPr lang="fr-CH" sz="2800" dirty="0" err="1" smtClean="0">
                <a:solidFill>
                  <a:srgbClr val="0070C0"/>
                </a:solidFill>
              </a:rPr>
              <a:t>obtain</a:t>
            </a:r>
            <a:r>
              <a:rPr lang="fr-CH" sz="2800" dirty="0" smtClean="0">
                <a:solidFill>
                  <a:srgbClr val="0070C0"/>
                </a:solidFill>
              </a:rPr>
              <a:t> </a:t>
            </a:r>
            <a:r>
              <a:rPr lang="fr-CH" sz="2800" dirty="0" err="1" smtClean="0">
                <a:solidFill>
                  <a:srgbClr val="0070C0"/>
                </a:solidFill>
              </a:rPr>
              <a:t>this</a:t>
            </a:r>
            <a:r>
              <a:rPr lang="fr-CH" sz="2800" dirty="0" smtClean="0">
                <a:solidFill>
                  <a:srgbClr val="0070C0"/>
                </a:solidFill>
              </a:rPr>
              <a:t> </a:t>
            </a:r>
            <a:r>
              <a:rPr lang="fr-CH" sz="2800" dirty="0" err="1" smtClean="0">
                <a:solidFill>
                  <a:srgbClr val="0070C0"/>
                </a:solidFill>
              </a:rPr>
              <a:t>result</a:t>
            </a:r>
            <a:r>
              <a:rPr lang="fr-CH" sz="2800" dirty="0" smtClean="0">
                <a:solidFill>
                  <a:srgbClr val="0070C0"/>
                </a:solidFill>
              </a:rPr>
              <a:t> </a:t>
            </a:r>
            <a:r>
              <a:rPr lang="fr-CH" sz="2800" dirty="0" err="1" smtClean="0">
                <a:solidFill>
                  <a:srgbClr val="0070C0"/>
                </a:solidFill>
              </a:rPr>
              <a:t>list</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fr-CH" sz="2800" dirty="0" err="1" smtClean="0">
                <a:solidFill>
                  <a:srgbClr val="0070C0"/>
                </a:solidFill>
              </a:rPr>
              <a:t>Automatic</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3" name="TextBox 2"/>
          <p:cNvSpPr txBox="1"/>
          <p:nvPr/>
        </p:nvSpPr>
        <p:spPr>
          <a:xfrm>
            <a:off x="1898130" y="2909236"/>
            <a:ext cx="5264670" cy="523220"/>
          </a:xfrm>
          <a:prstGeom prst="rect">
            <a:avLst/>
          </a:prstGeom>
          <a:noFill/>
        </p:spPr>
        <p:txBody>
          <a:bodyPr wrap="square" rtlCol="0">
            <a:spAutoFit/>
          </a:bodyPr>
          <a:lstStyle/>
          <a:p>
            <a:r>
              <a:rPr lang="fr-CH" sz="2800" dirty="0" err="1" smtClean="0">
                <a:solidFill>
                  <a:srgbClr val="0070C0"/>
                </a:solidFill>
              </a:rPr>
              <a:t>Supervised</a:t>
            </a:r>
            <a:endParaRPr lang="es-BO" sz="2800" dirty="0">
              <a:solidFill>
                <a:srgbClr val="0070C0"/>
              </a:solidFill>
            </a:endParaRPr>
          </a:p>
        </p:txBody>
      </p:sp>
    </p:spTree>
    <p:extLst>
      <p:ext uri="{BB962C8B-B14F-4D97-AF65-F5344CB8AC3E}">
        <p14:creationId xmlns:p14="http://schemas.microsoft.com/office/powerpoint/2010/main" val="1382844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smtClean="0">
                <a:solidFill>
                  <a:srgbClr val="0070C0"/>
                </a:solidFill>
              </a:rPr>
              <a:t>which</a:t>
            </a:r>
            <a:r>
              <a:rPr lang="fr-CH" sz="2800" dirty="0" smtClean="0">
                <a:solidFill>
                  <a:srgbClr val="0070C0"/>
                </a:solidFill>
              </a:rPr>
              <a:t> </a:t>
            </a:r>
            <a:r>
              <a:rPr lang="fr-CH" sz="2800" dirty="0">
                <a:solidFill>
                  <a:srgbClr val="0070C0"/>
                </a:solidFill>
              </a:rPr>
              <a:t>expansion mode </a:t>
            </a:r>
            <a:r>
              <a:rPr lang="fr-CH" sz="2800" dirty="0" err="1">
                <a:solidFill>
                  <a:srgbClr val="0070C0"/>
                </a:solidFill>
              </a:rPr>
              <a:t>was</a:t>
            </a:r>
            <a:r>
              <a:rPr lang="fr-CH" sz="2800" dirty="0">
                <a:solidFill>
                  <a:srgbClr val="0070C0"/>
                </a:solidFill>
              </a:rPr>
              <a:t> </a:t>
            </a:r>
            <a:r>
              <a:rPr lang="fr-CH" sz="2800" dirty="0" err="1">
                <a:solidFill>
                  <a:srgbClr val="0070C0"/>
                </a:solidFill>
              </a:rPr>
              <a:t>used</a:t>
            </a:r>
            <a:r>
              <a:rPr lang="fr-CH" sz="2800" dirty="0">
                <a:solidFill>
                  <a:srgbClr val="0070C0"/>
                </a:solidFill>
              </a:rPr>
              <a:t> to </a:t>
            </a:r>
            <a:r>
              <a:rPr lang="fr-CH" sz="2800" dirty="0" err="1">
                <a:solidFill>
                  <a:srgbClr val="0070C0"/>
                </a:solidFill>
              </a:rPr>
              <a:t>obtain</a:t>
            </a:r>
            <a:r>
              <a:rPr lang="fr-CH" sz="2800" dirty="0">
                <a:solidFill>
                  <a:srgbClr val="0070C0"/>
                </a:solidFill>
              </a:rPr>
              <a:t> </a:t>
            </a:r>
            <a:r>
              <a:rPr lang="fr-CH" sz="2800" dirty="0" err="1">
                <a:solidFill>
                  <a:srgbClr val="0070C0"/>
                </a:solidFill>
              </a:rPr>
              <a:t>this</a:t>
            </a:r>
            <a:r>
              <a:rPr lang="fr-CH" sz="2800" dirty="0">
                <a:solidFill>
                  <a:srgbClr val="0070C0"/>
                </a:solidFill>
              </a:rPr>
              <a:t> </a:t>
            </a:r>
            <a:r>
              <a:rPr lang="fr-CH" sz="2800" dirty="0" err="1">
                <a:solidFill>
                  <a:srgbClr val="0070C0"/>
                </a:solidFill>
              </a:rPr>
              <a:t>result</a:t>
            </a:r>
            <a:r>
              <a:rPr lang="fr-CH" sz="2800" dirty="0">
                <a:solidFill>
                  <a:srgbClr val="0070C0"/>
                </a:solidFill>
              </a:rPr>
              <a:t> </a:t>
            </a:r>
            <a:r>
              <a:rPr lang="fr-CH" sz="2800" dirty="0" err="1">
                <a:solidFill>
                  <a:srgbClr val="0070C0"/>
                </a:solidFill>
              </a:rPr>
              <a:t>list</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fr-CH" sz="2800" dirty="0" err="1" smtClean="0">
                <a:solidFill>
                  <a:srgbClr val="0070C0"/>
                </a:solidFill>
              </a:rPr>
              <a:t>Automatic</a:t>
            </a:r>
            <a:r>
              <a:rPr lang="fr-CH" sz="2800" dirty="0" smtClean="0">
                <a:solidFill>
                  <a:srgbClr val="0070C0"/>
                </a:solidFill>
              </a:rPr>
              <a:t>	</a:t>
            </a:r>
            <a:endParaRPr lang="es-BO" sz="2800" dirty="0">
              <a:solidFill>
                <a:srgbClr val="0070C0"/>
              </a:solidFill>
            </a:endParaRPr>
          </a:p>
          <a:p>
            <a:pPr marL="0" indent="0">
              <a:buNone/>
            </a:pPr>
            <a:endParaRPr lang="es-BO" sz="2800" dirty="0">
              <a:solidFill>
                <a:srgbClr val="0070C0"/>
              </a:solidFill>
            </a:endParaRPr>
          </a:p>
        </p:txBody>
      </p:sp>
      <p:sp>
        <p:nvSpPr>
          <p:cNvPr id="8" name="Content Placeholder 4"/>
          <p:cNvSpPr txBox="1">
            <a:spLocks/>
          </p:cNvSpPr>
          <p:nvPr/>
        </p:nvSpPr>
        <p:spPr>
          <a:xfrm>
            <a:off x="1829367" y="2748013"/>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0070C0"/>
                </a:solidFill>
              </a:rPr>
              <a:t>Supervised</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noaction" highlightClick="1">
              <a:snd r:embed="rId4" name="hammer.wav"/>
            </a:hlinkClick>
          </p:cNvPr>
          <p:cNvSpPr/>
          <p:nvPr/>
        </p:nvSpPr>
        <p:spPr>
          <a:xfrm>
            <a:off x="1003434"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1889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a:t>
            </a:r>
            <a:r>
              <a:rPr lang="fr-CH" sz="2800" dirty="0" err="1" smtClean="0">
                <a:solidFill>
                  <a:srgbClr val="0070C0"/>
                </a:solidFill>
              </a:rPr>
              <a:t>which</a:t>
            </a:r>
            <a:r>
              <a:rPr lang="fr-CH" sz="2800" dirty="0" smtClean="0">
                <a:solidFill>
                  <a:srgbClr val="0070C0"/>
                </a:solidFill>
              </a:rPr>
              <a:t> </a:t>
            </a:r>
            <a:r>
              <a:rPr lang="fr-CH" sz="2800" dirty="0" err="1" smtClean="0">
                <a:solidFill>
                  <a:srgbClr val="0070C0"/>
                </a:solidFill>
              </a:rPr>
              <a:t>languages</a:t>
            </a:r>
            <a:r>
              <a:rPr lang="fr-CH" sz="2800" dirty="0" smtClean="0">
                <a:solidFill>
                  <a:srgbClr val="0070C0"/>
                </a:solidFill>
              </a:rPr>
              <a:t> are </a:t>
            </a:r>
            <a:r>
              <a:rPr lang="fr-CH" sz="2800" dirty="0" err="1" smtClean="0">
                <a:solidFill>
                  <a:srgbClr val="0070C0"/>
                </a:solidFill>
              </a:rPr>
              <a:t>supported</a:t>
            </a:r>
            <a:r>
              <a:rPr lang="fr-CH" sz="2800" dirty="0" smtClean="0">
                <a:solidFill>
                  <a:srgbClr val="0070C0"/>
                </a:solidFill>
              </a:rPr>
              <a:t> by CLIR?</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err="1" smtClean="0">
                <a:solidFill>
                  <a:srgbClr val="0070C0"/>
                </a:solidFill>
              </a:rPr>
              <a:t>Chinese</a:t>
            </a:r>
            <a:endParaRPr lang="es-BO" sz="2800" dirty="0">
              <a:solidFill>
                <a:srgbClr val="0070C0"/>
              </a:solidFill>
            </a:endParaRPr>
          </a:p>
        </p:txBody>
      </p:sp>
      <p:sp>
        <p:nvSpPr>
          <p:cNvPr id="6" name="Content Placeholder 4"/>
          <p:cNvSpPr txBox="1">
            <a:spLocks/>
          </p:cNvSpPr>
          <p:nvPr/>
        </p:nvSpPr>
        <p:spPr>
          <a:xfrm>
            <a:off x="1864658" y="3714750"/>
            <a:ext cx="27073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Korean</a:t>
            </a:r>
            <a:endParaRPr lang="es-BO" sz="2800" b="1" dirty="0">
              <a:solidFill>
                <a:srgbClr val="0070C0"/>
              </a:solidFill>
            </a:endParaRPr>
          </a:p>
        </p:txBody>
      </p:sp>
      <p:sp>
        <p:nvSpPr>
          <p:cNvPr id="7" name="Content Placeholder 4"/>
          <p:cNvSpPr txBox="1">
            <a:spLocks/>
          </p:cNvSpPr>
          <p:nvPr/>
        </p:nvSpPr>
        <p:spPr>
          <a:xfrm>
            <a:off x="1828800" y="2909236"/>
            <a:ext cx="32766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Swedish</a:t>
            </a:r>
            <a:endParaRPr lang="es-BO" sz="2800" dirty="0">
              <a:solidFill>
                <a:srgbClr val="0070C0"/>
              </a:solidFill>
            </a:endParaRPr>
          </a:p>
        </p:txBody>
      </p:sp>
      <p:sp>
        <p:nvSpPr>
          <p:cNvPr id="8" name="Content Placeholder 4"/>
          <p:cNvSpPr txBox="1">
            <a:spLocks/>
          </p:cNvSpPr>
          <p:nvPr/>
        </p:nvSpPr>
        <p:spPr>
          <a:xfrm>
            <a:off x="1828799" y="4629150"/>
            <a:ext cx="27431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French</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648590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Questions/concerns</a:t>
            </a:r>
          </a:p>
        </p:txBody>
      </p:sp>
      <p:sp>
        <p:nvSpPr>
          <p:cNvPr id="86019" name="Rectangle 3"/>
          <p:cNvSpPr>
            <a:spLocks noGrp="1" noChangeArrowheads="1"/>
          </p:cNvSpPr>
          <p:nvPr>
            <p:ph type="body" idx="1"/>
          </p:nvPr>
        </p:nvSpPr>
        <p:spPr>
          <a:xfrm>
            <a:off x="539750" y="2505075"/>
            <a:ext cx="8229600" cy="4352925"/>
          </a:xfrm>
        </p:spPr>
        <p:txBody>
          <a:bodyPr/>
          <a:lstStyle/>
          <a:p>
            <a:pPr>
              <a:buFontTx/>
              <a:buNone/>
            </a:pPr>
            <a:r>
              <a:rPr lang="en-US" altLang="en-US" sz="5400" b="1">
                <a:solidFill>
                  <a:srgbClr val="0033CC"/>
                </a:solidFill>
              </a:rPr>
              <a:t>patentscope@wipo.int</a:t>
            </a:r>
          </a:p>
        </p:txBody>
      </p:sp>
    </p:spTree>
    <p:extLst>
      <p:ext uri="{BB962C8B-B14F-4D97-AF65-F5344CB8AC3E}">
        <p14:creationId xmlns:p14="http://schemas.microsoft.com/office/powerpoint/2010/main" val="2420920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chemeClr val="tx2"/>
                </a:solidFill>
              </a:rPr>
              <a:t>Q:2: </a:t>
            </a:r>
            <a:r>
              <a:rPr lang="fr-CH" sz="2800" dirty="0" smtClean="0">
                <a:solidFill>
                  <a:srgbClr val="0070C0"/>
                </a:solidFill>
              </a:rPr>
              <a:t> </a:t>
            </a:r>
            <a:r>
              <a:rPr lang="fr-CH" sz="2800" dirty="0" err="1">
                <a:solidFill>
                  <a:srgbClr val="0070C0"/>
                </a:solidFill>
              </a:rPr>
              <a:t>which</a:t>
            </a:r>
            <a:r>
              <a:rPr lang="fr-CH" sz="2800" dirty="0">
                <a:solidFill>
                  <a:srgbClr val="0070C0"/>
                </a:solidFill>
              </a:rPr>
              <a:t> </a:t>
            </a:r>
            <a:r>
              <a:rPr lang="fr-CH" sz="2800" dirty="0" err="1">
                <a:solidFill>
                  <a:srgbClr val="0070C0"/>
                </a:solidFill>
              </a:rPr>
              <a:t>languages</a:t>
            </a:r>
            <a:r>
              <a:rPr lang="fr-CH" sz="2800" dirty="0">
                <a:solidFill>
                  <a:srgbClr val="0070C0"/>
                </a:solidFill>
              </a:rPr>
              <a:t> are </a:t>
            </a:r>
            <a:r>
              <a:rPr lang="fr-CH" sz="2800" dirty="0" err="1">
                <a:solidFill>
                  <a:srgbClr val="0070C0"/>
                </a:solidFill>
              </a:rPr>
              <a:t>supported</a:t>
            </a:r>
            <a:r>
              <a:rPr lang="fr-CH" sz="2800" dirty="0">
                <a:solidFill>
                  <a:srgbClr val="0070C0"/>
                </a:solidFill>
              </a:rPr>
              <a:t> by CLIR?</a:t>
            </a:r>
            <a:endParaRPr lang="es-BO" sz="2800" dirty="0">
              <a:solidFill>
                <a:schemeClr val="tx2"/>
              </a:solidFill>
            </a:endParaRPr>
          </a:p>
        </p:txBody>
      </p:sp>
      <p:sp>
        <p:nvSpPr>
          <p:cNvPr id="5" name="Content Placeholder 4"/>
          <p:cNvSpPr>
            <a:spLocks noGrp="1"/>
          </p:cNvSpPr>
          <p:nvPr>
            <p:ph idx="1"/>
          </p:nvPr>
        </p:nvSpPr>
        <p:spPr>
          <a:xfrm>
            <a:off x="1828800" y="1767439"/>
            <a:ext cx="3211394" cy="730317"/>
          </a:xfrm>
          <a:solidFill>
            <a:srgbClr val="FFFF00"/>
          </a:solidFill>
        </p:spPr>
        <p:txBody>
          <a:bodyPr>
            <a:normAutofit/>
          </a:bodyPr>
          <a:lstStyle/>
          <a:p>
            <a:pPr marL="0" indent="0">
              <a:buNone/>
            </a:pPr>
            <a:r>
              <a:rPr lang="fr-CH" sz="2800" dirty="0" err="1" smtClean="0">
                <a:solidFill>
                  <a:srgbClr val="0070C0"/>
                </a:solidFill>
              </a:rPr>
              <a:t>Chinese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3211394"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Swedish</a:t>
            </a:r>
            <a:endParaRPr lang="es-BO" sz="2800" dirty="0">
              <a:solidFill>
                <a:srgbClr val="0070C0"/>
              </a:solidFill>
            </a:endParaRPr>
          </a:p>
        </p:txBody>
      </p:sp>
      <p:sp>
        <p:nvSpPr>
          <p:cNvPr id="8" name="Content Placeholder 4"/>
          <p:cNvSpPr txBox="1">
            <a:spLocks/>
          </p:cNvSpPr>
          <p:nvPr/>
        </p:nvSpPr>
        <p:spPr>
          <a:xfrm>
            <a:off x="1839794" y="3505200"/>
            <a:ext cx="32004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Korean</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32004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French</a:t>
            </a:r>
            <a:endParaRPr lang="es-BO" sz="2800" dirty="0">
              <a:solidFill>
                <a:srgbClr val="0070C0"/>
              </a:solidFill>
            </a:endParaRPr>
          </a:p>
        </p:txBody>
      </p:sp>
    </p:spTree>
    <p:extLst>
      <p:ext uri="{BB962C8B-B14F-4D97-AF65-F5344CB8AC3E}">
        <p14:creationId xmlns:p14="http://schemas.microsoft.com/office/powerpoint/2010/main" val="13589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the most of out CLIR?</a:t>
            </a:r>
            <a:endParaRPr lang="en-US" dirty="0"/>
          </a:p>
        </p:txBody>
      </p:sp>
      <p:sp>
        <p:nvSpPr>
          <p:cNvPr id="3" name="Content Placeholder 2"/>
          <p:cNvSpPr>
            <a:spLocks noGrp="1"/>
          </p:cNvSpPr>
          <p:nvPr>
            <p:ph idx="1"/>
          </p:nvPr>
        </p:nvSpPr>
        <p:spPr>
          <a:xfrm>
            <a:off x="609600" y="1371600"/>
            <a:ext cx="8229600" cy="4352925"/>
          </a:xfrm>
        </p:spPr>
        <p:txBody>
          <a:bodyPr/>
          <a:lstStyle/>
          <a:p>
            <a:pPr>
              <a:buFontTx/>
              <a:buNone/>
            </a:pPr>
            <a:endParaRPr lang="en-US" altLang="en-US" u="sng" dirty="0" smtClean="0"/>
          </a:p>
          <a:p>
            <a:r>
              <a:rPr lang="en-US" altLang="en-US" dirty="0"/>
              <a:t>Expansion </a:t>
            </a:r>
            <a:r>
              <a:rPr lang="en-US" altLang="en-US" dirty="0" smtClean="0"/>
              <a:t>modes:</a:t>
            </a:r>
          </a:p>
          <a:p>
            <a:pPr lvl="1"/>
            <a:r>
              <a:rPr lang="en-US" altLang="en-US" dirty="0" smtClean="0"/>
              <a:t>1 meaning keyword = AUTOMATIC</a:t>
            </a:r>
            <a:endParaRPr lang="en-US" altLang="en-US" dirty="0"/>
          </a:p>
          <a:p>
            <a:pPr lvl="1"/>
            <a:r>
              <a:rPr lang="en-US" altLang="en-US" dirty="0" smtClean="0"/>
              <a:t>All other queries = SUPERVISED</a:t>
            </a:r>
            <a:endParaRPr lang="en-US" altLang="en-US" dirty="0"/>
          </a:p>
          <a:p>
            <a:pPr marL="0" indent="0">
              <a:buNone/>
            </a:pPr>
            <a:endParaRPr lang="en-US" dirty="0" smtClean="0"/>
          </a:p>
          <a:p>
            <a:r>
              <a:rPr lang="en-US" altLang="en-US" dirty="0" smtClean="0"/>
              <a:t>Variants/synonyms</a:t>
            </a:r>
          </a:p>
          <a:p>
            <a:pPr lvl="1"/>
            <a:r>
              <a:rPr lang="en-US" altLang="en-US" dirty="0" smtClean="0"/>
              <a:t>words to be included </a:t>
            </a:r>
            <a:r>
              <a:rPr lang="en-US" altLang="en-US" dirty="0"/>
              <a:t>in </a:t>
            </a:r>
            <a:r>
              <a:rPr lang="en-US" altLang="en-US" dirty="0" smtClean="0"/>
              <a:t>search results</a:t>
            </a:r>
          </a:p>
          <a:p>
            <a:pPr lvl="1"/>
            <a:r>
              <a:rPr lang="en-US" altLang="en-US" dirty="0" smtClean="0"/>
              <a:t>too many results         delete </a:t>
            </a:r>
            <a:r>
              <a:rPr lang="en-US" altLang="en-US" dirty="0"/>
              <a:t>generic </a:t>
            </a:r>
            <a:r>
              <a:rPr lang="en-US" altLang="en-US" dirty="0" smtClean="0"/>
              <a:t>variants</a:t>
            </a:r>
            <a:endParaRPr lang="en-US" altLang="en-US" dirty="0"/>
          </a:p>
          <a:p>
            <a:pPr marL="0" indent="0">
              <a:buNone/>
            </a:pPr>
            <a:endParaRPr lang="en-US" dirty="0"/>
          </a:p>
        </p:txBody>
      </p:sp>
      <p:sp>
        <p:nvSpPr>
          <p:cNvPr id="4" name="Right Arrow 3"/>
          <p:cNvSpPr/>
          <p:nvPr/>
        </p:nvSpPr>
        <p:spPr bwMode="auto">
          <a:xfrm>
            <a:off x="3781124" y="4572000"/>
            <a:ext cx="609600" cy="228600"/>
          </a:xfrm>
          <a:prstGeom prst="rightArrow">
            <a:avLst/>
          </a:prstGeom>
          <a:solidFill>
            <a:srgbClr val="00B0F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24618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the most of out CLIR?</a:t>
            </a:r>
          </a:p>
        </p:txBody>
      </p:sp>
      <p:sp>
        <p:nvSpPr>
          <p:cNvPr id="3" name="Content Placeholder 2"/>
          <p:cNvSpPr>
            <a:spLocks noGrp="1"/>
          </p:cNvSpPr>
          <p:nvPr>
            <p:ph idx="1"/>
          </p:nvPr>
        </p:nvSpPr>
        <p:spPr/>
        <p:txBody>
          <a:bodyPr/>
          <a:lstStyle/>
          <a:p>
            <a:r>
              <a:rPr lang="en-US" altLang="en-US" dirty="0" smtClean="0"/>
              <a:t>Parameters: </a:t>
            </a:r>
          </a:p>
          <a:p>
            <a:pPr lvl="1"/>
            <a:r>
              <a:rPr lang="en-US" altLang="en-US" dirty="0" smtClean="0"/>
              <a:t>1</a:t>
            </a:r>
            <a:r>
              <a:rPr lang="en-US" altLang="en-US" dirty="0"/>
              <a:t>. Title and abstract: unconstrained </a:t>
            </a:r>
            <a:r>
              <a:rPr lang="en-US" altLang="en-US" dirty="0" smtClean="0"/>
              <a:t>distance</a:t>
            </a:r>
          </a:p>
          <a:p>
            <a:pPr lvl="1"/>
            <a:r>
              <a:rPr lang="en-US" altLang="en-US" dirty="0" smtClean="0"/>
              <a:t>2</a:t>
            </a:r>
            <a:r>
              <a:rPr lang="en-US" altLang="en-US" dirty="0"/>
              <a:t>. Claims: sentence/paragraph </a:t>
            </a:r>
            <a:r>
              <a:rPr lang="en-US" altLang="en-US" dirty="0" smtClean="0"/>
              <a:t>distance</a:t>
            </a:r>
          </a:p>
          <a:p>
            <a:pPr lvl="1"/>
            <a:r>
              <a:rPr lang="en-US" altLang="en-US" dirty="0" smtClean="0"/>
              <a:t>3</a:t>
            </a:r>
            <a:r>
              <a:rPr lang="en-US" altLang="en-US" dirty="0"/>
              <a:t>. Description: sentence/paragraph distance</a:t>
            </a:r>
          </a:p>
          <a:p>
            <a:pPr>
              <a:buFontTx/>
              <a:buNone/>
            </a:pPr>
            <a:endParaRPr lang="en-US" altLang="en-US" dirty="0"/>
          </a:p>
          <a:p>
            <a:r>
              <a:rPr lang="en-US" altLang="en-US" dirty="0"/>
              <a:t>Stemming recommended</a:t>
            </a:r>
          </a:p>
          <a:p>
            <a:pPr marL="0" indent="0">
              <a:buNone/>
            </a:pPr>
            <a:endParaRPr lang="en-US" dirty="0"/>
          </a:p>
        </p:txBody>
      </p:sp>
    </p:spTree>
    <p:extLst>
      <p:ext uri="{BB962C8B-B14F-4D97-AF65-F5344CB8AC3E}">
        <p14:creationId xmlns:p14="http://schemas.microsoft.com/office/powerpoint/2010/main" val="3976531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was it developed?</a:t>
            </a:r>
            <a:endParaRPr lang="en-US" dirty="0"/>
          </a:p>
        </p:txBody>
      </p:sp>
      <p:sp>
        <p:nvSpPr>
          <p:cNvPr id="3" name="Content Placeholder 2"/>
          <p:cNvSpPr>
            <a:spLocks noGrp="1"/>
          </p:cNvSpPr>
          <p:nvPr>
            <p:ph idx="1"/>
          </p:nvPr>
        </p:nvSpPr>
        <p:spPr/>
        <p:txBody>
          <a:bodyPr/>
          <a:lstStyle/>
          <a:p>
            <a:r>
              <a:rPr lang="en-US" altLang="en-US" dirty="0"/>
              <a:t>Compilation of </a:t>
            </a:r>
            <a:r>
              <a:rPr lang="en-US" altLang="en-US" dirty="0" smtClean="0"/>
              <a:t>long lists </a:t>
            </a:r>
            <a:r>
              <a:rPr lang="en-US" altLang="en-US" dirty="0"/>
              <a:t>of titles in language pairs </a:t>
            </a:r>
          </a:p>
          <a:p>
            <a:r>
              <a:rPr lang="en-US" altLang="en-US" dirty="0"/>
              <a:t>Creation of in-house extraction methodology </a:t>
            </a:r>
          </a:p>
          <a:p>
            <a:r>
              <a:rPr lang="en-US" altLang="en-US" dirty="0"/>
              <a:t>Tool learns statistical bilingual dictionaries of titles</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81350"/>
            <a:ext cx="52292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193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dirty="0" smtClean="0"/>
              <a:t>Quality of dictionaries</a:t>
            </a:r>
            <a:endParaRPr lang="en-US" altLang="en-US" dirty="0"/>
          </a:p>
        </p:txBody>
      </p:sp>
      <p:sp>
        <p:nvSpPr>
          <p:cNvPr id="143363" name="Rectangle 3"/>
          <p:cNvSpPr>
            <a:spLocks noGrp="1" noChangeArrowheads="1"/>
          </p:cNvSpPr>
          <p:nvPr>
            <p:ph type="body" sz="half" idx="1"/>
          </p:nvPr>
        </p:nvSpPr>
        <p:spPr>
          <a:xfrm>
            <a:off x="457200" y="1773238"/>
            <a:ext cx="8435975" cy="4824412"/>
          </a:xfrm>
        </p:spPr>
        <p:txBody>
          <a:bodyPr/>
          <a:lstStyle/>
          <a:p>
            <a:pPr lvl="1">
              <a:buFontTx/>
              <a:buNone/>
            </a:pPr>
            <a:endParaRPr lang="en-US" altLang="en-US" sz="2000" dirty="0"/>
          </a:p>
          <a:p>
            <a:pPr lvl="1">
              <a:buFontTx/>
              <a:buNone/>
            </a:pPr>
            <a:endParaRPr lang="en-US" altLang="en-US" sz="2000" dirty="0"/>
          </a:p>
          <a:p>
            <a:pPr lvl="1">
              <a:buFontTx/>
              <a:buNone/>
            </a:pPr>
            <a:endParaRPr lang="en-US" altLang="en-US" sz="2000" dirty="0"/>
          </a:p>
          <a:p>
            <a:pPr lvl="1">
              <a:buFontTx/>
              <a:buNone/>
            </a:pPr>
            <a:endParaRPr lang="en-US" altLang="en-US" sz="2000" dirty="0"/>
          </a:p>
          <a:p>
            <a:pPr lvl="1">
              <a:buFontTx/>
              <a:buNone/>
            </a:pPr>
            <a:endParaRPr lang="en-US" altLang="en-US" sz="2000" dirty="0"/>
          </a:p>
          <a:p>
            <a:pPr lvl="1">
              <a:buFontTx/>
              <a:buNone/>
            </a:pPr>
            <a:r>
              <a:rPr lang="en-US" altLang="en-US" sz="2000" dirty="0"/>
              <a:t>Chinese		Korean			Dutch</a:t>
            </a:r>
          </a:p>
          <a:p>
            <a:pPr lvl="1">
              <a:buFontTx/>
              <a:buNone/>
            </a:pPr>
            <a:r>
              <a:rPr lang="en-US" altLang="en-US" sz="2000" dirty="0"/>
              <a:t>English		Portuguese		Italian</a:t>
            </a:r>
          </a:p>
          <a:p>
            <a:pPr lvl="1">
              <a:buFontTx/>
              <a:buNone/>
            </a:pPr>
            <a:r>
              <a:rPr lang="en-US" altLang="en-US" sz="2000" dirty="0"/>
              <a:t>French		Russian		</a:t>
            </a:r>
            <a:r>
              <a:rPr lang="en-US" altLang="en-US" sz="2000" dirty="0" smtClean="0"/>
              <a:t>Swedish</a:t>
            </a:r>
          </a:p>
          <a:p>
            <a:pPr lvl="1">
              <a:buFontTx/>
              <a:buNone/>
            </a:pPr>
            <a:r>
              <a:rPr lang="en-US" altLang="en-US" sz="2000" dirty="0" smtClean="0"/>
              <a:t>German</a:t>
            </a:r>
            <a:r>
              <a:rPr lang="en-US" altLang="en-US" sz="2000" dirty="0"/>
              <a:t>		</a:t>
            </a:r>
            <a:r>
              <a:rPr lang="en-US" altLang="en-US" sz="2000" dirty="0" smtClean="0"/>
              <a:t>Spanish		Polish</a:t>
            </a:r>
            <a:endParaRPr lang="en-US" altLang="en-US" sz="2000" dirty="0"/>
          </a:p>
          <a:p>
            <a:pPr lvl="1">
              <a:buFontTx/>
              <a:buNone/>
            </a:pPr>
            <a:r>
              <a:rPr lang="en-US" altLang="en-US" sz="2000" dirty="0"/>
              <a:t>Japanese	</a:t>
            </a:r>
            <a:r>
              <a:rPr lang="en-US" altLang="en-US" sz="2000" dirty="0" smtClean="0"/>
              <a:t>				Danish</a:t>
            </a:r>
            <a:r>
              <a:rPr lang="en-US" altLang="en-US" sz="2000" dirty="0"/>
              <a:t>	</a:t>
            </a:r>
          </a:p>
          <a:p>
            <a:pPr lvl="1">
              <a:buFontTx/>
              <a:buNone/>
            </a:pPr>
            <a:endParaRPr lang="en-US" altLang="en-US" sz="2000" dirty="0"/>
          </a:p>
        </p:txBody>
      </p:sp>
      <p:graphicFrame>
        <p:nvGraphicFramePr>
          <p:cNvPr id="143364" name="Object 4"/>
          <p:cNvGraphicFramePr>
            <a:graphicFrameLocks noGrp="1" noChangeAspect="1"/>
          </p:cNvGraphicFramePr>
          <p:nvPr>
            <p:ph sz="quarter" idx="2"/>
            <p:extLst/>
          </p:nvPr>
        </p:nvGraphicFramePr>
        <p:xfrm>
          <a:off x="838200" y="1524000"/>
          <a:ext cx="1046162" cy="1593850"/>
        </p:xfrm>
        <a:graphic>
          <a:graphicData uri="http://schemas.openxmlformats.org/presentationml/2006/ole">
            <mc:AlternateContent xmlns:mc="http://schemas.openxmlformats.org/markup-compatibility/2006">
              <mc:Choice xmlns:v="urn:schemas-microsoft-com:vml" Requires="v">
                <p:oleObj spid="_x0000_s2119" r:id="rId4" imgW="3187302" imgH="4850794" progId="">
                  <p:embed/>
                </p:oleObj>
              </mc:Choice>
              <mc:Fallback>
                <p:oleObj r:id="rId4" imgW="3187302" imgH="4850794" progId="">
                  <p:embed/>
                  <p:pic>
                    <p:nvPicPr>
                      <p:cNvPr id="143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1046162"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Grp="1" noChangeAspect="1"/>
          </p:cNvGraphicFramePr>
          <p:nvPr>
            <p:ph sz="quarter" idx="3"/>
            <p:extLst/>
          </p:nvPr>
        </p:nvGraphicFramePr>
        <p:xfrm>
          <a:off x="3200400" y="1447800"/>
          <a:ext cx="1047750" cy="1741488"/>
        </p:xfrm>
        <a:graphic>
          <a:graphicData uri="http://schemas.openxmlformats.org/presentationml/2006/ole">
            <mc:AlternateContent xmlns:mc="http://schemas.openxmlformats.org/markup-compatibility/2006">
              <mc:Choice xmlns:v="urn:schemas-microsoft-com:vml" Requires="v">
                <p:oleObj spid="_x0000_s2120" r:id="rId6" imgW="2031746" imgH="3377778" progId="">
                  <p:embed/>
                </p:oleObj>
              </mc:Choice>
              <mc:Fallback>
                <p:oleObj r:id="rId6" imgW="2031746" imgH="3377778" progId="">
                  <p:embed/>
                  <p:pic>
                    <p:nvPicPr>
                      <p:cNvPr id="14336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447800"/>
                        <a:ext cx="104775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extLst/>
          </p:nvPr>
        </p:nvGraphicFramePr>
        <p:xfrm>
          <a:off x="5867400" y="1524000"/>
          <a:ext cx="1062037" cy="1627188"/>
        </p:xfrm>
        <a:graphic>
          <a:graphicData uri="http://schemas.openxmlformats.org/presentationml/2006/ole">
            <mc:AlternateContent xmlns:mc="http://schemas.openxmlformats.org/markup-compatibility/2006">
              <mc:Choice xmlns:v="urn:schemas-microsoft-com:vml" Requires="v">
                <p:oleObj spid="_x0000_s2121" r:id="rId8" imgW="2031746" imgH="3111111" progId="">
                  <p:embed/>
                </p:oleObj>
              </mc:Choice>
              <mc:Fallback>
                <p:oleObj r:id="rId8" imgW="2031746" imgH="3111111" progId="">
                  <p:embed/>
                  <p:pic>
                    <p:nvPicPr>
                      <p:cNvPr id="14336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524000"/>
                        <a:ext cx="1062037"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4993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dirty="0" smtClean="0"/>
              <a:t>Disambiguation</a:t>
            </a:r>
            <a:endParaRPr lang="en-US" altLang="en-US" dirty="0"/>
          </a:p>
        </p:txBody>
      </p:sp>
      <p:sp>
        <p:nvSpPr>
          <p:cNvPr id="144387" name="Rectangle 3"/>
          <p:cNvSpPr>
            <a:spLocks noGrp="1" noChangeArrowheads="1"/>
          </p:cNvSpPr>
          <p:nvPr>
            <p:ph type="body" idx="1"/>
          </p:nvPr>
        </p:nvSpPr>
        <p:spPr/>
        <p:txBody>
          <a:bodyPr/>
          <a:lstStyle/>
          <a:p>
            <a:pPr marL="457200" indent="-457200"/>
            <a:r>
              <a:rPr lang="en-US" altLang="en-US" dirty="0" smtClean="0"/>
              <a:t>Process of </a:t>
            </a:r>
            <a:r>
              <a:rPr lang="en-US" altLang="en-US" dirty="0"/>
              <a:t>identifying the sense of a word in a sentence. </a:t>
            </a:r>
            <a:r>
              <a:rPr lang="en-US" altLang="en-US" sz="1200" dirty="0">
                <a:hlinkClick r:id="rId3"/>
              </a:rPr>
              <a:t>http://en.wikipedia.org/wiki/Disambiguation_%</a:t>
            </a:r>
            <a:r>
              <a:rPr lang="en-US" altLang="en-US" sz="1200" dirty="0" smtClean="0">
                <a:hlinkClick r:id="rId3"/>
              </a:rPr>
              <a:t>28disambiguation%29</a:t>
            </a:r>
            <a:endParaRPr lang="en-US" altLang="en-US" sz="1200" dirty="0" smtClean="0"/>
          </a:p>
          <a:p>
            <a:pPr marL="0" indent="0">
              <a:buNone/>
            </a:pPr>
            <a:endParaRPr lang="en-US" altLang="en-US" sz="1200" dirty="0" smtClean="0"/>
          </a:p>
          <a:p>
            <a:pPr marL="457200" indent="-457200"/>
            <a:r>
              <a:rPr lang="en-US" altLang="en-US" dirty="0" smtClean="0"/>
              <a:t>Applied </a:t>
            </a:r>
            <a:r>
              <a:rPr lang="en-US" altLang="en-US" dirty="0"/>
              <a:t>to </a:t>
            </a:r>
            <a:r>
              <a:rPr lang="en-US" altLang="en-US" dirty="0" smtClean="0"/>
              <a:t>keywords:</a:t>
            </a:r>
          </a:p>
          <a:p>
            <a:pPr marL="857250" lvl="1" indent="-457200"/>
            <a:r>
              <a:rPr lang="en-US" altLang="en-US" dirty="0"/>
              <a:t>t</a:t>
            </a:r>
            <a:r>
              <a:rPr lang="en-US" altLang="en-US" dirty="0" smtClean="0"/>
              <a:t>echnical domains</a:t>
            </a:r>
          </a:p>
          <a:p>
            <a:pPr marL="857250" lvl="1" indent="-457200"/>
            <a:r>
              <a:rPr lang="fr-CH" altLang="en-US" dirty="0" err="1" smtClean="0"/>
              <a:t>variants</a:t>
            </a:r>
            <a:endParaRPr lang="en-US" altLang="en-US" dirty="0"/>
          </a:p>
        </p:txBody>
      </p:sp>
    </p:spTree>
    <p:extLst>
      <p:ext uri="{BB962C8B-B14F-4D97-AF65-F5344CB8AC3E}">
        <p14:creationId xmlns:p14="http://schemas.microsoft.com/office/powerpoint/2010/main" val="3411012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626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Future/</a:t>
            </a:r>
            <a:r>
              <a:rPr lang="fr-CH" dirty="0" err="1"/>
              <a:t>past</a:t>
            </a:r>
            <a:r>
              <a:rPr lang="fr-CH" dirty="0"/>
              <a:t> </a:t>
            </a:r>
            <a:r>
              <a:rPr lang="fr-CH" dirty="0" err="1"/>
              <a:t>webinars</a:t>
            </a:r>
            <a:r>
              <a:rPr lang="fr-CH" dirty="0" smtClean="0"/>
              <a:t>:</a:t>
            </a:r>
            <a:endParaRPr lang="en-US" dirty="0"/>
          </a:p>
        </p:txBody>
      </p:sp>
      <p:sp>
        <p:nvSpPr>
          <p:cNvPr id="7" name="Rectangle 6"/>
          <p:cNvSpPr/>
          <p:nvPr/>
        </p:nvSpPr>
        <p:spPr>
          <a:xfrm>
            <a:off x="406061" y="1077951"/>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pic>
        <p:nvPicPr>
          <p:cNvPr id="3" name="Picture 2"/>
          <p:cNvPicPr>
            <a:picLocks noChangeAspect="1"/>
          </p:cNvPicPr>
          <p:nvPr/>
        </p:nvPicPr>
        <p:blipFill>
          <a:blip r:embed="rId2"/>
          <a:stretch>
            <a:fillRect/>
          </a:stretch>
        </p:blipFill>
        <p:spPr>
          <a:xfrm>
            <a:off x="304800" y="1722438"/>
            <a:ext cx="8696325" cy="7203964"/>
          </a:xfrm>
          <a:prstGeom prst="rect">
            <a:avLst/>
          </a:prstGeom>
        </p:spPr>
      </p:pic>
      <p:sp>
        <p:nvSpPr>
          <p:cNvPr id="10" name="Rounded Rectangle 9"/>
          <p:cNvSpPr/>
          <p:nvPr/>
        </p:nvSpPr>
        <p:spPr bwMode="auto">
          <a:xfrm>
            <a:off x="307298" y="4191000"/>
            <a:ext cx="5788702" cy="259080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Rounded Rectangle 10"/>
          <p:cNvSpPr/>
          <p:nvPr/>
        </p:nvSpPr>
        <p:spPr bwMode="auto">
          <a:xfrm>
            <a:off x="3814762" y="4038600"/>
            <a:ext cx="2128838" cy="8382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2159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1066800"/>
            <a:ext cx="6753225" cy="8067675"/>
          </a:xfrm>
          <a:prstGeom prst="rect">
            <a:avLst/>
          </a:prstGeom>
        </p:spPr>
      </p:pic>
      <p:sp>
        <p:nvSpPr>
          <p:cNvPr id="5" name="Rounded Rectangle 4"/>
          <p:cNvSpPr/>
          <p:nvPr/>
        </p:nvSpPr>
        <p:spPr bwMode="auto">
          <a:xfrm>
            <a:off x="1143000" y="2895600"/>
            <a:ext cx="5181600" cy="8382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070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Design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en-US" dirty="0" smtClean="0"/>
              <a:t>How </a:t>
            </a:r>
            <a:r>
              <a:rPr lang="en-US" dirty="0"/>
              <a:t>to read, save &amp; share your results in the Global Design </a:t>
            </a:r>
            <a:r>
              <a:rPr lang="en-US" dirty="0" smtClean="0"/>
              <a:t>Database</a:t>
            </a:r>
          </a:p>
          <a:p>
            <a:pPr marL="0" indent="0">
              <a:buNone/>
            </a:pPr>
            <a:endParaRPr lang="fr-CH" dirty="0" smtClean="0"/>
          </a:p>
          <a:p>
            <a:pPr lvl="1"/>
            <a:r>
              <a:rPr lang="fr-CH" dirty="0" smtClean="0"/>
              <a:t>August 27 at 5:30pm CEST</a:t>
            </a:r>
          </a:p>
          <a:p>
            <a:pPr marL="457200" lvl="1" indent="0">
              <a:buNone/>
            </a:pPr>
            <a:r>
              <a:rPr lang="en-US" dirty="0">
                <a:hlinkClick r:id="rId2"/>
              </a:rPr>
              <a:t>https://</a:t>
            </a:r>
            <a:r>
              <a:rPr lang="en-US" dirty="0" smtClean="0">
                <a:hlinkClick r:id="rId2"/>
              </a:rPr>
              <a:t>attendee.gotowebinar.com/register/7193558519342710018</a:t>
            </a:r>
            <a:r>
              <a:rPr lang="en-US" dirty="0" smtClean="0"/>
              <a:t> </a:t>
            </a:r>
            <a:endParaRPr lang="en-US" dirty="0"/>
          </a:p>
        </p:txBody>
      </p:sp>
    </p:spTree>
    <p:extLst>
      <p:ext uri="{BB962C8B-B14F-4D97-AF65-F5344CB8AC3E}">
        <p14:creationId xmlns:p14="http://schemas.microsoft.com/office/powerpoint/2010/main" val="102029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07" y="1179167"/>
            <a:ext cx="4734586" cy="5715798"/>
          </a:xfrm>
          <a:prstGeom prst="rect">
            <a:avLst/>
          </a:prstGeom>
        </p:spPr>
      </p:pic>
      <p:sp>
        <p:nvSpPr>
          <p:cNvPr id="8" name="Title 7"/>
          <p:cNvSpPr>
            <a:spLocks noGrp="1"/>
          </p:cNvSpPr>
          <p:nvPr>
            <p:ph type="title"/>
          </p:nvPr>
        </p:nvSpPr>
        <p:spPr/>
        <p:txBody>
          <a:bodyPr/>
          <a:lstStyle/>
          <a:p>
            <a:r>
              <a:rPr lang="es-CO" dirty="0" smtClean="0"/>
              <a:t>PATENTSCOPE</a:t>
            </a:r>
            <a:endParaRPr lang="es-CO"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707" y="3190363"/>
            <a:ext cx="4734586" cy="3667637"/>
          </a:xfrm>
          <a:prstGeom prst="rect">
            <a:avLst/>
          </a:prstGeom>
          <a:effectLst>
            <a:softEdge rad="31750"/>
          </a:effectLst>
        </p:spPr>
      </p:pic>
      <p:sp>
        <p:nvSpPr>
          <p:cNvPr id="22" name="Rectangle 6"/>
          <p:cNvSpPr>
            <a:spLocks noChangeArrowheads="1"/>
          </p:cNvSpPr>
          <p:nvPr/>
        </p:nvSpPr>
        <p:spPr bwMode="auto">
          <a:xfrm flipV="1">
            <a:off x="4038600" y="4715589"/>
            <a:ext cx="8991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Arial Unicode MS"/>
              </a:rPr>
              <a:t>可生物降解</a:t>
            </a: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
          <p:cNvSpPr>
            <a:spLocks noGrp="1" noChangeArrowheads="1"/>
          </p:cNvSpPr>
          <p:nvPr>
            <p:ph idx="1"/>
          </p:nvPr>
        </p:nvSpPr>
        <p:spPr bwMode="auto">
          <a:xfrm rot="19986622">
            <a:off x="3388581" y="4312198"/>
            <a:ext cx="11109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en-US" sz="1600" b="0" i="0" u="none" strike="noStrike" cap="none" normalizeH="0" baseline="0" dirty="0" smtClean="0">
                <a:ln>
                  <a:noFill/>
                </a:ln>
                <a:solidFill>
                  <a:srgbClr val="FF0000"/>
                </a:solidFill>
                <a:effectLst/>
                <a:latin typeface="Arial Unicode MS"/>
              </a:rPr>
              <a:t>생분해 성</a:t>
            </a:r>
            <a:r>
              <a:rPr kumimoji="0" lang="ko-KR" altLang="en-US" sz="1600" b="0" i="0" u="none" strike="noStrike" cap="none" normalizeH="0" baseline="0" dirty="0" smtClean="0">
                <a:ln>
                  <a:noFill/>
                </a:ln>
                <a:solidFill>
                  <a:srgbClr val="FF0000"/>
                </a:solidFill>
                <a:effectLst/>
              </a:rPr>
              <a:t> </a:t>
            </a:r>
            <a:endParaRPr kumimoji="0" lang="ko-KR" altLang="en-US" sz="1600" b="0" i="0" u="none" strike="noStrike" cap="none" normalizeH="0" baseline="0" dirty="0" smtClean="0">
              <a:ln>
                <a:noFill/>
              </a:ln>
              <a:solidFill>
                <a:srgbClr val="FF0000"/>
              </a:solidFill>
              <a:effectLst/>
              <a:latin typeface="Arial" panose="020B0604020202020204" pitchFamily="34" charset="0"/>
            </a:endParaRPr>
          </a:p>
        </p:txBody>
      </p:sp>
      <p:sp>
        <p:nvSpPr>
          <p:cNvPr id="24" name="Rectangle 23"/>
          <p:cNvSpPr/>
          <p:nvPr/>
        </p:nvSpPr>
        <p:spPr>
          <a:xfrm rot="1062755">
            <a:off x="4821385" y="3942625"/>
            <a:ext cx="902811" cy="307777"/>
          </a:xfrm>
          <a:prstGeom prst="rect">
            <a:avLst/>
          </a:prstGeom>
        </p:spPr>
        <p:txBody>
          <a:bodyPr wrap="none">
            <a:spAutoFit/>
          </a:bodyPr>
          <a:lstStyle/>
          <a:p>
            <a:pPr lvl="0" eaLnBrk="0" hangingPunct="0">
              <a:spcBef>
                <a:spcPct val="0"/>
              </a:spcBef>
            </a:pPr>
            <a:r>
              <a:rPr lang="ja-JP" altLang="en-US" sz="1400" dirty="0">
                <a:solidFill>
                  <a:srgbClr val="FF0000"/>
                </a:solidFill>
                <a:latin typeface="Arial Unicode MS"/>
              </a:rPr>
              <a:t>生分解性</a:t>
            </a:r>
            <a:endParaRPr lang="ja-JP" altLang="en-US" sz="1400" dirty="0">
              <a:solidFill>
                <a:srgbClr val="FF0000"/>
              </a:solidFill>
              <a:latin typeface="Arial" panose="020B0604020202020204" pitchFamily="34" charset="0"/>
            </a:endParaRPr>
          </a:p>
        </p:txBody>
      </p:sp>
      <p:sp>
        <p:nvSpPr>
          <p:cNvPr id="25" name="Rectangle 24"/>
          <p:cNvSpPr/>
          <p:nvPr/>
        </p:nvSpPr>
        <p:spPr>
          <a:xfrm rot="544842">
            <a:off x="3489228" y="3490673"/>
            <a:ext cx="1260281" cy="338554"/>
          </a:xfrm>
          <a:prstGeom prst="rect">
            <a:avLst/>
          </a:prstGeom>
        </p:spPr>
        <p:txBody>
          <a:bodyPr wrap="none">
            <a:spAutoFit/>
          </a:bodyPr>
          <a:lstStyle/>
          <a:p>
            <a:pPr lvl="0" eaLnBrk="0" hangingPunct="0">
              <a:spcBef>
                <a:spcPct val="0"/>
              </a:spcBef>
            </a:pPr>
            <a:r>
              <a:rPr lang="zh-CN" altLang="en-US" sz="1600" dirty="0">
                <a:solidFill>
                  <a:srgbClr val="FF0000"/>
                </a:solidFill>
                <a:latin typeface="Arial Unicode MS"/>
              </a:rPr>
              <a:t>可生物降解</a:t>
            </a:r>
            <a:r>
              <a:rPr lang="zh-CN" altLang="en-US" sz="1400" dirty="0">
                <a:solidFill>
                  <a:srgbClr val="FF0000"/>
                </a:solidFill>
              </a:rPr>
              <a:t> </a:t>
            </a:r>
            <a:endParaRPr lang="zh-CN" altLang="en-US" sz="1400" dirty="0">
              <a:solidFill>
                <a:srgbClr val="FF0000"/>
              </a:solidFill>
              <a:latin typeface="Arial" panose="020B0604020202020204" pitchFamily="34" charset="0"/>
            </a:endParaRPr>
          </a:p>
        </p:txBody>
      </p:sp>
      <p:sp>
        <p:nvSpPr>
          <p:cNvPr id="26" name="Rectangle 25"/>
          <p:cNvSpPr/>
          <p:nvPr/>
        </p:nvSpPr>
        <p:spPr>
          <a:xfrm>
            <a:off x="4509101" y="5194890"/>
            <a:ext cx="1132041" cy="307777"/>
          </a:xfrm>
          <a:prstGeom prst="rect">
            <a:avLst/>
          </a:prstGeom>
        </p:spPr>
        <p:txBody>
          <a:bodyPr wrap="none">
            <a:spAutoFit/>
          </a:bodyPr>
          <a:lstStyle/>
          <a:p>
            <a:pPr lvl="0" eaLnBrk="0" hangingPunct="0">
              <a:spcBef>
                <a:spcPct val="0"/>
              </a:spcBef>
            </a:pPr>
            <a:r>
              <a:rPr lang="zh-CN" altLang="en-US" sz="1400" dirty="0">
                <a:solidFill>
                  <a:srgbClr val="FF0000"/>
                </a:solidFill>
                <a:latin typeface="Arial Unicode MS"/>
              </a:rPr>
              <a:t>方便使用的</a:t>
            </a:r>
            <a:r>
              <a:rPr lang="zh-CN" altLang="en-US" sz="1400" dirty="0">
                <a:solidFill>
                  <a:srgbClr val="FF0000"/>
                </a:solidFill>
              </a:rPr>
              <a:t> </a:t>
            </a:r>
            <a:endParaRPr lang="zh-CN" altLang="en-US" sz="1400" dirty="0">
              <a:solidFill>
                <a:srgbClr val="FF0000"/>
              </a:solidFill>
              <a:latin typeface="Arial" panose="020B0604020202020204" pitchFamily="34" charset="0"/>
            </a:endParaRPr>
          </a:p>
        </p:txBody>
      </p:sp>
      <p:sp>
        <p:nvSpPr>
          <p:cNvPr id="27" name="Rectangle 26"/>
          <p:cNvSpPr/>
          <p:nvPr/>
        </p:nvSpPr>
        <p:spPr>
          <a:xfrm>
            <a:off x="4301923" y="4575917"/>
            <a:ext cx="2116285" cy="461665"/>
          </a:xfrm>
          <a:prstGeom prst="rect">
            <a:avLst/>
          </a:prstGeom>
        </p:spPr>
        <p:txBody>
          <a:bodyPr wrap="none">
            <a:spAutoFit/>
          </a:bodyPr>
          <a:lstStyle/>
          <a:p>
            <a:pPr lvl="0" eaLnBrk="0" hangingPunct="0">
              <a:spcBef>
                <a:spcPct val="0"/>
              </a:spcBef>
            </a:pPr>
            <a:r>
              <a:rPr lang="ko-KR" altLang="en-US" dirty="0">
                <a:solidFill>
                  <a:srgbClr val="FF0000"/>
                </a:solidFill>
                <a:latin typeface="Arial Unicode MS"/>
              </a:rPr>
              <a:t>사용하기 쉬운</a:t>
            </a:r>
            <a:endParaRPr lang="ko-KR" altLang="en-US" sz="4800" dirty="0">
              <a:solidFill>
                <a:srgbClr val="FF0000"/>
              </a:solidFill>
              <a:latin typeface="Arial" panose="020B0604020202020204" pitchFamily="34" charset="0"/>
            </a:endParaRPr>
          </a:p>
        </p:txBody>
      </p:sp>
      <p:sp>
        <p:nvSpPr>
          <p:cNvPr id="28" name="Rectangle 27"/>
          <p:cNvSpPr/>
          <p:nvPr/>
        </p:nvSpPr>
        <p:spPr>
          <a:xfrm rot="1057969">
            <a:off x="2913817" y="5194485"/>
            <a:ext cx="2109693" cy="523220"/>
          </a:xfrm>
          <a:prstGeom prst="rect">
            <a:avLst/>
          </a:prstGeom>
        </p:spPr>
        <p:txBody>
          <a:bodyPr wrap="square">
            <a:spAutoFit/>
          </a:bodyPr>
          <a:lstStyle/>
          <a:p>
            <a:pPr lvl="0" eaLnBrk="0" hangingPunct="0">
              <a:spcBef>
                <a:spcPct val="0"/>
              </a:spcBef>
            </a:pPr>
            <a:r>
              <a:rPr lang="ja-JP" altLang="en-US" sz="2800" dirty="0">
                <a:solidFill>
                  <a:srgbClr val="FF0000"/>
                </a:solidFill>
                <a:latin typeface="Arial Unicode MS"/>
              </a:rPr>
              <a:t>使いやすい</a:t>
            </a:r>
            <a:r>
              <a:rPr lang="ja-JP" altLang="en-US" sz="2800" dirty="0">
                <a:solidFill>
                  <a:srgbClr val="FF0000"/>
                </a:solidFill>
              </a:rPr>
              <a:t> </a:t>
            </a:r>
            <a:endParaRPr lang="ja-JP" altLang="en-US" sz="2800" dirty="0">
              <a:solidFill>
                <a:srgbClr val="FF0000"/>
              </a:solidFill>
              <a:latin typeface="Arial" panose="020B0604020202020204" pitchFamily="34" charset="0"/>
            </a:endParaRPr>
          </a:p>
        </p:txBody>
      </p:sp>
      <p:sp>
        <p:nvSpPr>
          <p:cNvPr id="29" name="Rectangle 28"/>
          <p:cNvSpPr/>
          <p:nvPr/>
        </p:nvSpPr>
        <p:spPr>
          <a:xfrm>
            <a:off x="2755076" y="3804037"/>
            <a:ext cx="954107" cy="276999"/>
          </a:xfrm>
          <a:prstGeom prst="rect">
            <a:avLst/>
          </a:prstGeom>
        </p:spPr>
        <p:txBody>
          <a:bodyPr wrap="none">
            <a:spAutoFit/>
          </a:bodyPr>
          <a:lstStyle/>
          <a:p>
            <a:pPr lvl="0" eaLnBrk="0" hangingPunct="0">
              <a:spcBef>
                <a:spcPct val="0"/>
              </a:spcBef>
            </a:pPr>
            <a:r>
              <a:rPr lang="ja-JP" altLang="en-US" sz="1200" dirty="0">
                <a:solidFill>
                  <a:srgbClr val="FF0000"/>
                </a:solidFill>
                <a:latin typeface="Arial Unicode MS"/>
              </a:rPr>
              <a:t>バクテリア</a:t>
            </a:r>
            <a:endParaRPr lang="ja-JP" altLang="en-US" sz="1200" dirty="0">
              <a:solidFill>
                <a:srgbClr val="FF0000"/>
              </a:solidFill>
              <a:latin typeface="Arial" panose="020B0604020202020204" pitchFamily="34" charset="0"/>
            </a:endParaRPr>
          </a:p>
        </p:txBody>
      </p:sp>
      <p:sp>
        <p:nvSpPr>
          <p:cNvPr id="30" name="Rectangle 29"/>
          <p:cNvSpPr/>
          <p:nvPr/>
        </p:nvSpPr>
        <p:spPr>
          <a:xfrm rot="20258898">
            <a:off x="5269154" y="3498566"/>
            <a:ext cx="902811" cy="307777"/>
          </a:xfrm>
          <a:prstGeom prst="rect">
            <a:avLst/>
          </a:prstGeom>
        </p:spPr>
        <p:txBody>
          <a:bodyPr wrap="none">
            <a:spAutoFit/>
          </a:bodyPr>
          <a:lstStyle/>
          <a:p>
            <a:pPr lvl="0" eaLnBrk="0" hangingPunct="0">
              <a:spcBef>
                <a:spcPct val="0"/>
              </a:spcBef>
            </a:pPr>
            <a:r>
              <a:rPr lang="ko-KR" altLang="en-US" sz="1400" dirty="0">
                <a:solidFill>
                  <a:srgbClr val="FF0000"/>
                </a:solidFill>
                <a:latin typeface="Arial Unicode MS"/>
              </a:rPr>
              <a:t>박테리아</a:t>
            </a:r>
            <a:endParaRPr lang="ko-KR" altLang="en-US" sz="1400" dirty="0">
              <a:solidFill>
                <a:srgbClr val="FF0000"/>
              </a:solidFill>
              <a:latin typeface="Arial" panose="020B0604020202020204" pitchFamily="34" charset="0"/>
            </a:endParaRPr>
          </a:p>
        </p:txBody>
      </p:sp>
      <p:sp>
        <p:nvSpPr>
          <p:cNvPr id="31" name="Rectangle 30"/>
          <p:cNvSpPr/>
          <p:nvPr/>
        </p:nvSpPr>
        <p:spPr>
          <a:xfrm>
            <a:off x="5641142" y="5416219"/>
            <a:ext cx="521297" cy="461665"/>
          </a:xfrm>
          <a:prstGeom prst="rect">
            <a:avLst/>
          </a:prstGeom>
        </p:spPr>
        <p:txBody>
          <a:bodyPr wrap="none">
            <a:spAutoFit/>
          </a:bodyPr>
          <a:lstStyle/>
          <a:p>
            <a:pPr lvl="0" eaLnBrk="0" hangingPunct="0">
              <a:spcBef>
                <a:spcPct val="0"/>
              </a:spcBef>
            </a:pPr>
            <a:r>
              <a:rPr lang="zh-CN" altLang="en-US" dirty="0">
                <a:solidFill>
                  <a:srgbClr val="FF0000"/>
                </a:solidFill>
                <a:latin typeface="Arial Unicode MS"/>
              </a:rPr>
              <a:t>菌</a:t>
            </a:r>
            <a:r>
              <a:rPr lang="zh-CN" altLang="en-US" sz="800" dirty="0">
                <a:solidFill>
                  <a:srgbClr val="FF0000"/>
                </a:solidFill>
              </a:rPr>
              <a:t> </a:t>
            </a:r>
            <a:endParaRPr lang="zh-CN" altLang="en-US" sz="4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8783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en-US" dirty="0"/>
              <a:t>How to perform a search in the Global Brand </a:t>
            </a:r>
            <a:r>
              <a:rPr lang="en-US" dirty="0" smtClean="0"/>
              <a:t>Database</a:t>
            </a:r>
          </a:p>
          <a:p>
            <a:pPr marL="0" indent="0">
              <a:buNone/>
            </a:pPr>
            <a:endParaRPr lang="fr-CH" dirty="0"/>
          </a:p>
          <a:p>
            <a:pPr lvl="1"/>
            <a:r>
              <a:rPr lang="fr-CH" dirty="0" err="1" smtClean="0"/>
              <a:t>September</a:t>
            </a:r>
            <a:r>
              <a:rPr lang="fr-CH" dirty="0" smtClean="0"/>
              <a:t> 10 at 5:30pm CEST</a:t>
            </a:r>
          </a:p>
          <a:p>
            <a:pPr marL="457200" lvl="1" indent="0">
              <a:buNone/>
            </a:pPr>
            <a:r>
              <a:rPr lang="en-US" dirty="0">
                <a:hlinkClick r:id="rId2"/>
              </a:rPr>
              <a:t>https://</a:t>
            </a:r>
            <a:r>
              <a:rPr lang="en-US" dirty="0" smtClean="0">
                <a:hlinkClick r:id="rId2"/>
              </a:rPr>
              <a:t>attendee.gotowebinar.com/register/4261005976924616962</a:t>
            </a:r>
            <a:r>
              <a:rPr lang="en-US" dirty="0" smtClean="0"/>
              <a:t> </a:t>
            </a:r>
            <a:endParaRPr lang="en-US" dirty="0"/>
          </a:p>
        </p:txBody>
      </p:sp>
    </p:spTree>
    <p:extLst>
      <p:ext uri="{BB962C8B-B14F-4D97-AF65-F5344CB8AC3E}">
        <p14:creationId xmlns:p14="http://schemas.microsoft.com/office/powerpoint/2010/main" val="2683406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Forum</a:t>
            </a:r>
            <a:endParaRPr lang="en-US" dirty="0"/>
          </a:p>
        </p:txBody>
      </p:sp>
      <p:pic>
        <p:nvPicPr>
          <p:cNvPr id="4" name="Picture 3"/>
          <p:cNvPicPr>
            <a:picLocks noChangeAspect="1"/>
          </p:cNvPicPr>
          <p:nvPr/>
        </p:nvPicPr>
        <p:blipFill>
          <a:blip r:embed="rId3"/>
          <a:stretch>
            <a:fillRect/>
          </a:stretch>
        </p:blipFill>
        <p:spPr>
          <a:xfrm>
            <a:off x="-76200" y="1426382"/>
            <a:ext cx="9563100" cy="3800475"/>
          </a:xfrm>
          <a:prstGeom prst="rect">
            <a:avLst/>
          </a:prstGeom>
        </p:spPr>
      </p:pic>
      <p:sp>
        <p:nvSpPr>
          <p:cNvPr id="5" name="Rounded Rectangle 4"/>
          <p:cNvSpPr/>
          <p:nvPr/>
        </p:nvSpPr>
        <p:spPr bwMode="auto">
          <a:xfrm>
            <a:off x="7543800" y="3276600"/>
            <a:ext cx="1143000" cy="3048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691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28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04800"/>
            <a:ext cx="8229600" cy="4352925"/>
          </a:xfrm>
        </p:spPr>
        <p:txBody>
          <a:bodyPr/>
          <a:lstStyle/>
          <a:p>
            <a:pPr marL="0" indent="0">
              <a:buNone/>
            </a:pPr>
            <a:r>
              <a:rPr lang="en-US" b="1" dirty="0" smtClean="0"/>
              <a:t>Q: </a:t>
            </a:r>
            <a:r>
              <a:rPr lang="en-US" b="1" dirty="0" smtClean="0"/>
              <a:t>How frequently patent application data is updated in CLIR? Is it up-to-date?</a:t>
            </a:r>
          </a:p>
          <a:p>
            <a:pPr marL="0" indent="0">
              <a:buNone/>
            </a:pPr>
            <a:r>
              <a:rPr lang="en-US" dirty="0" smtClean="0"/>
              <a:t>Yes CLIR takes into account all the documents currently available in PATENTSCOPE. The detailed coverage is available </a:t>
            </a:r>
            <a:r>
              <a:rPr lang="en-US" dirty="0" smtClean="0">
                <a:hlinkClick r:id="rId2"/>
              </a:rPr>
              <a:t>here</a:t>
            </a:r>
            <a:r>
              <a:rPr lang="en-US" dirty="0" smtClean="0"/>
              <a:t>.</a:t>
            </a:r>
          </a:p>
          <a:p>
            <a:pPr marL="0" indent="0">
              <a:buNone/>
            </a:pPr>
            <a:endParaRPr lang="en-US" b="1" dirty="0"/>
          </a:p>
          <a:p>
            <a:pPr marL="0" indent="0">
              <a:buNone/>
            </a:pPr>
            <a:r>
              <a:rPr lang="en-US" b="1" dirty="0" smtClean="0"/>
              <a:t>Q:</a:t>
            </a:r>
            <a:r>
              <a:rPr lang="en-US" b="1" dirty="0"/>
              <a:t> </a:t>
            </a:r>
            <a:r>
              <a:rPr lang="en-US" b="1" dirty="0" smtClean="0"/>
              <a:t>A</a:t>
            </a:r>
            <a:r>
              <a:rPr lang="en-US" b="1" dirty="0" smtClean="0"/>
              <a:t>re the results organized by patent families?</a:t>
            </a:r>
            <a:endParaRPr lang="en-US" b="1" dirty="0" smtClean="0"/>
          </a:p>
          <a:p>
            <a:pPr marL="0" indent="0">
              <a:buNone/>
            </a:pPr>
            <a:r>
              <a:rPr lang="en-US" dirty="0" smtClean="0"/>
              <a:t>Not at </a:t>
            </a:r>
            <a:r>
              <a:rPr lang="en-US" dirty="0" smtClean="0"/>
              <a:t>the moment but we are working on a project to offer family information in the near future</a:t>
            </a:r>
            <a:r>
              <a:rPr lang="en-US" dirty="0" smtClean="0"/>
              <a:t>.</a:t>
            </a:r>
            <a:endParaRPr lang="en-US" dirty="0" smtClean="0"/>
          </a:p>
          <a:p>
            <a:pPr marL="0" indent="0">
              <a:buNone/>
            </a:pPr>
            <a:endParaRPr lang="en-US" dirty="0" smtClean="0"/>
          </a:p>
          <a:p>
            <a:pPr marL="0" indent="0">
              <a:buNone/>
            </a:pPr>
            <a:r>
              <a:rPr lang="en-US" b="1" dirty="0" smtClean="0"/>
              <a:t>Q: </a:t>
            </a:r>
            <a:r>
              <a:rPr lang="en-US" b="1" dirty="0" smtClean="0"/>
              <a:t>What happens </a:t>
            </a:r>
            <a:r>
              <a:rPr lang="en-US" b="1" dirty="0" smtClean="0"/>
              <a:t>if the term does not exist?</a:t>
            </a:r>
            <a:endParaRPr lang="en-US" b="1" dirty="0" smtClean="0"/>
          </a:p>
          <a:p>
            <a:pPr marL="0" indent="0">
              <a:buNone/>
            </a:pPr>
            <a:r>
              <a:rPr lang="en-US" dirty="0" smtClean="0"/>
              <a:t>The system will not retrieve any result.</a:t>
            </a:r>
          </a:p>
          <a:p>
            <a:pPr marL="0" indent="0">
              <a:buNone/>
            </a:pPr>
            <a:endParaRPr lang="en-US" b="1" dirty="0" smtClean="0"/>
          </a:p>
          <a:p>
            <a:pPr marL="0" indent="0">
              <a:buNone/>
            </a:pPr>
            <a:r>
              <a:rPr lang="en-US" b="1" dirty="0" smtClean="0"/>
              <a:t>Q</a:t>
            </a:r>
            <a:r>
              <a:rPr lang="en-US" b="1" dirty="0"/>
              <a:t>: Is it possible to submit a query in German?</a:t>
            </a:r>
          </a:p>
          <a:p>
            <a:pPr marL="0" indent="0">
              <a:buNone/>
            </a:pPr>
            <a:r>
              <a:rPr lang="en-US" dirty="0"/>
              <a:t>Yes</a:t>
            </a:r>
            <a:r>
              <a:rPr lang="en-US" b="1" dirty="0"/>
              <a:t> </a:t>
            </a:r>
          </a:p>
          <a:p>
            <a:pPr marL="0" indent="0">
              <a:buNone/>
            </a:pPr>
            <a:endParaRPr lang="en-US" dirty="0" smtClean="0"/>
          </a:p>
          <a:p>
            <a:pPr marL="0" indent="0">
              <a:buNone/>
            </a:pPr>
            <a:endParaRPr lang="fr-CH" dirty="0" smtClean="0"/>
          </a:p>
          <a:p>
            <a:pPr marL="0" indent="0">
              <a:buNone/>
            </a:pPr>
            <a:endParaRPr lang="en-US" b="1" dirty="0"/>
          </a:p>
        </p:txBody>
      </p:sp>
    </p:spTree>
    <p:extLst>
      <p:ext uri="{BB962C8B-B14F-4D97-AF65-F5344CB8AC3E}">
        <p14:creationId xmlns:p14="http://schemas.microsoft.com/office/powerpoint/2010/main" val="27078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534400" cy="7109639"/>
          </a:xfrm>
          <a:prstGeom prst="rect">
            <a:avLst/>
          </a:prstGeom>
        </p:spPr>
        <p:txBody>
          <a:bodyPr wrap="square">
            <a:spAutoFit/>
          </a:bodyPr>
          <a:lstStyle/>
          <a:p>
            <a:pPr marL="0" indent="0">
              <a:buNone/>
            </a:pPr>
            <a:r>
              <a:rPr lang="en-US" b="1" dirty="0" smtClean="0"/>
              <a:t>Q</a:t>
            </a:r>
            <a:r>
              <a:rPr lang="en-US" b="1" dirty="0"/>
              <a:t>: </a:t>
            </a:r>
            <a:r>
              <a:rPr lang="en-US" b="1" dirty="0" smtClean="0"/>
              <a:t>What does the number of results represents?</a:t>
            </a:r>
          </a:p>
          <a:p>
            <a:pPr marL="0" indent="0">
              <a:buNone/>
            </a:pPr>
            <a:r>
              <a:rPr lang="en-US" dirty="0" smtClean="0"/>
              <a:t>The number of matching documents found in PATENTSCOPE. A patent application, its successive publications, and the potential patent count as 1 document in PATENTSCOPE.</a:t>
            </a:r>
          </a:p>
          <a:p>
            <a:pPr marL="0" indent="0">
              <a:buNone/>
            </a:pPr>
            <a:r>
              <a:rPr lang="en-US" b="1" dirty="0"/>
              <a:t>Q: Can we build our query directly in other languages, such as Chinese?</a:t>
            </a:r>
          </a:p>
          <a:p>
            <a:pPr marL="0" indent="0">
              <a:buNone/>
            </a:pPr>
            <a:r>
              <a:rPr lang="en-US" dirty="0"/>
              <a:t>Yes, it is possible. At the moment, you can search in all the filing languages of the documents contained in PATENTSCOPE, such as Arabic, Bulgarian, Cambodian, Chinese, Danish, English, Estonian, French, German, Greek, Hebrew, Italian, Japanese, Korean, Laotian, Portuguese, Romanian, Russian, Spanish, Thai, Vietnamese. </a:t>
            </a:r>
          </a:p>
          <a:p>
            <a:pPr marL="0" indent="0">
              <a:buNone/>
            </a:pPr>
            <a:endParaRPr lang="en-US" b="1"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986463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352925"/>
          </a:xfrm>
        </p:spPr>
        <p:txBody>
          <a:bodyPr/>
          <a:lstStyle/>
          <a:p>
            <a:pPr marL="0" indent="0">
              <a:buNone/>
            </a:pPr>
            <a:r>
              <a:rPr lang="en-US" b="1" dirty="0"/>
              <a:t>Q: Can we find legal status information in PATENTSCOPE?</a:t>
            </a:r>
          </a:p>
          <a:p>
            <a:pPr marL="0" indent="0">
              <a:buNone/>
            </a:pPr>
            <a:r>
              <a:rPr lang="en-US" sz="1800" dirty="0"/>
              <a:t>In order to determine the current legal status of a national patent application or PCT international patent application that has entered the national phase, it is necessary to refer to the information provided by the competent national authority. A non-exhaustive list of patent databases made available by national offices can be found at: </a:t>
            </a:r>
            <a:r>
              <a:rPr lang="en-US" sz="1800" u="sng" dirty="0">
                <a:hlinkClick r:id="rId2"/>
              </a:rPr>
              <a:t>http://www.wipo.int/patentscope/en/national_databases.html</a:t>
            </a:r>
            <a:r>
              <a:rPr lang="en-US" sz="1800" dirty="0"/>
              <a:t>. </a:t>
            </a:r>
          </a:p>
          <a:p>
            <a:pPr marL="0" indent="0">
              <a:buNone/>
            </a:pPr>
            <a:r>
              <a:rPr lang="en-US" sz="1800" dirty="0" smtClean="0"/>
              <a:t>Through </a:t>
            </a:r>
            <a:r>
              <a:rPr lang="en-US" sz="1800" dirty="0"/>
              <a:t>the PATENTSCOPE search service </a:t>
            </a:r>
            <a:r>
              <a:rPr lang="en-US" sz="1800" u="sng" dirty="0">
                <a:hlinkClick r:id="rId3"/>
              </a:rPr>
              <a:t>https://patentscope.wipo.int/</a:t>
            </a:r>
            <a:r>
              <a:rPr lang="en-US" sz="1800" dirty="0"/>
              <a:t> , you can obtain national phase entry data for published international applications including reference numbers for national phase entries. This data can be accessed by selecting the "National Phase" tab from the record view for a particular international application. These reference numbers can be used to assist you in obtaining further status information from the competent national authority. Please also read the restrictions related to the availability of the national phase information in PATENTSCOPE: </a:t>
            </a:r>
            <a:r>
              <a:rPr lang="en-US" sz="1800" u="sng" dirty="0">
                <a:hlinkClick r:id="rId4"/>
              </a:rPr>
              <a:t>https://patentscope.wipo.int/search/en/nationalphase.jsf</a:t>
            </a:r>
            <a:r>
              <a:rPr lang="en-US" sz="1800" dirty="0"/>
              <a:t>. For example, absence of information – as it is the case for this specific IA- does not mean that the application has not been granted anywhere; it means that the information is not currently available. </a:t>
            </a:r>
            <a:endParaRPr lang="en-US" sz="1800" dirty="0"/>
          </a:p>
        </p:txBody>
      </p:sp>
    </p:spTree>
    <p:extLst>
      <p:ext uri="{BB962C8B-B14F-4D97-AF65-F5344CB8AC3E}">
        <p14:creationId xmlns:p14="http://schemas.microsoft.com/office/powerpoint/2010/main" val="4147203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300706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229600" cy="4352925"/>
          </a:xfrm>
        </p:spPr>
        <p:txBody>
          <a:bodyPr/>
          <a:lstStyle/>
          <a:p>
            <a:pPr marL="0" indent="0" algn="ctr">
              <a:buNone/>
            </a:pPr>
            <a:r>
              <a:rPr lang="fr-CH" sz="5400" b="1" dirty="0" smtClean="0">
                <a:latin typeface="Arial Rounded MT Bold" panose="020F0704030504030204" pitchFamily="34" charset="0"/>
                <a:ea typeface="Adobe Gothic Std B" pitchFamily="34" charset="-128"/>
              </a:rPr>
              <a:t>CLIR</a:t>
            </a:r>
          </a:p>
          <a:p>
            <a:pPr marL="0" indent="0" algn="ctr">
              <a:buNone/>
            </a:pPr>
            <a:endParaRPr lang="fr-CH" sz="3200" b="1" dirty="0" smtClean="0">
              <a:latin typeface="Arial Rounded MT Bold" panose="020F0704030504030204" pitchFamily="34" charset="0"/>
              <a:ea typeface="Adobe Gothic Std B" pitchFamily="34" charset="-128"/>
            </a:endParaRPr>
          </a:p>
          <a:p>
            <a:pPr marL="0" indent="0" algn="ctr">
              <a:buNone/>
            </a:pPr>
            <a:r>
              <a:rPr lang="fr-CH" sz="5400" b="1" dirty="0" smtClean="0">
                <a:latin typeface="Arial Rounded MT Bold" panose="020F0704030504030204" pitchFamily="34" charset="0"/>
                <a:ea typeface="Adobe Gothic Std B" pitchFamily="34" charset="-128"/>
              </a:rPr>
              <a:t>C</a:t>
            </a:r>
            <a:r>
              <a:rPr lang="fr-CH" sz="5400" dirty="0" smtClean="0">
                <a:solidFill>
                  <a:schemeClr val="accent2">
                    <a:lumMod val="75000"/>
                  </a:schemeClr>
                </a:solidFill>
                <a:latin typeface="Arial Rounded MT Bold" panose="020F0704030504030204" pitchFamily="34" charset="0"/>
                <a:ea typeface="Adobe Gothic Std B" pitchFamily="34" charset="-128"/>
              </a:rPr>
              <a:t>ross-</a:t>
            </a:r>
            <a:r>
              <a:rPr lang="fr-CH" sz="5400" b="1" dirty="0" smtClean="0">
                <a:latin typeface="Arial Rounded MT Bold" panose="020F0704030504030204" pitchFamily="34" charset="0"/>
                <a:ea typeface="Adobe Gothic Std B" pitchFamily="34" charset="-128"/>
              </a:rPr>
              <a:t>L</a:t>
            </a:r>
            <a:r>
              <a:rPr lang="fr-CH" sz="5400" dirty="0" smtClean="0">
                <a:solidFill>
                  <a:schemeClr val="accent2">
                    <a:lumMod val="75000"/>
                  </a:schemeClr>
                </a:solidFill>
                <a:latin typeface="Arial Rounded MT Bold" panose="020F0704030504030204" pitchFamily="34" charset="0"/>
                <a:ea typeface="Adobe Gothic Std B" pitchFamily="34" charset="-128"/>
              </a:rPr>
              <a:t>ingual</a:t>
            </a:r>
            <a:r>
              <a:rPr lang="fr-CH" sz="5400" dirty="0" smtClean="0">
                <a:latin typeface="Arial Rounded MT Bold" panose="020F0704030504030204" pitchFamily="34" charset="0"/>
                <a:ea typeface="Adobe Gothic Std B" pitchFamily="34" charset="-128"/>
              </a:rPr>
              <a:t> </a:t>
            </a:r>
            <a:r>
              <a:rPr lang="fr-CH" sz="5400" b="1" dirty="0" smtClean="0">
                <a:latin typeface="Arial Rounded MT Bold" panose="020F0704030504030204" pitchFamily="34" charset="0"/>
                <a:ea typeface="Adobe Gothic Std B" pitchFamily="34" charset="-128"/>
              </a:rPr>
              <a:t>I</a:t>
            </a:r>
            <a:r>
              <a:rPr lang="fr-CH" sz="5400" dirty="0" smtClean="0">
                <a:solidFill>
                  <a:schemeClr val="accent2">
                    <a:lumMod val="75000"/>
                  </a:schemeClr>
                </a:solidFill>
                <a:latin typeface="Arial Rounded MT Bold" panose="020F0704030504030204" pitchFamily="34" charset="0"/>
                <a:ea typeface="Adobe Gothic Std B" pitchFamily="34" charset="-128"/>
              </a:rPr>
              <a:t>nformation</a:t>
            </a:r>
            <a:r>
              <a:rPr lang="fr-CH" sz="5400" dirty="0" smtClean="0">
                <a:latin typeface="Arial Rounded MT Bold" panose="020F0704030504030204" pitchFamily="34" charset="0"/>
                <a:ea typeface="Adobe Gothic Std B" pitchFamily="34" charset="-128"/>
              </a:rPr>
              <a:t> </a:t>
            </a:r>
            <a:r>
              <a:rPr lang="fr-CH" sz="5400" dirty="0" err="1" smtClean="0">
                <a:latin typeface="Arial Rounded MT Bold" panose="020F0704030504030204" pitchFamily="34" charset="0"/>
                <a:ea typeface="Adobe Gothic Std B" pitchFamily="34" charset="-128"/>
              </a:rPr>
              <a:t>R</a:t>
            </a:r>
            <a:r>
              <a:rPr lang="fr-CH" sz="5400" dirty="0" err="1" smtClean="0">
                <a:solidFill>
                  <a:schemeClr val="accent2">
                    <a:lumMod val="75000"/>
                  </a:schemeClr>
                </a:solidFill>
                <a:latin typeface="Arial Rounded MT Bold" panose="020F0704030504030204" pitchFamily="34" charset="0"/>
                <a:ea typeface="Adobe Gothic Std B" pitchFamily="34" charset="-128"/>
              </a:rPr>
              <a:t>etrieval</a:t>
            </a:r>
            <a:endParaRPr lang="es-BO" sz="5400" dirty="0">
              <a:solidFill>
                <a:schemeClr val="accent2">
                  <a:lumMod val="75000"/>
                </a:schemeClr>
              </a:solidFill>
              <a:latin typeface="Arial Rounded MT Bold" panose="020F0704030504030204" pitchFamily="34" charset="0"/>
              <a:ea typeface="Adobe Gothic Std B" pitchFamily="34" charset="-128"/>
            </a:endParaRPr>
          </a:p>
        </p:txBody>
      </p:sp>
    </p:spTree>
    <p:extLst>
      <p:ext uri="{BB962C8B-B14F-4D97-AF65-F5344CB8AC3E}">
        <p14:creationId xmlns:p14="http://schemas.microsoft.com/office/powerpoint/2010/main" val="297327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What</a:t>
            </a:r>
            <a:r>
              <a:rPr lang="fr-CH" dirty="0" smtClean="0"/>
              <a:t> </a:t>
            </a:r>
            <a:r>
              <a:rPr lang="fr-CH" dirty="0" err="1" smtClean="0"/>
              <a:t>is</a:t>
            </a:r>
            <a:r>
              <a:rPr lang="fr-CH" dirty="0" smtClean="0"/>
              <a:t> </a:t>
            </a:r>
            <a:r>
              <a:rPr lang="fr-CH" dirty="0" err="1" smtClean="0"/>
              <a:t>it</a:t>
            </a:r>
            <a:r>
              <a:rPr lang="fr-CH" dirty="0" smtClean="0"/>
              <a:t>?</a:t>
            </a:r>
            <a:endParaRPr lang="es-BO" dirty="0"/>
          </a:p>
        </p:txBody>
      </p:sp>
      <p:sp>
        <p:nvSpPr>
          <p:cNvPr id="3" name="Content Placeholder 2"/>
          <p:cNvSpPr>
            <a:spLocks noGrp="1"/>
          </p:cNvSpPr>
          <p:nvPr>
            <p:ph idx="1"/>
          </p:nvPr>
        </p:nvSpPr>
        <p:spPr>
          <a:xfrm>
            <a:off x="539103" y="1414388"/>
            <a:ext cx="8229600" cy="4352925"/>
          </a:xfrm>
        </p:spPr>
        <p:txBody>
          <a:bodyPr/>
          <a:lstStyle/>
          <a:p>
            <a:r>
              <a:rPr lang="fr-CH" dirty="0" smtClean="0"/>
              <a:t>1. </a:t>
            </a:r>
            <a:r>
              <a:rPr lang="fr-CH" dirty="0" err="1" smtClean="0"/>
              <a:t>Finds</a:t>
            </a:r>
            <a:r>
              <a:rPr lang="fr-CH" dirty="0" smtClean="0"/>
              <a:t> </a:t>
            </a:r>
            <a:r>
              <a:rPr lang="fr-CH" dirty="0" err="1" smtClean="0"/>
              <a:t>synonyms</a:t>
            </a:r>
            <a:r>
              <a:rPr lang="fr-CH" dirty="0" smtClean="0"/>
              <a:t>:</a:t>
            </a:r>
          </a:p>
          <a:p>
            <a:pPr marL="0" indent="0">
              <a:buNone/>
            </a:pPr>
            <a:endParaRPr lang="es-BO" b="1" dirty="0" smtClean="0"/>
          </a:p>
          <a:p>
            <a:pPr marL="0" indent="0">
              <a:buNone/>
            </a:pPr>
            <a:r>
              <a:rPr lang="es-BO" b="1" dirty="0" err="1" smtClean="0"/>
              <a:t>container</a:t>
            </a:r>
            <a:r>
              <a:rPr lang="es-BO" b="1" dirty="0" smtClean="0"/>
              <a:t>  		</a:t>
            </a:r>
            <a:r>
              <a:rPr lang="es-BO" b="1" dirty="0" err="1" smtClean="0"/>
              <a:t>receptacles</a:t>
            </a:r>
            <a:r>
              <a:rPr lang="es-BO" b="1" dirty="0" smtClean="0"/>
              <a:t>/ </a:t>
            </a:r>
            <a:r>
              <a:rPr lang="es-BO" b="1" dirty="0" err="1" smtClean="0"/>
              <a:t>reservoir</a:t>
            </a:r>
            <a:r>
              <a:rPr lang="es-BO" b="1" dirty="0" smtClean="0"/>
              <a:t>/</a:t>
            </a:r>
            <a:r>
              <a:rPr lang="es-BO" b="1" dirty="0" err="1" smtClean="0"/>
              <a:t>tank</a:t>
            </a:r>
            <a:endParaRPr lang="fr-CH" dirty="0" smtClean="0"/>
          </a:p>
          <a:p>
            <a:endParaRPr lang="fr-CH" dirty="0"/>
          </a:p>
          <a:p>
            <a:endParaRPr lang="fr-CH" dirty="0" smtClean="0"/>
          </a:p>
          <a:p>
            <a:r>
              <a:rPr lang="fr-CH" dirty="0" smtClean="0"/>
              <a:t>2. Translates </a:t>
            </a:r>
            <a:r>
              <a:rPr lang="fr-CH" dirty="0" err="1" smtClean="0"/>
              <a:t>into</a:t>
            </a:r>
            <a:r>
              <a:rPr lang="fr-CH" dirty="0" smtClean="0"/>
              <a:t> 13 </a:t>
            </a:r>
            <a:r>
              <a:rPr lang="fr-CH" dirty="0" err="1" smtClean="0"/>
              <a:t>languages</a:t>
            </a:r>
            <a:endParaRPr lang="fr-CH" dirty="0" smtClean="0"/>
          </a:p>
          <a:p>
            <a:pPr marL="0" indent="0">
              <a:buNone/>
            </a:pPr>
            <a:r>
              <a:rPr lang="fr-CH" dirty="0" smtClean="0"/>
              <a:t>			</a:t>
            </a:r>
            <a:r>
              <a:rPr lang="es-BO" b="1" dirty="0" smtClean="0"/>
              <a:t> </a:t>
            </a:r>
          </a:p>
          <a:p>
            <a:pPr marL="0" indent="0">
              <a:buNone/>
            </a:pPr>
            <a:r>
              <a:rPr lang="es-BO" b="1" dirty="0"/>
              <a:t>	</a:t>
            </a:r>
            <a:r>
              <a:rPr lang="es-BO" b="1" dirty="0" smtClean="0"/>
              <a:t>		</a:t>
            </a:r>
            <a:r>
              <a:rPr lang="es-BO" b="1" dirty="0" err="1" smtClean="0"/>
              <a:t>container</a:t>
            </a:r>
            <a:r>
              <a:rPr lang="fr-CH" dirty="0" smtClean="0"/>
              <a:t> </a:t>
            </a:r>
            <a:endParaRPr lang="es-BO" dirty="0"/>
          </a:p>
        </p:txBody>
      </p:sp>
      <p:sp>
        <p:nvSpPr>
          <p:cNvPr id="4" name="Right Arrow 3"/>
          <p:cNvSpPr/>
          <p:nvPr/>
        </p:nvSpPr>
        <p:spPr bwMode="auto">
          <a:xfrm>
            <a:off x="2302843" y="2407920"/>
            <a:ext cx="685800" cy="304800"/>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9" name="Right Arrow 8"/>
          <p:cNvSpPr/>
          <p:nvPr/>
        </p:nvSpPr>
        <p:spPr bwMode="auto">
          <a:xfrm rot="10800000">
            <a:off x="1544047" y="4637002"/>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23" name="Rectangle 22"/>
          <p:cNvSpPr/>
          <p:nvPr/>
        </p:nvSpPr>
        <p:spPr>
          <a:xfrm>
            <a:off x="949012" y="5002317"/>
            <a:ext cx="595035" cy="646331"/>
          </a:xfrm>
          <a:prstGeom prst="rect">
            <a:avLst/>
          </a:prstGeom>
        </p:spPr>
        <p:txBody>
          <a:bodyPr wrap="none">
            <a:spAutoFit/>
          </a:bodyPr>
          <a:lstStyle/>
          <a:p>
            <a:r>
              <a:rPr lang="zh-CN" altLang="es-BO" sz="900" b="1" dirty="0" smtClean="0"/>
              <a:t>集装箱</a:t>
            </a:r>
            <a:r>
              <a:rPr lang="es-BO" altLang="zh-CN" sz="900" b="1" dirty="0" smtClean="0"/>
              <a:t>  </a:t>
            </a:r>
          </a:p>
          <a:p>
            <a:r>
              <a:rPr lang="zh-CN" altLang="es-BO" sz="900" b="1" dirty="0" smtClean="0"/>
              <a:t>容器</a:t>
            </a:r>
            <a:r>
              <a:rPr lang="es-BO" altLang="zh-CN" sz="900" b="1" dirty="0" smtClean="0"/>
              <a:t> </a:t>
            </a:r>
          </a:p>
          <a:p>
            <a:r>
              <a:rPr lang="zh-CN" altLang="es-BO" sz="900" b="1" dirty="0" smtClean="0"/>
              <a:t>盒</a:t>
            </a:r>
            <a:r>
              <a:rPr lang="es-BO" altLang="zh-CN" sz="900" b="1" dirty="0" smtClean="0"/>
              <a:t> </a:t>
            </a:r>
            <a:endParaRPr lang="es-BO" sz="900" dirty="0"/>
          </a:p>
        </p:txBody>
      </p:sp>
      <p:sp>
        <p:nvSpPr>
          <p:cNvPr id="24" name="Rectangle 23"/>
          <p:cNvSpPr/>
          <p:nvPr/>
        </p:nvSpPr>
        <p:spPr>
          <a:xfrm>
            <a:off x="1168955" y="5588956"/>
            <a:ext cx="859857" cy="646331"/>
          </a:xfrm>
          <a:prstGeom prst="rect">
            <a:avLst/>
          </a:prstGeom>
        </p:spPr>
        <p:txBody>
          <a:bodyPr wrap="square">
            <a:spAutoFit/>
          </a:bodyPr>
          <a:lstStyle/>
          <a:p>
            <a:r>
              <a:rPr lang="en-US" sz="900" b="1" dirty="0" err="1" smtClean="0"/>
              <a:t>envase</a:t>
            </a:r>
            <a:endParaRPr lang="en-US" sz="900" b="1" dirty="0" smtClean="0"/>
          </a:p>
          <a:p>
            <a:r>
              <a:rPr lang="en-US" sz="900" b="1" dirty="0" err="1" smtClean="0"/>
              <a:t>contenedor</a:t>
            </a:r>
            <a:endParaRPr lang="en-US" sz="900" b="1" dirty="0" smtClean="0"/>
          </a:p>
          <a:p>
            <a:r>
              <a:rPr lang="en-US" sz="900" b="1" dirty="0" err="1" smtClean="0"/>
              <a:t>tanque</a:t>
            </a:r>
            <a:endParaRPr lang="es-BO" sz="900" dirty="0"/>
          </a:p>
        </p:txBody>
      </p:sp>
      <p:sp>
        <p:nvSpPr>
          <p:cNvPr id="25" name="Rectangle 24"/>
          <p:cNvSpPr/>
          <p:nvPr/>
        </p:nvSpPr>
        <p:spPr>
          <a:xfrm>
            <a:off x="5912666" y="3759143"/>
            <a:ext cx="1016730" cy="646331"/>
          </a:xfrm>
          <a:prstGeom prst="rect">
            <a:avLst/>
          </a:prstGeom>
        </p:spPr>
        <p:txBody>
          <a:bodyPr wrap="square">
            <a:spAutoFit/>
          </a:bodyPr>
          <a:lstStyle/>
          <a:p>
            <a:r>
              <a:rPr lang="fr-FR" sz="900" b="1" dirty="0"/>
              <a:t>e</a:t>
            </a:r>
            <a:r>
              <a:rPr lang="fr-FR" sz="900" b="1" dirty="0" smtClean="0"/>
              <a:t>mballage</a:t>
            </a:r>
          </a:p>
          <a:p>
            <a:r>
              <a:rPr lang="fr-FR" sz="900" b="1" dirty="0" smtClean="0"/>
              <a:t>conteneurs</a:t>
            </a:r>
          </a:p>
          <a:p>
            <a:r>
              <a:rPr lang="fr-FR" sz="900" b="1" dirty="0" smtClean="0"/>
              <a:t>contenants</a:t>
            </a:r>
            <a:endParaRPr lang="es-BO" sz="900" dirty="0"/>
          </a:p>
        </p:txBody>
      </p:sp>
      <p:sp>
        <p:nvSpPr>
          <p:cNvPr id="26" name="Rectangle 25"/>
          <p:cNvSpPr/>
          <p:nvPr/>
        </p:nvSpPr>
        <p:spPr>
          <a:xfrm>
            <a:off x="3473712" y="5697290"/>
            <a:ext cx="697551" cy="646331"/>
          </a:xfrm>
          <a:prstGeom prst="rect">
            <a:avLst/>
          </a:prstGeom>
        </p:spPr>
        <p:txBody>
          <a:bodyPr wrap="square">
            <a:spAutoFit/>
          </a:bodyPr>
          <a:lstStyle/>
          <a:p>
            <a:r>
              <a:rPr lang="es-BO" sz="900" b="1" dirty="0" err="1" smtClean="0"/>
              <a:t>recipienti</a:t>
            </a:r>
            <a:endParaRPr lang="es-BO" sz="900" b="1" dirty="0" smtClean="0"/>
          </a:p>
          <a:p>
            <a:r>
              <a:rPr lang="es-BO" sz="900" b="1" dirty="0" err="1" smtClean="0"/>
              <a:t>serbatoio</a:t>
            </a:r>
            <a:endParaRPr lang="es-BO" sz="900" b="1" dirty="0" smtClean="0"/>
          </a:p>
          <a:p>
            <a:r>
              <a:rPr lang="es-BO" sz="900" b="1" dirty="0" err="1" smtClean="0"/>
              <a:t>riserva</a:t>
            </a:r>
            <a:endParaRPr lang="es-BO" sz="900" dirty="0"/>
          </a:p>
        </p:txBody>
      </p:sp>
      <p:sp>
        <p:nvSpPr>
          <p:cNvPr id="27" name="Rectangle 26"/>
          <p:cNvSpPr/>
          <p:nvPr/>
        </p:nvSpPr>
        <p:spPr>
          <a:xfrm>
            <a:off x="6170094" y="5867932"/>
            <a:ext cx="764596" cy="646331"/>
          </a:xfrm>
          <a:prstGeom prst="rect">
            <a:avLst/>
          </a:prstGeom>
        </p:spPr>
        <p:txBody>
          <a:bodyPr wrap="square">
            <a:spAutoFit/>
          </a:bodyPr>
          <a:lstStyle/>
          <a:p>
            <a:r>
              <a:rPr lang="ja-JP" altLang="es-BO" sz="900" b="1" dirty="0"/>
              <a:t>コンテ</a:t>
            </a:r>
            <a:r>
              <a:rPr lang="ja-JP" altLang="es-BO" sz="900" b="1" dirty="0" smtClean="0"/>
              <a:t>ナ</a:t>
            </a:r>
            <a:endParaRPr lang="fr-CH" altLang="ja-JP" sz="900" b="1" dirty="0" smtClean="0"/>
          </a:p>
          <a:p>
            <a:r>
              <a:rPr lang="ja-JP" altLang="es-BO" sz="900" b="1" dirty="0" smtClean="0"/>
              <a:t>タ</a:t>
            </a:r>
            <a:r>
              <a:rPr lang="ja-JP" altLang="es-BO" sz="900" b="1" dirty="0"/>
              <a:t>ン</a:t>
            </a:r>
            <a:r>
              <a:rPr lang="ja-JP" altLang="es-BO" sz="900" b="1" dirty="0" smtClean="0"/>
              <a:t>ク</a:t>
            </a:r>
            <a:endParaRPr lang="fr-CH" altLang="ja-JP" sz="900" b="1" dirty="0" smtClean="0"/>
          </a:p>
          <a:p>
            <a:r>
              <a:rPr lang="ja-JP" altLang="es-BO" sz="900" b="1" dirty="0" smtClean="0"/>
              <a:t>貯槽</a:t>
            </a:r>
            <a:endParaRPr lang="es-BO" sz="900" dirty="0"/>
          </a:p>
        </p:txBody>
      </p:sp>
      <p:sp>
        <p:nvSpPr>
          <p:cNvPr id="28" name="Rectangle 27"/>
          <p:cNvSpPr/>
          <p:nvPr/>
        </p:nvSpPr>
        <p:spPr>
          <a:xfrm>
            <a:off x="5171889" y="5701081"/>
            <a:ext cx="1045935" cy="646331"/>
          </a:xfrm>
          <a:prstGeom prst="rect">
            <a:avLst/>
          </a:prstGeom>
        </p:spPr>
        <p:txBody>
          <a:bodyPr wrap="square">
            <a:spAutoFit/>
          </a:bodyPr>
          <a:lstStyle/>
          <a:p>
            <a:r>
              <a:rPr lang="es-BO" sz="900" b="1" dirty="0" err="1" smtClean="0"/>
              <a:t>toevoertank</a:t>
            </a:r>
            <a:endParaRPr lang="es-BO" sz="900" b="1" dirty="0" smtClean="0"/>
          </a:p>
          <a:p>
            <a:r>
              <a:rPr lang="es-BO" sz="900" b="1" dirty="0" err="1" smtClean="0"/>
              <a:t>watervat</a:t>
            </a:r>
            <a:r>
              <a:rPr lang="es-BO" sz="900" b="1" dirty="0" smtClean="0"/>
              <a:t> </a:t>
            </a:r>
          </a:p>
          <a:p>
            <a:r>
              <a:rPr lang="es-BO" sz="900" b="1" dirty="0" err="1" smtClean="0"/>
              <a:t>opslagtank</a:t>
            </a:r>
            <a:endParaRPr lang="es-BO" sz="900" dirty="0"/>
          </a:p>
        </p:txBody>
      </p:sp>
      <p:sp>
        <p:nvSpPr>
          <p:cNvPr id="29" name="Rectangle 28"/>
          <p:cNvSpPr/>
          <p:nvPr/>
        </p:nvSpPr>
        <p:spPr bwMode="auto">
          <a:xfrm>
            <a:off x="228600" y="1600200"/>
            <a:ext cx="7696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0" name="Rectangle 29"/>
          <p:cNvSpPr/>
          <p:nvPr/>
        </p:nvSpPr>
        <p:spPr bwMode="auto">
          <a:xfrm>
            <a:off x="281516" y="1236044"/>
            <a:ext cx="8871116" cy="1905000"/>
          </a:xfrm>
          <a:prstGeom prst="rect">
            <a:avLst/>
          </a:prstGeom>
          <a:solidFill>
            <a:srgbClr val="00B0F0">
              <a:alpha val="7000"/>
            </a:srgbClr>
          </a:solidFill>
          <a:ln w="19685">
            <a:solidFill>
              <a:srgbClr val="00B0F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1" name="Rectangle 30"/>
          <p:cNvSpPr/>
          <p:nvPr/>
        </p:nvSpPr>
        <p:spPr bwMode="auto">
          <a:xfrm>
            <a:off x="7183567" y="5777795"/>
            <a:ext cx="1482466" cy="99257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r>
              <a:rPr lang="es-BO" sz="900" b="1" dirty="0" err="1" smtClean="0"/>
              <a:t>Fartøj</a:t>
            </a:r>
            <a:endParaRPr lang="es-BO" sz="900" b="1" dirty="0" smtClean="0"/>
          </a:p>
          <a:p>
            <a:r>
              <a:rPr lang="es-BO" sz="900" b="1" dirty="0" err="1" smtClean="0"/>
              <a:t>Påfyldningsindretning</a:t>
            </a:r>
            <a:endParaRPr lang="es-BO" sz="900" b="1" dirty="0"/>
          </a:p>
          <a:p>
            <a:endParaRPr kumimoji="0" lang="es-BO" sz="2400" b="0" i="0" u="none" strike="noStrike" cap="none" normalizeH="0" baseline="0" dirty="0" smtClean="0">
              <a:ln>
                <a:noFill/>
              </a:ln>
              <a:solidFill>
                <a:schemeClr val="tx1"/>
              </a:solidFill>
              <a:effectLst/>
              <a:latin typeface="Arial" charset="0"/>
              <a:cs typeface="Arial" charset="0"/>
            </a:endParaRPr>
          </a:p>
        </p:txBody>
      </p:sp>
      <p:sp>
        <p:nvSpPr>
          <p:cNvPr id="33" name="Rectangle 32"/>
          <p:cNvSpPr/>
          <p:nvPr/>
        </p:nvSpPr>
        <p:spPr>
          <a:xfrm>
            <a:off x="328303" y="4359557"/>
            <a:ext cx="1208708" cy="646331"/>
          </a:xfrm>
          <a:prstGeom prst="rect">
            <a:avLst/>
          </a:prstGeom>
        </p:spPr>
        <p:txBody>
          <a:bodyPr wrap="square">
            <a:spAutoFit/>
          </a:bodyPr>
          <a:lstStyle/>
          <a:p>
            <a:r>
              <a:rPr lang="de-DE" sz="900" b="1" dirty="0" smtClean="0"/>
              <a:t>Verpackung</a:t>
            </a:r>
          </a:p>
          <a:p>
            <a:r>
              <a:rPr lang="de-DE" sz="900" b="1" dirty="0" smtClean="0"/>
              <a:t>Transportbehälter</a:t>
            </a:r>
          </a:p>
          <a:p>
            <a:r>
              <a:rPr lang="de-DE" sz="900" b="1" dirty="0" smtClean="0"/>
              <a:t>Behältnisses</a:t>
            </a:r>
            <a:endParaRPr lang="es-BO" sz="900" dirty="0"/>
          </a:p>
        </p:txBody>
      </p:sp>
      <p:sp>
        <p:nvSpPr>
          <p:cNvPr id="34" name="Rectangle 33"/>
          <p:cNvSpPr/>
          <p:nvPr/>
        </p:nvSpPr>
        <p:spPr>
          <a:xfrm>
            <a:off x="2158273" y="5701082"/>
            <a:ext cx="824752" cy="646331"/>
          </a:xfrm>
          <a:prstGeom prst="rect">
            <a:avLst/>
          </a:prstGeom>
        </p:spPr>
        <p:txBody>
          <a:bodyPr wrap="square">
            <a:spAutoFit/>
          </a:bodyPr>
          <a:lstStyle/>
          <a:p>
            <a:r>
              <a:rPr lang="pt-BR" sz="900" b="1" dirty="0"/>
              <a:t>c</a:t>
            </a:r>
            <a:r>
              <a:rPr lang="pt-BR" sz="900" b="1" dirty="0" smtClean="0"/>
              <a:t>ontentor</a:t>
            </a:r>
          </a:p>
          <a:p>
            <a:r>
              <a:rPr lang="pt-BR" sz="900" b="1" dirty="0" smtClean="0"/>
              <a:t>receptáculo</a:t>
            </a:r>
          </a:p>
          <a:p>
            <a:r>
              <a:rPr lang="pt-BR" sz="900" b="1" dirty="0" smtClean="0"/>
              <a:t>embalagem</a:t>
            </a:r>
            <a:endParaRPr lang="es-BO" sz="900" dirty="0"/>
          </a:p>
        </p:txBody>
      </p:sp>
      <p:sp>
        <p:nvSpPr>
          <p:cNvPr id="35" name="Rectangle 34"/>
          <p:cNvSpPr/>
          <p:nvPr/>
        </p:nvSpPr>
        <p:spPr>
          <a:xfrm>
            <a:off x="4160373" y="5721918"/>
            <a:ext cx="1016730" cy="646331"/>
          </a:xfrm>
          <a:prstGeom prst="rect">
            <a:avLst/>
          </a:prstGeom>
        </p:spPr>
        <p:txBody>
          <a:bodyPr wrap="square">
            <a:spAutoFit/>
          </a:bodyPr>
          <a:lstStyle/>
          <a:p>
            <a:r>
              <a:rPr lang="ru-RU" sz="900" b="1" dirty="0" smtClean="0"/>
              <a:t>Контейнера</a:t>
            </a:r>
            <a:endParaRPr lang="fr-CH" sz="900" b="1" dirty="0" smtClean="0"/>
          </a:p>
          <a:p>
            <a:r>
              <a:rPr lang="ru-RU" sz="900" b="1" dirty="0" smtClean="0"/>
              <a:t>Емкости</a:t>
            </a:r>
            <a:endParaRPr lang="fr-CH" sz="900" b="1" dirty="0" smtClean="0"/>
          </a:p>
          <a:p>
            <a:r>
              <a:rPr lang="ru-RU" sz="900" b="1" dirty="0" smtClean="0"/>
              <a:t>резервуара</a:t>
            </a:r>
            <a:endParaRPr lang="es-BO" sz="900" dirty="0"/>
          </a:p>
        </p:txBody>
      </p:sp>
      <p:sp>
        <p:nvSpPr>
          <p:cNvPr id="36" name="Rectangle 35"/>
          <p:cNvSpPr/>
          <p:nvPr/>
        </p:nvSpPr>
        <p:spPr>
          <a:xfrm>
            <a:off x="6671884" y="4307433"/>
            <a:ext cx="1321968" cy="646331"/>
          </a:xfrm>
          <a:prstGeom prst="rect">
            <a:avLst/>
          </a:prstGeom>
        </p:spPr>
        <p:txBody>
          <a:bodyPr wrap="square">
            <a:spAutoFit/>
          </a:bodyPr>
          <a:lstStyle/>
          <a:p>
            <a:r>
              <a:rPr lang="sv-SE" sz="900" b="1" dirty="0"/>
              <a:t>b</a:t>
            </a:r>
            <a:r>
              <a:rPr lang="sv-SE" sz="900" b="1" dirty="0" smtClean="0"/>
              <a:t>ehaallare</a:t>
            </a:r>
          </a:p>
          <a:p>
            <a:r>
              <a:rPr lang="sv-SE" sz="900" b="1" dirty="0" smtClean="0"/>
              <a:t>viravattenbehållare</a:t>
            </a:r>
          </a:p>
          <a:p>
            <a:r>
              <a:rPr lang="sv-SE" sz="900" b="1" dirty="0" smtClean="0"/>
              <a:t>pappersmaskins</a:t>
            </a:r>
            <a:endParaRPr lang="es-BO" sz="900" dirty="0"/>
          </a:p>
        </p:txBody>
      </p:sp>
      <p:sp>
        <p:nvSpPr>
          <p:cNvPr id="37" name="Rectangle 36"/>
          <p:cNvSpPr/>
          <p:nvPr/>
        </p:nvSpPr>
        <p:spPr>
          <a:xfrm>
            <a:off x="3039922" y="5675415"/>
            <a:ext cx="412292" cy="646331"/>
          </a:xfrm>
          <a:prstGeom prst="rect">
            <a:avLst/>
          </a:prstGeom>
        </p:spPr>
        <p:txBody>
          <a:bodyPr wrap="none">
            <a:spAutoFit/>
          </a:bodyPr>
          <a:lstStyle/>
          <a:p>
            <a:r>
              <a:rPr lang="ko-KR" altLang="es-BO" sz="900" b="1" dirty="0" smtClean="0"/>
              <a:t>용기</a:t>
            </a:r>
            <a:endParaRPr lang="es-BO" altLang="ko-KR" sz="900" b="1" dirty="0"/>
          </a:p>
          <a:p>
            <a:r>
              <a:rPr lang="ko-KR" altLang="es-BO" sz="900" b="1" dirty="0" smtClean="0"/>
              <a:t>기</a:t>
            </a:r>
            <a:endParaRPr lang="es-BO" altLang="ko-KR" sz="900" b="1" dirty="0"/>
          </a:p>
          <a:p>
            <a:r>
              <a:rPr lang="ko-KR" altLang="es-BO" sz="900" b="1" dirty="0" smtClean="0"/>
              <a:t>탱크</a:t>
            </a:r>
            <a:endParaRPr lang="es-BO" sz="900" dirty="0"/>
          </a:p>
        </p:txBody>
      </p:sp>
      <p:sp>
        <p:nvSpPr>
          <p:cNvPr id="38" name="Oval 37"/>
          <p:cNvSpPr/>
          <p:nvPr/>
        </p:nvSpPr>
        <p:spPr bwMode="auto">
          <a:xfrm>
            <a:off x="3262813" y="4405474"/>
            <a:ext cx="1630732" cy="621453"/>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0" name="Right Arrow 49"/>
          <p:cNvSpPr/>
          <p:nvPr/>
        </p:nvSpPr>
        <p:spPr bwMode="auto">
          <a:xfrm rot="9973247">
            <a:off x="1579838" y="4983028"/>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2" name="Right Arrow 51"/>
          <p:cNvSpPr/>
          <p:nvPr/>
        </p:nvSpPr>
        <p:spPr bwMode="auto">
          <a:xfrm rot="9218673">
            <a:off x="1859731" y="5279943"/>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3" name="Right Arrow 52"/>
          <p:cNvSpPr/>
          <p:nvPr/>
        </p:nvSpPr>
        <p:spPr bwMode="auto">
          <a:xfrm rot="6878499">
            <a:off x="3131425" y="5294380"/>
            <a:ext cx="716775"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4" name="Right Arrow 53"/>
          <p:cNvSpPr/>
          <p:nvPr/>
        </p:nvSpPr>
        <p:spPr bwMode="auto">
          <a:xfrm rot="5400000">
            <a:off x="3517091" y="5335856"/>
            <a:ext cx="677149"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5" name="Right Arrow 54"/>
          <p:cNvSpPr/>
          <p:nvPr/>
        </p:nvSpPr>
        <p:spPr bwMode="auto">
          <a:xfrm rot="5400000">
            <a:off x="3995845" y="5351068"/>
            <a:ext cx="740828"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6" name="Right Arrow 55"/>
          <p:cNvSpPr/>
          <p:nvPr/>
        </p:nvSpPr>
        <p:spPr bwMode="auto">
          <a:xfrm rot="3537548" flipV="1">
            <a:off x="4387582" y="5379090"/>
            <a:ext cx="106021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7" name="Right Arrow 56"/>
          <p:cNvSpPr/>
          <p:nvPr/>
        </p:nvSpPr>
        <p:spPr bwMode="auto">
          <a:xfrm rot="12632611">
            <a:off x="4646277" y="5269316"/>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8" name="Right Arrow 57"/>
          <p:cNvSpPr/>
          <p:nvPr/>
        </p:nvSpPr>
        <p:spPr bwMode="auto">
          <a:xfrm rot="497655">
            <a:off x="4796437" y="4913107"/>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9" name="Right Arrow 58"/>
          <p:cNvSpPr/>
          <p:nvPr/>
        </p:nvSpPr>
        <p:spPr bwMode="auto">
          <a:xfrm rot="20747243" flipV="1">
            <a:off x="4907502" y="4529149"/>
            <a:ext cx="1019662"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61" name="Rectangle 60"/>
          <p:cNvSpPr/>
          <p:nvPr/>
        </p:nvSpPr>
        <p:spPr bwMode="auto">
          <a:xfrm>
            <a:off x="189194" y="3669565"/>
            <a:ext cx="8871116" cy="3100809"/>
          </a:xfrm>
          <a:prstGeom prst="rect">
            <a:avLst/>
          </a:prstGeom>
          <a:solidFill>
            <a:srgbClr val="00B0F0">
              <a:alpha val="7000"/>
            </a:srgbClr>
          </a:solidFill>
          <a:ln w="19685">
            <a:solidFill>
              <a:srgbClr val="00B0F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62" name="Right Arrow 61"/>
          <p:cNvSpPr/>
          <p:nvPr/>
        </p:nvSpPr>
        <p:spPr bwMode="auto">
          <a:xfrm rot="8102472">
            <a:off x="2573218" y="5336615"/>
            <a:ext cx="1076395" cy="56150"/>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2" name="Right Arrow 31"/>
          <p:cNvSpPr/>
          <p:nvPr/>
        </p:nvSpPr>
        <p:spPr bwMode="auto">
          <a:xfrm rot="12632611" flipV="1">
            <a:off x="4699039" y="5442012"/>
            <a:ext cx="2817699"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6552392" y="5012687"/>
            <a:ext cx="1067558" cy="646331"/>
          </a:xfrm>
          <a:prstGeom prst="rect">
            <a:avLst/>
          </a:prstGeom>
        </p:spPr>
        <p:txBody>
          <a:bodyPr wrap="square">
            <a:spAutoFit/>
          </a:bodyPr>
          <a:lstStyle/>
          <a:p>
            <a:r>
              <a:rPr lang="pl-PL" sz="900" b="1" dirty="0" smtClean="0"/>
              <a:t>Zbiorników</a:t>
            </a:r>
            <a:endParaRPr lang="fr-CH" sz="900" b="1" dirty="0" smtClean="0"/>
          </a:p>
          <a:p>
            <a:r>
              <a:rPr lang="pl-PL" sz="900" b="1" dirty="0" smtClean="0"/>
              <a:t>Pojemnika</a:t>
            </a:r>
            <a:endParaRPr lang="fr-CH" sz="900" b="1" dirty="0" smtClean="0"/>
          </a:p>
          <a:p>
            <a:r>
              <a:rPr lang="pl-PL" sz="900" b="1" dirty="0" smtClean="0"/>
              <a:t>kontenerowego</a:t>
            </a:r>
            <a:endParaRPr lang="en-US" sz="900" b="1" dirty="0"/>
          </a:p>
        </p:txBody>
      </p:sp>
      <p:sp>
        <p:nvSpPr>
          <p:cNvPr id="39" name="Right Arrow 38"/>
          <p:cNvSpPr/>
          <p:nvPr/>
        </p:nvSpPr>
        <p:spPr bwMode="auto">
          <a:xfrm rot="21197177">
            <a:off x="4853534" y="4689050"/>
            <a:ext cx="1702021" cy="45719"/>
          </a:xfrm>
          <a:prstGeom prst="right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9483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s-BO" dirty="0"/>
              <a:t>CLIR – </a:t>
            </a:r>
            <a:r>
              <a:rPr lang="en-US" altLang="es-BO" dirty="0" smtClean="0"/>
              <a:t>14 </a:t>
            </a:r>
            <a:r>
              <a:rPr lang="en-US" altLang="es-BO" dirty="0"/>
              <a:t>languages available</a:t>
            </a:r>
          </a:p>
        </p:txBody>
      </p:sp>
      <p:sp>
        <p:nvSpPr>
          <p:cNvPr id="36868" name="Rectangle 4"/>
          <p:cNvSpPr>
            <a:spLocks noGrp="1" noChangeArrowheads="1"/>
          </p:cNvSpPr>
          <p:nvPr>
            <p:ph type="body" sz="half" idx="1"/>
          </p:nvPr>
        </p:nvSpPr>
        <p:spPr/>
        <p:txBody>
          <a:bodyPr/>
          <a:lstStyle/>
          <a:p>
            <a:pPr>
              <a:buFontTx/>
              <a:buNone/>
            </a:pPr>
            <a:r>
              <a:rPr lang="en-US" altLang="es-BO" sz="2000" u="sng" dirty="0"/>
              <a:t>NON-ASIAN</a:t>
            </a:r>
          </a:p>
          <a:p>
            <a:r>
              <a:rPr lang="fr-CH" altLang="es-BO" sz="2000" dirty="0" err="1" smtClean="0"/>
              <a:t>Danish</a:t>
            </a:r>
            <a:endParaRPr lang="en-US" altLang="es-BO" sz="2000" dirty="0"/>
          </a:p>
          <a:p>
            <a:r>
              <a:rPr lang="en-US" altLang="es-BO" sz="2000" dirty="0"/>
              <a:t>Dutch</a:t>
            </a:r>
          </a:p>
          <a:p>
            <a:r>
              <a:rPr lang="en-US" altLang="es-BO" sz="2000" dirty="0"/>
              <a:t>English</a:t>
            </a:r>
          </a:p>
          <a:p>
            <a:r>
              <a:rPr lang="en-US" altLang="es-BO" sz="2000" dirty="0"/>
              <a:t>French</a:t>
            </a:r>
          </a:p>
          <a:p>
            <a:r>
              <a:rPr lang="en-US" altLang="es-BO" sz="2000" dirty="0"/>
              <a:t>German</a:t>
            </a:r>
          </a:p>
          <a:p>
            <a:r>
              <a:rPr lang="en-US" altLang="es-BO" sz="2000" dirty="0" smtClean="0"/>
              <a:t>Italian</a:t>
            </a:r>
          </a:p>
          <a:p>
            <a:r>
              <a:rPr lang="fr-CH" altLang="es-BO" sz="2000" dirty="0" err="1" smtClean="0"/>
              <a:t>Polish</a:t>
            </a:r>
            <a:endParaRPr lang="en-US" altLang="es-BO" sz="2000" dirty="0"/>
          </a:p>
          <a:p>
            <a:r>
              <a:rPr lang="en-US" altLang="es-BO" sz="2000" dirty="0"/>
              <a:t>Portuguese</a:t>
            </a:r>
          </a:p>
          <a:p>
            <a:r>
              <a:rPr lang="en-US" altLang="es-BO" sz="2000" dirty="0"/>
              <a:t>Russian</a:t>
            </a:r>
          </a:p>
          <a:p>
            <a:r>
              <a:rPr lang="en-US" altLang="es-BO" sz="2000" dirty="0"/>
              <a:t>Spanish</a:t>
            </a:r>
          </a:p>
          <a:p>
            <a:r>
              <a:rPr lang="en-US" altLang="es-BO" sz="2000" dirty="0"/>
              <a:t>Swedish</a:t>
            </a:r>
          </a:p>
        </p:txBody>
      </p:sp>
      <p:sp>
        <p:nvSpPr>
          <p:cNvPr id="36869" name="Rectangle 5"/>
          <p:cNvSpPr>
            <a:spLocks noGrp="1" noChangeArrowheads="1"/>
          </p:cNvSpPr>
          <p:nvPr>
            <p:ph type="body" sz="half" idx="2"/>
          </p:nvPr>
        </p:nvSpPr>
        <p:spPr/>
        <p:txBody>
          <a:bodyPr/>
          <a:lstStyle/>
          <a:p>
            <a:pPr>
              <a:buFontTx/>
              <a:buNone/>
            </a:pPr>
            <a:r>
              <a:rPr lang="en-US" altLang="es-BO" sz="2000" u="sng"/>
              <a:t>ASIAN</a:t>
            </a:r>
          </a:p>
          <a:p>
            <a:endParaRPr lang="en-US" altLang="es-BO" sz="2000" u="sng"/>
          </a:p>
          <a:p>
            <a:r>
              <a:rPr lang="en-US" altLang="es-BO" sz="2000"/>
              <a:t>Chinese</a:t>
            </a:r>
          </a:p>
          <a:p>
            <a:r>
              <a:rPr lang="en-US" altLang="es-BO" sz="2000"/>
              <a:t>Japanese</a:t>
            </a:r>
          </a:p>
          <a:p>
            <a:r>
              <a:rPr lang="en-US" altLang="es-BO" sz="2000"/>
              <a:t>Korean</a:t>
            </a:r>
          </a:p>
        </p:txBody>
      </p:sp>
    </p:spTree>
    <p:extLst>
      <p:ext uri="{BB962C8B-B14F-4D97-AF65-F5344CB8AC3E}">
        <p14:creationId xmlns:p14="http://schemas.microsoft.com/office/powerpoint/2010/main" val="385650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7222</TotalTime>
  <Words>971</Words>
  <Application>Microsoft Office PowerPoint</Application>
  <PresentationFormat>On-screen Show (4:3)</PresentationFormat>
  <Paragraphs>253</Paragraphs>
  <Slides>66</Slides>
  <Notes>9</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Adobe Gothic Std B</vt:lpstr>
      <vt:lpstr>Arial Unicode MS</vt:lpstr>
      <vt:lpstr>ヒラギノ角ゴ Pro W3</vt:lpstr>
      <vt:lpstr>Arial</vt:lpstr>
      <vt:lpstr>Arial Black</vt:lpstr>
      <vt:lpstr>Arial Rounded MT Bold</vt:lpstr>
      <vt:lpstr>Microsoft Sans Serif</vt:lpstr>
      <vt:lpstr>template_english</vt:lpstr>
      <vt:lpstr>Image</vt:lpstr>
      <vt:lpstr>PowerPoint Presentation</vt:lpstr>
      <vt:lpstr>If you can hear me and see my screen, please click the raise hand button</vt:lpstr>
      <vt:lpstr>PowerPoint Presentation</vt:lpstr>
      <vt:lpstr>PowerPoint Presentation</vt:lpstr>
      <vt:lpstr>Questions/concerns</vt:lpstr>
      <vt:lpstr>PATENTSCOPE</vt:lpstr>
      <vt:lpstr>PowerPoint Presentation</vt:lpstr>
      <vt:lpstr>What is it?</vt:lpstr>
      <vt:lpstr>CLIR – 14 languages available</vt:lpstr>
      <vt:lpstr>Q:1 How many of you are already familiar with CLIR?</vt:lpstr>
      <vt:lpstr>Historical background</vt:lpstr>
      <vt:lpstr>Where to find it?</vt:lpstr>
      <vt:lpstr>How to use it? Interface</vt:lpstr>
      <vt:lpstr>Query language</vt:lpstr>
      <vt:lpstr>Expansion mode</vt:lpstr>
      <vt:lpstr>CLIR: precision vs recall</vt:lpstr>
      <vt:lpstr>Example: precision</vt:lpstr>
      <vt:lpstr>Results for «precision»</vt:lpstr>
      <vt:lpstr>Example: recall</vt:lpstr>
      <vt:lpstr>Results for «recall»</vt:lpstr>
      <vt:lpstr>PowerPoint Presentation</vt:lpstr>
      <vt:lpstr>Automatic mode</vt:lpstr>
      <vt:lpstr>PowerPoint Presentation</vt:lpstr>
      <vt:lpstr>PowerPoint Presentation</vt:lpstr>
      <vt:lpstr>PowerPoint Presentation</vt:lpstr>
      <vt:lpstr>PowerPoint Presentation</vt:lpstr>
      <vt:lpstr>PowerPoint Presentation</vt:lpstr>
      <vt:lpstr>PowerPoint Presentation</vt:lpstr>
      <vt:lpstr>Supervised mode</vt:lpstr>
      <vt:lpstr>Step 1: technical field selection</vt:lpstr>
      <vt:lpstr>Step 2: synonym selection</vt:lpstr>
      <vt:lpstr>Step 3: translated term selection</vt:lpstr>
      <vt:lpstr>Relevance/IPC checking</vt:lpstr>
      <vt:lpstr>PowerPoint Presentation</vt:lpstr>
      <vt:lpstr>Search fields</vt:lpstr>
      <vt:lpstr>Acceptable distance</vt:lpstr>
      <vt:lpstr>Stemming</vt:lpstr>
      <vt:lpstr>Stemming</vt:lpstr>
      <vt:lpstr>PowerPoint Presentation</vt:lpstr>
      <vt:lpstr>Refine search</vt:lpstr>
      <vt:lpstr>PowerPoint Presentation</vt:lpstr>
      <vt:lpstr>PowerPoint Presentation</vt:lpstr>
      <vt:lpstr>PowerPoint Presentation</vt:lpstr>
      <vt:lpstr>PowerPoint Presentation</vt:lpstr>
      <vt:lpstr>Why is CLIR useful?</vt:lpstr>
      <vt:lpstr>PowerPoint Presentation</vt:lpstr>
      <vt:lpstr>Q:3 which expansion mode was used to obtain this result list?</vt:lpstr>
      <vt:lpstr>Q:3: which expansion mode was used to obtain this result list?</vt:lpstr>
      <vt:lpstr>Q:2: which languages are supported by CLIR?</vt:lpstr>
      <vt:lpstr>Q:2:  which languages are supported by CLIR?</vt:lpstr>
      <vt:lpstr>How to make the most of out CLIR?</vt:lpstr>
      <vt:lpstr>How to make the most of out CLIR?</vt:lpstr>
      <vt:lpstr>How was it developed?</vt:lpstr>
      <vt:lpstr>Quality of dictionaries</vt:lpstr>
      <vt:lpstr>Disambiguation</vt:lpstr>
      <vt:lpstr>PowerPoint Presentation</vt:lpstr>
      <vt:lpstr>Future/past webinars:</vt:lpstr>
      <vt:lpstr>PowerPoint Presentation</vt:lpstr>
      <vt:lpstr>Global Design Database: webinar</vt:lpstr>
      <vt:lpstr>Global Brand Database: webinar</vt:lpstr>
      <vt:lpstr>Forum</vt:lpstr>
      <vt:lpstr>PowerPoint Presentation</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keywords>PUBLIC</cp:keywords>
  <cp:lastModifiedBy>AMMANN Sandrine</cp:lastModifiedBy>
  <cp:revision>48</cp:revision>
  <dcterms:created xsi:type="dcterms:W3CDTF">2018-09-25T07:38:37Z</dcterms:created>
  <dcterms:modified xsi:type="dcterms:W3CDTF">2019-08-23T06:59:31Z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3b03b44b-1efc-4384-ba70-1aa3deeea13f</vt:lpwstr>
  </property>
  <property fmtid="{D5CDD505-2E9C-101B-9397-08002B2CF9AE}" pid="3" name="Classification">
    <vt:lpwstr>Public</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