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50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88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89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78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87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1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219605069484395010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386170415254530818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8193445586516212994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2.png"/><Relationship Id="rId4" Type="http://schemas.openxmlformats.org/officeDocument/2006/relationships/oleObject" Target="../embeddings/oleObject2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5867400" cy="769937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 for experts</a:t>
            </a:r>
            <a:endParaRPr lang="en-US" sz="3000" b="1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 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51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9416354" cy="282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72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200" y="4038600"/>
            <a:ext cx="883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9172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0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" y="2286000"/>
            <a:ext cx="906908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9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86005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762000"/>
            <a:ext cx="8886825" cy="47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543232"/>
            <a:ext cx="9139599" cy="555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0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6" y="914400"/>
            <a:ext cx="89983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" y="1351936"/>
            <a:ext cx="9014663" cy="428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724400" y="762000"/>
            <a:ext cx="1447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" y="762000"/>
            <a:ext cx="9209142" cy="43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191000" y="1905000"/>
            <a:ext cx="2286000" cy="228600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50392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91600" cy="259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4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Complex queries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chemical compounds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1752600"/>
            <a:ext cx="9333379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59524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143000" y="533400"/>
            <a:ext cx="304800" cy="228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compound search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95500"/>
            <a:ext cx="905990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9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53376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76866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6" y="124429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443634" y="2057400"/>
            <a:ext cx="1890366" cy="228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642712" y="1409700"/>
            <a:ext cx="209108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90312" y="1424104"/>
            <a:ext cx="304800" cy="1143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4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7" y="1296678"/>
            <a:ext cx="9150637" cy="39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564352" y="2025805"/>
            <a:ext cx="609600" cy="30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5600" y="2330605"/>
            <a:ext cx="2286000" cy="260195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78352" y="3236351"/>
            <a:ext cx="2286000" cy="260195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0513"/>
            <a:ext cx="86487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47650" y="290513"/>
            <a:ext cx="3714750" cy="395287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-2026445" y="3474243"/>
            <a:ext cx="5500690" cy="685800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</a:t>
            </a:r>
            <a:r>
              <a:rPr lang="fr-CH" altLang="en-US" dirty="0" smtClean="0"/>
              <a:t>country</a:t>
            </a:r>
            <a:endParaRPr lang="fr-CH" altLang="en-US" dirty="0"/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3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9694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IC = International Classification</a:t>
            </a:r>
          </a:p>
          <a:p>
            <a:pPr lvl="1"/>
            <a:r>
              <a:rPr lang="en-US" dirty="0" smtClean="0"/>
              <a:t>IC</a:t>
            </a:r>
            <a:r>
              <a:rPr lang="en-US" dirty="0"/>
              <a:t> :A</a:t>
            </a:r>
            <a:endParaRPr lang="es-BO" dirty="0"/>
          </a:p>
          <a:p>
            <a:pPr lvl="1"/>
            <a:r>
              <a:rPr lang="en-US" dirty="0"/>
              <a:t>IC :A47</a:t>
            </a:r>
            <a:endParaRPr lang="es-BO" dirty="0"/>
          </a:p>
          <a:p>
            <a:pPr lvl="1"/>
            <a:r>
              <a:rPr lang="en-US" dirty="0"/>
              <a:t>IC :A47L</a:t>
            </a:r>
            <a:endParaRPr lang="es-BO" dirty="0"/>
          </a:p>
          <a:p>
            <a:pPr lvl="1"/>
            <a:r>
              <a:rPr lang="en-US" dirty="0"/>
              <a:t>IC :A47L1</a:t>
            </a:r>
            <a:endParaRPr lang="es-BO" dirty="0"/>
          </a:p>
          <a:p>
            <a:pPr lvl="1"/>
            <a:r>
              <a:rPr lang="en-US" dirty="0"/>
              <a:t>IC:A47L11</a:t>
            </a:r>
            <a:endParaRPr lang="es-BO" dirty="0"/>
          </a:p>
          <a:p>
            <a:pPr lvl="1"/>
            <a:r>
              <a:rPr lang="en-US" dirty="0" smtClean="0"/>
              <a:t>IC:A47L11/03</a:t>
            </a:r>
          </a:p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0811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52925"/>
          </a:xfrm>
        </p:spPr>
        <p:txBody>
          <a:bodyPr/>
          <a:lstStyle/>
          <a:p>
            <a:r>
              <a:rPr lang="fr-CH" b="1" dirty="0"/>
              <a:t>D06F 1/06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include</a:t>
            </a:r>
            <a:r>
              <a:rPr lang="fr-CH" dirty="0"/>
              <a:t> by default </a:t>
            </a:r>
          </a:p>
          <a:p>
            <a:pPr marL="0" indent="0">
              <a:buNone/>
            </a:pPr>
            <a:r>
              <a:rPr lang="fr-CH" dirty="0" smtClean="0"/>
              <a:t>    D06F </a:t>
            </a:r>
            <a:r>
              <a:rPr lang="fr-CH" b="1" dirty="0"/>
              <a:t>1/08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1/10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1/16</a:t>
            </a:r>
          </a:p>
          <a:p>
            <a:pPr marL="0" indent="0">
              <a:buNone/>
            </a:pPr>
            <a:endParaRPr lang="fr-CH" b="1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/>
              <a:t>exclude</a:t>
            </a:r>
            <a:r>
              <a:rPr lang="fr-CH" dirty="0"/>
              <a:t> </a:t>
            </a:r>
            <a:r>
              <a:rPr lang="fr-CH" dirty="0" err="1" smtClean="0"/>
              <a:t>subgroup</a:t>
            </a:r>
            <a:r>
              <a:rPr lang="fr-CH" dirty="0" smtClean="0"/>
              <a:t>: IC_EX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ICI = International Classification Inventive</a:t>
            </a:r>
          </a:p>
          <a:p>
            <a:r>
              <a:rPr lang="fr-CH" dirty="0" smtClean="0"/>
              <a:t>ICN </a:t>
            </a:r>
            <a:r>
              <a:rPr lang="fr-CH" dirty="0"/>
              <a:t>= International Classification Non-inventive</a:t>
            </a:r>
          </a:p>
          <a:p>
            <a:r>
              <a:rPr lang="fr-CH" dirty="0" smtClean="0"/>
              <a:t>ICI_EX    </a:t>
            </a:r>
            <a:r>
              <a:rPr lang="fr-CH" dirty="0"/>
              <a:t>ICN_EX  = no </a:t>
            </a:r>
            <a:r>
              <a:rPr lang="fr-CH" dirty="0" err="1"/>
              <a:t>subgroup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3048000"/>
            <a:ext cx="4191000" cy="5334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Biomarkers for cancer</a:t>
            </a:r>
          </a:p>
          <a:p>
            <a:r>
              <a:rPr lang="en-US" dirty="0" smtClean="0"/>
              <a:t>Japanese applications and grants</a:t>
            </a:r>
          </a:p>
          <a:p>
            <a:r>
              <a:rPr lang="en-US" dirty="0" smtClean="0"/>
              <a:t>Published after 2010</a:t>
            </a:r>
          </a:p>
          <a:p>
            <a:endParaRPr lang="en-US" dirty="0"/>
          </a:p>
          <a:p>
            <a:r>
              <a:rPr lang="en-US" dirty="0" smtClean="0"/>
              <a:t>Without knowing a word of Japanese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663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" y="1669663"/>
            <a:ext cx="7839046" cy="3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3387530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715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8105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715000" y="4800600"/>
            <a:ext cx="1371600" cy="3810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sz="3000" dirty="0" err="1" smtClean="0"/>
              <a:t>licensing</a:t>
            </a:r>
            <a:r>
              <a:rPr lang="fr-CH" sz="3000" dirty="0" smtClean="0"/>
              <a:t> + 3rd party observation</a:t>
            </a:r>
            <a:endParaRPr lang="es-BO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91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2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429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6019800"/>
            <a:ext cx="7086600" cy="8382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0"/>
            <a:ext cx="7405687" cy="67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1513" y="2895600"/>
            <a:ext cx="7177087" cy="381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last pub + </a:t>
            </a:r>
            <a:r>
              <a:rPr lang="fr-CH" dirty="0" err="1" smtClean="0"/>
              <a:t>applicant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2172"/>
            <a:ext cx="7239000" cy="19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0"/>
            <a:ext cx="7401074" cy="38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95600" y="3657600"/>
            <a:ext cx="609600" cy="3587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3389376"/>
            <a:ext cx="609600" cy="35876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48215" y="3381942"/>
            <a:ext cx="990600" cy="35876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Intuitive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PCTHavingThirdPartyObservations</a:t>
            </a:r>
            <a:endParaRPr lang="en-US" dirty="0"/>
          </a:p>
          <a:p>
            <a:r>
              <a:rPr lang="en-US" dirty="0"/>
              <a:t>PCTPublishedLastWeek</a:t>
            </a:r>
          </a:p>
          <a:p>
            <a:r>
              <a:rPr lang="en-US" dirty="0"/>
              <a:t>PCTHavingApplicantFromUS </a:t>
            </a:r>
            <a:endParaRPr lang="en-US" dirty="0" smtClean="0"/>
          </a:p>
          <a:p>
            <a:r>
              <a:rPr lang="en-US" dirty="0"/>
              <a:t>DP:Last1Year</a:t>
            </a:r>
          </a:p>
          <a:p>
            <a:r>
              <a:rPr lang="en-US" dirty="0"/>
              <a:t>DP:[Today-1Week TO Today]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162800" cy="19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68" y="2187308"/>
            <a:ext cx="5796632" cy="44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07476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" y="3657600"/>
            <a:ext cx="8610600" cy="3048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93" y="1324545"/>
            <a:ext cx="8229600" cy="4352925"/>
          </a:xfrm>
        </p:spPr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 	  	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4478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43608" y="53340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267200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24038"/>
            <a:ext cx="91249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329313" y="3068444"/>
            <a:ext cx="1451509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4352" y="2743200"/>
            <a:ext cx="488683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3035" y="2754816"/>
            <a:ext cx="291366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H="1">
            <a:off x="2220227" y="2982951"/>
            <a:ext cx="218173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80448" y="2783623"/>
            <a:ext cx="233814" cy="389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1" y="2715787"/>
            <a:ext cx="1305826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45856" y="2702776"/>
            <a:ext cx="2788143" cy="365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Grouping- nesting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8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18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  <a:r>
              <a:rPr lang="zh-CN" altLang="en-US" dirty="0" smtClean="0"/>
              <a:t> 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10376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marL="457200" lvl="1" indent="0">
              <a:buNone/>
            </a:pPr>
            <a:r>
              <a:rPr lang="fr-CH" dirty="0" smtClean="0"/>
              <a:t>Ex: 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0">
              <a:buNone/>
            </a:pPr>
            <a:r>
              <a:rPr lang="fr-CH" dirty="0" smtClean="0"/>
              <a:t> </a:t>
            </a:r>
            <a:r>
              <a:rPr lang="fr-CH" dirty="0" err="1" smtClean="0"/>
              <a:t>Ex:NOT</a:t>
            </a:r>
            <a:r>
              <a:rPr lang="fr-CH" dirty="0" smtClean="0"/>
              <a:t>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NEAR3         3 = the max nb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981200" y="3186461"/>
            <a:ext cx="533400" cy="228600"/>
          </a:xfrm>
          <a:prstGeom prst="right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1266" name="Picture 2" descr="https://i.ytimg.com/vi/nuuPI2hyt6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58797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791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52600" y="2133600"/>
            <a:ext cx="54864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410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3200400"/>
            <a:ext cx="23622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6096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05200" y="600307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40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371"/>
            <a:ext cx="8229600" cy="548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914400" y="5029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766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0100" y="15240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43100" y="687659"/>
            <a:ext cx="4953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687659"/>
            <a:ext cx="3810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Query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775"/>
            <a:ext cx="9144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9737" y="3223632"/>
            <a:ext cx="1371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5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2209800" y="3176587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95513"/>
            <a:ext cx="8905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09800" y="3276600"/>
            <a:ext cx="685800" cy="40481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0"/>
            <a:ext cx="8953500" cy="802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90600" y="76200"/>
            <a:ext cx="5334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46484" y="2888933"/>
            <a:ext cx="533400" cy="35718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67000" y="3681412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42034" y="3733800"/>
            <a:ext cx="749166" cy="45958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0"/>
            <a:ext cx="876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86000" y="3352800"/>
            <a:ext cx="609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47675"/>
            <a:ext cx="8963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533400"/>
            <a:ext cx="457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6600" y="41148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45" y="1968190"/>
            <a:ext cx="939642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9634"/>
            <a:ext cx="8963025" cy="68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4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Use of </a:t>
            </a:r>
            <a:r>
              <a:rPr lang="fr-CH" dirty="0" err="1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uncertainty (plural, </a:t>
            </a:r>
            <a:r>
              <a:rPr lang="en-US" dirty="0"/>
              <a:t>tenses, foreign </a:t>
            </a:r>
            <a:r>
              <a:rPr lang="en-US" dirty="0" smtClean="0"/>
              <a:t>words): 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tire       t*re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vs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Universität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 Stuttgart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colour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col*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option over stemming: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electric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electricity 	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electri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590800" y="1941241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096322" y="3733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2362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86200" y="5029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results: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avy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navies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naval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 =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navigating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navigation</a:t>
            </a:r>
            <a:r>
              <a:rPr lang="en-US" dirty="0"/>
              <a:t>, 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elect*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electoral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" y="1600201"/>
            <a:ext cx="8892966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181600" y="2514600"/>
            <a:ext cx="1752600" cy="228600"/>
          </a:xfrm>
          <a:prstGeom prst="rect">
            <a:avLst/>
          </a:prstGeom>
          <a:solidFill>
            <a:srgbClr val="206DDE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</a:t>
            </a:r>
            <a:r>
              <a:rPr lang="fr-CH" sz="2800" dirty="0" smtClean="0">
                <a:solidFill>
                  <a:srgbClr val="0070C0"/>
                </a:solidFill>
              </a:rPr>
              <a:t>,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5626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The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retrieved</a:t>
            </a:r>
            <a:r>
              <a:rPr lang="fr-CH" sz="2800" dirty="0" smtClean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Stemming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turned</a:t>
            </a:r>
            <a:r>
              <a:rPr lang="fr-CH" sz="2800" dirty="0" smtClean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wildcards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>
                <a:solidFill>
                  <a:srgbClr val="0070C0"/>
                </a:solidFill>
              </a:rPr>
              <a:t>…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retrieved</a:t>
            </a:r>
            <a:r>
              <a:rPr lang="fr-CH" sz="2800" dirty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Stemming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turned</a:t>
            </a:r>
            <a:r>
              <a:rPr lang="fr-CH" sz="2800" dirty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4" y="0"/>
            <a:ext cx="8705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9" y="990600"/>
            <a:ext cx="8991600" cy="52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219200" y="1066219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6" y="59055"/>
            <a:ext cx="8705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3" y="1295400"/>
            <a:ext cx="8724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143000" y="12954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3528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" y="0"/>
            <a:ext cx="448821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22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505200"/>
            <a:ext cx="91440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20052" y="4343400"/>
            <a:ext cx="9164052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3636" y="5229922"/>
            <a:ext cx="9167636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</a:t>
            </a:r>
            <a:r>
              <a:rPr lang="en-US" sz="3200"/>
              <a:t>in </a:t>
            </a:r>
            <a:r>
              <a:rPr lang="en-US" sz="3200" smtClean="0"/>
              <a:t>USA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1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9011948" cy="44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33400" y="2133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3400" y="2209800"/>
            <a:ext cx="838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52600" y="3810000"/>
            <a:ext cx="9906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 syntax</a:t>
            </a:r>
          </a:p>
          <a:p>
            <a:r>
              <a:rPr lang="en-US" altLang="en-US" dirty="0" smtClean="0"/>
              <a:t>Search </a:t>
            </a:r>
            <a:r>
              <a:rPr lang="en-US" altLang="en-US" dirty="0"/>
              <a:t>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24038"/>
            <a:ext cx="9096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05800" y="2514600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4044065"/>
            <a:ext cx="1739874" cy="10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3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5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r>
              <a:rPr lang="fr-CH" dirty="0" smtClean="0"/>
              <a:t> of:</a:t>
            </a:r>
          </a:p>
          <a:p>
            <a:pPr lvl="1"/>
            <a:r>
              <a:rPr lang="fr-CH" dirty="0" smtClean="0"/>
              <a:t>IPC codes</a:t>
            </a:r>
          </a:p>
          <a:p>
            <a:pPr lvl="1"/>
            <a:r>
              <a:rPr lang="fr-CH" dirty="0" smtClean="0"/>
              <a:t>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2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" y="3048000"/>
            <a:ext cx="9217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0"/>
            <a:ext cx="841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654968"/>
            <a:ext cx="8372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 err="1"/>
              <a:t>W</a:t>
            </a:r>
            <a:r>
              <a:rPr lang="fr-CH" altLang="en-US" dirty="0" err="1" smtClean="0"/>
              <a:t>ildcard</a:t>
            </a:r>
            <a:r>
              <a:rPr lang="fr-CH" altLang="en-US" dirty="0" smtClean="0"/>
              <a:t> </a:t>
            </a:r>
            <a:r>
              <a:rPr lang="fr-CH" altLang="en-US" dirty="0"/>
              <a:t>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88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 smtClean="0">
                <a:solidFill>
                  <a:srgbClr val="0070C0"/>
                </a:solidFill>
              </a:rPr>
              <a:t>how to build a query in order to obtain patents by </a:t>
            </a:r>
            <a:r>
              <a:rPr lang="en-US" sz="2800" dirty="0">
                <a:solidFill>
                  <a:srgbClr val="0070C0"/>
                </a:solidFill>
              </a:rPr>
              <a:t>the company Huawei </a:t>
            </a:r>
            <a:r>
              <a:rPr lang="en-US" sz="2800" dirty="0" smtClean="0">
                <a:solidFill>
                  <a:srgbClr val="0070C0"/>
                </a:solidFill>
              </a:rPr>
              <a:t>with </a:t>
            </a:r>
            <a:r>
              <a:rPr lang="en-US" sz="2800" dirty="0">
                <a:solidFill>
                  <a:srgbClr val="0070C0"/>
                </a:solidFill>
              </a:rPr>
              <a:t>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 smtClean="0">
                <a:solidFill>
                  <a:srgbClr val="0070C0"/>
                </a:solidFill>
              </a:rPr>
              <a:t>PA:Huawei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IN:Huawei</a:t>
            </a:r>
            <a:r>
              <a:rPr lang="fr-CH" sz="2800" dirty="0" smtClean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CTR: Germany AND IN: </a:t>
            </a: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34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>
                <a:solidFill>
                  <a:srgbClr val="0070C0"/>
                </a:solidFill>
              </a:rPr>
              <a:t>how to build a query in order to obtain patents by the company Huawei with 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Huawei</a:t>
            </a:r>
            <a:r>
              <a:rPr lang="fr-CH" sz="2800" dirty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IN:Huawei</a:t>
            </a:r>
            <a:r>
              <a:rPr lang="fr-CH" sz="2800" dirty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>
                <a:solidFill>
                  <a:srgbClr val="0070C0"/>
                </a:solidFill>
              </a:rPr>
              <a:t>PA:Huawei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CTR: </a:t>
            </a:r>
            <a:r>
              <a:rPr lang="fr-CH" sz="2800" dirty="0" smtClean="0">
                <a:solidFill>
                  <a:srgbClr val="0070C0"/>
                </a:solidFill>
              </a:rPr>
              <a:t>Germany </a:t>
            </a:r>
            <a:r>
              <a:rPr lang="fr-CH" sz="2800" dirty="0">
                <a:solidFill>
                  <a:srgbClr val="0070C0"/>
                </a:solidFill>
              </a:rPr>
              <a:t>AND IN: </a:t>
            </a:r>
            <a:r>
              <a:rPr lang="fr-CH" sz="2800" dirty="0" err="1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65" y="1066800"/>
            <a:ext cx="919168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5" y="1219200"/>
            <a:ext cx="8743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886200"/>
            <a:ext cx="8229600" cy="2239963"/>
          </a:xfrm>
        </p:spPr>
        <p:txBody>
          <a:bodyPr/>
          <a:lstStyle/>
          <a:p>
            <a:r>
              <a:rPr lang="fr-CH" dirty="0" smtClean="0"/>
              <a:t>IADC = </a:t>
            </a:r>
            <a:r>
              <a:rPr lang="fr-CH" dirty="0" err="1" smtClean="0"/>
              <a:t>inventor</a:t>
            </a:r>
            <a:r>
              <a:rPr lang="fr-CH" dirty="0" smtClean="0"/>
              <a:t> </a:t>
            </a:r>
            <a:r>
              <a:rPr lang="fr-CH" dirty="0" err="1" smtClean="0"/>
              <a:t>nationality</a:t>
            </a:r>
            <a:endParaRPr lang="fr-CH" dirty="0" smtClean="0"/>
          </a:p>
          <a:p>
            <a:r>
              <a:rPr lang="fr-CH" dirty="0" smtClean="0"/>
              <a:t>PA: </a:t>
            </a:r>
            <a:r>
              <a:rPr lang="fr-CH" dirty="0" err="1" smtClean="0"/>
              <a:t>applicant</a:t>
            </a:r>
            <a:r>
              <a:rPr lang="fr-CH" dirty="0" smtClean="0"/>
              <a:t> </a:t>
            </a:r>
            <a:r>
              <a:rPr lang="fr-CH" dirty="0" err="1" smtClean="0"/>
              <a:t>name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"/>
            <a:ext cx="894397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4800" y="1828800"/>
            <a:ext cx="3124200" cy="2286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7628" y="2133600"/>
            <a:ext cx="3389971" cy="6858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4600" y="2133600"/>
            <a:ext cx="304800" cy="2762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20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183281"/>
            <a:ext cx="8877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937535" y="2895600"/>
            <a:ext cx="1524000" cy="381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77640" y="4495800"/>
            <a:ext cx="2042160" cy="4572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10000" y="6172200"/>
            <a:ext cx="1524000" cy="381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407832" cy="6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2667000"/>
            <a:ext cx="18288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782050" cy="74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30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762000"/>
            <a:ext cx="8734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IN = </a:t>
            </a:r>
            <a:r>
              <a:rPr lang="fr-CH" dirty="0" err="1" smtClean="0"/>
              <a:t>Inventor</a:t>
            </a:r>
            <a:r>
              <a:rPr lang="fr-CH" dirty="0" smtClean="0"/>
              <a:t> Name</a:t>
            </a:r>
          </a:p>
          <a:p>
            <a:r>
              <a:rPr lang="fr-CH" dirty="0" smtClean="0"/>
              <a:t>INA = </a:t>
            </a:r>
            <a:r>
              <a:rPr lang="fr-CH" dirty="0" err="1" smtClean="0"/>
              <a:t>Inventor</a:t>
            </a:r>
            <a:r>
              <a:rPr lang="fr-CH" dirty="0" smtClean="0"/>
              <a:t>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0" y="1219200"/>
            <a:ext cx="8810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874395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7200" y="838200"/>
            <a:ext cx="1143000" cy="762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4000" y="914400"/>
            <a:ext cx="2286000" cy="2667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</a:t>
            </a:r>
            <a:r>
              <a:rPr lang="fr-CH" dirty="0" err="1" smtClean="0"/>
              <a:t>December</a:t>
            </a:r>
            <a:r>
              <a:rPr lang="fr-CH" dirty="0" smtClean="0"/>
              <a:t> 5 or 7</a:t>
            </a:r>
            <a:br>
              <a:rPr lang="fr-CH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err="1" smtClean="0"/>
              <a:t>Retrospective</a:t>
            </a:r>
            <a:r>
              <a:rPr lang="fr-CH" sz="3200" dirty="0" smtClean="0"/>
              <a:t> of 2017 &amp; plans for 2018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endParaRPr lang="fr-CH" dirty="0" smtClean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://attendee.gotowebinar.com/rt/1219605069484395010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16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0536"/>
            <a:ext cx="7924800" cy="59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38201" y="3276600"/>
            <a:ext cx="3657600" cy="10668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1" y="5638800"/>
            <a:ext cx="7772400" cy="12192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December</a:t>
            </a:r>
            <a:r>
              <a:rPr lang="fr-CH" dirty="0" smtClean="0"/>
              <a:t> 12 at 5:30pm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https://attendee.gotowebinar.com/rt/2386170415254530818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6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smtClean="0"/>
              <a:t>how to </a:t>
            </a:r>
            <a:r>
              <a:rPr lang="fr-CH" dirty="0" err="1" smtClean="0"/>
              <a:t>perform</a:t>
            </a:r>
            <a:r>
              <a:rPr lang="fr-CH" dirty="0" smtClean="0"/>
              <a:t> effective </a:t>
            </a:r>
            <a:r>
              <a:rPr lang="fr-CH" dirty="0" err="1" smtClean="0"/>
              <a:t>searches</a:t>
            </a:r>
            <a:endParaRPr lang="fr-CH" dirty="0" smtClean="0"/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err="1" smtClean="0"/>
              <a:t>November</a:t>
            </a:r>
            <a:r>
              <a:rPr lang="fr-CH" dirty="0" smtClean="0"/>
              <a:t> 28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attendee.gotowebinar.com/rt/8193445586516212994</a:t>
            </a:r>
            <a:endParaRPr lang="en-US" dirty="0" smtClean="0"/>
          </a:p>
          <a:p>
            <a:pPr marL="457200" lvl="1" indent="0">
              <a:buNone/>
            </a:pPr>
            <a:r>
              <a:rPr lang="fr-CH" dirty="0" err="1" smtClean="0"/>
              <a:t>November</a:t>
            </a:r>
            <a:r>
              <a:rPr lang="fr-CH" dirty="0" smtClean="0"/>
              <a:t> 30 at </a:t>
            </a:r>
            <a:r>
              <a:rPr lang="fr-CH" dirty="0" smtClean="0"/>
              <a:t>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https://attendee.gotowebinar.com/rt/8193445586516212994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2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2" y="1143000"/>
            <a:ext cx="898932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3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41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template_english-41</Template>
  <TotalTime>1</TotalTime>
  <Words>793</Words>
  <Application>Microsoft Office PowerPoint</Application>
  <PresentationFormat>On-screen Show (4:3)</PresentationFormat>
  <Paragraphs>271</Paragraphs>
  <Slides>89</Slides>
  <Notes>4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template_english-41</vt:lpstr>
      <vt:lpstr>PowerPoint Presentation</vt:lpstr>
      <vt:lpstr>PowerPoint Presentation</vt:lpstr>
      <vt:lpstr>Patenting activity</vt:lpstr>
      <vt:lpstr>Search strategy</vt:lpstr>
      <vt:lpstr>Search Query</vt:lpstr>
      <vt:lpstr>CLIR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search</vt:lpstr>
      <vt:lpstr>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With chemical compounds</vt:lpstr>
      <vt:lpstr>Chemical compound search</vt:lpstr>
      <vt:lpstr>PowerPoint Presentation</vt:lpstr>
      <vt:lpstr>PowerPoint Presentation</vt:lpstr>
      <vt:lpstr>Interface: Advanced search</vt:lpstr>
      <vt:lpstr>PowerPoint Presentation</vt:lpstr>
      <vt:lpstr>Examples</vt:lpstr>
      <vt:lpstr>Date search</vt:lpstr>
      <vt:lpstr>Example: IPC</vt:lpstr>
      <vt:lpstr>PowerPoint Presentation</vt:lpstr>
      <vt:lpstr>Example: grant</vt:lpstr>
      <vt:lpstr>Example: grant</vt:lpstr>
      <vt:lpstr>Example: licensing + 3rd party observation</vt:lpstr>
      <vt:lpstr>PowerPoint Presentation</vt:lpstr>
      <vt:lpstr>PowerPoint Presentation</vt:lpstr>
      <vt:lpstr>Example: last pub + applicant</vt:lpstr>
      <vt:lpstr>Fields rules</vt:lpstr>
      <vt:lpstr>Intuitive queries</vt:lpstr>
      <vt:lpstr>PowerPoint Presentation</vt:lpstr>
      <vt:lpstr>Fields: golden rules</vt:lpstr>
      <vt:lpstr>Grouping- nesting</vt:lpstr>
      <vt:lpstr>Grouping/nesting</vt:lpstr>
      <vt:lpstr>Range search</vt:lpstr>
      <vt:lpstr>Boolean operators</vt:lpstr>
      <vt:lpstr>ANDNOT - NOT</vt:lpstr>
      <vt:lpstr>Proximity operator NEAR</vt:lpstr>
      <vt:lpstr>Proximity search: BEFORE</vt:lpstr>
      <vt:lpstr>An example</vt:lpstr>
      <vt:lpstr>PowerPoint Presentation</vt:lpstr>
      <vt:lpstr>PowerPoint Presentation</vt:lpstr>
      <vt:lpstr>Keywords</vt:lpstr>
      <vt:lpstr>Stemming</vt:lpstr>
      <vt:lpstr>Stemming</vt:lpstr>
      <vt:lpstr>Stemming</vt:lpstr>
      <vt:lpstr>Stemming - example</vt:lpstr>
      <vt:lpstr>Same search without stemming</vt:lpstr>
      <vt:lpstr>Wildcards/truncation : ?   *</vt:lpstr>
      <vt:lpstr>An example</vt:lpstr>
      <vt:lpstr>Use of wildcards</vt:lpstr>
      <vt:lpstr>Wildcard vs stemming</vt:lpstr>
      <vt:lpstr>Fuzzy searches     </vt:lpstr>
      <vt:lpstr>Q: when you use wildcard, …</vt:lpstr>
      <vt:lpstr>Q: when you use wildcards, …</vt:lpstr>
      <vt:lpstr>^ caret = weighting factor</vt:lpstr>
      <vt:lpstr>PowerPoint Presentation</vt:lpstr>
      <vt:lpstr>PowerPoint Presentation</vt:lpstr>
      <vt:lpstr>PowerPoint Presentation</vt:lpstr>
      <vt:lpstr>Example: national phase entry</vt:lpstr>
      <vt:lpstr>Example: nb of patent applications from France seeking protection in USA</vt:lpstr>
      <vt:lpstr>PowerPoint Presentation</vt:lpstr>
      <vt:lpstr>Advanced search interface</vt:lpstr>
      <vt:lpstr>Help</vt:lpstr>
      <vt:lpstr>Tooltip help</vt:lpstr>
      <vt:lpstr>Instant help</vt:lpstr>
      <vt:lpstr>PowerPoint Presentation</vt:lpstr>
      <vt:lpstr>PowerPoint Presentation</vt:lpstr>
      <vt:lpstr>Question mark help</vt:lpstr>
      <vt:lpstr>Most common errors</vt:lpstr>
      <vt:lpstr>Q: how to build a query in order to obtain patents by the company Huawei with at least one innovator from Germany?</vt:lpstr>
      <vt:lpstr>Q: how to build a query in order to obtain patents by the company Huawei with at least one innovator from Germany?</vt:lpstr>
      <vt:lpstr>PowerPoint Presentation</vt:lpstr>
      <vt:lpstr>PowerPoint Presentation</vt:lpstr>
      <vt:lpstr>PowerPoint Presentation</vt:lpstr>
      <vt:lpstr>PowerPoint Presentation</vt:lpstr>
      <vt:lpstr> Next webinar: December 5 or 7 </vt:lpstr>
      <vt:lpstr>Future/past webinars: </vt:lpstr>
      <vt:lpstr>Global Design Database: webinar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2017-11-16T14:12:32Z</dcterms:created>
  <dcterms:modified xsi:type="dcterms:W3CDTF">2017-11-16T14:13:58Z</dcterms:modified>
</cp:coreProperties>
</file>