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1" r:id="rId21"/>
    <p:sldId id="282" r:id="rId22"/>
    <p:sldId id="283" r:id="rId23"/>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7" d="100"/>
          <a:sy n="97" d="100"/>
        </p:scale>
        <p:origin x="-3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atentscope.wipo.int/search/ar/search.js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tentscope.wipo.i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tentscope.wipo.int/search/en/search.js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tentscope.wipo.int/search/en/structuredSearch.js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atentscope.wipo.int/search/en/search.js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tentscope.wipo.int/search/en/search.js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PATENTSCOPE search system is now available in </a:t>
            </a:r>
            <a:r>
              <a:rPr lang="en-US" dirty="0" smtClean="0">
                <a:hlinkClick r:id="rId3"/>
              </a:rPr>
              <a:t>Arabic</a:t>
            </a:r>
            <a:r>
              <a:rPr lang="en-US" dirty="0" smtClean="0"/>
              <a:t> in addition to the nine existing languages. It is now possible to do the following exclusively in Arabic:</a:t>
            </a:r>
          </a:p>
          <a:p>
            <a:r>
              <a:rPr lang="en-US" dirty="0" smtClean="0"/>
              <a:t>Carry out searches</a:t>
            </a:r>
          </a:p>
          <a:p>
            <a:r>
              <a:rPr lang="en-US" dirty="0" smtClean="0"/>
              <a:t>Browse search results</a:t>
            </a:r>
          </a:p>
          <a:p>
            <a:r>
              <a:rPr lang="en-US" dirty="0" smtClean="0"/>
              <a:t>Log into your user account</a:t>
            </a:r>
          </a:p>
          <a:p>
            <a:r>
              <a:rPr lang="en-US" dirty="0" smtClean="0"/>
              <a:t>Browse help and supporting pages</a:t>
            </a:r>
          </a:p>
          <a:p>
            <a:r>
              <a:rPr lang="en-US" dirty="0" smtClean="0"/>
              <a:t>More advanced search features (e.g. stemming) will gradually become available in Arabic.</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321953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50 million the total number of patent documents 5 the number of IP5 offices whose full-text is searchable</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296297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34,000 records – descriptions and claims – of the national patent collection of Portugal, published since 2007, are now searchable in </a:t>
            </a:r>
            <a:r>
              <a:rPr lang="en-US" dirty="0" smtClean="0">
                <a:hlinkClick r:id="rId3"/>
              </a:rPr>
              <a:t>PATENTSCOPE</a:t>
            </a:r>
            <a:r>
              <a:rPr lang="en-US" dirty="0" smtClean="0"/>
              <a:t>. The bibliographic records of the national collection of Portugal were already added in December 2014.</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a:t>
            </a:fld>
            <a:endParaRPr lang="en-US"/>
          </a:p>
        </p:txBody>
      </p:sp>
    </p:spTree>
    <p:extLst>
      <p:ext uri="{BB962C8B-B14F-4D97-AF65-F5344CB8AC3E}">
        <p14:creationId xmlns:p14="http://schemas.microsoft.com/office/powerpoint/2010/main" val="135598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“documents” tab for international applications published on </a:t>
            </a:r>
            <a:r>
              <a:rPr lang="en-US" dirty="0" smtClean="0">
                <a:hlinkClick r:id="rId3"/>
              </a:rPr>
              <a:t>PATENTSCOPE</a:t>
            </a:r>
            <a:r>
              <a:rPr lang="en-US" dirty="0" smtClean="0"/>
              <a:t> has been updated to include a new section: “Search and Examination-Related Documents”.</a:t>
            </a:r>
          </a:p>
          <a:p>
            <a:r>
              <a:rPr lang="en-US" dirty="0" smtClean="0"/>
              <a:t>Previously, this tab had sections for the international application status report, the documents considered part of the international publication (including declarations, sequence listings and references to biological deposit published as documents separate from the main publication document), and all other “related documents”.</a:t>
            </a:r>
          </a:p>
          <a:p>
            <a:r>
              <a:rPr lang="en-US" dirty="0" smtClean="0"/>
              <a:t>The new section is intended to help users interested in assessing the likely patentability of the claimed invention by bringing together all available search and examination-related documents, including the international search report, search strategies, written opinions, international preliminary reports on patentability, English translations of reports and opinions, and third party observations, to the extent that they have been received or prepared by the International Bureau.</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369572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to the PATENTSCOPE website and all of the associated functionality is now made via the secure http protocol https.  This ensures a strong encryption of our patent search and translation services and ensures the users of our systems such as PATENTSCOPE and Translation Assistant for Patent Titles and Abstracts (TAPTA) </a:t>
            </a:r>
            <a:r>
              <a:rPr lang="en-US" baseline="30000" dirty="0" smtClean="0"/>
              <a:t>1</a:t>
            </a:r>
            <a:r>
              <a:rPr lang="en-US" dirty="0" smtClean="0"/>
              <a:t> automatically have a secure connection.</a:t>
            </a:r>
          </a:p>
          <a:p>
            <a:r>
              <a:rPr lang="en-US" dirty="0" smtClean="0"/>
              <a:t>This encryption provides users with search confidentiality, ensuring search queries and results lists remain confidential, their browsing activity remains hidden and integrity of all user data which protects account data, identity data, search data and results from being modified or monitored. </a:t>
            </a:r>
          </a:p>
          <a:p>
            <a:r>
              <a:rPr lang="en-US" dirty="0" smtClean="0"/>
              <a:t>The presence of the https lock icon in the address field of the web browser, as shown below,  also ensures that our users are connected to the genuine </a:t>
            </a:r>
            <a:r>
              <a:rPr lang="en-US" dirty="0" smtClean="0">
                <a:hlinkClick r:id="rId3"/>
              </a:rPr>
              <a:t>PATENTSCOPE</a:t>
            </a:r>
            <a:r>
              <a:rPr lang="en-US" dirty="0" smtClean="0"/>
              <a:t> web site and not to a fraudulent site. This new feature brings PATENTSCOPE into line with the highest standards of search confidentiality for all users automatically.</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356151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IPO Translate</a:t>
            </a:r>
            <a:r>
              <a:rPr lang="en-US" dirty="0" smtClean="0"/>
              <a:t> is the extended version of the former TAPTA tool which was developed in-house for the translation of patent titles and abstracts of patent documents.</a:t>
            </a:r>
          </a:p>
          <a:p>
            <a:r>
              <a:rPr lang="en-US" dirty="0" smtClean="0"/>
              <a:t>The good results obtained by the TAPTA technology in other UN agencies for administrative documents, as well as the relevant results obtained for the translation of patent abstracts and titles, led to the extension of the tool for the translation of other parts of patent documents; the tool was therefore renamed </a:t>
            </a:r>
            <a:r>
              <a:rPr lang="en-US" i="1" dirty="0" smtClean="0"/>
              <a:t>WIPO Translate</a:t>
            </a:r>
            <a:r>
              <a:rPr lang="en-US" dirty="0" smtClean="0"/>
              <a:t>.</a:t>
            </a:r>
          </a:p>
          <a:p>
            <a:r>
              <a:rPr lang="en-US" dirty="0" smtClean="0"/>
              <a:t>It is now possible to translate the search result list in </a:t>
            </a:r>
            <a:r>
              <a:rPr lang="en-US" dirty="0" smtClean="0">
                <a:hlinkClick r:id="rId3"/>
              </a:rPr>
              <a:t>PATENTSCOPE</a:t>
            </a:r>
            <a:r>
              <a:rPr lang="en-US" dirty="0" smtClean="0"/>
              <a:t>, as well as description and claims in Chinese, using </a:t>
            </a:r>
            <a:r>
              <a:rPr lang="en-US" i="1" dirty="0" smtClean="0"/>
              <a:t>WIPO Translate</a:t>
            </a:r>
            <a:r>
              <a:rPr lang="en-US" dirty="0" smtClean="0"/>
              <a:t>.  Users wishing to use it have to activate it in the “Options” menu, under the “Translate” tab. </a:t>
            </a:r>
          </a:p>
          <a:p>
            <a:r>
              <a:rPr lang="en-US" dirty="0" smtClean="0"/>
              <a:t>The translation of description, claims and full-text in other languages will be available in the future.</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a:p>
        </p:txBody>
      </p:sp>
    </p:spTree>
    <p:extLst>
      <p:ext uri="{BB962C8B-B14F-4D97-AF65-F5344CB8AC3E}">
        <p14:creationId xmlns:p14="http://schemas.microsoft.com/office/powerpoint/2010/main" val="371614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hlinkClick r:id="rId3"/>
              </a:rPr>
              <a:t>PATENTSCOPE</a:t>
            </a:r>
            <a:r>
              <a:rPr lang="en-US" dirty="0" smtClean="0"/>
              <a:t> result list includes now a new “machine translation” button which will allow users to choose between Google Translate, Bing/Microsoft Translate and recently Baidu Translate for the translation of the result list into any of the languages supported by those three machine translation tools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322597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same button is available in the </a:t>
            </a:r>
            <a:r>
              <a:rPr lang="en-US" i="1" dirty="0" smtClean="0"/>
              <a:t>Description</a:t>
            </a:r>
            <a:r>
              <a:rPr lang="en-US" dirty="0" smtClean="0"/>
              <a:t>, </a:t>
            </a:r>
            <a:r>
              <a:rPr lang="en-US" i="1" dirty="0" smtClean="0"/>
              <a:t>Claims</a:t>
            </a:r>
            <a:r>
              <a:rPr lang="en-US" dirty="0" smtClean="0"/>
              <a:t> and </a:t>
            </a:r>
            <a:r>
              <a:rPr lang="en-US" i="1" dirty="0" err="1" smtClean="0"/>
              <a:t>Fulltext</a:t>
            </a:r>
            <a:r>
              <a:rPr lang="en-US" dirty="0" smtClean="0"/>
              <a:t> tabs to translate the description and claims in any of the languages supported by Google Translate, Bing/Microsoft Translate and Baidu Translate.</a:t>
            </a:r>
          </a:p>
          <a:p>
            <a:r>
              <a:rPr lang="en-US" dirty="0" smtClean="0"/>
              <a:t>WIPO Translate is available for the result list but only for Chinese descriptions and claims).</a:t>
            </a:r>
          </a:p>
          <a:p>
            <a:r>
              <a:rPr lang="en-US" dirty="0" smtClean="0"/>
              <a:t>Users can now benefit from real-time, automatic translation of long documents. Moreover, WIPO translate has been trained exclusively on Chinese/English patent texts and independent evaluation tools such as BLEU show that it is more accurate than other publicly available solutions (</a:t>
            </a:r>
            <a:r>
              <a:rPr lang="en-US" dirty="0" err="1" smtClean="0"/>
              <a:t>e.g.Google</a:t>
            </a:r>
            <a:r>
              <a:rPr lang="en-US" dirty="0" smtClean="0"/>
              <a:t> Translate, Microsoft-Bing translate or Baidu translate). As a result, users can get a better, clearer idea of the nature of an invention than may be possible with external translation tools.</a:t>
            </a:r>
          </a:p>
          <a:p>
            <a:r>
              <a:rPr lang="en-US" dirty="0" smtClean="0"/>
              <a:t>WIPO Translate operates with a secure https protocol, meaning that translation activity remains private and cannot be accessed by any third party.</a:t>
            </a:r>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14</a:t>
            </a:fld>
            <a:endParaRPr lang="en-US"/>
          </a:p>
        </p:txBody>
      </p:sp>
    </p:spTree>
    <p:extLst>
      <p:ext uri="{BB962C8B-B14F-4D97-AF65-F5344CB8AC3E}">
        <p14:creationId xmlns:p14="http://schemas.microsoft.com/office/powerpoint/2010/main" val="2722770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F64AB4B-96A4-492E-979A-69E1CE7AF256}" type="slidenum">
              <a:rPr lang="en-US"/>
              <a:pPr>
                <a:defRPr/>
              </a:pPr>
              <a:t>‹#›</a:t>
            </a:fld>
            <a:endParaRPr lang="en-US"/>
          </a:p>
        </p:txBody>
      </p:sp>
    </p:spTree>
    <p:extLst>
      <p:ext uri="{BB962C8B-B14F-4D97-AF65-F5344CB8AC3E}">
        <p14:creationId xmlns:p14="http://schemas.microsoft.com/office/powerpoint/2010/main" val="3646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153FE4F6-1B51-41CB-9838-1E6F8DDDBF09}" type="slidenum">
              <a:rPr lang="en-US"/>
              <a:pPr>
                <a:defRPr/>
              </a:pPr>
              <a:t>‹#›</a:t>
            </a:fld>
            <a:endParaRPr lang="en-US"/>
          </a:p>
        </p:txBody>
      </p:sp>
    </p:spTree>
    <p:extLst>
      <p:ext uri="{BB962C8B-B14F-4D97-AF65-F5344CB8AC3E}">
        <p14:creationId xmlns:p14="http://schemas.microsoft.com/office/powerpoint/2010/main" val="222721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4F4988-F2D8-41E3-BA35-9DF5A9AA2414}" type="slidenum">
              <a:rPr lang="en-US"/>
              <a:pPr>
                <a:defRPr/>
              </a:pPr>
              <a:t>‹#›</a:t>
            </a:fld>
            <a:endParaRPr lang="en-US"/>
          </a:p>
        </p:txBody>
      </p:sp>
    </p:spTree>
    <p:extLst>
      <p:ext uri="{BB962C8B-B14F-4D97-AF65-F5344CB8AC3E}">
        <p14:creationId xmlns:p14="http://schemas.microsoft.com/office/powerpoint/2010/main" val="384217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7"/>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atentscope.wipo.int/search/en/tutorial.js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oleObject" Target="../embeddings/oleObject3.bin"/><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st9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7385248" cy="1333500"/>
          </a:xfrm>
          <a:noFill/>
        </p:spPr>
        <p:txBody>
          <a:bodyPr/>
          <a:lstStyle/>
          <a:p>
            <a:pPr eaLnBrk="1" hangingPunct="1"/>
            <a:r>
              <a:rPr lang="en-US" sz="3000" b="1" dirty="0" smtClean="0">
                <a:solidFill>
                  <a:srgbClr val="00408C"/>
                </a:solidFill>
                <a:ea typeface="ヒラギノ角ゴ Pro W3" pitchFamily="1" charset="-128"/>
              </a:rPr>
              <a:t>The PATENTSCOPE search system</a:t>
            </a:r>
          </a:p>
          <a:p>
            <a:pPr eaLnBrk="1" hangingPunct="1"/>
            <a:r>
              <a:rPr lang="en-US" sz="2600" dirty="0" smtClean="0">
                <a:solidFill>
                  <a:srgbClr val="00408C"/>
                </a:solidFill>
                <a:ea typeface="ヒラギノ角ゴ Pro W3" pitchFamily="1" charset="-128"/>
              </a:rPr>
              <a:t>2015 Retrospective</a:t>
            </a:r>
          </a:p>
        </p:txBody>
      </p:sp>
      <p:sp>
        <p:nvSpPr>
          <p:cNvPr id="3075" name="Text Box 5"/>
          <p:cNvSpPr txBox="1">
            <a:spLocks noChangeArrowheads="1"/>
          </p:cNvSpPr>
          <p:nvPr/>
        </p:nvSpPr>
        <p:spPr bwMode="auto">
          <a:xfrm>
            <a:off x="6229924" y="5231432"/>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err="1" smtClean="0">
                <a:solidFill>
                  <a:srgbClr val="3399FF"/>
                </a:solidFill>
                <a:latin typeface="Arial Black" pitchFamily="34" charset="0"/>
                <a:ea typeface="ヒラギノ角ゴ Pro W3" pitchFamily="1" charset="-128"/>
              </a:rPr>
              <a:t>Cyberworld</a:t>
            </a:r>
            <a:endParaRPr lang="en-US" sz="1300" dirty="0" smtClean="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December</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2015</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	</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89406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Secure https</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0"/>
            <a:ext cx="8779222"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905000" y="15240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57" y="1401573"/>
            <a:ext cx="8661166" cy="62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3733800" y="1401573"/>
            <a:ext cx="914400" cy="40120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581400" y="1401574"/>
            <a:ext cx="990600" cy="564640"/>
          </a:xfrm>
          <a:prstGeom prst="ellipse">
            <a:avLst/>
          </a:prstGeom>
          <a:solidFill>
            <a:srgbClr val="FF0000">
              <a:alpha val="4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937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29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altLang="es-BO" smtClean="0"/>
              <a:t>Translation tools</a:t>
            </a:r>
            <a:endParaRPr lang="en-US" altLang="es-BO" smtClean="0"/>
          </a:p>
        </p:txBody>
      </p:sp>
      <p:pic>
        <p:nvPicPr>
          <p:cNvPr id="12291" name="Picture 2" descr="\\wipogvafs01\redirected$\ammann\Documents\Images\translation_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66800"/>
            <a:ext cx="58769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939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Tapta</a:t>
            </a:r>
            <a:r>
              <a:rPr lang="fr-CH" dirty="0" smtClean="0"/>
              <a:t> </a:t>
            </a:r>
            <a:r>
              <a:rPr lang="fr-CH" dirty="0" err="1" smtClean="0"/>
              <a:t>became</a:t>
            </a:r>
            <a:r>
              <a:rPr lang="fr-CH" dirty="0" smtClean="0"/>
              <a:t> WIPO Translate</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534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76201"/>
            <a:ext cx="6705601" cy="68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733800"/>
            <a:ext cx="47815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9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Machine translation </a:t>
            </a:r>
            <a:r>
              <a:rPr lang="fr-CH" dirty="0" err="1" smtClean="0"/>
              <a:t>tools</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295400"/>
            <a:ext cx="869632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272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9588"/>
            <a:ext cx="9458325"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153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Arabic interface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19200"/>
            <a:ext cx="893445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37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70038"/>
          </a:xfrm>
        </p:spPr>
        <p:txBody>
          <a:bodyPr/>
          <a:lstStyle/>
          <a:p>
            <a:r>
              <a:rPr lang="fr-CH" dirty="0" err="1" smtClean="0"/>
              <a:t>Tutorials</a:t>
            </a:r>
            <a:r>
              <a:rPr lang="fr-CH" dirty="0"/>
              <a:t>: </a:t>
            </a:r>
            <a:r>
              <a:rPr lang="fr-CH" sz="2800" dirty="0">
                <a:hlinkClick r:id="rId2"/>
              </a:rPr>
              <a:t>https://</a:t>
            </a:r>
            <a:r>
              <a:rPr lang="fr-CH" sz="2800" dirty="0" smtClean="0">
                <a:hlinkClick r:id="rId2"/>
              </a:rPr>
              <a:t>patentscope.wipo.int/search/en/tutorial.jsf</a:t>
            </a:r>
            <a:r>
              <a:rPr lang="fr-CH" sz="2800" dirty="0" smtClean="0"/>
              <a:t> </a:t>
            </a:r>
            <a:endParaRPr lang="en-US" sz="2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458200" cy="561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57200" y="1219200"/>
            <a:ext cx="2438400" cy="304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5289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Future plans: 2016</a:t>
            </a:r>
            <a:endParaRPr lang="es-BO" dirty="0"/>
          </a:p>
        </p:txBody>
      </p:sp>
      <p:sp>
        <p:nvSpPr>
          <p:cNvPr id="3" name="Content Placeholder 2"/>
          <p:cNvSpPr>
            <a:spLocks noGrp="1"/>
          </p:cNvSpPr>
          <p:nvPr>
            <p:ph idx="1"/>
          </p:nvPr>
        </p:nvSpPr>
        <p:spPr/>
        <p:txBody>
          <a:bodyPr/>
          <a:lstStyle/>
          <a:p>
            <a:r>
              <a:rPr lang="fr-CH" dirty="0" smtClean="0"/>
              <a:t>New national/</a:t>
            </a:r>
            <a:r>
              <a:rPr lang="fr-CH" dirty="0" err="1" smtClean="0"/>
              <a:t>regional</a:t>
            </a:r>
            <a:r>
              <a:rPr lang="fr-CH" dirty="0" smtClean="0"/>
              <a:t> collections</a:t>
            </a:r>
          </a:p>
          <a:p>
            <a:r>
              <a:rPr lang="fr-CH" dirty="0" err="1" smtClean="0"/>
              <a:t>Improve</a:t>
            </a:r>
            <a:r>
              <a:rPr lang="fr-CH" dirty="0" smtClean="0"/>
              <a:t> </a:t>
            </a:r>
            <a:r>
              <a:rPr lang="fr-CH" dirty="0" err="1" smtClean="0"/>
              <a:t>current</a:t>
            </a:r>
            <a:r>
              <a:rPr lang="fr-CH" dirty="0" smtClean="0"/>
              <a:t> </a:t>
            </a:r>
            <a:r>
              <a:rPr lang="fr-CH" dirty="0" err="1" smtClean="0"/>
              <a:t>features</a:t>
            </a:r>
            <a:endParaRPr lang="fr-CH" dirty="0" smtClean="0"/>
          </a:p>
          <a:p>
            <a:r>
              <a:rPr lang="fr-CH" dirty="0" smtClean="0"/>
              <a:t>New </a:t>
            </a:r>
            <a:r>
              <a:rPr lang="fr-CH" dirty="0" err="1" smtClean="0"/>
              <a:t>language</a:t>
            </a:r>
            <a:r>
              <a:rPr lang="fr-CH" dirty="0" smtClean="0"/>
              <a:t> for WIPO Translate</a:t>
            </a:r>
            <a:endParaRPr lang="fr-CH" dirty="0"/>
          </a:p>
          <a:p>
            <a:r>
              <a:rPr lang="fr-CH" dirty="0"/>
              <a:t>Chemical </a:t>
            </a:r>
            <a:r>
              <a:rPr lang="fr-CH" dirty="0" err="1"/>
              <a:t>search</a:t>
            </a:r>
            <a:endParaRPr lang="fr-CH" dirty="0"/>
          </a:p>
          <a:p>
            <a:pPr marL="0" indent="0">
              <a:buNone/>
            </a:pPr>
            <a:endParaRPr lang="es-BO" dirty="0"/>
          </a:p>
        </p:txBody>
      </p:sp>
    </p:spTree>
    <p:extLst>
      <p:ext uri="{BB962C8B-B14F-4D97-AF65-F5344CB8AC3E}">
        <p14:creationId xmlns:p14="http://schemas.microsoft.com/office/powerpoint/2010/main" val="36899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webinar</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2" y="1484784"/>
            <a:ext cx="9162162" cy="312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492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sz="half" idx="1"/>
          </p:nvPr>
        </p:nvSpPr>
        <p:spPr/>
        <p:txBody>
          <a:bodyPr/>
          <a:lstStyle/>
          <a:p>
            <a:pPr eaLnBrk="1" hangingPunct="1">
              <a:buFontTx/>
              <a:buNone/>
            </a:pPr>
            <a:endParaRPr lang="fr-CH" sz="4400" b="1" smtClean="0"/>
          </a:p>
          <a:p>
            <a:pPr eaLnBrk="1" hangingPunct="1">
              <a:buFontTx/>
              <a:buNone/>
            </a:pPr>
            <a:r>
              <a:rPr lang="fr-CH" sz="4400" b="1" smtClean="0"/>
              <a:t>	</a:t>
            </a:r>
            <a:endParaRPr lang="en-US" sz="4400" b="1" smtClean="0"/>
          </a:p>
        </p:txBody>
      </p:sp>
      <p:pic>
        <p:nvPicPr>
          <p:cNvPr id="6144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5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4763"/>
            <a:ext cx="5976938" cy="4406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Grp="1" noChangeArrowheads="1"/>
          </p:cNvSpPr>
          <p:nvPr>
            <p:ph type="body" sz="half" idx="3"/>
          </p:nvPr>
        </p:nvSpPr>
        <p:spPr>
          <a:xfrm>
            <a:off x="0" y="4508500"/>
            <a:ext cx="9144000" cy="1225550"/>
          </a:xfrm>
        </p:spPr>
        <p:txBody>
          <a:bodyPr/>
          <a:lstStyle/>
          <a:p>
            <a:pPr eaLnBrk="1" hangingPunct="1">
              <a:buFontTx/>
              <a:buNone/>
            </a:pPr>
            <a:r>
              <a:rPr lang="en-US" sz="3200" b="1" dirty="0" smtClean="0">
                <a:solidFill>
                  <a:srgbClr val="00408C"/>
                </a:solidFill>
                <a:ea typeface="ヒラギノ角ゴ Pro W3" pitchFamily="1" charset="-128"/>
              </a:rPr>
              <a:t>To the PATENTSCOPE search system webinar</a:t>
            </a:r>
          </a:p>
          <a:p>
            <a:pPr algn="ctr" eaLnBrk="1" hangingPunct="1">
              <a:buFontTx/>
              <a:buNone/>
            </a:pPr>
            <a:r>
              <a:rPr lang="en-US" sz="3300" b="1" i="1" dirty="0" smtClean="0">
                <a:solidFill>
                  <a:schemeClr val="accent2"/>
                </a:solidFill>
              </a:rPr>
              <a:t>Retrospective of 2015</a:t>
            </a:r>
            <a:endParaRPr lang="en-US" sz="3300" dirty="0" smtClean="0"/>
          </a:p>
        </p:txBody>
      </p:sp>
      <p:graphicFrame>
        <p:nvGraphicFramePr>
          <p:cNvPr id="7172" name="Object 4"/>
          <p:cNvGraphicFramePr>
            <a:graphicFrameLocks noGrp="1" noChangeAspect="1"/>
          </p:cNvGraphicFramePr>
          <p:nvPr>
            <p:ph sz="quarter" idx="2"/>
            <p:extLst>
              <p:ext uri="{D42A27DB-BD31-4B8C-83A1-F6EECF244321}">
                <p14:modId xmlns:p14="http://schemas.microsoft.com/office/powerpoint/2010/main" val="2958329521"/>
              </p:ext>
            </p:extLst>
          </p:nvPr>
        </p:nvGraphicFramePr>
        <p:xfrm>
          <a:off x="8229600" y="5410200"/>
          <a:ext cx="603250" cy="863600"/>
        </p:xfrm>
        <a:graphic>
          <a:graphicData uri="http://schemas.openxmlformats.org/presentationml/2006/ole">
            <mc:AlternateContent xmlns:mc="http://schemas.openxmlformats.org/markup-compatibility/2006">
              <mc:Choice xmlns:v="urn:schemas-microsoft-com:vml" Requires="v">
                <p:oleObj spid="_x0000_s1026" r:id="rId4" imgW="1638095" imgH="2349206" progId="">
                  <p:embed/>
                </p:oleObj>
              </mc:Choice>
              <mc:Fallback>
                <p:oleObj r:id="rId4" imgW="1638095" imgH="23492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410200"/>
                        <a:ext cx="603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88735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2050" r:id="rId3" imgW="5676190" imgH="3390476" progId="">
                  <p:embed/>
                </p:oleObj>
              </mc:Choice>
              <mc:Fallback>
                <p:oleObj r:id="rId3" imgW="5676190" imgH="33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1" name="Rectangle 4"/>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4000" b="1">
                <a:solidFill>
                  <a:srgbClr val="0033CC"/>
                </a:solidFill>
              </a:rPr>
              <a:t>patentscope@wipo.int</a:t>
            </a:r>
          </a:p>
        </p:txBody>
      </p:sp>
      <p:graphicFrame>
        <p:nvGraphicFramePr>
          <p:cNvPr id="63492" name="Object 5"/>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2051" r:id="rId5" imgW="10171429" imgH="3746032" progId="">
                  <p:embed/>
                </p:oleObj>
              </mc:Choice>
              <mc:Fallback>
                <p:oleObj r:id="rId5" imgW="10171429" imgH="37460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090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mrwallpaper.com/wallpapers/snowflake-sunshine-1600x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8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6934200" y="6019800"/>
            <a:ext cx="2057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7010400" y="5943600"/>
            <a:ext cx="1905000" cy="6096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Content Placeholder 4"/>
          <p:cNvSpPr>
            <a:spLocks noGrp="1"/>
          </p:cNvSpPr>
          <p:nvPr>
            <p:ph idx="1"/>
          </p:nvPr>
        </p:nvSpPr>
        <p:spPr>
          <a:xfrm>
            <a:off x="457200" y="5122520"/>
            <a:ext cx="8229600" cy="1003643"/>
          </a:xfrm>
        </p:spPr>
        <p:txBody>
          <a:bodyPr/>
          <a:lstStyle/>
          <a:p>
            <a:pPr marL="0" indent="0" algn="ctr">
              <a:buNone/>
            </a:pPr>
            <a:r>
              <a:rPr lang="en-US" sz="2800" b="1" dirty="0">
                <a:solidFill>
                  <a:srgbClr val="0070C0"/>
                </a:solidFill>
                <a:latin typeface="Chaparral Pro Light" pitchFamily="18" charset="0"/>
                <a:ea typeface="Adobe Fan Heiti Std B" pitchFamily="34" charset="-128"/>
              </a:rPr>
              <a:t>SEASON’S GREETINGS </a:t>
            </a:r>
          </a:p>
          <a:p>
            <a:pPr marL="0" indent="0" algn="ctr">
              <a:buNone/>
            </a:pPr>
            <a:r>
              <a:rPr lang="en-US" sz="2800" b="1" dirty="0">
                <a:solidFill>
                  <a:srgbClr val="0070C0"/>
                </a:solidFill>
                <a:latin typeface="Chaparral Pro Light" pitchFamily="18" charset="0"/>
                <a:ea typeface="Adobe Fan Heiti Std B" pitchFamily="34" charset="-128"/>
              </a:rPr>
              <a:t>WITH </a:t>
            </a:r>
          </a:p>
          <a:p>
            <a:pPr marL="0" indent="0" algn="ctr">
              <a:buNone/>
            </a:pPr>
            <a:r>
              <a:rPr lang="en-US" sz="2800" b="1" dirty="0">
                <a:solidFill>
                  <a:srgbClr val="0070C0"/>
                </a:solidFill>
                <a:latin typeface="Chaparral Pro Light" pitchFamily="18" charset="0"/>
                <a:ea typeface="Adobe Fan Heiti Std B" pitchFamily="34" charset="-128"/>
              </a:rPr>
              <a:t>ALL GOOD WISHES FOR THE NEXT YEAR </a:t>
            </a:r>
          </a:p>
          <a:p>
            <a:pPr marL="0" indent="0">
              <a:buNone/>
            </a:pPr>
            <a:endParaRPr lang="en-US" sz="2800" dirty="0"/>
          </a:p>
        </p:txBody>
      </p:sp>
    </p:spTree>
    <p:extLst>
      <p:ext uri="{BB962C8B-B14F-4D97-AF65-F5344CB8AC3E}">
        <p14:creationId xmlns:p14="http://schemas.microsoft.com/office/powerpoint/2010/main" val="2420561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sp>
        <p:nvSpPr>
          <p:cNvPr id="64515" name="Rectangle 6"/>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graphicFrame>
        <p:nvGraphicFramePr>
          <p:cNvPr id="64516" name="Object 7"/>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3074" r:id="rId3" imgW="10679365" imgH="6679365" progId="">
                  <p:embed/>
                </p:oleObj>
              </mc:Choice>
              <mc:Fallback>
                <p:oleObj r:id="rId3" imgW="10679365" imgH="6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45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681038"/>
            <a:ext cx="2563813"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5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Agenda</a:t>
            </a:r>
          </a:p>
        </p:txBody>
      </p:sp>
      <p:sp>
        <p:nvSpPr>
          <p:cNvPr id="4099" name="Rectangle 3"/>
          <p:cNvSpPr>
            <a:spLocks noGrp="1" noChangeArrowheads="1"/>
          </p:cNvSpPr>
          <p:nvPr>
            <p:ph type="body" idx="1"/>
          </p:nvPr>
        </p:nvSpPr>
        <p:spPr>
          <a:xfrm>
            <a:off x="457200" y="1219200"/>
            <a:ext cx="8229600" cy="5008562"/>
          </a:xfrm>
        </p:spPr>
        <p:txBody>
          <a:bodyPr/>
          <a:lstStyle/>
          <a:p>
            <a:r>
              <a:rPr lang="en-US" dirty="0" smtClean="0"/>
              <a:t>Retrospective </a:t>
            </a:r>
            <a:r>
              <a:rPr lang="en-US" dirty="0" smtClean="0"/>
              <a:t>2015</a:t>
            </a:r>
            <a:endParaRPr lang="en-US" dirty="0" smtClean="0"/>
          </a:p>
          <a:p>
            <a:pPr lvl="1"/>
            <a:r>
              <a:rPr lang="en-US" dirty="0" smtClean="0"/>
              <a:t>New collections</a:t>
            </a:r>
          </a:p>
          <a:p>
            <a:pPr lvl="1"/>
            <a:r>
              <a:rPr lang="en-US" dirty="0" smtClean="0"/>
              <a:t>New section in </a:t>
            </a:r>
            <a:r>
              <a:rPr lang="en-US" i="1" dirty="0" smtClean="0"/>
              <a:t>Documents</a:t>
            </a:r>
            <a:r>
              <a:rPr lang="en-US" dirty="0" smtClean="0"/>
              <a:t> tab</a:t>
            </a:r>
          </a:p>
          <a:p>
            <a:pPr lvl="1"/>
            <a:r>
              <a:rPr lang="en-US" dirty="0" smtClean="0"/>
              <a:t>https</a:t>
            </a:r>
          </a:p>
          <a:p>
            <a:pPr lvl="1"/>
            <a:r>
              <a:rPr lang="fr-CH" dirty="0" smtClean="0"/>
              <a:t>Machine translation/WIPO Translate</a:t>
            </a:r>
          </a:p>
          <a:p>
            <a:pPr lvl="1"/>
            <a:r>
              <a:rPr lang="fr-CH" dirty="0" smtClean="0"/>
              <a:t>Arabic interface</a:t>
            </a:r>
          </a:p>
          <a:p>
            <a:pPr lvl="1"/>
            <a:r>
              <a:rPr lang="fr-CH" dirty="0" err="1"/>
              <a:t>Tutorials</a:t>
            </a:r>
            <a:endParaRPr lang="fr-CH" dirty="0"/>
          </a:p>
          <a:p>
            <a:pPr marL="0" lvl="2" indent="0">
              <a:buNone/>
            </a:pPr>
            <a:endParaRPr lang="en-US" dirty="0" smtClean="0"/>
          </a:p>
          <a:p>
            <a:pPr marL="0" lvl="2" indent="0"/>
            <a:r>
              <a:rPr lang="en-US" dirty="0" smtClean="0"/>
              <a:t>Future plans: 2016</a:t>
            </a:r>
          </a:p>
          <a:p>
            <a:pPr marL="0" lvl="2" indent="0">
              <a:buNone/>
            </a:pPr>
            <a:endParaRPr lang="en-US" dirty="0" smtClean="0"/>
          </a:p>
          <a:p>
            <a:pPr eaLnBrk="1" hangingPunct="1"/>
            <a:r>
              <a:rPr lang="en-US" dirty="0" smtClean="0"/>
              <a:t>Q&amp;A</a:t>
            </a:r>
            <a:endParaRPr lang="en-US" dirty="0"/>
          </a:p>
          <a:p>
            <a:pPr eaLnBrk="1" hangingPunct="1"/>
            <a:endParaRPr lang="en-US" dirty="0" smtClean="0"/>
          </a:p>
        </p:txBody>
      </p:sp>
    </p:spTree>
    <p:extLst>
      <p:ext uri="{BB962C8B-B14F-4D97-AF65-F5344CB8AC3E}">
        <p14:creationId xmlns:p14="http://schemas.microsoft.com/office/powerpoint/2010/main" val="381645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905506"/>
            <a:ext cx="9067800" cy="2400657"/>
          </a:xfrm>
          <a:prstGeom prst="rect">
            <a:avLst/>
          </a:prstGeom>
        </p:spPr>
        <p:txBody>
          <a:bodyPr wrap="square">
            <a:spAutoFit/>
          </a:bodyPr>
          <a:lstStyle/>
          <a:p>
            <a:pPr eaLnBrk="1" hangingPunct="1">
              <a:buFontTx/>
              <a:buNone/>
            </a:pPr>
            <a:r>
              <a:rPr lang="fr-CH" sz="15000" dirty="0">
                <a:solidFill>
                  <a:srgbClr val="002060"/>
                </a:solidFill>
                <a:latin typeface="Adobe Gothic Std B" pitchFamily="34" charset="-128"/>
                <a:ea typeface="Adobe Gothic Std B" pitchFamily="34" charset="-128"/>
                <a:cs typeface="Aharoni" panose="02010803020104030203" pitchFamily="2" charset="-79"/>
              </a:rPr>
              <a:t>50 Million</a:t>
            </a:r>
            <a:endParaRPr lang="en-US" sz="15000" dirty="0">
              <a:solidFill>
                <a:srgbClr val="002060"/>
              </a:solidFill>
              <a:latin typeface="Adobe Gothic Std B" pitchFamily="34" charset="-128"/>
              <a:ea typeface="Adobe Gothic Std B" pitchFamily="34" charset="-128"/>
              <a:cs typeface="Aharoni" panose="02010803020104030203" pitchFamily="2" charset="-79"/>
            </a:endParaRPr>
          </a:p>
        </p:txBody>
      </p:sp>
    </p:spTree>
    <p:extLst>
      <p:ext uri="{BB962C8B-B14F-4D97-AF65-F5344CB8AC3E}">
        <p14:creationId xmlns:p14="http://schemas.microsoft.com/office/powerpoint/2010/main" val="360995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New collection </a:t>
            </a:r>
            <a:r>
              <a:rPr lang="fr-CH" dirty="0" err="1" smtClean="0"/>
              <a:t>added</a:t>
            </a:r>
            <a:endParaRPr lang="es-BO" dirty="0"/>
          </a:p>
        </p:txBody>
      </p:sp>
      <p:pic>
        <p:nvPicPr>
          <p:cNvPr id="5" name="Picture 2" descr="http://compasoxfordblog.co.uk/wp-content/uploads/2014/09/British-icons-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84884"/>
            <a:ext cx="5562600" cy="567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UK national collection</a:t>
            </a:r>
            <a:endParaRPr lang="en-US" dirty="0"/>
          </a:p>
        </p:txBody>
      </p:sp>
      <p:sp>
        <p:nvSpPr>
          <p:cNvPr id="3" name="Content Placeholder 2"/>
          <p:cNvSpPr>
            <a:spLocks noGrp="1"/>
          </p:cNvSpPr>
          <p:nvPr>
            <p:ph idx="1"/>
          </p:nvPr>
        </p:nvSpPr>
        <p:spPr/>
        <p:txBody>
          <a:bodyPr/>
          <a:lstStyle/>
          <a:p>
            <a:r>
              <a:rPr lang="fr-CH" dirty="0" err="1" smtClean="0"/>
              <a:t>Bibliographic</a:t>
            </a:r>
            <a:r>
              <a:rPr lang="fr-CH" dirty="0" smtClean="0"/>
              <a:t> data </a:t>
            </a:r>
            <a:r>
              <a:rPr lang="fr-CH" dirty="0" err="1" smtClean="0"/>
              <a:t>from</a:t>
            </a:r>
            <a:r>
              <a:rPr lang="fr-CH" dirty="0" smtClean="0"/>
              <a:t> 05.07.1782  to 23.07.2015</a:t>
            </a:r>
          </a:p>
          <a:p>
            <a:endParaRPr lang="fr-CH" dirty="0"/>
          </a:p>
          <a:p>
            <a:r>
              <a:rPr lang="fr-CH" dirty="0" smtClean="0"/>
              <a:t>Abstract </a:t>
            </a:r>
            <a:r>
              <a:rPr lang="fr-CH" dirty="0" err="1" smtClean="0"/>
              <a:t>from</a:t>
            </a:r>
            <a:r>
              <a:rPr lang="fr-CH" dirty="0" smtClean="0"/>
              <a:t> 15.08.1855  to 23.07.2015</a:t>
            </a:r>
            <a:endParaRPr lang="en-US" dirty="0"/>
          </a:p>
        </p:txBody>
      </p:sp>
    </p:spTree>
    <p:extLst>
      <p:ext uri="{BB962C8B-B14F-4D97-AF65-F5344CB8AC3E}">
        <p14:creationId xmlns:p14="http://schemas.microsoft.com/office/powerpoint/2010/main" val="536077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Full-</a:t>
            </a:r>
            <a:r>
              <a:rPr lang="fr-CH" dirty="0" err="1" smtClean="0"/>
              <a:t>text</a:t>
            </a:r>
            <a:r>
              <a:rPr lang="fr-CH" dirty="0" smtClean="0"/>
              <a:t> </a:t>
            </a:r>
            <a:r>
              <a:rPr lang="fr-CH" dirty="0" err="1" smtClean="0"/>
              <a:t>search</a:t>
            </a:r>
            <a:endParaRPr lang="es-BO" dirty="0"/>
          </a:p>
        </p:txBody>
      </p:sp>
      <p:sp>
        <p:nvSpPr>
          <p:cNvPr id="3" name="Content Placeholder 2"/>
          <p:cNvSpPr>
            <a:spLocks noGrp="1"/>
          </p:cNvSpPr>
          <p:nvPr>
            <p:ph idx="1"/>
          </p:nvPr>
        </p:nvSpPr>
        <p:spPr/>
        <p:txBody>
          <a:bodyPr/>
          <a:lstStyle/>
          <a:p>
            <a:pPr marL="0" indent="0">
              <a:buNone/>
            </a:pPr>
            <a:endParaRPr lang="es-BO"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19400"/>
            <a:ext cx="3828867"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459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Data in </a:t>
            </a:r>
            <a:r>
              <a:rPr lang="fr-CH" dirty="0" err="1" smtClean="0"/>
              <a:t>Korean</a:t>
            </a:r>
            <a:endParaRPr lang="en-US" dirty="0"/>
          </a:p>
        </p:txBody>
      </p:sp>
      <p:sp>
        <p:nvSpPr>
          <p:cNvPr id="3" name="Content Placeholder 2"/>
          <p:cNvSpPr>
            <a:spLocks noGrp="1"/>
          </p:cNvSpPr>
          <p:nvPr>
            <p:ph idx="1"/>
          </p:nvPr>
        </p:nvSpPr>
        <p:spPr>
          <a:xfrm>
            <a:off x="457200" y="1447800"/>
            <a:ext cx="8229600" cy="4352925"/>
          </a:xfrm>
        </p:spPr>
        <p:txBody>
          <a:bodyPr/>
          <a:lstStyle/>
          <a:p>
            <a:r>
              <a:rPr lang="en-US" dirty="0" smtClean="0"/>
              <a:t>Patent </a:t>
            </a:r>
            <a:r>
              <a:rPr lang="en-US" dirty="0"/>
              <a:t>data in Korean of the national patent collection of the Republic of Korea is now </a:t>
            </a:r>
            <a:r>
              <a:rPr lang="en-US" dirty="0" smtClean="0"/>
              <a:t>available</a:t>
            </a:r>
          </a:p>
          <a:p>
            <a:pPr marL="0" indent="0">
              <a:buNone/>
            </a:pPr>
            <a:endParaRPr lang="en-US" dirty="0"/>
          </a:p>
          <a:p>
            <a:r>
              <a:rPr lang="en-US" dirty="0"/>
              <a:t>A</a:t>
            </a:r>
            <a:r>
              <a:rPr lang="en-US" dirty="0" smtClean="0"/>
              <a:t>bout </a:t>
            </a:r>
            <a:r>
              <a:rPr lang="en-US" dirty="0"/>
              <a:t>3,400,000 records: bibliographic data, searchable full-text and drawings in </a:t>
            </a:r>
            <a:r>
              <a:rPr lang="en-US" dirty="0" smtClean="0"/>
              <a:t>Korean</a:t>
            </a:r>
          </a:p>
          <a:p>
            <a:pPr marL="0" indent="0">
              <a:buNone/>
            </a:pPr>
            <a:endParaRPr lang="en-US" dirty="0" smtClean="0"/>
          </a:p>
          <a:p>
            <a:r>
              <a:rPr lang="en-US" dirty="0" smtClean="0"/>
              <a:t>Front </a:t>
            </a:r>
            <a:r>
              <a:rPr lang="en-US" dirty="0"/>
              <a:t>file data in the new WIPO standard </a:t>
            </a:r>
            <a:r>
              <a:rPr lang="en-US" dirty="0" smtClean="0">
                <a:hlinkClick r:id="rId2" action="ppaction://hlinkfile"/>
              </a:rPr>
              <a:t>ST96</a:t>
            </a:r>
            <a:endParaRPr lang="en-US" dirty="0" smtClean="0"/>
          </a:p>
          <a:p>
            <a:pPr marL="0" indent="0">
              <a:buNone/>
            </a:pPr>
            <a:r>
              <a:rPr lang="en-US" dirty="0" smtClean="0"/>
              <a:t> </a:t>
            </a:r>
            <a:endParaRPr lang="en-US" dirty="0"/>
          </a:p>
          <a:p>
            <a:r>
              <a:rPr lang="en-US" dirty="0" smtClean="0"/>
              <a:t>New data will </a:t>
            </a:r>
            <a:r>
              <a:rPr lang="en-US" dirty="0"/>
              <a:t>become available within a month after their first publication in </a:t>
            </a:r>
            <a:r>
              <a:rPr lang="en-US" dirty="0" smtClean="0"/>
              <a:t>KIPRIS</a:t>
            </a:r>
            <a:endParaRPr lang="en-US" dirty="0"/>
          </a:p>
          <a:p>
            <a:endParaRPr lang="en-US" dirty="0"/>
          </a:p>
        </p:txBody>
      </p:sp>
    </p:spTree>
    <p:extLst>
      <p:ext uri="{BB962C8B-B14F-4D97-AF65-F5344CB8AC3E}">
        <p14:creationId xmlns:p14="http://schemas.microsoft.com/office/powerpoint/2010/main" val="972712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New section</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94472"/>
            <a:ext cx="7543800" cy="5763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685800" y="3124200"/>
            <a:ext cx="7315200" cy="990600"/>
          </a:xfrm>
          <a:prstGeom prst="rect">
            <a:avLst/>
          </a:prstGeom>
          <a:solidFill>
            <a:srgbClr val="FF0000">
              <a:alpha val="27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1447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11">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template_english-11</Template>
  <TotalTime>0</TotalTime>
  <Words>687</Words>
  <Application>Microsoft Office PowerPoint</Application>
  <PresentationFormat>On-screen Show (4:3)</PresentationFormat>
  <Paragraphs>90</Paragraphs>
  <Slides>22</Slides>
  <Notes>10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3" baseType="lpstr">
      <vt:lpstr>template_english-11</vt:lpstr>
      <vt:lpstr>PowerPoint Presentation</vt:lpstr>
      <vt:lpstr>PowerPoint Presentation</vt:lpstr>
      <vt:lpstr>Agenda</vt:lpstr>
      <vt:lpstr>PowerPoint Presentation</vt:lpstr>
      <vt:lpstr>New collection added</vt:lpstr>
      <vt:lpstr>UK national collection</vt:lpstr>
      <vt:lpstr>Full-text search</vt:lpstr>
      <vt:lpstr>Data in Korean</vt:lpstr>
      <vt:lpstr>New section</vt:lpstr>
      <vt:lpstr>Secure https</vt:lpstr>
      <vt:lpstr>Translation tools</vt:lpstr>
      <vt:lpstr>Tapta became WIPO Translate</vt:lpstr>
      <vt:lpstr>Machine translation tools</vt:lpstr>
      <vt:lpstr>PowerPoint Presentation</vt:lpstr>
      <vt:lpstr>Arabic interface</vt:lpstr>
      <vt:lpstr>Tutorials: https://patentscope.wipo.int/search/en/tutorial.jsf </vt:lpstr>
      <vt:lpstr>Future plans: 2016</vt:lpstr>
      <vt:lpstr>Monthly webinar</vt:lpstr>
      <vt:lpstr>PowerPoint Presentation</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cp:revision>
  <dcterms:created xsi:type="dcterms:W3CDTF">2015-12-17T07:58:05Z</dcterms:created>
  <dcterms:modified xsi:type="dcterms:W3CDTF">2015-12-17T07:58:50Z</dcterms:modified>
</cp:coreProperties>
</file>